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803" r:id="rId1"/>
  </p:sldMasterIdLst>
  <p:notesMasterIdLst>
    <p:notesMasterId r:id="rId30"/>
  </p:notesMasterIdLst>
  <p:handoutMasterIdLst>
    <p:handoutMasterId r:id="rId31"/>
  </p:handoutMasterIdLst>
  <p:sldIdLst>
    <p:sldId id="369" r:id="rId2"/>
    <p:sldId id="370" r:id="rId3"/>
    <p:sldId id="371" r:id="rId4"/>
    <p:sldId id="372" r:id="rId5"/>
    <p:sldId id="373" r:id="rId6"/>
    <p:sldId id="374" r:id="rId7"/>
    <p:sldId id="375" r:id="rId8"/>
    <p:sldId id="376" r:id="rId9"/>
    <p:sldId id="377" r:id="rId10"/>
    <p:sldId id="378" r:id="rId11"/>
    <p:sldId id="379" r:id="rId12"/>
    <p:sldId id="396" r:id="rId13"/>
    <p:sldId id="381" r:id="rId14"/>
    <p:sldId id="382" r:id="rId15"/>
    <p:sldId id="383" r:id="rId16"/>
    <p:sldId id="384" r:id="rId17"/>
    <p:sldId id="385" r:id="rId18"/>
    <p:sldId id="386" r:id="rId19"/>
    <p:sldId id="387" r:id="rId20"/>
    <p:sldId id="388" r:id="rId21"/>
    <p:sldId id="390" r:id="rId22"/>
    <p:sldId id="389" r:id="rId23"/>
    <p:sldId id="391" r:id="rId24"/>
    <p:sldId id="392" r:id="rId25"/>
    <p:sldId id="393" r:id="rId26"/>
    <p:sldId id="394" r:id="rId27"/>
    <p:sldId id="395" r:id="rId28"/>
    <p:sldId id="368" r:id="rId29"/>
  </p:sldIdLst>
  <p:sldSz cx="9144000" cy="6858000" type="screen4x3"/>
  <p:notesSz cx="6400800" cy="8686800"/>
  <p:defaultTextStyle>
    <a:defPPr>
      <a:defRPr lang="de-DE"/>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extLst>
    <p:ext uri="{521415D9-36F7-43E2-AB2F-B90AF26B5E84}">
      <p14:sectionLst xmlns:p14="http://schemas.microsoft.com/office/powerpoint/2010/main">
        <p14:section name="Standardabschnitt" id="{2DC9A610-C365-4B09-AEBF-A0748CBDD916}">
          <p14:sldIdLst>
            <p14:sldId id="369"/>
            <p14:sldId id="370"/>
            <p14:sldId id="371"/>
            <p14:sldId id="372"/>
            <p14:sldId id="373"/>
            <p14:sldId id="374"/>
            <p14:sldId id="375"/>
            <p14:sldId id="376"/>
            <p14:sldId id="377"/>
            <p14:sldId id="378"/>
            <p14:sldId id="379"/>
            <p14:sldId id="396"/>
            <p14:sldId id="381"/>
            <p14:sldId id="382"/>
            <p14:sldId id="383"/>
            <p14:sldId id="384"/>
            <p14:sldId id="385"/>
            <p14:sldId id="386"/>
            <p14:sldId id="387"/>
            <p14:sldId id="388"/>
            <p14:sldId id="390"/>
            <p14:sldId id="389"/>
            <p14:sldId id="391"/>
            <p14:sldId id="392"/>
            <p14:sldId id="393"/>
            <p14:sldId id="394"/>
            <p14:sldId id="395"/>
            <p14:sldId id="368"/>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CC00"/>
    <a:srgbClr val="E6E6E6"/>
    <a:srgbClr val="C3C3C3"/>
    <a:srgbClr val="A0A0A0"/>
    <a:srgbClr val="828282"/>
    <a:srgbClr val="DE001A"/>
    <a:srgbClr val="5A5A5A"/>
    <a:srgbClr val="414141"/>
    <a:srgbClr val="E9E9E9"/>
    <a:srgbClr val="DE3B1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ittlere Formatvorlag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ittlere Formatvorlage 2 - Akz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ittlere Formatvorlage 2 - Akz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931" autoAdjust="0"/>
    <p:restoredTop sz="98782" autoAdjust="0"/>
  </p:normalViewPr>
  <p:slideViewPr>
    <p:cSldViewPr snapToGrid="0" showGuides="1">
      <p:cViewPr varScale="1">
        <p:scale>
          <a:sx n="101" d="100"/>
          <a:sy n="101" d="100"/>
        </p:scale>
        <p:origin x="-546" y="-90"/>
      </p:cViewPr>
      <p:guideLst>
        <p:guide orient="horz" pos="2269"/>
        <p:guide orient="horz" pos="1089"/>
        <p:guide orient="horz" pos="3829"/>
        <p:guide orient="horz" pos="805"/>
        <p:guide orient="horz" pos="2365"/>
        <p:guide pos="5558"/>
        <p:guide pos="2832"/>
        <p:guide pos="2934"/>
        <p:guide pos="208"/>
        <p:guide pos="5361"/>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80" d="100"/>
        <a:sy n="80" d="100"/>
      </p:scale>
      <p:origin x="0" y="0"/>
    </p:cViewPr>
  </p:sorterViewPr>
  <p:notesViewPr>
    <p:cSldViewPr snapToGrid="0" showGuides="1">
      <p:cViewPr varScale="1">
        <p:scale>
          <a:sx n="70" d="100"/>
          <a:sy n="70" d="100"/>
        </p:scale>
        <p:origin x="-2832" y="-108"/>
      </p:cViewPr>
      <p:guideLst>
        <p:guide orient="horz" pos="2736"/>
        <p:guide pos="2016"/>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oleObject" Target="NULL"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xMode val="edge"/>
          <c:yMode val="edge"/>
          <c:x val="3.5543838916412891E-2"/>
          <c:y val="8.7779245926878247E-2"/>
          <c:w val="0.93486647071597762"/>
          <c:h val="0.83536890222126992"/>
        </c:manualLayout>
      </c:layout>
      <c:scatterChart>
        <c:scatterStyle val="smoothMarker"/>
        <c:varyColors val="0"/>
        <c:ser>
          <c:idx val="0"/>
          <c:order val="0"/>
          <c:tx>
            <c:v>aluminum</c:v>
          </c:tx>
          <c:spPr>
            <a:ln w="18000">
              <a:solidFill>
                <a:srgbClr val="000000"/>
              </a:solidFill>
              <a:custDash>
                <a:ds d="102000" sp="102000"/>
                <a:ds d="102000" sp="102000"/>
              </a:custDash>
            </a:ln>
          </c:spPr>
          <c:marker>
            <c:symbol val="none"/>
          </c:marker>
          <c:xVal>
            <c:numLit>
              <c:formatCode>General</c:formatCode>
              <c:ptCount val="8"/>
              <c:pt idx="0">
                <c:v>28</c:v>
              </c:pt>
              <c:pt idx="1">
                <c:v>29</c:v>
              </c:pt>
              <c:pt idx="2">
                <c:v>30</c:v>
              </c:pt>
              <c:pt idx="3">
                <c:v>31</c:v>
              </c:pt>
              <c:pt idx="4">
                <c:v>32</c:v>
              </c:pt>
              <c:pt idx="5">
                <c:v>33</c:v>
              </c:pt>
              <c:pt idx="6">
                <c:v>34</c:v>
              </c:pt>
              <c:pt idx="7">
                <c:v>35</c:v>
              </c:pt>
            </c:numLit>
          </c:xVal>
          <c:yVal>
            <c:numLit>
              <c:formatCode>General</c:formatCode>
              <c:ptCount val="8"/>
              <c:pt idx="0">
                <c:v>546.5</c:v>
              </c:pt>
              <c:pt idx="1">
                <c:v>620</c:v>
              </c:pt>
              <c:pt idx="2">
                <c:v>757.5</c:v>
              </c:pt>
              <c:pt idx="3">
                <c:v>994.6</c:v>
              </c:pt>
              <c:pt idx="4">
                <c:v>1087.5</c:v>
              </c:pt>
              <c:pt idx="5">
                <c:v>1103.9000000000001</c:v>
              </c:pt>
              <c:pt idx="6">
                <c:v>863.3</c:v>
              </c:pt>
              <c:pt idx="7">
                <c:v>1077.92</c:v>
              </c:pt>
            </c:numLit>
          </c:yVal>
          <c:smooth val="1"/>
        </c:ser>
        <c:ser>
          <c:idx val="1"/>
          <c:order val="1"/>
          <c:tx>
            <c:v>hybrid material</c:v>
          </c:tx>
          <c:spPr>
            <a:ln w="18000">
              <a:solidFill>
                <a:srgbClr val="000000"/>
              </a:solidFill>
              <a:custDash>
                <a:ds d="508000" sp="100000"/>
              </a:custDash>
            </a:ln>
          </c:spPr>
          <c:marker>
            <c:symbol val="none"/>
          </c:marker>
          <c:xVal>
            <c:numLit>
              <c:formatCode>General</c:formatCode>
              <c:ptCount val="8"/>
              <c:pt idx="0">
                <c:v>28</c:v>
              </c:pt>
              <c:pt idx="1">
                <c:v>29</c:v>
              </c:pt>
              <c:pt idx="2">
                <c:v>30</c:v>
              </c:pt>
              <c:pt idx="3">
                <c:v>31</c:v>
              </c:pt>
              <c:pt idx="4">
                <c:v>32</c:v>
              </c:pt>
              <c:pt idx="5">
                <c:v>33</c:v>
              </c:pt>
              <c:pt idx="6">
                <c:v>34</c:v>
              </c:pt>
              <c:pt idx="7">
                <c:v>35</c:v>
              </c:pt>
            </c:numLit>
          </c:xVal>
          <c:yVal>
            <c:numLit>
              <c:formatCode>General</c:formatCode>
              <c:ptCount val="8"/>
              <c:pt idx="0">
                <c:v>526.91099999999994</c:v>
              </c:pt>
              <c:pt idx="1">
                <c:v>595</c:v>
              </c:pt>
              <c:pt idx="2">
                <c:v>697.8</c:v>
              </c:pt>
              <c:pt idx="3">
                <c:v>999.5</c:v>
              </c:pt>
              <c:pt idx="4">
                <c:v>1147.81</c:v>
              </c:pt>
              <c:pt idx="5">
                <c:v>1195.1500000000001</c:v>
              </c:pt>
              <c:pt idx="6">
                <c:v>944</c:v>
              </c:pt>
              <c:pt idx="7">
                <c:v>988.04</c:v>
              </c:pt>
            </c:numLit>
          </c:yVal>
          <c:smooth val="1"/>
        </c:ser>
        <c:ser>
          <c:idx val="2"/>
          <c:order val="2"/>
          <c:tx>
            <c:v>fibre reinforced</c:v>
          </c:tx>
          <c:spPr>
            <a:ln w="18000">
              <a:solidFill>
                <a:srgbClr val="000000"/>
              </a:solidFill>
              <a:custDash>
                <a:ds d="1016000" sp="1016000"/>
                <a:ds d="1016000" sp="1016000"/>
              </a:custDash>
            </a:ln>
          </c:spPr>
          <c:marker>
            <c:symbol val="none"/>
          </c:marker>
          <c:xVal>
            <c:numLit>
              <c:formatCode>General</c:formatCode>
              <c:ptCount val="8"/>
              <c:pt idx="0">
                <c:v>28</c:v>
              </c:pt>
              <c:pt idx="1">
                <c:v>29</c:v>
              </c:pt>
              <c:pt idx="2">
                <c:v>30</c:v>
              </c:pt>
              <c:pt idx="3">
                <c:v>31</c:v>
              </c:pt>
              <c:pt idx="4">
                <c:v>32</c:v>
              </c:pt>
              <c:pt idx="5">
                <c:v>33</c:v>
              </c:pt>
              <c:pt idx="6">
                <c:v>34</c:v>
              </c:pt>
              <c:pt idx="7">
                <c:v>35</c:v>
              </c:pt>
            </c:numLit>
          </c:xVal>
          <c:yVal>
            <c:numLit>
              <c:formatCode>General</c:formatCode>
              <c:ptCount val="8"/>
              <c:pt idx="0">
                <c:v>506</c:v>
              </c:pt>
              <c:pt idx="1">
                <c:v>564.9</c:v>
              </c:pt>
              <c:pt idx="2">
                <c:v>781.77599999999995</c:v>
              </c:pt>
              <c:pt idx="3">
                <c:v>1055.79</c:v>
              </c:pt>
              <c:pt idx="4">
                <c:v>1194.5</c:v>
              </c:pt>
              <c:pt idx="5">
                <c:v>1272.2</c:v>
              </c:pt>
              <c:pt idx="6">
                <c:v>976</c:v>
              </c:pt>
              <c:pt idx="7">
                <c:v>942.3</c:v>
              </c:pt>
            </c:numLit>
          </c:yVal>
          <c:smooth val="1"/>
        </c:ser>
        <c:ser>
          <c:idx val="3"/>
          <c:order val="3"/>
          <c:tx>
            <c:v>steel</c:v>
          </c:tx>
          <c:spPr>
            <a:ln w="18000">
              <a:solidFill>
                <a:srgbClr val="000000"/>
              </a:solidFill>
            </a:ln>
          </c:spPr>
          <c:marker>
            <c:symbol val="none"/>
          </c:marker>
          <c:xVal>
            <c:numLit>
              <c:formatCode>General</c:formatCode>
              <c:ptCount val="8"/>
              <c:pt idx="0">
                <c:v>28</c:v>
              </c:pt>
              <c:pt idx="1">
                <c:v>29</c:v>
              </c:pt>
              <c:pt idx="2">
                <c:v>30</c:v>
              </c:pt>
              <c:pt idx="3">
                <c:v>31</c:v>
              </c:pt>
              <c:pt idx="4">
                <c:v>32</c:v>
              </c:pt>
              <c:pt idx="5">
                <c:v>33</c:v>
              </c:pt>
              <c:pt idx="6">
                <c:v>34</c:v>
              </c:pt>
              <c:pt idx="7">
                <c:v>35</c:v>
              </c:pt>
            </c:numLit>
          </c:xVal>
          <c:yVal>
            <c:numLit>
              <c:formatCode>General</c:formatCode>
              <c:ptCount val="8"/>
              <c:pt idx="0">
                <c:v>513</c:v>
              </c:pt>
              <c:pt idx="1">
                <c:v>551.67999999999995</c:v>
              </c:pt>
              <c:pt idx="2">
                <c:v>832.35</c:v>
              </c:pt>
              <c:pt idx="3">
                <c:v>1069.53</c:v>
              </c:pt>
              <c:pt idx="4">
                <c:v>1277.55</c:v>
              </c:pt>
              <c:pt idx="5">
                <c:v>1329.57</c:v>
              </c:pt>
              <c:pt idx="6">
                <c:v>1019</c:v>
              </c:pt>
              <c:pt idx="7">
                <c:v>812.15</c:v>
              </c:pt>
            </c:numLit>
          </c:yVal>
          <c:smooth val="1"/>
        </c:ser>
        <c:dLbls>
          <c:showLegendKey val="0"/>
          <c:showVal val="0"/>
          <c:showCatName val="0"/>
          <c:showSerName val="0"/>
          <c:showPercent val="0"/>
          <c:showBubbleSize val="0"/>
        </c:dLbls>
        <c:axId val="109369216"/>
        <c:axId val="109367296"/>
      </c:scatterChart>
      <c:valAx>
        <c:axId val="109367296"/>
        <c:scaling>
          <c:orientation val="minMax"/>
          <c:max val="1500"/>
          <c:min val="500"/>
        </c:scaling>
        <c:delete val="0"/>
        <c:axPos val="l"/>
        <c:majorGridlines>
          <c:spPr>
            <a:ln w="9360">
              <a:solidFill>
                <a:srgbClr val="878787"/>
              </a:solidFill>
            </a:ln>
          </c:spPr>
        </c:majorGridlines>
        <c:title>
          <c:tx>
            <c:rich>
              <a:bodyPr/>
              <a:lstStyle/>
              <a:p>
                <a:pPr>
                  <a:defRPr sz="1200" b="0">
                    <a:solidFill>
                      <a:srgbClr val="000000"/>
                    </a:solidFill>
                  </a:defRPr>
                </a:pPr>
                <a:r>
                  <a:rPr lang="en-US"/>
                  <a:t>HIC</a:t>
                </a:r>
              </a:p>
            </c:rich>
          </c:tx>
          <c:layout>
            <c:manualLayout>
              <c:xMode val="edge"/>
              <c:yMode val="edge"/>
              <c:x val="0"/>
              <c:y val="0.53738998801672899"/>
            </c:manualLayout>
          </c:layout>
          <c:overlay val="0"/>
        </c:title>
        <c:numFmt formatCode="#,##0.0" sourceLinked="0"/>
        <c:majorTickMark val="none"/>
        <c:minorTickMark val="none"/>
        <c:tickLblPos val="none"/>
        <c:spPr>
          <a:ln w="9360">
            <a:solidFill>
              <a:srgbClr val="878787"/>
            </a:solidFill>
          </a:ln>
        </c:spPr>
        <c:txPr>
          <a:bodyPr/>
          <a:lstStyle/>
          <a:p>
            <a:pPr>
              <a:defRPr sz="1000" b="0">
                <a:solidFill>
                  <a:srgbClr val="000000"/>
                </a:solidFill>
                <a:latin typeface="Calibri"/>
              </a:defRPr>
            </a:pPr>
            <a:endParaRPr lang="en-US"/>
          </a:p>
        </c:txPr>
        <c:crossAx val="109369216"/>
        <c:crosses val="autoZero"/>
        <c:crossBetween val="midCat"/>
      </c:valAx>
      <c:valAx>
        <c:axId val="109369216"/>
        <c:scaling>
          <c:orientation val="minMax"/>
          <c:max val="35"/>
          <c:min val="28"/>
        </c:scaling>
        <c:delete val="0"/>
        <c:axPos val="b"/>
        <c:majorGridlines>
          <c:spPr>
            <a:ln w="9360">
              <a:solidFill>
                <a:srgbClr val="878787"/>
              </a:solidFill>
            </a:ln>
          </c:spPr>
        </c:majorGridlines>
        <c:title>
          <c:tx>
            <c:rich>
              <a:bodyPr/>
              <a:lstStyle/>
              <a:p>
                <a:pPr>
                  <a:defRPr sz="1200" b="0">
                    <a:solidFill>
                      <a:srgbClr val="000000"/>
                    </a:solidFill>
                  </a:defRPr>
                </a:pPr>
                <a:r>
                  <a:rPr lang="en-US"/>
                  <a:t>pitch distance [in]</a:t>
                </a:r>
              </a:p>
            </c:rich>
          </c:tx>
          <c:layout>
            <c:manualLayout>
              <c:xMode val="edge"/>
              <c:yMode val="edge"/>
              <c:x val="0.42716331411423591"/>
              <c:y val="0.94314682539682537"/>
            </c:manualLayout>
          </c:layout>
          <c:overlay val="0"/>
        </c:title>
        <c:numFmt formatCode="[$-1000407]General" sourceLinked="0"/>
        <c:majorTickMark val="none"/>
        <c:minorTickMark val="none"/>
        <c:tickLblPos val="nextTo"/>
        <c:spPr>
          <a:ln w="9360">
            <a:solidFill>
              <a:srgbClr val="878787"/>
            </a:solidFill>
          </a:ln>
        </c:spPr>
        <c:txPr>
          <a:bodyPr/>
          <a:lstStyle/>
          <a:p>
            <a:pPr>
              <a:defRPr sz="1200" b="0">
                <a:solidFill>
                  <a:srgbClr val="000000"/>
                </a:solidFill>
                <a:latin typeface="Calibri"/>
              </a:defRPr>
            </a:pPr>
            <a:endParaRPr lang="en-US"/>
          </a:p>
        </c:txPr>
        <c:crossAx val="109367296"/>
        <c:crosses val="autoZero"/>
        <c:crossBetween val="midCat"/>
      </c:valAx>
      <c:spPr>
        <a:noFill/>
        <a:ln w="25400">
          <a:noFill/>
        </a:ln>
      </c:spPr>
    </c:plotArea>
    <c:legend>
      <c:legendPos val="r"/>
      <c:layout>
        <c:manualLayout>
          <c:xMode val="edge"/>
          <c:yMode val="edge"/>
          <c:x val="7.4587518749147763E-2"/>
          <c:y val="0.13363331190629241"/>
        </c:manualLayout>
      </c:layout>
      <c:overlay val="0"/>
      <c:spPr>
        <a:solidFill>
          <a:srgbClr val="FFFFFF"/>
        </a:solidFill>
        <a:ln>
          <a:solidFill>
            <a:srgbClr val="FFFFFF"/>
          </a:solidFill>
        </a:ln>
      </c:spPr>
      <c:txPr>
        <a:bodyPr/>
        <a:lstStyle/>
        <a:p>
          <a:pPr>
            <a:defRPr sz="1200" b="0" baseline="0">
              <a:solidFill>
                <a:srgbClr val="000000"/>
              </a:solidFill>
              <a:latin typeface="Arial" panose="020B0604020202020204" pitchFamily="34" charset="0"/>
            </a:defRPr>
          </a:pPr>
          <a:endParaRPr lang="en-US"/>
        </a:p>
      </c:txPr>
    </c:legend>
    <c:plotVisOnly val="1"/>
    <c:dispBlanksAs val="gap"/>
    <c:showDLblsOverMax val="0"/>
  </c:chart>
  <c:spPr>
    <a:noFill/>
    <a:ln>
      <a:noFill/>
    </a:ln>
  </c:sp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36.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Fußzeilenplatzhalter 3"/>
          <p:cNvSpPr>
            <a:spLocks noGrp="1"/>
          </p:cNvSpPr>
          <p:nvPr>
            <p:ph type="ftr" sz="quarter" idx="2"/>
          </p:nvPr>
        </p:nvSpPr>
        <p:spPr>
          <a:xfrm>
            <a:off x="426023" y="8251064"/>
            <a:ext cx="4496106" cy="249152"/>
          </a:xfrm>
          <a:prstGeom prst="rect">
            <a:avLst/>
          </a:prstGeom>
        </p:spPr>
        <p:txBody>
          <a:bodyPr vert="horz" lIns="0" tIns="41370" rIns="0" bIns="41370" rtlCol="0" anchor="b"/>
          <a:lstStyle>
            <a:lvl1pPr algn="l">
              <a:defRPr sz="1000"/>
            </a:lvl1pPr>
          </a:lstStyle>
          <a:p>
            <a:endParaRPr lang="en-US" sz="700" cap="all" dirty="0">
              <a:latin typeface="+mn-lt"/>
            </a:endParaRPr>
          </a:p>
        </p:txBody>
      </p:sp>
      <p:sp>
        <p:nvSpPr>
          <p:cNvPr id="5" name="Foliennummernplatzhalter 4"/>
          <p:cNvSpPr>
            <a:spLocks noGrp="1"/>
          </p:cNvSpPr>
          <p:nvPr>
            <p:ph type="sldNum" sz="quarter" idx="3"/>
          </p:nvPr>
        </p:nvSpPr>
        <p:spPr>
          <a:xfrm>
            <a:off x="5137384" y="8251064"/>
            <a:ext cx="846663" cy="249152"/>
          </a:xfrm>
          <a:prstGeom prst="rect">
            <a:avLst/>
          </a:prstGeom>
        </p:spPr>
        <p:txBody>
          <a:bodyPr vert="horz" lIns="82742" tIns="41370" rIns="82742" bIns="41370" rtlCol="0" anchor="b"/>
          <a:lstStyle>
            <a:lvl1pPr algn="r">
              <a:defRPr sz="1000"/>
            </a:lvl1pPr>
          </a:lstStyle>
          <a:p>
            <a:fld id="{98A0CE59-2A73-44E4-BB71-ABFD0B96C3CC}" type="slidenum">
              <a:rPr lang="en-US" sz="700" cap="all">
                <a:latin typeface="+mn-lt"/>
              </a:rPr>
              <a:pPr/>
              <a:t>‹#›</a:t>
            </a:fld>
            <a:endParaRPr lang="en-US" sz="700" cap="all" dirty="0">
              <a:latin typeface="+mn-lt"/>
            </a:endParaRPr>
          </a:p>
        </p:txBody>
      </p:sp>
    </p:spTree>
    <p:extLst>
      <p:ext uri="{BB962C8B-B14F-4D97-AF65-F5344CB8AC3E}">
        <p14:creationId xmlns:p14="http://schemas.microsoft.com/office/powerpoint/2010/main" val="29265343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8" name="Rectangle 4"/>
          <p:cNvSpPr>
            <a:spLocks noGrp="1" noRot="1" noChangeAspect="1" noChangeArrowheads="1" noTextEdit="1"/>
          </p:cNvSpPr>
          <p:nvPr>
            <p:ph type="sldImg" idx="2"/>
          </p:nvPr>
        </p:nvSpPr>
        <p:spPr bwMode="auto">
          <a:xfrm>
            <a:off x="1030288" y="652463"/>
            <a:ext cx="4340225" cy="3255962"/>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8197" name="Rectangle 5"/>
          <p:cNvSpPr>
            <a:spLocks noGrp="1" noChangeArrowheads="1"/>
          </p:cNvSpPr>
          <p:nvPr>
            <p:ph type="body" sz="quarter" idx="3"/>
          </p:nvPr>
        </p:nvSpPr>
        <p:spPr bwMode="auto">
          <a:xfrm>
            <a:off x="853440" y="4126231"/>
            <a:ext cx="4693921" cy="3909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2742" tIns="41370" rIns="82742" bIns="41370" numCol="1" anchor="t" anchorCtr="0" compatLnSpc="1">
            <a:prstTxWarp prst="textNoShape">
              <a:avLst/>
            </a:prstTxWarp>
          </a:bodyPr>
          <a:lstStyle/>
          <a:p>
            <a:pPr lvl="0"/>
            <a:r>
              <a:rPr lang="de-DE" noProof="0" dirty="0" smtClean="0"/>
              <a:t>Klicken Sie, um die Formate des Vorlagentextes zu bearbeiten</a:t>
            </a:r>
          </a:p>
          <a:p>
            <a:pPr lvl="1"/>
            <a:r>
              <a:rPr lang="de-DE" noProof="0" dirty="0" smtClean="0"/>
              <a:t>Zweite Ebene</a:t>
            </a:r>
          </a:p>
          <a:p>
            <a:pPr lvl="2"/>
            <a:r>
              <a:rPr lang="de-DE" noProof="0" dirty="0" smtClean="0"/>
              <a:t>Dritte Ebene</a:t>
            </a:r>
          </a:p>
          <a:p>
            <a:pPr lvl="3"/>
            <a:r>
              <a:rPr lang="de-DE" noProof="0" dirty="0" smtClean="0"/>
              <a:t>Vierte Ebene</a:t>
            </a:r>
          </a:p>
          <a:p>
            <a:pPr lvl="4"/>
            <a:r>
              <a:rPr lang="de-DE" noProof="0" dirty="0" smtClean="0"/>
              <a:t>Fünfte Ebene</a:t>
            </a:r>
          </a:p>
        </p:txBody>
      </p:sp>
      <p:sp>
        <p:nvSpPr>
          <p:cNvPr id="8198" name="Rectangle 6"/>
          <p:cNvSpPr>
            <a:spLocks noGrp="1" noChangeArrowheads="1"/>
          </p:cNvSpPr>
          <p:nvPr>
            <p:ph type="ftr" sz="quarter" idx="4"/>
          </p:nvPr>
        </p:nvSpPr>
        <p:spPr bwMode="auto">
          <a:xfrm>
            <a:off x="861014" y="8252460"/>
            <a:ext cx="2773680" cy="314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41370" rIns="0" bIns="41370" numCol="1" anchor="b" anchorCtr="0" compatLnSpc="1">
            <a:prstTxWarp prst="textNoShape">
              <a:avLst/>
            </a:prstTxWarp>
          </a:bodyPr>
          <a:lstStyle>
            <a:lvl1pPr>
              <a:defRPr sz="700" cap="all" baseline="0">
                <a:latin typeface="+mn-lt"/>
              </a:defRPr>
            </a:lvl1pPr>
          </a:lstStyle>
          <a:p>
            <a:pPr>
              <a:defRPr/>
            </a:pPr>
            <a:endParaRPr lang="de-DE" dirty="0"/>
          </a:p>
        </p:txBody>
      </p:sp>
      <p:sp>
        <p:nvSpPr>
          <p:cNvPr id="8199" name="Rectangle 7"/>
          <p:cNvSpPr>
            <a:spLocks noGrp="1" noChangeArrowheads="1"/>
          </p:cNvSpPr>
          <p:nvPr>
            <p:ph type="sldNum" sz="quarter" idx="5"/>
          </p:nvPr>
        </p:nvSpPr>
        <p:spPr bwMode="auto">
          <a:xfrm>
            <a:off x="4276370" y="8252460"/>
            <a:ext cx="1306469" cy="314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2742" tIns="41370" rIns="82742" bIns="41370" numCol="1" anchor="b" anchorCtr="0" compatLnSpc="1">
            <a:prstTxWarp prst="textNoShape">
              <a:avLst/>
            </a:prstTxWarp>
          </a:bodyPr>
          <a:lstStyle>
            <a:lvl1pPr algn="r">
              <a:defRPr sz="700" cap="all" baseline="0">
                <a:latin typeface="+mn-lt"/>
              </a:defRPr>
            </a:lvl1pPr>
          </a:lstStyle>
          <a:p>
            <a:pPr>
              <a:defRPr/>
            </a:pPr>
            <a:fld id="{2DACD6F0-D8BE-443E-A1AD-D5A64A46D58B}" type="slidenum">
              <a:rPr lang="de-DE" smtClean="0"/>
              <a:pPr>
                <a:defRPr/>
              </a:pPr>
              <a:t>‹#›</a:t>
            </a:fld>
            <a:endParaRPr lang="de-DE" dirty="0"/>
          </a:p>
        </p:txBody>
      </p:sp>
    </p:spTree>
    <p:extLst>
      <p:ext uri="{BB962C8B-B14F-4D97-AF65-F5344CB8AC3E}">
        <p14:creationId xmlns:p14="http://schemas.microsoft.com/office/powerpoint/2010/main" val="145695418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274638" indent="-274638" algn="l" rtl="0" eaLnBrk="0" fontAlgn="base" hangingPunct="0">
      <a:spcBef>
        <a:spcPct val="30000"/>
      </a:spcBef>
      <a:spcAft>
        <a:spcPct val="0"/>
      </a:spcAft>
      <a:buFont typeface="Wingdings" pitchFamily="2" charset="2"/>
      <a:buChar char="§"/>
      <a:defRPr sz="1200" kern="1200">
        <a:solidFill>
          <a:schemeClr val="tx1"/>
        </a:solidFill>
        <a:latin typeface="+mn-lt"/>
        <a:ea typeface="+mn-ea"/>
        <a:cs typeface="+mn-cs"/>
      </a:defRPr>
    </a:lvl2pPr>
    <a:lvl3pPr marL="274638" indent="0" algn="l" rtl="0" eaLnBrk="0" fontAlgn="base" hangingPunct="0">
      <a:spcBef>
        <a:spcPct val="30000"/>
      </a:spcBef>
      <a:spcAft>
        <a:spcPct val="0"/>
      </a:spcAft>
      <a:defRPr sz="1200" kern="1200">
        <a:solidFill>
          <a:schemeClr val="tx1"/>
        </a:solidFill>
        <a:latin typeface="+mn-lt"/>
        <a:ea typeface="+mn-ea"/>
        <a:cs typeface="+mn-cs"/>
      </a:defRPr>
    </a:lvl3pPr>
    <a:lvl4pPr marL="533400" indent="-258763" algn="l" rtl="0" eaLnBrk="0" fontAlgn="base" hangingPunct="0">
      <a:spcBef>
        <a:spcPct val="30000"/>
      </a:spcBef>
      <a:spcAft>
        <a:spcPct val="0"/>
      </a:spcAft>
      <a:buFont typeface="Symbol" pitchFamily="18" charset="2"/>
      <a:buChar char="-"/>
      <a:defRPr sz="1200" kern="1200">
        <a:solidFill>
          <a:schemeClr val="tx1"/>
        </a:solidFill>
        <a:latin typeface="+mn-lt"/>
        <a:ea typeface="+mn-ea"/>
        <a:cs typeface="+mn-cs"/>
      </a:defRPr>
    </a:lvl4pPr>
    <a:lvl5pPr marL="533400" indent="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BF144892-1305-4A81-BC4E-431B409FA353}" type="slidenum">
              <a:rPr lang="en-US" altLang="en-US"/>
              <a:pPr/>
              <a:t>1</a:t>
            </a:fld>
            <a:endParaRPr lang="en-US" altLang="en-US"/>
          </a:p>
        </p:txBody>
      </p:sp>
      <p:sp>
        <p:nvSpPr>
          <p:cNvPr id="35841" name="Rectangle 1"/>
          <p:cNvSpPr txBox="1">
            <a:spLocks noGrp="1" noRot="1" noChangeAspect="1" noChangeArrowheads="1"/>
          </p:cNvSpPr>
          <p:nvPr>
            <p:ph type="sldImg"/>
          </p:nvPr>
        </p:nvSpPr>
        <p:spPr bwMode="auto">
          <a:xfrm>
            <a:off x="1028700" y="660400"/>
            <a:ext cx="4341813" cy="325596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5842" name="Rectangle 2"/>
          <p:cNvSpPr txBox="1">
            <a:spLocks noGrp="1" noChangeArrowheads="1"/>
          </p:cNvSpPr>
          <p:nvPr>
            <p:ph type="body" idx="1"/>
          </p:nvPr>
        </p:nvSpPr>
        <p:spPr bwMode="auto">
          <a:xfrm>
            <a:off x="639811" y="4126069"/>
            <a:ext cx="5121178" cy="390938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8C0331B8-62B3-416E-9EBF-8934D6D73375}" type="slidenum">
              <a:rPr lang="en-US" altLang="en-US"/>
              <a:pPr/>
              <a:t>10</a:t>
            </a:fld>
            <a:endParaRPr lang="en-US" altLang="en-US"/>
          </a:p>
        </p:txBody>
      </p:sp>
      <p:sp>
        <p:nvSpPr>
          <p:cNvPr id="45057" name="Rectangle 1"/>
          <p:cNvSpPr txBox="1">
            <a:spLocks noGrp="1" noRot="1" noChangeAspect="1" noChangeArrowheads="1"/>
          </p:cNvSpPr>
          <p:nvPr>
            <p:ph type="sldImg"/>
          </p:nvPr>
        </p:nvSpPr>
        <p:spPr bwMode="auto">
          <a:xfrm>
            <a:off x="1028700" y="660400"/>
            <a:ext cx="4341813" cy="325596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5058" name="Rectangle 2"/>
          <p:cNvSpPr txBox="1">
            <a:spLocks noGrp="1" noChangeArrowheads="1"/>
          </p:cNvSpPr>
          <p:nvPr>
            <p:ph type="body" idx="1"/>
          </p:nvPr>
        </p:nvSpPr>
        <p:spPr bwMode="auto">
          <a:xfrm>
            <a:off x="639811" y="4126069"/>
            <a:ext cx="5121178" cy="390938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5CA33B48-85F5-4F6C-A91B-89F80DB94D1D}" type="slidenum">
              <a:rPr lang="en-US" altLang="en-US"/>
              <a:pPr/>
              <a:t>11</a:t>
            </a:fld>
            <a:endParaRPr lang="en-US" altLang="en-US"/>
          </a:p>
        </p:txBody>
      </p:sp>
      <p:sp>
        <p:nvSpPr>
          <p:cNvPr id="46081" name="Rectangle 1"/>
          <p:cNvSpPr txBox="1">
            <a:spLocks noGrp="1" noRot="1" noChangeAspect="1" noChangeArrowheads="1"/>
          </p:cNvSpPr>
          <p:nvPr>
            <p:ph type="sldImg"/>
          </p:nvPr>
        </p:nvSpPr>
        <p:spPr bwMode="auto">
          <a:xfrm>
            <a:off x="1028700" y="660400"/>
            <a:ext cx="4341813" cy="325596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6082" name="Rectangle 2"/>
          <p:cNvSpPr txBox="1">
            <a:spLocks noGrp="1" noChangeArrowheads="1"/>
          </p:cNvSpPr>
          <p:nvPr>
            <p:ph type="body" idx="1"/>
          </p:nvPr>
        </p:nvSpPr>
        <p:spPr bwMode="auto">
          <a:xfrm>
            <a:off x="639811" y="4126069"/>
            <a:ext cx="5121178" cy="390938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5CA33B48-85F5-4F6C-A91B-89F80DB94D1D}" type="slidenum">
              <a:rPr lang="en-US" altLang="en-US"/>
              <a:pPr/>
              <a:t>12</a:t>
            </a:fld>
            <a:endParaRPr lang="en-US" altLang="en-US"/>
          </a:p>
        </p:txBody>
      </p:sp>
      <p:sp>
        <p:nvSpPr>
          <p:cNvPr id="46081" name="Rectangle 1"/>
          <p:cNvSpPr txBox="1">
            <a:spLocks noGrp="1" noRot="1" noChangeAspect="1" noChangeArrowheads="1"/>
          </p:cNvSpPr>
          <p:nvPr>
            <p:ph type="sldImg"/>
          </p:nvPr>
        </p:nvSpPr>
        <p:spPr bwMode="auto">
          <a:xfrm>
            <a:off x="1028700" y="660400"/>
            <a:ext cx="4341813" cy="325596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6082" name="Rectangle 2"/>
          <p:cNvSpPr txBox="1">
            <a:spLocks noGrp="1" noChangeArrowheads="1"/>
          </p:cNvSpPr>
          <p:nvPr>
            <p:ph type="body" idx="1"/>
          </p:nvPr>
        </p:nvSpPr>
        <p:spPr bwMode="auto">
          <a:xfrm>
            <a:off x="639811" y="4126069"/>
            <a:ext cx="5121178" cy="390938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9CD8627A-EA26-4F69-B759-23B28CAD8BF6}" type="slidenum">
              <a:rPr lang="en-US" altLang="en-US"/>
              <a:pPr/>
              <a:t>13</a:t>
            </a:fld>
            <a:endParaRPr lang="en-US" altLang="en-US"/>
          </a:p>
        </p:txBody>
      </p:sp>
      <p:sp>
        <p:nvSpPr>
          <p:cNvPr id="48129" name="Rectangle 1"/>
          <p:cNvSpPr txBox="1">
            <a:spLocks noGrp="1" noRot="1" noChangeAspect="1" noChangeArrowheads="1"/>
          </p:cNvSpPr>
          <p:nvPr>
            <p:ph type="sldImg"/>
          </p:nvPr>
        </p:nvSpPr>
        <p:spPr bwMode="auto">
          <a:xfrm>
            <a:off x="1028700" y="660400"/>
            <a:ext cx="4341813" cy="325596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8130" name="Rectangle 2"/>
          <p:cNvSpPr txBox="1">
            <a:spLocks noGrp="1" noChangeArrowheads="1"/>
          </p:cNvSpPr>
          <p:nvPr>
            <p:ph type="body" idx="1"/>
          </p:nvPr>
        </p:nvSpPr>
        <p:spPr bwMode="auto">
          <a:xfrm>
            <a:off x="639811" y="4126069"/>
            <a:ext cx="5121178" cy="390938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A69E9994-9354-4760-9674-6FFAF251D61C}" type="slidenum">
              <a:rPr lang="en-US" altLang="en-US"/>
              <a:pPr/>
              <a:t>14</a:t>
            </a:fld>
            <a:endParaRPr lang="en-US" altLang="en-US"/>
          </a:p>
        </p:txBody>
      </p:sp>
      <p:sp>
        <p:nvSpPr>
          <p:cNvPr id="44033" name="Rectangle 1"/>
          <p:cNvSpPr txBox="1">
            <a:spLocks noGrp="1" noRot="1" noChangeAspect="1" noChangeArrowheads="1"/>
          </p:cNvSpPr>
          <p:nvPr>
            <p:ph type="sldImg"/>
          </p:nvPr>
        </p:nvSpPr>
        <p:spPr bwMode="auto">
          <a:xfrm>
            <a:off x="1028700" y="660400"/>
            <a:ext cx="4341813" cy="325596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4034" name="Rectangle 2"/>
          <p:cNvSpPr txBox="1">
            <a:spLocks noGrp="1" noChangeArrowheads="1"/>
          </p:cNvSpPr>
          <p:nvPr>
            <p:ph type="body" idx="1"/>
          </p:nvPr>
        </p:nvSpPr>
        <p:spPr bwMode="auto">
          <a:xfrm>
            <a:off x="639811" y="4126069"/>
            <a:ext cx="5121178" cy="390938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96C24375-D79C-446A-BF1F-F63C323D8297}" type="slidenum">
              <a:rPr lang="en-US" altLang="en-US"/>
              <a:pPr/>
              <a:t>15</a:t>
            </a:fld>
            <a:endParaRPr lang="en-US" altLang="en-US"/>
          </a:p>
        </p:txBody>
      </p:sp>
      <p:sp>
        <p:nvSpPr>
          <p:cNvPr id="50177" name="Rectangle 1"/>
          <p:cNvSpPr txBox="1">
            <a:spLocks noGrp="1" noRot="1" noChangeAspect="1" noChangeArrowheads="1"/>
          </p:cNvSpPr>
          <p:nvPr>
            <p:ph type="sldImg"/>
          </p:nvPr>
        </p:nvSpPr>
        <p:spPr bwMode="auto">
          <a:xfrm>
            <a:off x="1028700" y="660400"/>
            <a:ext cx="4341813" cy="325596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0178" name="Rectangle 2"/>
          <p:cNvSpPr txBox="1">
            <a:spLocks noGrp="1" noChangeArrowheads="1"/>
          </p:cNvSpPr>
          <p:nvPr>
            <p:ph type="body" idx="1"/>
          </p:nvPr>
        </p:nvSpPr>
        <p:spPr bwMode="auto">
          <a:xfrm>
            <a:off x="639811" y="4126069"/>
            <a:ext cx="5121178" cy="390938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C77095D6-22EB-4706-8FEC-6C1BE76711C0}" type="slidenum">
              <a:rPr lang="en-US" altLang="en-US"/>
              <a:pPr/>
              <a:t>16</a:t>
            </a:fld>
            <a:endParaRPr lang="en-US" altLang="en-US"/>
          </a:p>
        </p:txBody>
      </p:sp>
      <p:sp>
        <p:nvSpPr>
          <p:cNvPr id="51201" name="Rectangle 1"/>
          <p:cNvSpPr txBox="1">
            <a:spLocks noGrp="1" noRot="1" noChangeAspect="1" noChangeArrowheads="1"/>
          </p:cNvSpPr>
          <p:nvPr>
            <p:ph type="sldImg"/>
          </p:nvPr>
        </p:nvSpPr>
        <p:spPr bwMode="auto">
          <a:xfrm>
            <a:off x="1028700" y="660400"/>
            <a:ext cx="4341813" cy="325596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1202" name="Rectangle 2"/>
          <p:cNvSpPr txBox="1">
            <a:spLocks noGrp="1" noChangeArrowheads="1"/>
          </p:cNvSpPr>
          <p:nvPr>
            <p:ph type="body" idx="1"/>
          </p:nvPr>
        </p:nvSpPr>
        <p:spPr bwMode="auto">
          <a:xfrm>
            <a:off x="639811" y="4126069"/>
            <a:ext cx="5121178" cy="390938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585B717F-2C76-47C7-A3A9-02B689D80C5F}" type="slidenum">
              <a:rPr lang="en-US" altLang="en-US"/>
              <a:pPr/>
              <a:t>17</a:t>
            </a:fld>
            <a:endParaRPr lang="en-US" altLang="en-US"/>
          </a:p>
        </p:txBody>
      </p:sp>
      <p:sp>
        <p:nvSpPr>
          <p:cNvPr id="52225" name="Rectangle 1"/>
          <p:cNvSpPr txBox="1">
            <a:spLocks noGrp="1" noRot="1" noChangeAspect="1" noChangeArrowheads="1"/>
          </p:cNvSpPr>
          <p:nvPr>
            <p:ph type="sldImg"/>
          </p:nvPr>
        </p:nvSpPr>
        <p:spPr bwMode="auto">
          <a:xfrm>
            <a:off x="1028700" y="660400"/>
            <a:ext cx="4341813" cy="325596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2226" name="Rectangle 2"/>
          <p:cNvSpPr txBox="1">
            <a:spLocks noGrp="1" noChangeArrowheads="1"/>
          </p:cNvSpPr>
          <p:nvPr>
            <p:ph type="body" idx="1"/>
          </p:nvPr>
        </p:nvSpPr>
        <p:spPr bwMode="auto">
          <a:xfrm>
            <a:off x="639811" y="4126069"/>
            <a:ext cx="5121178" cy="390938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E5D81EE3-817E-4071-B4CF-4BB411B0F16F}" type="slidenum">
              <a:rPr lang="en-US" altLang="en-US"/>
              <a:pPr/>
              <a:t>18</a:t>
            </a:fld>
            <a:endParaRPr lang="en-US" altLang="en-US"/>
          </a:p>
        </p:txBody>
      </p:sp>
      <p:sp>
        <p:nvSpPr>
          <p:cNvPr id="53249" name="Rectangle 1"/>
          <p:cNvSpPr txBox="1">
            <a:spLocks noGrp="1" noRot="1" noChangeAspect="1" noChangeArrowheads="1"/>
          </p:cNvSpPr>
          <p:nvPr>
            <p:ph type="sldImg"/>
          </p:nvPr>
        </p:nvSpPr>
        <p:spPr bwMode="auto">
          <a:xfrm>
            <a:off x="1028700" y="660400"/>
            <a:ext cx="4341813" cy="325596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3250" name="Rectangle 2"/>
          <p:cNvSpPr txBox="1">
            <a:spLocks noGrp="1" noChangeArrowheads="1"/>
          </p:cNvSpPr>
          <p:nvPr>
            <p:ph type="body" idx="1"/>
          </p:nvPr>
        </p:nvSpPr>
        <p:spPr bwMode="auto">
          <a:xfrm>
            <a:off x="639811" y="4126069"/>
            <a:ext cx="5121178" cy="390938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D4F3F3D5-022A-407D-958A-137C81FAE66B}" type="slidenum">
              <a:rPr lang="en-US" altLang="en-US"/>
              <a:pPr/>
              <a:t>19</a:t>
            </a:fld>
            <a:endParaRPr lang="en-US" altLang="en-US" dirty="0"/>
          </a:p>
        </p:txBody>
      </p:sp>
      <p:sp>
        <p:nvSpPr>
          <p:cNvPr id="54273" name="Rectangle 1"/>
          <p:cNvSpPr txBox="1">
            <a:spLocks noGrp="1" noRot="1" noChangeAspect="1" noChangeArrowheads="1"/>
          </p:cNvSpPr>
          <p:nvPr>
            <p:ph type="sldImg"/>
          </p:nvPr>
        </p:nvSpPr>
        <p:spPr bwMode="auto">
          <a:xfrm>
            <a:off x="1028700" y="660400"/>
            <a:ext cx="4341813" cy="325596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4274" name="Rectangle 2"/>
          <p:cNvSpPr txBox="1">
            <a:spLocks noGrp="1" noChangeArrowheads="1"/>
          </p:cNvSpPr>
          <p:nvPr>
            <p:ph type="body" idx="1"/>
          </p:nvPr>
        </p:nvSpPr>
        <p:spPr bwMode="auto">
          <a:xfrm>
            <a:off x="639811" y="4126069"/>
            <a:ext cx="5121178" cy="390938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4B5FF2CD-85BA-412F-AB8E-4C85E09716A5}" type="slidenum">
              <a:rPr lang="en-US" altLang="en-US"/>
              <a:pPr/>
              <a:t>2</a:t>
            </a:fld>
            <a:endParaRPr lang="en-US" altLang="en-US"/>
          </a:p>
        </p:txBody>
      </p:sp>
      <p:sp>
        <p:nvSpPr>
          <p:cNvPr id="36865" name="Rectangle 1"/>
          <p:cNvSpPr txBox="1">
            <a:spLocks noGrp="1" noRot="1" noChangeAspect="1" noChangeArrowheads="1"/>
          </p:cNvSpPr>
          <p:nvPr>
            <p:ph type="sldImg"/>
          </p:nvPr>
        </p:nvSpPr>
        <p:spPr bwMode="auto">
          <a:xfrm>
            <a:off x="1028700" y="660400"/>
            <a:ext cx="4341813" cy="325596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6866" name="Rectangle 2"/>
          <p:cNvSpPr txBox="1">
            <a:spLocks noGrp="1" noChangeArrowheads="1"/>
          </p:cNvSpPr>
          <p:nvPr>
            <p:ph type="body" idx="1"/>
          </p:nvPr>
        </p:nvSpPr>
        <p:spPr bwMode="auto">
          <a:xfrm>
            <a:off x="639811" y="4126069"/>
            <a:ext cx="5121178" cy="390938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27FD143C-D647-4E30-96B0-5B7C3F07DD83}" type="slidenum">
              <a:rPr lang="en-US" altLang="en-US"/>
              <a:pPr/>
              <a:t>20</a:t>
            </a:fld>
            <a:endParaRPr lang="en-US" altLang="en-US" dirty="0"/>
          </a:p>
        </p:txBody>
      </p:sp>
      <p:sp>
        <p:nvSpPr>
          <p:cNvPr id="55297" name="Rectangle 1"/>
          <p:cNvSpPr txBox="1">
            <a:spLocks noGrp="1" noRot="1" noChangeAspect="1" noChangeArrowheads="1"/>
          </p:cNvSpPr>
          <p:nvPr>
            <p:ph type="sldImg"/>
          </p:nvPr>
        </p:nvSpPr>
        <p:spPr bwMode="auto">
          <a:xfrm>
            <a:off x="1028700" y="660400"/>
            <a:ext cx="4341813" cy="325596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5298" name="Rectangle 2"/>
          <p:cNvSpPr txBox="1">
            <a:spLocks noGrp="1" noChangeArrowheads="1"/>
          </p:cNvSpPr>
          <p:nvPr>
            <p:ph type="body" idx="1"/>
          </p:nvPr>
        </p:nvSpPr>
        <p:spPr bwMode="auto">
          <a:xfrm>
            <a:off x="639811" y="4126069"/>
            <a:ext cx="5121178" cy="390938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F8FD45ED-3CD8-4CA2-8101-C4BBF776CBB0}" type="slidenum">
              <a:rPr lang="en-US" altLang="en-US"/>
              <a:pPr/>
              <a:t>21</a:t>
            </a:fld>
            <a:endParaRPr lang="en-US" altLang="en-US"/>
          </a:p>
        </p:txBody>
      </p:sp>
      <p:sp>
        <p:nvSpPr>
          <p:cNvPr id="57345" name="Rectangle 1"/>
          <p:cNvSpPr txBox="1">
            <a:spLocks noGrp="1" noRot="1" noChangeAspect="1" noChangeArrowheads="1"/>
          </p:cNvSpPr>
          <p:nvPr>
            <p:ph type="sldImg"/>
          </p:nvPr>
        </p:nvSpPr>
        <p:spPr bwMode="auto">
          <a:xfrm>
            <a:off x="1028700" y="660400"/>
            <a:ext cx="4341813" cy="325596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7346" name="Rectangle 2"/>
          <p:cNvSpPr txBox="1">
            <a:spLocks noGrp="1" noChangeArrowheads="1"/>
          </p:cNvSpPr>
          <p:nvPr>
            <p:ph type="body" idx="1"/>
          </p:nvPr>
        </p:nvSpPr>
        <p:spPr bwMode="auto">
          <a:xfrm>
            <a:off x="639811" y="4126069"/>
            <a:ext cx="5121178" cy="390938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6F667B66-8882-4EE0-A6A6-AE94B1D024B0}" type="slidenum">
              <a:rPr lang="en-US" altLang="en-US"/>
              <a:pPr/>
              <a:t>22</a:t>
            </a:fld>
            <a:endParaRPr lang="en-US" altLang="en-US" dirty="0"/>
          </a:p>
        </p:txBody>
      </p:sp>
      <p:sp>
        <p:nvSpPr>
          <p:cNvPr id="56321" name="Rectangle 1"/>
          <p:cNvSpPr txBox="1">
            <a:spLocks noGrp="1" noRot="1" noChangeAspect="1" noChangeArrowheads="1"/>
          </p:cNvSpPr>
          <p:nvPr>
            <p:ph type="sldImg"/>
          </p:nvPr>
        </p:nvSpPr>
        <p:spPr bwMode="auto">
          <a:xfrm>
            <a:off x="1028700" y="660400"/>
            <a:ext cx="4341813" cy="325596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6322" name="Rectangle 2"/>
          <p:cNvSpPr txBox="1">
            <a:spLocks noGrp="1" noChangeArrowheads="1"/>
          </p:cNvSpPr>
          <p:nvPr>
            <p:ph type="body" idx="1"/>
          </p:nvPr>
        </p:nvSpPr>
        <p:spPr bwMode="auto">
          <a:xfrm>
            <a:off x="639811" y="4126069"/>
            <a:ext cx="5121178" cy="390938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7962BB51-14AF-4FF7-A32E-FE9D2DA21E45}" type="slidenum">
              <a:rPr lang="en-US" altLang="en-US"/>
              <a:pPr/>
              <a:t>23</a:t>
            </a:fld>
            <a:endParaRPr lang="en-US" altLang="en-US"/>
          </a:p>
        </p:txBody>
      </p:sp>
      <p:sp>
        <p:nvSpPr>
          <p:cNvPr id="59393" name="Rectangle 1"/>
          <p:cNvSpPr txBox="1">
            <a:spLocks noGrp="1" noRot="1" noChangeAspect="1" noChangeArrowheads="1"/>
          </p:cNvSpPr>
          <p:nvPr>
            <p:ph type="sldImg"/>
          </p:nvPr>
        </p:nvSpPr>
        <p:spPr bwMode="auto">
          <a:xfrm>
            <a:off x="1028700" y="660400"/>
            <a:ext cx="4341813" cy="325596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9394" name="Rectangle 2"/>
          <p:cNvSpPr txBox="1">
            <a:spLocks noGrp="1" noChangeArrowheads="1"/>
          </p:cNvSpPr>
          <p:nvPr>
            <p:ph type="body" idx="1"/>
          </p:nvPr>
        </p:nvSpPr>
        <p:spPr bwMode="auto">
          <a:xfrm>
            <a:off x="639811" y="4126069"/>
            <a:ext cx="5121178" cy="390938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F66E7E66-A450-42EC-A28F-2447DD79F61F}" type="slidenum">
              <a:rPr lang="en-US" altLang="en-US"/>
              <a:pPr/>
              <a:t>24</a:t>
            </a:fld>
            <a:endParaRPr lang="en-US" altLang="en-US"/>
          </a:p>
        </p:txBody>
      </p:sp>
      <p:sp>
        <p:nvSpPr>
          <p:cNvPr id="60417" name="Rectangle 1"/>
          <p:cNvSpPr txBox="1">
            <a:spLocks noGrp="1" noRot="1" noChangeAspect="1" noChangeArrowheads="1"/>
          </p:cNvSpPr>
          <p:nvPr>
            <p:ph type="sldImg"/>
          </p:nvPr>
        </p:nvSpPr>
        <p:spPr bwMode="auto">
          <a:xfrm>
            <a:off x="1028700" y="660400"/>
            <a:ext cx="4341813" cy="325596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0418" name="Rectangle 2"/>
          <p:cNvSpPr txBox="1">
            <a:spLocks noGrp="1" noChangeArrowheads="1"/>
          </p:cNvSpPr>
          <p:nvPr>
            <p:ph type="body" idx="1"/>
          </p:nvPr>
        </p:nvSpPr>
        <p:spPr bwMode="auto">
          <a:xfrm>
            <a:off x="639811" y="4126069"/>
            <a:ext cx="5121178" cy="390938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8717ECD7-9CA0-4FF8-B2A8-FD69DFBD461D}" type="slidenum">
              <a:rPr lang="en-US" altLang="en-US"/>
              <a:pPr/>
              <a:t>25</a:t>
            </a:fld>
            <a:endParaRPr lang="en-US" altLang="en-US"/>
          </a:p>
        </p:txBody>
      </p:sp>
      <p:sp>
        <p:nvSpPr>
          <p:cNvPr id="61441" name="Rectangle 1"/>
          <p:cNvSpPr txBox="1">
            <a:spLocks noGrp="1" noRot="1" noChangeAspect="1" noChangeArrowheads="1"/>
          </p:cNvSpPr>
          <p:nvPr>
            <p:ph type="sldImg"/>
          </p:nvPr>
        </p:nvSpPr>
        <p:spPr bwMode="auto">
          <a:xfrm>
            <a:off x="1028700" y="660400"/>
            <a:ext cx="4341813" cy="325596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1442" name="Rectangle 2"/>
          <p:cNvSpPr txBox="1">
            <a:spLocks noGrp="1" noChangeArrowheads="1"/>
          </p:cNvSpPr>
          <p:nvPr>
            <p:ph type="body" idx="1"/>
          </p:nvPr>
        </p:nvSpPr>
        <p:spPr bwMode="auto">
          <a:xfrm>
            <a:off x="639811" y="4126069"/>
            <a:ext cx="5121178" cy="390938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657414C5-8538-45CE-9A61-04323904DB3A}" type="slidenum">
              <a:rPr lang="en-US" altLang="en-US"/>
              <a:pPr/>
              <a:t>26</a:t>
            </a:fld>
            <a:endParaRPr lang="en-US" altLang="en-US"/>
          </a:p>
        </p:txBody>
      </p:sp>
      <p:sp>
        <p:nvSpPr>
          <p:cNvPr id="62465" name="Rectangle 1"/>
          <p:cNvSpPr txBox="1">
            <a:spLocks noGrp="1" noRot="1" noChangeAspect="1" noChangeArrowheads="1"/>
          </p:cNvSpPr>
          <p:nvPr>
            <p:ph type="sldImg"/>
          </p:nvPr>
        </p:nvSpPr>
        <p:spPr bwMode="auto">
          <a:xfrm>
            <a:off x="1028700" y="660400"/>
            <a:ext cx="4341813" cy="325596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2466" name="Rectangle 2"/>
          <p:cNvSpPr txBox="1">
            <a:spLocks noGrp="1" noChangeArrowheads="1"/>
          </p:cNvSpPr>
          <p:nvPr>
            <p:ph type="body" idx="1"/>
          </p:nvPr>
        </p:nvSpPr>
        <p:spPr bwMode="auto">
          <a:xfrm>
            <a:off x="639811" y="4126069"/>
            <a:ext cx="5121178" cy="390938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645D816D-9F45-4064-BFCF-0540BF6A57AA}" type="slidenum">
              <a:rPr lang="en-US" altLang="en-US"/>
              <a:pPr/>
              <a:t>27</a:t>
            </a:fld>
            <a:endParaRPr lang="en-US" altLang="en-US"/>
          </a:p>
        </p:txBody>
      </p:sp>
      <p:sp>
        <p:nvSpPr>
          <p:cNvPr id="63489" name="Rectangle 1"/>
          <p:cNvSpPr txBox="1">
            <a:spLocks noGrp="1" noRot="1" noChangeAspect="1" noChangeArrowheads="1"/>
          </p:cNvSpPr>
          <p:nvPr>
            <p:ph type="sldImg"/>
          </p:nvPr>
        </p:nvSpPr>
        <p:spPr bwMode="auto">
          <a:xfrm>
            <a:off x="1028700" y="660400"/>
            <a:ext cx="4341813" cy="325596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3490" name="Rectangle 2"/>
          <p:cNvSpPr txBox="1">
            <a:spLocks noGrp="1" noChangeArrowheads="1"/>
          </p:cNvSpPr>
          <p:nvPr>
            <p:ph type="body" idx="1"/>
          </p:nvPr>
        </p:nvSpPr>
        <p:spPr bwMode="auto">
          <a:xfrm>
            <a:off x="639811" y="4126069"/>
            <a:ext cx="5121178" cy="390938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8EEAE623-FBE4-4EE5-BE7C-0DD6CE6F36EB}" type="slidenum">
              <a:rPr lang="en-US" altLang="en-US"/>
              <a:pPr/>
              <a:t>3</a:t>
            </a:fld>
            <a:endParaRPr lang="en-US" altLang="en-US"/>
          </a:p>
        </p:txBody>
      </p:sp>
      <p:sp>
        <p:nvSpPr>
          <p:cNvPr id="37889" name="Rectangle 1"/>
          <p:cNvSpPr txBox="1">
            <a:spLocks noGrp="1" noRot="1" noChangeAspect="1" noChangeArrowheads="1"/>
          </p:cNvSpPr>
          <p:nvPr>
            <p:ph type="sldImg"/>
          </p:nvPr>
        </p:nvSpPr>
        <p:spPr bwMode="auto">
          <a:xfrm>
            <a:off x="1028700" y="660400"/>
            <a:ext cx="4341813" cy="325596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7890" name="Rectangle 2"/>
          <p:cNvSpPr txBox="1">
            <a:spLocks noGrp="1" noChangeArrowheads="1"/>
          </p:cNvSpPr>
          <p:nvPr>
            <p:ph type="body" idx="1"/>
          </p:nvPr>
        </p:nvSpPr>
        <p:spPr bwMode="auto">
          <a:xfrm>
            <a:off x="639811" y="4126069"/>
            <a:ext cx="5121178" cy="390938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67044D74-B734-45E6-A003-2C8DB3E94D54}" type="slidenum">
              <a:rPr lang="en-US" altLang="en-US"/>
              <a:pPr/>
              <a:t>4</a:t>
            </a:fld>
            <a:endParaRPr lang="en-US" altLang="en-US"/>
          </a:p>
        </p:txBody>
      </p:sp>
      <p:sp>
        <p:nvSpPr>
          <p:cNvPr id="38913" name="Rectangle 1"/>
          <p:cNvSpPr txBox="1">
            <a:spLocks noGrp="1" noRot="1" noChangeAspect="1" noChangeArrowheads="1"/>
          </p:cNvSpPr>
          <p:nvPr>
            <p:ph type="sldImg"/>
          </p:nvPr>
        </p:nvSpPr>
        <p:spPr bwMode="auto">
          <a:xfrm>
            <a:off x="1028700" y="660400"/>
            <a:ext cx="4341813" cy="325596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8914" name="Rectangle 2"/>
          <p:cNvSpPr txBox="1">
            <a:spLocks noGrp="1" noChangeArrowheads="1"/>
          </p:cNvSpPr>
          <p:nvPr>
            <p:ph type="body" idx="1"/>
          </p:nvPr>
        </p:nvSpPr>
        <p:spPr bwMode="auto">
          <a:xfrm>
            <a:off x="639811" y="4126069"/>
            <a:ext cx="5121178" cy="390938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3BBEE45C-7C92-4557-84D0-2A49683735A7}" type="slidenum">
              <a:rPr lang="en-US" altLang="en-US"/>
              <a:pPr/>
              <a:t>5</a:t>
            </a:fld>
            <a:endParaRPr lang="en-US" altLang="en-US"/>
          </a:p>
        </p:txBody>
      </p:sp>
      <p:sp>
        <p:nvSpPr>
          <p:cNvPr id="39937" name="Rectangle 1"/>
          <p:cNvSpPr txBox="1">
            <a:spLocks noGrp="1" noRot="1" noChangeAspect="1" noChangeArrowheads="1"/>
          </p:cNvSpPr>
          <p:nvPr>
            <p:ph type="sldImg"/>
          </p:nvPr>
        </p:nvSpPr>
        <p:spPr bwMode="auto">
          <a:xfrm>
            <a:off x="1028700" y="660400"/>
            <a:ext cx="4341813" cy="325596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9938" name="Rectangle 2"/>
          <p:cNvSpPr txBox="1">
            <a:spLocks noGrp="1" noChangeArrowheads="1"/>
          </p:cNvSpPr>
          <p:nvPr>
            <p:ph type="body" idx="1"/>
          </p:nvPr>
        </p:nvSpPr>
        <p:spPr bwMode="auto">
          <a:xfrm>
            <a:off x="639811" y="4126069"/>
            <a:ext cx="5121178" cy="390938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8F78AA37-9D57-426D-BBE6-B458C32D719E}" type="slidenum">
              <a:rPr lang="en-US" altLang="en-US"/>
              <a:pPr/>
              <a:t>6</a:t>
            </a:fld>
            <a:endParaRPr lang="en-US" altLang="en-US"/>
          </a:p>
        </p:txBody>
      </p:sp>
      <p:sp>
        <p:nvSpPr>
          <p:cNvPr id="40961" name="Rectangle 1"/>
          <p:cNvSpPr txBox="1">
            <a:spLocks noGrp="1" noRot="1" noChangeAspect="1" noChangeArrowheads="1"/>
          </p:cNvSpPr>
          <p:nvPr>
            <p:ph type="sldImg"/>
          </p:nvPr>
        </p:nvSpPr>
        <p:spPr bwMode="auto">
          <a:xfrm>
            <a:off x="1028700" y="660400"/>
            <a:ext cx="4341813" cy="325596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0962" name="Rectangle 2"/>
          <p:cNvSpPr txBox="1">
            <a:spLocks noGrp="1" noChangeArrowheads="1"/>
          </p:cNvSpPr>
          <p:nvPr>
            <p:ph type="body" idx="1"/>
          </p:nvPr>
        </p:nvSpPr>
        <p:spPr bwMode="auto">
          <a:xfrm>
            <a:off x="639811" y="4126069"/>
            <a:ext cx="5121178" cy="390938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B511409B-8F83-477D-8A6B-256064992CAF}" type="slidenum">
              <a:rPr lang="en-US" altLang="en-US"/>
              <a:pPr/>
              <a:t>7</a:t>
            </a:fld>
            <a:endParaRPr lang="en-US" altLang="en-US"/>
          </a:p>
        </p:txBody>
      </p:sp>
      <p:sp>
        <p:nvSpPr>
          <p:cNvPr id="41985" name="Rectangle 1"/>
          <p:cNvSpPr txBox="1">
            <a:spLocks noGrp="1" noRot="1" noChangeAspect="1" noChangeArrowheads="1"/>
          </p:cNvSpPr>
          <p:nvPr>
            <p:ph type="sldImg"/>
          </p:nvPr>
        </p:nvSpPr>
        <p:spPr bwMode="auto">
          <a:xfrm>
            <a:off x="1028700" y="660400"/>
            <a:ext cx="4341813" cy="325596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1986" name="Rectangle 2"/>
          <p:cNvSpPr txBox="1">
            <a:spLocks noGrp="1" noChangeArrowheads="1"/>
          </p:cNvSpPr>
          <p:nvPr>
            <p:ph type="body" idx="1"/>
          </p:nvPr>
        </p:nvSpPr>
        <p:spPr bwMode="auto">
          <a:xfrm>
            <a:off x="639811" y="4126069"/>
            <a:ext cx="5121178" cy="390938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A69E9994-9354-4760-9674-6FFAF251D61C}" type="slidenum">
              <a:rPr lang="en-US" altLang="en-US"/>
              <a:pPr/>
              <a:t>8</a:t>
            </a:fld>
            <a:endParaRPr lang="en-US" altLang="en-US"/>
          </a:p>
        </p:txBody>
      </p:sp>
      <p:sp>
        <p:nvSpPr>
          <p:cNvPr id="44033" name="Rectangle 1"/>
          <p:cNvSpPr txBox="1">
            <a:spLocks noGrp="1" noRot="1" noChangeAspect="1" noChangeArrowheads="1"/>
          </p:cNvSpPr>
          <p:nvPr>
            <p:ph type="sldImg"/>
          </p:nvPr>
        </p:nvSpPr>
        <p:spPr bwMode="auto">
          <a:xfrm>
            <a:off x="1028700" y="660400"/>
            <a:ext cx="4341813" cy="325596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4034" name="Rectangle 2"/>
          <p:cNvSpPr txBox="1">
            <a:spLocks noGrp="1" noChangeArrowheads="1"/>
          </p:cNvSpPr>
          <p:nvPr>
            <p:ph type="body" idx="1"/>
          </p:nvPr>
        </p:nvSpPr>
        <p:spPr bwMode="auto">
          <a:xfrm>
            <a:off x="639811" y="4126069"/>
            <a:ext cx="5121178" cy="390938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A69E9994-9354-4760-9674-6FFAF251D61C}" type="slidenum">
              <a:rPr lang="en-US" altLang="en-US"/>
              <a:pPr/>
              <a:t>9</a:t>
            </a:fld>
            <a:endParaRPr lang="en-US" altLang="en-US"/>
          </a:p>
        </p:txBody>
      </p:sp>
      <p:sp>
        <p:nvSpPr>
          <p:cNvPr id="44033" name="Rectangle 1"/>
          <p:cNvSpPr txBox="1">
            <a:spLocks noGrp="1" noRot="1" noChangeAspect="1" noChangeArrowheads="1"/>
          </p:cNvSpPr>
          <p:nvPr>
            <p:ph type="sldImg"/>
          </p:nvPr>
        </p:nvSpPr>
        <p:spPr bwMode="auto">
          <a:xfrm>
            <a:off x="1028700" y="660400"/>
            <a:ext cx="4341813" cy="325596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4034" name="Rectangle 2"/>
          <p:cNvSpPr txBox="1">
            <a:spLocks noGrp="1" noChangeArrowheads="1"/>
          </p:cNvSpPr>
          <p:nvPr>
            <p:ph type="body" idx="1"/>
          </p:nvPr>
        </p:nvSpPr>
        <p:spPr bwMode="auto">
          <a:xfrm>
            <a:off x="639811" y="4126069"/>
            <a:ext cx="5121178" cy="390938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7216" name="Rectangle 48"/>
          <p:cNvSpPr>
            <a:spLocks noGrp="1" noChangeArrowheads="1"/>
          </p:cNvSpPr>
          <p:nvPr>
            <p:ph type="subTitle" sz="quarter" idx="1" hasCustomPrompt="1"/>
          </p:nvPr>
        </p:nvSpPr>
        <p:spPr>
          <a:xfrm>
            <a:off x="335692" y="1518699"/>
            <a:ext cx="8506203" cy="216000"/>
          </a:xfrm>
          <a:prstGeom prst="rect">
            <a:avLst/>
          </a:prstGeom>
          <a:noFill/>
          <a:ln>
            <a:noFill/>
          </a:ln>
          <a:effectLst/>
          <a:extLst/>
        </p:spPr>
        <p:txBody>
          <a:bodyPr vert="horz" wrap="square" lIns="0" tIns="0" rIns="0" bIns="0" numCol="1" anchor="t" anchorCtr="0" compatLnSpc="1">
            <a:prstTxWarp prst="textNoShape">
              <a:avLst/>
            </a:prstTxWarp>
            <a:noAutofit/>
          </a:bodyPr>
          <a:lstStyle>
            <a:lvl1pPr>
              <a:defRPr lang="en-US" sz="1600" b="0" cap="none" baseline="0" noProof="0" dirty="0" smtClean="0">
                <a:solidFill>
                  <a:schemeClr val="tx1"/>
                </a:solidFill>
                <a:latin typeface="+mn-lt"/>
                <a:ea typeface="+mj-ea"/>
                <a:cs typeface="+mj-cs"/>
              </a:defRPr>
            </a:lvl1pPr>
          </a:lstStyle>
          <a:p>
            <a:pPr lvl="0">
              <a:spcBef>
                <a:spcPct val="50000"/>
              </a:spcBef>
            </a:pPr>
            <a:r>
              <a:rPr lang="en-US" noProof="0" dirty="0" smtClean="0"/>
              <a:t>Subtitle</a:t>
            </a:r>
          </a:p>
        </p:txBody>
      </p:sp>
      <p:sp>
        <p:nvSpPr>
          <p:cNvPr id="7" name="Titel 6"/>
          <p:cNvSpPr>
            <a:spLocks noGrp="1"/>
          </p:cNvSpPr>
          <p:nvPr>
            <p:ph type="title" hasCustomPrompt="1"/>
          </p:nvPr>
        </p:nvSpPr>
        <p:spPr>
          <a:xfrm>
            <a:off x="328811" y="1259874"/>
            <a:ext cx="8515152" cy="252000"/>
          </a:xfrm>
        </p:spPr>
        <p:txBody>
          <a:bodyPr>
            <a:noAutofit/>
          </a:bodyPr>
          <a:lstStyle>
            <a:lvl1pPr>
              <a:defRPr cap="all" baseline="0">
                <a:latin typeface="+mn-lt"/>
              </a:defRPr>
            </a:lvl1pPr>
          </a:lstStyle>
          <a:p>
            <a:r>
              <a:rPr lang="en-US" noProof="0" dirty="0" smtClean="0"/>
              <a:t>Presentation title</a:t>
            </a:r>
            <a:endParaRPr lang="en-US" noProof="0" dirty="0"/>
          </a:p>
        </p:txBody>
      </p:sp>
      <p:sp>
        <p:nvSpPr>
          <p:cNvPr id="11" name="Rectangle 28"/>
          <p:cNvSpPr>
            <a:spLocks noGrp="1" noChangeArrowheads="1"/>
          </p:cNvSpPr>
          <p:nvPr>
            <p:ph type="ftr" sz="quarter" idx="3"/>
          </p:nvPr>
        </p:nvSpPr>
        <p:spPr bwMode="auto">
          <a:xfrm>
            <a:off x="323999" y="6444000"/>
            <a:ext cx="5503863" cy="123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algn="l">
              <a:defRPr sz="800" cap="all" baseline="0">
                <a:solidFill>
                  <a:schemeClr val="tx1"/>
                </a:solidFill>
                <a:latin typeface="+mn-lt"/>
              </a:defRPr>
            </a:lvl1pPr>
          </a:lstStyle>
          <a:p>
            <a:pPr>
              <a:defRPr/>
            </a:pPr>
            <a:r>
              <a:rPr lang="en-US" dirty="0" smtClean="0"/>
              <a:t>HIC Simulation │ F&amp;CSRC 2013 │ December 4th, 2013 │ RAG-dvs3 │ dirk </a:t>
            </a:r>
            <a:r>
              <a:rPr lang="en-US" dirty="0" err="1" smtClean="0"/>
              <a:t>goetze</a:t>
            </a:r>
            <a:r>
              <a:rPr lang="en-US" dirty="0" smtClean="0"/>
              <a:t> </a:t>
            </a:r>
            <a:endParaRPr lang="en-US" dirty="0"/>
          </a:p>
        </p:txBody>
      </p:sp>
      <p:pic>
        <p:nvPicPr>
          <p:cNvPr id="12" name="Picture 10" descr="\\Dell\transfer\LOGO aus PDF.JPG"/>
          <p:cNvPicPr>
            <a:picLocks noChangeAspect="1" noChangeArrowheads="1"/>
          </p:cNvPicPr>
          <p:nvPr/>
        </p:nvPicPr>
        <p:blipFill>
          <a:blip r:embed="rId2" cstate="print"/>
          <a:srcRect/>
          <a:stretch>
            <a:fillRect/>
          </a:stretch>
        </p:blipFill>
        <p:spPr bwMode="auto">
          <a:xfrm>
            <a:off x="6693688" y="232569"/>
            <a:ext cx="1887538" cy="501650"/>
          </a:xfrm>
          <a:prstGeom prst="rect">
            <a:avLst/>
          </a:prstGeom>
          <a:noFill/>
          <a:ln w="9525">
            <a:noFill/>
            <a:miter lim="800000"/>
            <a:headEnd/>
            <a:tailEnd/>
          </a:ln>
        </p:spPr>
      </p:pic>
      <p:pic>
        <p:nvPicPr>
          <p:cNvPr id="9" name="Picture 10" descr="\\Dell\transfer\LOGO aus PDF.JPG"/>
          <p:cNvPicPr>
            <a:picLocks noChangeAspect="1" noChangeArrowheads="1"/>
          </p:cNvPicPr>
          <p:nvPr userDrawn="1"/>
        </p:nvPicPr>
        <p:blipFill>
          <a:blip r:embed="rId2" cstate="print"/>
          <a:srcRect/>
          <a:stretch>
            <a:fillRect/>
          </a:stretch>
        </p:blipFill>
        <p:spPr bwMode="auto">
          <a:xfrm>
            <a:off x="6693688" y="232569"/>
            <a:ext cx="1887538" cy="501650"/>
          </a:xfrm>
          <a:prstGeom prst="rect">
            <a:avLst/>
          </a:prstGeom>
          <a:noFill/>
          <a:ln w="9525">
            <a:noFill/>
            <a:miter lim="800000"/>
            <a:headEnd/>
            <a:tailEnd/>
          </a:ln>
        </p:spPr>
      </p:pic>
      <p:pic>
        <p:nvPicPr>
          <p:cNvPr id="13" name="Grafik 12" descr="IMG_0506.jpg"/>
          <p:cNvPicPr>
            <a:picLocks noChangeAspect="1"/>
          </p:cNvPicPr>
          <p:nvPr userDrawn="1"/>
        </p:nvPicPr>
        <p:blipFill>
          <a:blip r:embed="rId3" cstate="print"/>
          <a:srcRect t="12340" r="4710" b="11939"/>
          <a:stretch>
            <a:fillRect/>
          </a:stretch>
        </p:blipFill>
        <p:spPr>
          <a:xfrm>
            <a:off x="324000" y="1872000"/>
            <a:ext cx="8496150" cy="4500000"/>
          </a:xfrm>
          <a:prstGeom prst="rect">
            <a:avLst/>
          </a:prstGeom>
        </p:spPr>
      </p:pic>
    </p:spTree>
    <p:extLst>
      <p:ext uri="{BB962C8B-B14F-4D97-AF65-F5344CB8AC3E}">
        <p14:creationId xmlns:p14="http://schemas.microsoft.com/office/powerpoint/2010/main" val="9446496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Agenda">
    <p:spTree>
      <p:nvGrpSpPr>
        <p:cNvPr id="1" name=""/>
        <p:cNvGrpSpPr/>
        <p:nvPr/>
      </p:nvGrpSpPr>
      <p:grpSpPr>
        <a:xfrm>
          <a:off x="0" y="0"/>
          <a:ext cx="0" cy="0"/>
          <a:chOff x="0" y="0"/>
          <a:chExt cx="0" cy="0"/>
        </a:xfrm>
      </p:grpSpPr>
      <p:sp>
        <p:nvSpPr>
          <p:cNvPr id="4" name="Inhaltsplatzhalter 3"/>
          <p:cNvSpPr>
            <a:spLocks noGrp="1"/>
          </p:cNvSpPr>
          <p:nvPr>
            <p:ph sz="quarter" idx="12" hasCustomPrompt="1"/>
          </p:nvPr>
        </p:nvSpPr>
        <p:spPr>
          <a:xfrm>
            <a:off x="323850" y="1216286"/>
            <a:ext cx="6408000" cy="4836852"/>
          </a:xfrm>
        </p:spPr>
        <p:txBody>
          <a:bodyPr>
            <a:noAutofit/>
          </a:bodyPr>
          <a:lstStyle>
            <a:lvl1pPr marL="360000" indent="-360000">
              <a:lnSpc>
                <a:spcPct val="100000"/>
              </a:lnSpc>
              <a:spcAft>
                <a:spcPts val="800"/>
              </a:spcAft>
              <a:buClrTx/>
              <a:buSzPct val="100000"/>
              <a:buFont typeface="+mj-lt"/>
              <a:buAutoNum type="arabicPeriod"/>
              <a:defRPr sz="1600"/>
            </a:lvl1pPr>
            <a:lvl2pPr marL="623888" indent="-260350">
              <a:lnSpc>
                <a:spcPct val="100000"/>
              </a:lnSpc>
              <a:spcBef>
                <a:spcPts val="0"/>
              </a:spcBef>
              <a:spcAft>
                <a:spcPts val="800"/>
              </a:spcAft>
              <a:buFont typeface="Symbol" pitchFamily="18" charset="2"/>
              <a:buChar char="-"/>
              <a:defRPr sz="1600"/>
            </a:lvl2pPr>
            <a:lvl3pPr marL="268288" indent="0">
              <a:buFontTx/>
              <a:buNone/>
              <a:defRPr/>
            </a:lvl3pPr>
            <a:lvl4pPr marL="538163" indent="-269875">
              <a:buFont typeface="Symbol" pitchFamily="18" charset="2"/>
              <a:buChar char="-"/>
              <a:defRPr/>
            </a:lvl4pPr>
            <a:lvl5pPr marL="538163" indent="0">
              <a:buFontTx/>
              <a:buNone/>
              <a:defRPr/>
            </a:lvl5pPr>
          </a:lstStyle>
          <a:p>
            <a:r>
              <a:rPr lang="en-US" dirty="0" smtClean="0"/>
              <a:t>Theme / chapter</a:t>
            </a:r>
          </a:p>
          <a:p>
            <a:pPr lvl="1"/>
            <a:r>
              <a:rPr lang="de-DE" dirty="0" err="1" smtClean="0"/>
              <a:t>Subchapter</a:t>
            </a:r>
            <a:endParaRPr lang="de-DE" dirty="0" smtClean="0"/>
          </a:p>
        </p:txBody>
      </p:sp>
      <p:sp>
        <p:nvSpPr>
          <p:cNvPr id="3" name="Fußzeilenplatzhalter 2"/>
          <p:cNvSpPr>
            <a:spLocks noGrp="1"/>
          </p:cNvSpPr>
          <p:nvPr>
            <p:ph type="ftr" sz="quarter" idx="14"/>
          </p:nvPr>
        </p:nvSpPr>
        <p:spPr/>
        <p:txBody>
          <a:bodyPr/>
          <a:lstStyle>
            <a:lvl1pPr>
              <a:defRPr baseline="0"/>
            </a:lvl1pPr>
          </a:lstStyle>
          <a:p>
            <a:pPr>
              <a:defRPr/>
            </a:pPr>
            <a:r>
              <a:rPr lang="en-US" dirty="0" smtClean="0"/>
              <a:t>HIC Simulation │ F&amp;CSC 2013 │ December 4th, 2013 │ RAG-dvs3 │ dirk goetze </a:t>
            </a:r>
            <a:endParaRPr lang="en-US" dirty="0"/>
          </a:p>
        </p:txBody>
      </p:sp>
      <p:sp>
        <p:nvSpPr>
          <p:cNvPr id="6" name="Titel 5"/>
          <p:cNvSpPr>
            <a:spLocks noGrp="1"/>
          </p:cNvSpPr>
          <p:nvPr>
            <p:ph type="title" hasCustomPrompt="1"/>
          </p:nvPr>
        </p:nvSpPr>
        <p:spPr>
          <a:xfrm>
            <a:off x="316799" y="423664"/>
            <a:ext cx="5940000" cy="252000"/>
          </a:xfrm>
        </p:spPr>
        <p:txBody>
          <a:bodyPr/>
          <a:lstStyle>
            <a:lvl1pPr>
              <a:defRPr/>
            </a:lvl1pPr>
          </a:lstStyle>
          <a:p>
            <a:r>
              <a:rPr lang="en-US" dirty="0" smtClean="0"/>
              <a:t>AGENDA</a:t>
            </a:r>
            <a:endParaRPr lang="en-US" dirty="0"/>
          </a:p>
        </p:txBody>
      </p:sp>
      <p:sp>
        <p:nvSpPr>
          <p:cNvPr id="5" name="Line 9"/>
          <p:cNvSpPr>
            <a:spLocks noChangeShapeType="1"/>
          </p:cNvSpPr>
          <p:nvPr userDrawn="1"/>
        </p:nvSpPr>
        <p:spPr bwMode="auto">
          <a:xfrm>
            <a:off x="315000" y="972000"/>
            <a:ext cx="851400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noProof="0" dirty="0">
              <a:latin typeface="+mn-lt"/>
            </a:endParaRPr>
          </a:p>
        </p:txBody>
      </p:sp>
      <p:sp>
        <p:nvSpPr>
          <p:cNvPr id="7" name="Line 11"/>
          <p:cNvSpPr>
            <a:spLocks noChangeShapeType="1"/>
          </p:cNvSpPr>
          <p:nvPr userDrawn="1"/>
        </p:nvSpPr>
        <p:spPr bwMode="auto">
          <a:xfrm>
            <a:off x="315000" y="6372000"/>
            <a:ext cx="851400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noProof="0" dirty="0">
              <a:latin typeface="+mn-lt"/>
            </a:endParaRPr>
          </a:p>
        </p:txBody>
      </p:sp>
      <p:sp>
        <p:nvSpPr>
          <p:cNvPr id="8" name="Rectangle 27"/>
          <p:cNvSpPr>
            <a:spLocks noGrp="1" noChangeArrowheads="1"/>
          </p:cNvSpPr>
          <p:nvPr>
            <p:ph type="sldNum" sz="quarter" idx="4"/>
          </p:nvPr>
        </p:nvSpPr>
        <p:spPr bwMode="auto">
          <a:xfrm>
            <a:off x="7381243" y="6444000"/>
            <a:ext cx="1440000" cy="123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algn="r">
              <a:defRPr sz="800">
                <a:latin typeface="+mn-lt"/>
              </a:defRPr>
            </a:lvl1pPr>
          </a:lstStyle>
          <a:p>
            <a:pPr>
              <a:defRPr/>
            </a:pPr>
            <a:fld id="{27DCB7EA-DBCA-4915-A539-0B3B9C95CBBC}" type="slidenum">
              <a:rPr lang="en-US" smtClean="0"/>
              <a:pPr>
                <a:defRPr/>
              </a:pPr>
              <a:t>‹#›</a:t>
            </a:fld>
            <a:endParaRPr lang="en-US" dirty="0"/>
          </a:p>
        </p:txBody>
      </p:sp>
      <p:sp>
        <p:nvSpPr>
          <p:cNvPr id="9" name="Rectangle 27"/>
          <p:cNvSpPr txBox="1">
            <a:spLocks noChangeArrowheads="1"/>
          </p:cNvSpPr>
          <p:nvPr userDrawn="1"/>
        </p:nvSpPr>
        <p:spPr bwMode="auto">
          <a:xfrm>
            <a:off x="7381243" y="6446381"/>
            <a:ext cx="1440000" cy="123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defPPr>
              <a:defRPr lang="de-DE"/>
            </a:defPPr>
            <a:lvl1pPr algn="r" rtl="0" fontAlgn="base">
              <a:spcBef>
                <a:spcPct val="0"/>
              </a:spcBef>
              <a:spcAft>
                <a:spcPct val="0"/>
              </a:spcAft>
              <a:defRPr sz="800" kern="1200">
                <a:solidFill>
                  <a:schemeClr val="tx1"/>
                </a:solidFill>
                <a:latin typeface="+mn-lt"/>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defRPr/>
            </a:pPr>
            <a:fld id="{27DCB7EA-DBCA-4915-A539-0B3B9C95CBBC}" type="slidenum">
              <a:rPr lang="en-US" smtClean="0">
                <a:latin typeface="+mn-lt"/>
              </a:rPr>
              <a:pPr>
                <a:defRPr/>
              </a:pPr>
              <a:t>‹#›</a:t>
            </a:fld>
            <a:endParaRPr lang="en-US" dirty="0">
              <a:latin typeface="+mn-lt"/>
            </a:endParaRPr>
          </a:p>
        </p:txBody>
      </p:sp>
    </p:spTree>
    <p:extLst>
      <p:ext uri="{BB962C8B-B14F-4D97-AF65-F5344CB8AC3E}">
        <p14:creationId xmlns:p14="http://schemas.microsoft.com/office/powerpoint/2010/main" val="74231223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tandard with Overline">
    <p:spTree>
      <p:nvGrpSpPr>
        <p:cNvPr id="1" name=""/>
        <p:cNvGrpSpPr/>
        <p:nvPr/>
      </p:nvGrpSpPr>
      <p:grpSpPr>
        <a:xfrm>
          <a:off x="0" y="0"/>
          <a:ext cx="0" cy="0"/>
          <a:chOff x="0" y="0"/>
          <a:chExt cx="0" cy="0"/>
        </a:xfrm>
      </p:grpSpPr>
      <p:sp>
        <p:nvSpPr>
          <p:cNvPr id="10" name="Titel 9"/>
          <p:cNvSpPr>
            <a:spLocks noGrp="1"/>
          </p:cNvSpPr>
          <p:nvPr>
            <p:ph type="title" hasCustomPrompt="1"/>
          </p:nvPr>
        </p:nvSpPr>
        <p:spPr>
          <a:xfrm>
            <a:off x="316799" y="423666"/>
            <a:ext cx="5940000" cy="252000"/>
          </a:xfrm>
        </p:spPr>
        <p:txBody>
          <a:bodyPr/>
          <a:lstStyle>
            <a:lvl1pPr>
              <a:defRPr/>
            </a:lvl1pPr>
          </a:lstStyle>
          <a:p>
            <a:r>
              <a:rPr lang="de-DE" dirty="0" smtClean="0"/>
              <a:t>Title</a:t>
            </a:r>
            <a:endParaRPr lang="de-DE" dirty="0"/>
          </a:p>
        </p:txBody>
      </p:sp>
      <p:sp>
        <p:nvSpPr>
          <p:cNvPr id="4" name="Inhaltsplatzhalter 3"/>
          <p:cNvSpPr>
            <a:spLocks noGrp="1"/>
          </p:cNvSpPr>
          <p:nvPr>
            <p:ph sz="quarter" idx="12" hasCustomPrompt="1"/>
          </p:nvPr>
        </p:nvSpPr>
        <p:spPr>
          <a:xfrm>
            <a:off x="323849" y="1682977"/>
            <a:ext cx="8496000" cy="4356000"/>
          </a:xfrm>
        </p:spPr>
        <p:txBody>
          <a:bodyPr>
            <a:noAutofit/>
          </a:bodyPr>
          <a:lstStyle>
            <a:lvl1pPr>
              <a:buFont typeface="Wingdings" pitchFamily="2" charset="2"/>
              <a:buNone/>
              <a:defRPr/>
            </a:lvl1pPr>
            <a:lvl2pPr marL="268288" indent="-268288">
              <a:defRPr/>
            </a:lvl2pPr>
            <a:lvl3pPr marL="268288" indent="0">
              <a:buFontTx/>
              <a:buNone/>
              <a:defRPr/>
            </a:lvl3pPr>
            <a:lvl4pPr marL="538163" indent="-269875">
              <a:buFont typeface="Symbol" pitchFamily="18" charset="2"/>
              <a:buChar char="-"/>
              <a:defRPr/>
            </a:lvl4pPr>
            <a:lvl5pPr marL="538163" indent="0">
              <a:buFontTx/>
              <a:buNone/>
              <a:defRPr/>
            </a:lvl5pPr>
          </a:lstStyle>
          <a:p>
            <a:pPr lvl="0"/>
            <a:r>
              <a:rPr lang="de-DE" dirty="0" err="1" smtClean="0"/>
              <a:t>Copy</a:t>
            </a:r>
            <a:endParaRPr lang="de-DE" dirty="0" smtClean="0"/>
          </a:p>
          <a:p>
            <a:pPr lvl="1"/>
            <a:r>
              <a:rPr lang="de-DE" dirty="0" smtClean="0"/>
              <a:t>Second </a:t>
            </a:r>
            <a:r>
              <a:rPr lang="de-DE" dirty="0" err="1" smtClean="0"/>
              <a:t>level</a:t>
            </a:r>
            <a:endParaRPr lang="de-DE" dirty="0" smtClean="0"/>
          </a:p>
          <a:p>
            <a:pPr lvl="2"/>
            <a:r>
              <a:rPr lang="de-DE" dirty="0" smtClean="0"/>
              <a:t>Third </a:t>
            </a:r>
            <a:r>
              <a:rPr lang="de-DE" dirty="0" err="1" smtClean="0"/>
              <a:t>level</a:t>
            </a:r>
            <a:endParaRPr lang="de-DE" dirty="0" smtClean="0"/>
          </a:p>
          <a:p>
            <a:pPr lvl="3"/>
            <a:r>
              <a:rPr lang="de-DE" dirty="0" err="1" smtClean="0"/>
              <a:t>Fouth</a:t>
            </a:r>
            <a:r>
              <a:rPr lang="de-DE" dirty="0" smtClean="0"/>
              <a:t> </a:t>
            </a:r>
            <a:r>
              <a:rPr lang="de-DE" dirty="0" err="1" smtClean="0"/>
              <a:t>level</a:t>
            </a:r>
            <a:endParaRPr lang="de-DE" dirty="0" smtClean="0"/>
          </a:p>
          <a:p>
            <a:pPr lvl="4"/>
            <a:r>
              <a:rPr lang="de-DE" dirty="0" err="1" smtClean="0"/>
              <a:t>Fifth</a:t>
            </a:r>
            <a:r>
              <a:rPr lang="de-DE" dirty="0" smtClean="0"/>
              <a:t> </a:t>
            </a:r>
            <a:r>
              <a:rPr lang="de-DE" dirty="0" err="1" smtClean="0"/>
              <a:t>level</a:t>
            </a:r>
            <a:endParaRPr lang="en-US" dirty="0"/>
          </a:p>
        </p:txBody>
      </p:sp>
      <p:sp>
        <p:nvSpPr>
          <p:cNvPr id="11" name="Textplatzhalter 10"/>
          <p:cNvSpPr>
            <a:spLocks noGrp="1"/>
          </p:cNvSpPr>
          <p:nvPr>
            <p:ph type="body" sz="quarter" idx="13" hasCustomPrompt="1"/>
          </p:nvPr>
        </p:nvSpPr>
        <p:spPr>
          <a:xfrm>
            <a:off x="316799" y="676583"/>
            <a:ext cx="5940000" cy="216000"/>
          </a:xfrm>
        </p:spPr>
        <p:txBody>
          <a:bodyPr/>
          <a:lstStyle>
            <a:lvl1pPr>
              <a:defRPr cap="none" baseline="0">
                <a:solidFill>
                  <a:schemeClr val="tx1"/>
                </a:solidFill>
              </a:defRPr>
            </a:lvl1pPr>
          </a:lstStyle>
          <a:p>
            <a:pPr lvl="0">
              <a:spcBef>
                <a:spcPct val="50000"/>
              </a:spcBef>
            </a:pPr>
            <a:r>
              <a:rPr lang="en-US" noProof="0" dirty="0" smtClean="0"/>
              <a:t>Optional </a:t>
            </a:r>
            <a:r>
              <a:rPr lang="en-US" noProof="0" dirty="0" err="1" smtClean="0"/>
              <a:t>Subline</a:t>
            </a:r>
            <a:endParaRPr lang="en-US" noProof="0" dirty="0" smtClean="0"/>
          </a:p>
        </p:txBody>
      </p:sp>
      <p:sp>
        <p:nvSpPr>
          <p:cNvPr id="3" name="Fußzeilenplatzhalter 2"/>
          <p:cNvSpPr>
            <a:spLocks noGrp="1"/>
          </p:cNvSpPr>
          <p:nvPr>
            <p:ph type="ftr" sz="quarter" idx="14"/>
          </p:nvPr>
        </p:nvSpPr>
        <p:spPr/>
        <p:txBody>
          <a:bodyPr/>
          <a:lstStyle>
            <a:lvl1pPr>
              <a:defRPr baseline="0"/>
            </a:lvl1pPr>
          </a:lstStyle>
          <a:p>
            <a:pPr>
              <a:defRPr/>
            </a:pPr>
            <a:r>
              <a:rPr lang="en-US" dirty="0" smtClean="0"/>
              <a:t>HIC Simulation │ F&amp;CSC 2013 │ December 4th, 2013 │ RAG-dvs3 │ dirk goetze </a:t>
            </a:r>
            <a:endParaRPr lang="en-US" dirty="0"/>
          </a:p>
        </p:txBody>
      </p:sp>
      <p:sp>
        <p:nvSpPr>
          <p:cNvPr id="7" name="Textplatzhalter 10"/>
          <p:cNvSpPr>
            <a:spLocks noGrp="1"/>
          </p:cNvSpPr>
          <p:nvPr>
            <p:ph type="body" sz="quarter" idx="16" hasCustomPrompt="1"/>
          </p:nvPr>
        </p:nvSpPr>
        <p:spPr>
          <a:xfrm>
            <a:off x="316798" y="1198334"/>
            <a:ext cx="8496000" cy="325666"/>
          </a:xfrm>
        </p:spPr>
        <p:txBody>
          <a:bodyPr/>
          <a:lstStyle>
            <a:lvl1pPr>
              <a:defRPr sz="2000" cap="none" baseline="0">
                <a:solidFill>
                  <a:schemeClr val="tx1"/>
                </a:solidFill>
              </a:defRPr>
            </a:lvl1pPr>
          </a:lstStyle>
          <a:p>
            <a:pPr lvl="0">
              <a:spcBef>
                <a:spcPct val="50000"/>
              </a:spcBef>
            </a:pPr>
            <a:r>
              <a:rPr lang="en-US" noProof="0" dirty="0" err="1" smtClean="0"/>
              <a:t>Overline</a:t>
            </a:r>
            <a:endParaRPr lang="en-US" noProof="0" dirty="0" smtClean="0"/>
          </a:p>
        </p:txBody>
      </p:sp>
      <p:sp>
        <p:nvSpPr>
          <p:cNvPr id="8" name="Line 9"/>
          <p:cNvSpPr>
            <a:spLocks noChangeShapeType="1"/>
          </p:cNvSpPr>
          <p:nvPr userDrawn="1"/>
        </p:nvSpPr>
        <p:spPr bwMode="auto">
          <a:xfrm>
            <a:off x="315000" y="972000"/>
            <a:ext cx="851400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noProof="0" dirty="0">
              <a:latin typeface="+mn-lt"/>
            </a:endParaRPr>
          </a:p>
        </p:txBody>
      </p:sp>
      <p:sp>
        <p:nvSpPr>
          <p:cNvPr id="9" name="Line 11"/>
          <p:cNvSpPr>
            <a:spLocks noChangeShapeType="1"/>
          </p:cNvSpPr>
          <p:nvPr userDrawn="1"/>
        </p:nvSpPr>
        <p:spPr bwMode="auto">
          <a:xfrm>
            <a:off x="315000" y="6372000"/>
            <a:ext cx="851400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noProof="0" dirty="0">
              <a:latin typeface="+mn-lt"/>
            </a:endParaRPr>
          </a:p>
        </p:txBody>
      </p:sp>
      <p:sp>
        <p:nvSpPr>
          <p:cNvPr id="12" name="Rectangle 27"/>
          <p:cNvSpPr>
            <a:spLocks noGrp="1" noChangeArrowheads="1"/>
          </p:cNvSpPr>
          <p:nvPr>
            <p:ph type="sldNum" sz="quarter" idx="4"/>
          </p:nvPr>
        </p:nvSpPr>
        <p:spPr bwMode="auto">
          <a:xfrm>
            <a:off x="7381243" y="6444000"/>
            <a:ext cx="1440000" cy="123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algn="r">
              <a:defRPr sz="800">
                <a:latin typeface="+mn-lt"/>
              </a:defRPr>
            </a:lvl1pPr>
          </a:lstStyle>
          <a:p>
            <a:pPr>
              <a:defRPr/>
            </a:pPr>
            <a:fld id="{27DCB7EA-DBCA-4915-A539-0B3B9C95CBBC}" type="slidenum">
              <a:rPr lang="en-US" smtClean="0"/>
              <a:pPr>
                <a:defRPr/>
              </a:pPr>
              <a:t>‹#›</a:t>
            </a:fld>
            <a:endParaRPr lang="en-US" dirty="0"/>
          </a:p>
        </p:txBody>
      </p:sp>
      <p:sp>
        <p:nvSpPr>
          <p:cNvPr id="13" name="Rectangle 27"/>
          <p:cNvSpPr txBox="1">
            <a:spLocks noChangeArrowheads="1"/>
          </p:cNvSpPr>
          <p:nvPr userDrawn="1"/>
        </p:nvSpPr>
        <p:spPr bwMode="auto">
          <a:xfrm>
            <a:off x="7381243" y="6446381"/>
            <a:ext cx="1440000" cy="123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defPPr>
              <a:defRPr lang="de-DE"/>
            </a:defPPr>
            <a:lvl1pPr algn="r" rtl="0" fontAlgn="base">
              <a:spcBef>
                <a:spcPct val="0"/>
              </a:spcBef>
              <a:spcAft>
                <a:spcPct val="0"/>
              </a:spcAft>
              <a:defRPr sz="800" kern="1200">
                <a:solidFill>
                  <a:schemeClr val="tx1"/>
                </a:solidFill>
                <a:latin typeface="+mn-lt"/>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defRPr/>
            </a:pPr>
            <a:fld id="{27DCB7EA-DBCA-4915-A539-0B3B9C95CBBC}" type="slidenum">
              <a:rPr lang="en-US" smtClean="0">
                <a:latin typeface="+mn-lt"/>
              </a:rPr>
              <a:pPr>
                <a:defRPr/>
              </a:pPr>
              <a:t>‹#›</a:t>
            </a:fld>
            <a:endParaRPr lang="en-US" dirty="0">
              <a:latin typeface="+mn-lt"/>
            </a:endParaRPr>
          </a:p>
        </p:txBody>
      </p:sp>
    </p:spTree>
    <p:extLst>
      <p:ext uri="{BB962C8B-B14F-4D97-AF65-F5344CB8AC3E}">
        <p14:creationId xmlns:p14="http://schemas.microsoft.com/office/powerpoint/2010/main" val="198393571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tandard ">
    <p:spTree>
      <p:nvGrpSpPr>
        <p:cNvPr id="1" name=""/>
        <p:cNvGrpSpPr/>
        <p:nvPr/>
      </p:nvGrpSpPr>
      <p:grpSpPr>
        <a:xfrm>
          <a:off x="0" y="0"/>
          <a:ext cx="0" cy="0"/>
          <a:chOff x="0" y="0"/>
          <a:chExt cx="0" cy="0"/>
        </a:xfrm>
      </p:grpSpPr>
      <p:sp>
        <p:nvSpPr>
          <p:cNvPr id="4" name="Inhaltsplatzhalter 3"/>
          <p:cNvSpPr>
            <a:spLocks noGrp="1"/>
          </p:cNvSpPr>
          <p:nvPr>
            <p:ph sz="quarter" idx="12" hasCustomPrompt="1"/>
          </p:nvPr>
        </p:nvSpPr>
        <p:spPr>
          <a:xfrm>
            <a:off x="323850" y="1216926"/>
            <a:ext cx="8496000" cy="4824000"/>
          </a:xfrm>
        </p:spPr>
        <p:txBody>
          <a:bodyPr>
            <a:noAutofit/>
          </a:bodyPr>
          <a:lstStyle>
            <a:lvl1pPr>
              <a:buFont typeface="Wingdings" pitchFamily="2" charset="2"/>
              <a:buNone/>
              <a:defRPr/>
            </a:lvl1pPr>
            <a:lvl2pPr marL="268288" indent="-268288">
              <a:defRPr/>
            </a:lvl2pPr>
            <a:lvl3pPr marL="268288" indent="0">
              <a:buFontTx/>
              <a:buNone/>
              <a:defRPr/>
            </a:lvl3pPr>
            <a:lvl4pPr marL="538163" indent="-269875">
              <a:buFont typeface="Symbol" pitchFamily="18" charset="2"/>
              <a:buChar char="-"/>
              <a:defRPr baseline="0"/>
            </a:lvl4pPr>
            <a:lvl5pPr marL="538163" indent="0">
              <a:buFontTx/>
              <a:buNone/>
              <a:defRPr/>
            </a:lvl5pPr>
          </a:lstStyle>
          <a:p>
            <a:pPr lvl="0"/>
            <a:r>
              <a:rPr lang="de-DE" dirty="0" err="1" smtClean="0"/>
              <a:t>Copy</a:t>
            </a:r>
            <a:endParaRPr lang="de-DE" dirty="0" smtClean="0"/>
          </a:p>
          <a:p>
            <a:pPr lvl="1"/>
            <a:r>
              <a:rPr lang="de-DE" dirty="0" smtClean="0"/>
              <a:t>Second </a:t>
            </a:r>
            <a:r>
              <a:rPr lang="de-DE" dirty="0" err="1" smtClean="0"/>
              <a:t>level</a:t>
            </a:r>
            <a:endParaRPr lang="de-DE" dirty="0" smtClean="0"/>
          </a:p>
          <a:p>
            <a:pPr lvl="2"/>
            <a:r>
              <a:rPr lang="de-DE" dirty="0" smtClean="0"/>
              <a:t>Third </a:t>
            </a:r>
            <a:r>
              <a:rPr lang="de-DE" dirty="0" err="1" smtClean="0"/>
              <a:t>level</a:t>
            </a:r>
            <a:endParaRPr lang="de-DE" dirty="0" smtClean="0"/>
          </a:p>
          <a:p>
            <a:pPr lvl="3"/>
            <a:r>
              <a:rPr lang="de-DE" dirty="0" err="1" smtClean="0"/>
              <a:t>Fourth</a:t>
            </a:r>
            <a:r>
              <a:rPr lang="de-DE" dirty="0" smtClean="0"/>
              <a:t> </a:t>
            </a:r>
            <a:r>
              <a:rPr lang="de-DE" dirty="0" err="1" smtClean="0"/>
              <a:t>level</a:t>
            </a:r>
            <a:endParaRPr lang="de-DE" dirty="0" smtClean="0"/>
          </a:p>
          <a:p>
            <a:pPr lvl="4"/>
            <a:r>
              <a:rPr lang="de-DE" dirty="0" err="1" smtClean="0"/>
              <a:t>Fifth</a:t>
            </a:r>
            <a:r>
              <a:rPr lang="de-DE" dirty="0" smtClean="0"/>
              <a:t> </a:t>
            </a:r>
            <a:r>
              <a:rPr lang="de-DE" dirty="0" err="1" smtClean="0"/>
              <a:t>level</a:t>
            </a:r>
            <a:endParaRPr lang="en-US" dirty="0"/>
          </a:p>
        </p:txBody>
      </p:sp>
      <p:sp>
        <p:nvSpPr>
          <p:cNvPr id="11" name="Textplatzhalter 10"/>
          <p:cNvSpPr>
            <a:spLocks noGrp="1"/>
          </p:cNvSpPr>
          <p:nvPr>
            <p:ph type="body" sz="quarter" idx="13" hasCustomPrompt="1"/>
          </p:nvPr>
        </p:nvSpPr>
        <p:spPr>
          <a:xfrm>
            <a:off x="316799" y="676583"/>
            <a:ext cx="5940000" cy="216000"/>
          </a:xfrm>
        </p:spPr>
        <p:txBody>
          <a:bodyPr/>
          <a:lstStyle>
            <a:lvl1pPr>
              <a:defRPr cap="none" baseline="0">
                <a:solidFill>
                  <a:schemeClr val="tx1"/>
                </a:solidFill>
              </a:defRPr>
            </a:lvl1pPr>
          </a:lstStyle>
          <a:p>
            <a:pPr lvl="0">
              <a:spcBef>
                <a:spcPct val="50000"/>
              </a:spcBef>
            </a:pPr>
            <a:r>
              <a:rPr lang="en-US" noProof="0" dirty="0" smtClean="0"/>
              <a:t>Optional </a:t>
            </a:r>
            <a:r>
              <a:rPr lang="en-US" noProof="0" dirty="0" err="1" smtClean="0"/>
              <a:t>Subline</a:t>
            </a:r>
            <a:endParaRPr lang="en-US" noProof="0" dirty="0" smtClean="0"/>
          </a:p>
        </p:txBody>
      </p:sp>
      <p:sp>
        <p:nvSpPr>
          <p:cNvPr id="3" name="Fußzeilenplatzhalter 2"/>
          <p:cNvSpPr>
            <a:spLocks noGrp="1"/>
          </p:cNvSpPr>
          <p:nvPr>
            <p:ph type="ftr" sz="quarter" idx="14"/>
          </p:nvPr>
        </p:nvSpPr>
        <p:spPr/>
        <p:txBody>
          <a:bodyPr/>
          <a:lstStyle>
            <a:lvl1pPr>
              <a:defRPr baseline="0"/>
            </a:lvl1pPr>
          </a:lstStyle>
          <a:p>
            <a:pPr>
              <a:defRPr/>
            </a:pPr>
            <a:r>
              <a:rPr lang="en-US" dirty="0" smtClean="0"/>
              <a:t>HIC Simulation │ F&amp;CSC 2013 │ December 4th, 2013 │ RAG-dvs3 │ dirk goetze </a:t>
            </a:r>
            <a:endParaRPr lang="en-US" dirty="0"/>
          </a:p>
        </p:txBody>
      </p:sp>
      <p:sp>
        <p:nvSpPr>
          <p:cNvPr id="6" name="Titel 5"/>
          <p:cNvSpPr>
            <a:spLocks noGrp="1"/>
          </p:cNvSpPr>
          <p:nvPr>
            <p:ph type="title" hasCustomPrompt="1"/>
          </p:nvPr>
        </p:nvSpPr>
        <p:spPr>
          <a:xfrm>
            <a:off x="316799" y="423666"/>
            <a:ext cx="5940000" cy="252000"/>
          </a:xfrm>
        </p:spPr>
        <p:txBody>
          <a:bodyPr/>
          <a:lstStyle>
            <a:lvl1pPr>
              <a:defRPr/>
            </a:lvl1pPr>
          </a:lstStyle>
          <a:p>
            <a:r>
              <a:rPr lang="de-DE" dirty="0" smtClean="0"/>
              <a:t>title</a:t>
            </a:r>
            <a:endParaRPr lang="de-DE" dirty="0"/>
          </a:p>
        </p:txBody>
      </p:sp>
      <p:sp>
        <p:nvSpPr>
          <p:cNvPr id="7" name="Line 9"/>
          <p:cNvSpPr>
            <a:spLocks noChangeShapeType="1"/>
          </p:cNvSpPr>
          <p:nvPr userDrawn="1"/>
        </p:nvSpPr>
        <p:spPr bwMode="auto">
          <a:xfrm>
            <a:off x="315000" y="972000"/>
            <a:ext cx="851400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noProof="0" dirty="0">
              <a:latin typeface="+mn-lt"/>
            </a:endParaRPr>
          </a:p>
        </p:txBody>
      </p:sp>
      <p:sp>
        <p:nvSpPr>
          <p:cNvPr id="8" name="Line 11"/>
          <p:cNvSpPr>
            <a:spLocks noChangeShapeType="1"/>
          </p:cNvSpPr>
          <p:nvPr userDrawn="1"/>
        </p:nvSpPr>
        <p:spPr bwMode="auto">
          <a:xfrm>
            <a:off x="315000" y="6372000"/>
            <a:ext cx="851400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noProof="0" dirty="0">
              <a:latin typeface="+mn-lt"/>
            </a:endParaRPr>
          </a:p>
        </p:txBody>
      </p:sp>
      <p:sp>
        <p:nvSpPr>
          <p:cNvPr id="9" name="Rectangle 27"/>
          <p:cNvSpPr>
            <a:spLocks noGrp="1" noChangeArrowheads="1"/>
          </p:cNvSpPr>
          <p:nvPr>
            <p:ph type="sldNum" sz="quarter" idx="4"/>
          </p:nvPr>
        </p:nvSpPr>
        <p:spPr bwMode="auto">
          <a:xfrm>
            <a:off x="7381243" y="6444000"/>
            <a:ext cx="1440000" cy="123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algn="r">
              <a:defRPr sz="800">
                <a:latin typeface="+mn-lt"/>
              </a:defRPr>
            </a:lvl1pPr>
          </a:lstStyle>
          <a:p>
            <a:pPr>
              <a:defRPr/>
            </a:pPr>
            <a:fld id="{27DCB7EA-DBCA-4915-A539-0B3B9C95CBBC}" type="slidenum">
              <a:rPr lang="en-US" smtClean="0"/>
              <a:pPr>
                <a:defRPr/>
              </a:pPr>
              <a:t>‹#›</a:t>
            </a:fld>
            <a:endParaRPr lang="en-US" dirty="0"/>
          </a:p>
        </p:txBody>
      </p:sp>
      <p:sp>
        <p:nvSpPr>
          <p:cNvPr id="10" name="Rectangle 27"/>
          <p:cNvSpPr txBox="1">
            <a:spLocks noChangeArrowheads="1"/>
          </p:cNvSpPr>
          <p:nvPr userDrawn="1"/>
        </p:nvSpPr>
        <p:spPr bwMode="auto">
          <a:xfrm>
            <a:off x="7381243" y="6446381"/>
            <a:ext cx="1440000" cy="123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defPPr>
              <a:defRPr lang="de-DE"/>
            </a:defPPr>
            <a:lvl1pPr algn="r" rtl="0" fontAlgn="base">
              <a:spcBef>
                <a:spcPct val="0"/>
              </a:spcBef>
              <a:spcAft>
                <a:spcPct val="0"/>
              </a:spcAft>
              <a:defRPr sz="800" kern="1200">
                <a:solidFill>
                  <a:schemeClr val="tx1"/>
                </a:solidFill>
                <a:latin typeface="+mn-lt"/>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defRPr/>
            </a:pPr>
            <a:fld id="{27DCB7EA-DBCA-4915-A539-0B3B9C95CBBC}" type="slidenum">
              <a:rPr lang="en-US" smtClean="0">
                <a:latin typeface="+mn-lt"/>
              </a:rPr>
              <a:pPr>
                <a:defRPr/>
              </a:pPr>
              <a:t>‹#›</a:t>
            </a:fld>
            <a:endParaRPr lang="en-US" dirty="0">
              <a:latin typeface="+mn-lt"/>
            </a:endParaRPr>
          </a:p>
        </p:txBody>
      </p:sp>
    </p:spTree>
    <p:extLst>
      <p:ext uri="{BB962C8B-B14F-4D97-AF65-F5344CB8AC3E}">
        <p14:creationId xmlns:p14="http://schemas.microsoft.com/office/powerpoint/2010/main" val="200610547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 Text Boxes with Overline">
    <p:spTree>
      <p:nvGrpSpPr>
        <p:cNvPr id="1" name=""/>
        <p:cNvGrpSpPr/>
        <p:nvPr/>
      </p:nvGrpSpPr>
      <p:grpSpPr>
        <a:xfrm>
          <a:off x="0" y="0"/>
          <a:ext cx="0" cy="0"/>
          <a:chOff x="0" y="0"/>
          <a:chExt cx="0" cy="0"/>
        </a:xfrm>
      </p:grpSpPr>
      <p:sp>
        <p:nvSpPr>
          <p:cNvPr id="3" name="Inhaltsplatzhalter 2"/>
          <p:cNvSpPr>
            <a:spLocks noGrp="1"/>
          </p:cNvSpPr>
          <p:nvPr>
            <p:ph sz="half" idx="1" hasCustomPrompt="1"/>
          </p:nvPr>
        </p:nvSpPr>
        <p:spPr>
          <a:xfrm>
            <a:off x="324000" y="1682976"/>
            <a:ext cx="4176000" cy="4356000"/>
          </a:xfrm>
          <a:prstGeom prst="rect">
            <a:avLst/>
          </a:prstGeom>
        </p:spPr>
        <p:txBody>
          <a:bodyPr rIns="144000"/>
          <a:lstStyle>
            <a:lvl1pPr>
              <a:buFont typeface="Wingdings" pitchFamily="2" charset="2"/>
              <a:buNone/>
              <a:defRPr sz="1600"/>
            </a:lvl1pPr>
            <a:lvl2pPr>
              <a:defRPr sz="1600"/>
            </a:lvl2pPr>
            <a:lvl3pPr>
              <a:defRPr sz="1400"/>
            </a:lvl3pPr>
            <a:lvl4pPr>
              <a:defRPr sz="1400"/>
            </a:lvl4pPr>
            <a:lvl5pPr>
              <a:defRPr sz="1400"/>
            </a:lvl5pPr>
            <a:lvl6pPr>
              <a:defRPr sz="1800"/>
            </a:lvl6pPr>
            <a:lvl7pPr>
              <a:defRPr sz="1800"/>
            </a:lvl7pPr>
            <a:lvl8pPr>
              <a:defRPr sz="1800"/>
            </a:lvl8pPr>
            <a:lvl9pPr>
              <a:defRPr sz="1800"/>
            </a:lvl9pPr>
          </a:lstStyle>
          <a:p>
            <a:pPr lvl="0"/>
            <a:r>
              <a:rPr lang="de-DE" noProof="0" dirty="0" err="1" smtClean="0"/>
              <a:t>Copy</a:t>
            </a:r>
            <a:endParaRPr lang="de-DE" noProof="0" dirty="0" smtClean="0"/>
          </a:p>
          <a:p>
            <a:pPr lvl="1"/>
            <a:r>
              <a:rPr lang="de-DE" noProof="0" dirty="0" smtClean="0"/>
              <a:t>Second </a:t>
            </a:r>
            <a:r>
              <a:rPr lang="de-DE" noProof="0" dirty="0" err="1" smtClean="0"/>
              <a:t>level</a:t>
            </a:r>
            <a:endParaRPr lang="de-DE" noProof="0" dirty="0" smtClean="0"/>
          </a:p>
          <a:p>
            <a:pPr lvl="2"/>
            <a:r>
              <a:rPr lang="de-DE" noProof="0" dirty="0" smtClean="0"/>
              <a:t>Third </a:t>
            </a:r>
            <a:r>
              <a:rPr lang="de-DE" noProof="0" dirty="0" err="1" smtClean="0"/>
              <a:t>level</a:t>
            </a:r>
            <a:endParaRPr lang="de-DE" noProof="0" dirty="0" smtClean="0"/>
          </a:p>
          <a:p>
            <a:pPr lvl="3"/>
            <a:r>
              <a:rPr lang="de-DE" noProof="0" dirty="0" err="1" smtClean="0"/>
              <a:t>Fourth</a:t>
            </a:r>
            <a:r>
              <a:rPr lang="de-DE" noProof="0" dirty="0" smtClean="0"/>
              <a:t> </a:t>
            </a:r>
            <a:r>
              <a:rPr lang="de-DE" noProof="0" dirty="0" err="1" smtClean="0"/>
              <a:t>level</a:t>
            </a:r>
            <a:endParaRPr lang="de-DE" noProof="0" dirty="0" smtClean="0"/>
          </a:p>
          <a:p>
            <a:pPr lvl="4"/>
            <a:r>
              <a:rPr lang="de-DE" noProof="0" dirty="0" err="1" smtClean="0"/>
              <a:t>Fifth</a:t>
            </a:r>
            <a:r>
              <a:rPr lang="de-DE" noProof="0" dirty="0" smtClean="0"/>
              <a:t> </a:t>
            </a:r>
            <a:r>
              <a:rPr lang="de-DE" noProof="0" dirty="0" err="1" smtClean="0"/>
              <a:t>level</a:t>
            </a:r>
            <a:endParaRPr lang="en-US" noProof="0" dirty="0"/>
          </a:p>
        </p:txBody>
      </p:sp>
      <p:sp>
        <p:nvSpPr>
          <p:cNvPr id="4" name="Inhaltsplatzhalter 3"/>
          <p:cNvSpPr>
            <a:spLocks noGrp="1"/>
          </p:cNvSpPr>
          <p:nvPr>
            <p:ph sz="half" idx="2" hasCustomPrompt="1"/>
          </p:nvPr>
        </p:nvSpPr>
        <p:spPr>
          <a:xfrm>
            <a:off x="4640372" y="1682976"/>
            <a:ext cx="4176000" cy="4356000"/>
          </a:xfrm>
          <a:prstGeom prst="rect">
            <a:avLst/>
          </a:prstGeom>
        </p:spPr>
        <p:txBody>
          <a:bodyPr rIns="144000"/>
          <a:lstStyle>
            <a:lvl1pPr>
              <a:buFontTx/>
              <a:buNone/>
              <a:defRPr sz="1600"/>
            </a:lvl1pPr>
            <a:lvl2pPr>
              <a:defRPr sz="1600"/>
            </a:lvl2pPr>
            <a:lvl3pPr>
              <a:defRPr sz="1400"/>
            </a:lvl3pPr>
            <a:lvl4pPr>
              <a:defRPr sz="1400"/>
            </a:lvl4pPr>
            <a:lvl5pPr>
              <a:defRPr sz="1400"/>
            </a:lvl5pPr>
            <a:lvl6pPr>
              <a:defRPr sz="1800"/>
            </a:lvl6pPr>
            <a:lvl7pPr>
              <a:defRPr sz="1800"/>
            </a:lvl7pPr>
            <a:lvl8pPr>
              <a:defRPr sz="1800"/>
            </a:lvl8pPr>
            <a:lvl9pPr>
              <a:defRPr sz="1800"/>
            </a:lvl9pPr>
          </a:lstStyle>
          <a:p>
            <a:pPr lvl="0"/>
            <a:r>
              <a:rPr lang="de-DE" noProof="0" dirty="0" err="1" smtClean="0"/>
              <a:t>Copy</a:t>
            </a:r>
            <a:endParaRPr lang="de-DE" noProof="0" dirty="0" smtClean="0"/>
          </a:p>
          <a:p>
            <a:pPr lvl="1"/>
            <a:r>
              <a:rPr lang="de-DE" noProof="0" dirty="0" smtClean="0"/>
              <a:t>Second </a:t>
            </a:r>
            <a:r>
              <a:rPr lang="de-DE" noProof="0" dirty="0" err="1" smtClean="0"/>
              <a:t>level</a:t>
            </a:r>
            <a:endParaRPr lang="de-DE" noProof="0" dirty="0" smtClean="0"/>
          </a:p>
          <a:p>
            <a:pPr lvl="2"/>
            <a:r>
              <a:rPr lang="de-DE" noProof="0" dirty="0" smtClean="0"/>
              <a:t>Third </a:t>
            </a:r>
            <a:r>
              <a:rPr lang="de-DE" noProof="0" dirty="0" err="1" smtClean="0"/>
              <a:t>level</a:t>
            </a:r>
            <a:endParaRPr lang="de-DE" noProof="0" dirty="0" smtClean="0"/>
          </a:p>
          <a:p>
            <a:pPr lvl="3"/>
            <a:r>
              <a:rPr lang="de-DE" noProof="0" dirty="0" err="1" smtClean="0"/>
              <a:t>Fourth</a:t>
            </a:r>
            <a:r>
              <a:rPr lang="de-DE" noProof="0" dirty="0" smtClean="0"/>
              <a:t> </a:t>
            </a:r>
            <a:r>
              <a:rPr lang="de-DE" noProof="0" dirty="0" err="1" smtClean="0"/>
              <a:t>level</a:t>
            </a:r>
            <a:endParaRPr lang="de-DE" noProof="0" dirty="0" smtClean="0"/>
          </a:p>
          <a:p>
            <a:pPr lvl="4"/>
            <a:r>
              <a:rPr lang="de-DE" noProof="0" dirty="0" err="1" smtClean="0"/>
              <a:t>Fifth</a:t>
            </a:r>
            <a:r>
              <a:rPr lang="de-DE" noProof="0" dirty="0" smtClean="0"/>
              <a:t> </a:t>
            </a:r>
            <a:r>
              <a:rPr lang="de-DE" noProof="0" dirty="0" err="1" smtClean="0"/>
              <a:t>level</a:t>
            </a:r>
            <a:endParaRPr lang="en-US" noProof="0" dirty="0"/>
          </a:p>
        </p:txBody>
      </p:sp>
      <p:sp>
        <p:nvSpPr>
          <p:cNvPr id="2" name="Fußzeilenplatzhalter 1"/>
          <p:cNvSpPr>
            <a:spLocks noGrp="1"/>
          </p:cNvSpPr>
          <p:nvPr>
            <p:ph type="ftr" sz="quarter" idx="14"/>
          </p:nvPr>
        </p:nvSpPr>
        <p:spPr/>
        <p:txBody>
          <a:bodyPr/>
          <a:lstStyle>
            <a:lvl1pPr>
              <a:defRPr baseline="0"/>
            </a:lvl1pPr>
          </a:lstStyle>
          <a:p>
            <a:pPr>
              <a:defRPr/>
            </a:pPr>
            <a:r>
              <a:rPr lang="en-US" dirty="0" smtClean="0"/>
              <a:t>HIC Simulation │ F&amp;CSC 2013 │ December 4th, 2013 │ RAG-dvs3 │ dirk goetze </a:t>
            </a:r>
            <a:endParaRPr lang="en-US" dirty="0"/>
          </a:p>
        </p:txBody>
      </p:sp>
      <p:sp>
        <p:nvSpPr>
          <p:cNvPr id="8" name="Textplatzhalter 10"/>
          <p:cNvSpPr>
            <a:spLocks noGrp="1"/>
          </p:cNvSpPr>
          <p:nvPr>
            <p:ph type="body" sz="quarter" idx="13" hasCustomPrompt="1"/>
          </p:nvPr>
        </p:nvSpPr>
        <p:spPr>
          <a:xfrm>
            <a:off x="316799" y="676583"/>
            <a:ext cx="5940000" cy="216000"/>
          </a:xfrm>
        </p:spPr>
        <p:txBody>
          <a:bodyPr/>
          <a:lstStyle>
            <a:lvl1pPr>
              <a:defRPr cap="none" baseline="0">
                <a:solidFill>
                  <a:schemeClr val="tx1"/>
                </a:solidFill>
              </a:defRPr>
            </a:lvl1pPr>
          </a:lstStyle>
          <a:p>
            <a:pPr lvl="0">
              <a:spcBef>
                <a:spcPct val="50000"/>
              </a:spcBef>
            </a:pPr>
            <a:r>
              <a:rPr lang="en-US" noProof="0" dirty="0" smtClean="0"/>
              <a:t>Optional </a:t>
            </a:r>
            <a:r>
              <a:rPr lang="en-US" noProof="0" dirty="0" err="1" smtClean="0"/>
              <a:t>Subline</a:t>
            </a:r>
            <a:endParaRPr lang="en-US" noProof="0" dirty="0" smtClean="0"/>
          </a:p>
        </p:txBody>
      </p:sp>
      <p:sp>
        <p:nvSpPr>
          <p:cNvPr id="9" name="Textplatzhalter 10"/>
          <p:cNvSpPr>
            <a:spLocks noGrp="1"/>
          </p:cNvSpPr>
          <p:nvPr>
            <p:ph type="body" sz="quarter" idx="16" hasCustomPrompt="1"/>
          </p:nvPr>
        </p:nvSpPr>
        <p:spPr>
          <a:xfrm>
            <a:off x="316798" y="1198334"/>
            <a:ext cx="8517640" cy="325666"/>
          </a:xfrm>
        </p:spPr>
        <p:txBody>
          <a:bodyPr/>
          <a:lstStyle>
            <a:lvl1pPr>
              <a:defRPr sz="2000" cap="none" baseline="0">
                <a:solidFill>
                  <a:schemeClr val="tx1"/>
                </a:solidFill>
              </a:defRPr>
            </a:lvl1pPr>
          </a:lstStyle>
          <a:p>
            <a:pPr lvl="0">
              <a:spcBef>
                <a:spcPct val="50000"/>
              </a:spcBef>
            </a:pPr>
            <a:r>
              <a:rPr lang="en-US" noProof="0" dirty="0" err="1" smtClean="0"/>
              <a:t>Overline</a:t>
            </a:r>
            <a:endParaRPr lang="en-US" noProof="0" dirty="0" smtClean="0"/>
          </a:p>
        </p:txBody>
      </p:sp>
      <p:sp>
        <p:nvSpPr>
          <p:cNvPr id="11" name="Titel 10"/>
          <p:cNvSpPr>
            <a:spLocks noGrp="1"/>
          </p:cNvSpPr>
          <p:nvPr>
            <p:ph type="title" hasCustomPrompt="1"/>
          </p:nvPr>
        </p:nvSpPr>
        <p:spPr>
          <a:xfrm>
            <a:off x="316799" y="423665"/>
            <a:ext cx="5940000" cy="252000"/>
          </a:xfrm>
        </p:spPr>
        <p:txBody>
          <a:bodyPr/>
          <a:lstStyle>
            <a:lvl1pPr>
              <a:defRPr/>
            </a:lvl1pPr>
          </a:lstStyle>
          <a:p>
            <a:r>
              <a:rPr lang="de-DE" dirty="0" smtClean="0"/>
              <a:t>Title</a:t>
            </a:r>
            <a:endParaRPr lang="de-DE" dirty="0"/>
          </a:p>
        </p:txBody>
      </p:sp>
      <p:sp>
        <p:nvSpPr>
          <p:cNvPr id="10" name="Line 9"/>
          <p:cNvSpPr>
            <a:spLocks noChangeShapeType="1"/>
          </p:cNvSpPr>
          <p:nvPr userDrawn="1"/>
        </p:nvSpPr>
        <p:spPr bwMode="auto">
          <a:xfrm>
            <a:off x="315000" y="972000"/>
            <a:ext cx="851400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noProof="0" dirty="0">
              <a:latin typeface="+mn-lt"/>
            </a:endParaRPr>
          </a:p>
        </p:txBody>
      </p:sp>
      <p:sp>
        <p:nvSpPr>
          <p:cNvPr id="12" name="Line 11"/>
          <p:cNvSpPr>
            <a:spLocks noChangeShapeType="1"/>
          </p:cNvSpPr>
          <p:nvPr userDrawn="1"/>
        </p:nvSpPr>
        <p:spPr bwMode="auto">
          <a:xfrm>
            <a:off x="315000" y="6372000"/>
            <a:ext cx="851400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noProof="0" dirty="0">
              <a:latin typeface="+mn-lt"/>
            </a:endParaRPr>
          </a:p>
        </p:txBody>
      </p:sp>
      <p:sp>
        <p:nvSpPr>
          <p:cNvPr id="13" name="Rectangle 27"/>
          <p:cNvSpPr>
            <a:spLocks noGrp="1" noChangeArrowheads="1"/>
          </p:cNvSpPr>
          <p:nvPr>
            <p:ph type="sldNum" sz="quarter" idx="4"/>
          </p:nvPr>
        </p:nvSpPr>
        <p:spPr bwMode="auto">
          <a:xfrm>
            <a:off x="7381243" y="6444000"/>
            <a:ext cx="1440000" cy="123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algn="r">
              <a:defRPr sz="800">
                <a:latin typeface="+mn-lt"/>
              </a:defRPr>
            </a:lvl1pPr>
          </a:lstStyle>
          <a:p>
            <a:pPr>
              <a:defRPr/>
            </a:pPr>
            <a:fld id="{27DCB7EA-DBCA-4915-A539-0B3B9C95CBBC}" type="slidenum">
              <a:rPr lang="en-US" smtClean="0"/>
              <a:pPr>
                <a:defRPr/>
              </a:pPr>
              <a:t>‹#›</a:t>
            </a:fld>
            <a:endParaRPr lang="en-US" dirty="0"/>
          </a:p>
        </p:txBody>
      </p:sp>
      <p:sp>
        <p:nvSpPr>
          <p:cNvPr id="14" name="Rectangle 27"/>
          <p:cNvSpPr txBox="1">
            <a:spLocks noChangeArrowheads="1"/>
          </p:cNvSpPr>
          <p:nvPr userDrawn="1"/>
        </p:nvSpPr>
        <p:spPr bwMode="auto">
          <a:xfrm>
            <a:off x="7381243" y="6446381"/>
            <a:ext cx="1440000" cy="123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defPPr>
              <a:defRPr lang="de-DE"/>
            </a:defPPr>
            <a:lvl1pPr algn="r" rtl="0" fontAlgn="base">
              <a:spcBef>
                <a:spcPct val="0"/>
              </a:spcBef>
              <a:spcAft>
                <a:spcPct val="0"/>
              </a:spcAft>
              <a:defRPr sz="800" kern="1200">
                <a:solidFill>
                  <a:schemeClr val="tx1"/>
                </a:solidFill>
                <a:latin typeface="+mn-lt"/>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defRPr/>
            </a:pPr>
            <a:fld id="{27DCB7EA-DBCA-4915-A539-0B3B9C95CBBC}" type="slidenum">
              <a:rPr lang="en-US" smtClean="0">
                <a:latin typeface="+mn-lt"/>
              </a:rPr>
              <a:pPr>
                <a:defRPr/>
              </a:pPr>
              <a:t>‹#›</a:t>
            </a:fld>
            <a:endParaRPr lang="en-US" dirty="0">
              <a:latin typeface="+mn-lt"/>
            </a:endParaRPr>
          </a:p>
        </p:txBody>
      </p:sp>
    </p:spTree>
    <p:extLst>
      <p:ext uri="{BB962C8B-B14F-4D97-AF65-F5344CB8AC3E}">
        <p14:creationId xmlns:p14="http://schemas.microsoft.com/office/powerpoint/2010/main" val="17056755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icture">
    <p:spTree>
      <p:nvGrpSpPr>
        <p:cNvPr id="1" name=""/>
        <p:cNvGrpSpPr/>
        <p:nvPr/>
      </p:nvGrpSpPr>
      <p:grpSpPr>
        <a:xfrm>
          <a:off x="0" y="0"/>
          <a:ext cx="0" cy="0"/>
          <a:chOff x="0" y="0"/>
          <a:chExt cx="0" cy="0"/>
        </a:xfrm>
      </p:grpSpPr>
      <p:sp>
        <p:nvSpPr>
          <p:cNvPr id="2" name="Fußzeilenplatzhalter 1"/>
          <p:cNvSpPr>
            <a:spLocks noGrp="1"/>
          </p:cNvSpPr>
          <p:nvPr>
            <p:ph type="ftr" sz="quarter" idx="14"/>
          </p:nvPr>
        </p:nvSpPr>
        <p:spPr/>
        <p:txBody>
          <a:bodyPr/>
          <a:lstStyle>
            <a:lvl1pPr>
              <a:defRPr baseline="0">
                <a:latin typeface="+mn-lt"/>
              </a:defRPr>
            </a:lvl1pPr>
          </a:lstStyle>
          <a:p>
            <a:pPr>
              <a:defRPr/>
            </a:pPr>
            <a:r>
              <a:rPr lang="en-US" dirty="0" smtClean="0"/>
              <a:t>HIC Simulation │ F&amp;CSC 2013 │ December 4th, 2013 │ RAG-dvs3 │ dirk goetze </a:t>
            </a:r>
            <a:endParaRPr lang="en-US" dirty="0"/>
          </a:p>
        </p:txBody>
      </p:sp>
      <p:sp>
        <p:nvSpPr>
          <p:cNvPr id="7" name="Line 9"/>
          <p:cNvSpPr>
            <a:spLocks noChangeShapeType="1"/>
          </p:cNvSpPr>
          <p:nvPr userDrawn="1"/>
        </p:nvSpPr>
        <p:spPr bwMode="auto">
          <a:xfrm>
            <a:off x="315000" y="972000"/>
            <a:ext cx="851400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noProof="0" dirty="0">
              <a:latin typeface="+mn-lt"/>
            </a:endParaRPr>
          </a:p>
        </p:txBody>
      </p:sp>
      <p:sp>
        <p:nvSpPr>
          <p:cNvPr id="8" name="Line 11"/>
          <p:cNvSpPr>
            <a:spLocks noChangeShapeType="1"/>
          </p:cNvSpPr>
          <p:nvPr userDrawn="1"/>
        </p:nvSpPr>
        <p:spPr bwMode="auto">
          <a:xfrm>
            <a:off x="315000" y="6372000"/>
            <a:ext cx="851400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noProof="0" dirty="0">
              <a:latin typeface="+mn-lt"/>
            </a:endParaRPr>
          </a:p>
        </p:txBody>
      </p:sp>
      <p:sp>
        <p:nvSpPr>
          <p:cNvPr id="11" name="Rectangle 27"/>
          <p:cNvSpPr>
            <a:spLocks noGrp="1" noChangeArrowheads="1"/>
          </p:cNvSpPr>
          <p:nvPr>
            <p:ph type="sldNum" sz="quarter" idx="4"/>
          </p:nvPr>
        </p:nvSpPr>
        <p:spPr bwMode="auto">
          <a:xfrm>
            <a:off x="7381243" y="6444000"/>
            <a:ext cx="1440000" cy="123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algn="r">
              <a:defRPr sz="800">
                <a:latin typeface="+mn-lt"/>
              </a:defRPr>
            </a:lvl1pPr>
          </a:lstStyle>
          <a:p>
            <a:pPr>
              <a:defRPr/>
            </a:pPr>
            <a:fld id="{27DCB7EA-DBCA-4915-A539-0B3B9C95CBBC}" type="slidenum">
              <a:rPr lang="en-US" smtClean="0"/>
              <a:pPr>
                <a:defRPr/>
              </a:pPr>
              <a:t>‹#›</a:t>
            </a:fld>
            <a:endParaRPr lang="en-US" dirty="0"/>
          </a:p>
        </p:txBody>
      </p:sp>
      <p:sp>
        <p:nvSpPr>
          <p:cNvPr id="12" name="Rectangle 27"/>
          <p:cNvSpPr txBox="1">
            <a:spLocks noChangeArrowheads="1"/>
          </p:cNvSpPr>
          <p:nvPr userDrawn="1"/>
        </p:nvSpPr>
        <p:spPr bwMode="auto">
          <a:xfrm>
            <a:off x="7381243" y="6446381"/>
            <a:ext cx="1440000" cy="123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defPPr>
              <a:defRPr lang="de-DE"/>
            </a:defPPr>
            <a:lvl1pPr algn="r" rtl="0" fontAlgn="base">
              <a:spcBef>
                <a:spcPct val="0"/>
              </a:spcBef>
              <a:spcAft>
                <a:spcPct val="0"/>
              </a:spcAft>
              <a:defRPr sz="800" kern="1200">
                <a:solidFill>
                  <a:schemeClr val="tx1"/>
                </a:solidFill>
                <a:latin typeface="+mn-lt"/>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defRPr/>
            </a:pPr>
            <a:fld id="{27DCB7EA-DBCA-4915-A539-0B3B9C95CBBC}" type="slidenum">
              <a:rPr lang="en-US" smtClean="0">
                <a:latin typeface="+mn-lt"/>
              </a:rPr>
              <a:pPr>
                <a:defRPr/>
              </a:pPr>
              <a:t>‹#›</a:t>
            </a:fld>
            <a:endParaRPr lang="en-US" dirty="0">
              <a:latin typeface="+mn-lt"/>
            </a:endParaRPr>
          </a:p>
        </p:txBody>
      </p:sp>
    </p:spTree>
    <p:extLst>
      <p:ext uri="{BB962C8B-B14F-4D97-AF65-F5344CB8AC3E}">
        <p14:creationId xmlns:p14="http://schemas.microsoft.com/office/powerpoint/2010/main" val="35255462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hank you">
    <p:spTree>
      <p:nvGrpSpPr>
        <p:cNvPr id="1" name=""/>
        <p:cNvGrpSpPr/>
        <p:nvPr/>
      </p:nvGrpSpPr>
      <p:grpSpPr>
        <a:xfrm>
          <a:off x="0" y="0"/>
          <a:ext cx="0" cy="0"/>
          <a:chOff x="0" y="0"/>
          <a:chExt cx="0" cy="0"/>
        </a:xfrm>
      </p:grpSpPr>
      <p:pic>
        <p:nvPicPr>
          <p:cNvPr id="11" name="Bildplatzhalter 4"/>
          <p:cNvPicPr>
            <a:picLocks noChangeAspect="1"/>
          </p:cNvPicPr>
          <p:nvPr/>
        </p:nvPicPr>
        <p:blipFill>
          <a:blip r:embed="rId2" cstate="print">
            <a:extLst>
              <a:ext uri="{28A0092B-C50C-407E-A947-70E740481C1C}">
                <a14:useLocalDpi xmlns:a14="http://schemas.microsoft.com/office/drawing/2010/main" val="0"/>
              </a:ext>
            </a:extLst>
          </a:blip>
          <a:srcRect l="61" r="100"/>
          <a:stretch>
            <a:fillRect/>
          </a:stretch>
        </p:blipFill>
        <p:spPr>
          <a:xfrm>
            <a:off x="320675" y="1872000"/>
            <a:ext cx="8499325" cy="4500000"/>
          </a:xfrm>
          <a:prstGeom prst="rect">
            <a:avLst/>
          </a:prstGeom>
        </p:spPr>
      </p:pic>
      <p:sp>
        <p:nvSpPr>
          <p:cNvPr id="7" name="Titel 6"/>
          <p:cNvSpPr>
            <a:spLocks noGrp="1"/>
          </p:cNvSpPr>
          <p:nvPr>
            <p:ph type="title" hasCustomPrompt="1"/>
          </p:nvPr>
        </p:nvSpPr>
        <p:spPr>
          <a:xfrm>
            <a:off x="328811" y="1259874"/>
            <a:ext cx="8515152" cy="252000"/>
          </a:xfrm>
        </p:spPr>
        <p:txBody>
          <a:bodyPr>
            <a:noAutofit/>
          </a:bodyPr>
          <a:lstStyle>
            <a:lvl1pPr>
              <a:defRPr cap="all" baseline="0">
                <a:latin typeface="+mn-lt"/>
              </a:defRPr>
            </a:lvl1pPr>
          </a:lstStyle>
          <a:p>
            <a:r>
              <a:rPr lang="en-US" noProof="0" dirty="0" smtClean="0"/>
              <a:t>Thank you for your attention</a:t>
            </a:r>
            <a:endParaRPr lang="en-US" noProof="0" dirty="0"/>
          </a:p>
        </p:txBody>
      </p:sp>
      <p:sp>
        <p:nvSpPr>
          <p:cNvPr id="2" name="Fußzeilenplatzhalter 1"/>
          <p:cNvSpPr>
            <a:spLocks noGrp="1"/>
          </p:cNvSpPr>
          <p:nvPr>
            <p:ph type="ftr" sz="quarter" idx="19"/>
          </p:nvPr>
        </p:nvSpPr>
        <p:spPr/>
        <p:txBody>
          <a:bodyPr/>
          <a:lstStyle>
            <a:lvl1pPr>
              <a:defRPr baseline="0">
                <a:latin typeface="+mn-lt"/>
              </a:defRPr>
            </a:lvl1pPr>
          </a:lstStyle>
          <a:p>
            <a:pPr>
              <a:defRPr/>
            </a:pPr>
            <a:r>
              <a:rPr lang="en-US" dirty="0" smtClean="0"/>
              <a:t>HIC Simulation │ F&amp;CSC 2013 │ December 4th, 2013 │ RAG-dvs3 │ dirk goetze </a:t>
            </a:r>
            <a:endParaRPr lang="en-US" dirty="0"/>
          </a:p>
        </p:txBody>
      </p:sp>
      <p:sp>
        <p:nvSpPr>
          <p:cNvPr id="15" name="Textplatzhalter 13"/>
          <p:cNvSpPr>
            <a:spLocks noGrp="1"/>
          </p:cNvSpPr>
          <p:nvPr>
            <p:ph type="body" sz="quarter" idx="11" hasCustomPrompt="1"/>
          </p:nvPr>
        </p:nvSpPr>
        <p:spPr>
          <a:xfrm>
            <a:off x="487775" y="1997557"/>
            <a:ext cx="3680999" cy="184666"/>
          </a:xfrm>
        </p:spPr>
        <p:txBody>
          <a:bodyPr wrap="square" tIns="0" bIns="0" anchor="b" anchorCtr="0">
            <a:spAutoFit/>
          </a:bodyPr>
          <a:lstStyle>
            <a:lvl1pPr>
              <a:defRPr lang="en-US" sz="1200" kern="1200" dirty="0">
                <a:solidFill>
                  <a:schemeClr val="bg1"/>
                </a:solidFill>
                <a:latin typeface="+mn-lt"/>
                <a:ea typeface="+mn-ea"/>
                <a:cs typeface="+mn-cs"/>
              </a:defRPr>
            </a:lvl1pPr>
          </a:lstStyle>
          <a:p>
            <a:pPr lvl="0" algn="l" rtl="0" fontAlgn="base">
              <a:spcBef>
                <a:spcPct val="0"/>
              </a:spcBef>
              <a:spcAft>
                <a:spcPct val="0"/>
              </a:spcAft>
            </a:pPr>
            <a:r>
              <a:rPr lang="en-US" noProof="0" dirty="0" err="1" smtClean="0"/>
              <a:t>Vorname</a:t>
            </a:r>
            <a:r>
              <a:rPr lang="en-US" noProof="0" dirty="0" smtClean="0"/>
              <a:t> Name</a:t>
            </a:r>
            <a:endParaRPr lang="en-US" noProof="0" dirty="0"/>
          </a:p>
        </p:txBody>
      </p:sp>
      <p:sp>
        <p:nvSpPr>
          <p:cNvPr id="16" name="Textplatzhalter 15"/>
          <p:cNvSpPr>
            <a:spLocks noGrp="1"/>
          </p:cNvSpPr>
          <p:nvPr>
            <p:ph type="body" sz="quarter" idx="12" hasCustomPrompt="1"/>
          </p:nvPr>
        </p:nvSpPr>
        <p:spPr>
          <a:xfrm>
            <a:off x="487775" y="2188559"/>
            <a:ext cx="3680999" cy="184666"/>
          </a:xfrm>
        </p:spPr>
        <p:txBody>
          <a:bodyPr wrap="square" tIns="0" bIns="0" anchor="b" anchorCtr="0">
            <a:spAutoFit/>
          </a:bodyPr>
          <a:lstStyle>
            <a:lvl1pPr>
              <a:defRPr lang="en-US" sz="1200" kern="1200" noProof="0" dirty="0">
                <a:solidFill>
                  <a:schemeClr val="bg1"/>
                </a:solidFill>
                <a:latin typeface="+mn-lt"/>
                <a:ea typeface="+mn-ea"/>
                <a:cs typeface="+mn-cs"/>
              </a:defRPr>
            </a:lvl1pPr>
          </a:lstStyle>
          <a:p>
            <a:pPr marL="1588" lvl="0" indent="0" algn="l" rtl="0" eaLnBrk="0" fontAlgn="base" hangingPunct="0">
              <a:spcBef>
                <a:spcPct val="0"/>
              </a:spcBef>
              <a:spcAft>
                <a:spcPct val="0"/>
              </a:spcAft>
              <a:buClr>
                <a:schemeClr val="tx1"/>
              </a:buClr>
              <a:buFontTx/>
              <a:buNone/>
            </a:pPr>
            <a:r>
              <a:rPr lang="en-US" noProof="0" dirty="0" err="1" smtClean="0"/>
              <a:t>Funktion</a:t>
            </a:r>
            <a:r>
              <a:rPr lang="en-US" noProof="0" dirty="0" smtClean="0"/>
              <a:t>/Position</a:t>
            </a:r>
            <a:endParaRPr lang="en-US" noProof="0" dirty="0"/>
          </a:p>
        </p:txBody>
      </p:sp>
      <p:pic>
        <p:nvPicPr>
          <p:cNvPr id="12" name="Picture 10" descr="\\Dell\transfer\LOGO aus PDF.JPG"/>
          <p:cNvPicPr>
            <a:picLocks noChangeAspect="1" noChangeArrowheads="1"/>
          </p:cNvPicPr>
          <p:nvPr/>
        </p:nvPicPr>
        <p:blipFill>
          <a:blip r:embed="rId3" cstate="print"/>
          <a:srcRect/>
          <a:stretch>
            <a:fillRect/>
          </a:stretch>
        </p:blipFill>
        <p:spPr bwMode="auto">
          <a:xfrm>
            <a:off x="6693688" y="232569"/>
            <a:ext cx="1887538" cy="501650"/>
          </a:xfrm>
          <a:prstGeom prst="rect">
            <a:avLst/>
          </a:prstGeom>
          <a:noFill/>
          <a:ln w="9525">
            <a:noFill/>
            <a:miter lim="800000"/>
            <a:headEnd/>
            <a:tailEnd/>
          </a:ln>
        </p:spPr>
      </p:pic>
      <p:sp>
        <p:nvSpPr>
          <p:cNvPr id="19" name="Textplatzhalter 18"/>
          <p:cNvSpPr>
            <a:spLocks noGrp="1"/>
          </p:cNvSpPr>
          <p:nvPr>
            <p:ph type="body" sz="quarter" idx="22" hasCustomPrompt="1"/>
          </p:nvPr>
        </p:nvSpPr>
        <p:spPr>
          <a:xfrm>
            <a:off x="476789" y="2567266"/>
            <a:ext cx="3716070" cy="1477607"/>
          </a:xfrm>
        </p:spPr>
        <p:txBody>
          <a:bodyPr/>
          <a:lstStyle>
            <a:lvl1pPr>
              <a:spcAft>
                <a:spcPts val="0"/>
              </a:spcAft>
              <a:defRPr sz="1200">
                <a:solidFill>
                  <a:schemeClr val="bg1"/>
                </a:solidFill>
                <a:latin typeface="+mn-lt"/>
              </a:defRPr>
            </a:lvl1pPr>
            <a:lvl2pPr>
              <a:spcAft>
                <a:spcPts val="0"/>
              </a:spcAft>
              <a:defRPr sz="1200">
                <a:solidFill>
                  <a:schemeClr val="bg1"/>
                </a:solidFill>
              </a:defRPr>
            </a:lvl2pPr>
            <a:lvl3pPr>
              <a:spcAft>
                <a:spcPts val="0"/>
              </a:spcAft>
              <a:defRPr sz="1200">
                <a:solidFill>
                  <a:schemeClr val="bg1"/>
                </a:solidFill>
              </a:defRPr>
            </a:lvl3pPr>
            <a:lvl4pPr>
              <a:spcAft>
                <a:spcPts val="0"/>
              </a:spcAft>
              <a:defRPr sz="1200">
                <a:solidFill>
                  <a:schemeClr val="bg1"/>
                </a:solidFill>
              </a:defRPr>
            </a:lvl4pPr>
            <a:lvl5pPr>
              <a:spcAft>
                <a:spcPts val="0"/>
              </a:spcAft>
              <a:defRPr sz="1200">
                <a:solidFill>
                  <a:schemeClr val="bg1"/>
                </a:solidFill>
              </a:defRPr>
            </a:lvl5pPr>
          </a:lstStyle>
          <a:p>
            <a:pPr lvl="0"/>
            <a:r>
              <a:rPr lang="de-DE" sz="1200" dirty="0" smtClean="0">
                <a:solidFill>
                  <a:schemeClr val="bg1"/>
                </a:solidFill>
                <a:latin typeface="+mn-lt"/>
              </a:rPr>
              <a:t>RECARO </a:t>
            </a:r>
            <a:r>
              <a:rPr lang="de-DE" sz="1200" dirty="0" err="1" smtClean="0">
                <a:solidFill>
                  <a:schemeClr val="bg1"/>
                </a:solidFill>
                <a:latin typeface="+mn-lt"/>
              </a:rPr>
              <a:t>Aircraft</a:t>
            </a:r>
            <a:r>
              <a:rPr lang="de-DE" sz="1200" dirty="0" smtClean="0">
                <a:solidFill>
                  <a:schemeClr val="bg1"/>
                </a:solidFill>
                <a:latin typeface="+mn-lt"/>
              </a:rPr>
              <a:t> </a:t>
            </a:r>
            <a:r>
              <a:rPr lang="de-DE" sz="1200" dirty="0" err="1" smtClean="0">
                <a:solidFill>
                  <a:schemeClr val="bg1"/>
                </a:solidFill>
                <a:latin typeface="+mn-lt"/>
              </a:rPr>
              <a:t>Seating</a:t>
            </a:r>
            <a:r>
              <a:rPr lang="de-DE" sz="1200" dirty="0" smtClean="0">
                <a:solidFill>
                  <a:schemeClr val="bg1"/>
                </a:solidFill>
                <a:latin typeface="+mn-lt"/>
              </a:rPr>
              <a:t> GmbH &amp; Co. KG</a:t>
            </a:r>
          </a:p>
          <a:p>
            <a:pPr lvl="0"/>
            <a:r>
              <a:rPr lang="de-DE" sz="1200" dirty="0" smtClean="0">
                <a:solidFill>
                  <a:schemeClr val="bg1"/>
                </a:solidFill>
                <a:latin typeface="+mn-lt"/>
              </a:rPr>
              <a:t>Daimlerstraße 21</a:t>
            </a:r>
          </a:p>
          <a:p>
            <a:pPr lvl="0"/>
            <a:r>
              <a:rPr lang="de-DE" sz="1200" dirty="0" smtClean="0">
                <a:solidFill>
                  <a:schemeClr val="bg1"/>
                </a:solidFill>
                <a:latin typeface="+mn-lt"/>
              </a:rPr>
              <a:t>74523 Schwäbisch Hall </a:t>
            </a:r>
          </a:p>
          <a:p>
            <a:pPr lvl="0"/>
            <a:endParaRPr lang="de-DE" sz="1200" dirty="0" smtClean="0">
              <a:solidFill>
                <a:schemeClr val="bg1"/>
              </a:solidFill>
              <a:latin typeface="+mn-lt"/>
            </a:endParaRPr>
          </a:p>
          <a:p>
            <a:pPr lvl="0"/>
            <a:r>
              <a:rPr lang="de-DE" sz="1200" dirty="0" smtClean="0">
                <a:solidFill>
                  <a:schemeClr val="bg1"/>
                </a:solidFill>
                <a:latin typeface="+mn-lt"/>
              </a:rPr>
              <a:t>Telefon: +49 791 503-7000</a:t>
            </a:r>
          </a:p>
          <a:p>
            <a:pPr lvl="0"/>
            <a:r>
              <a:rPr lang="de-DE" sz="1200" dirty="0" smtClean="0">
                <a:solidFill>
                  <a:schemeClr val="bg1"/>
                </a:solidFill>
                <a:latin typeface="+mn-lt"/>
              </a:rPr>
              <a:t>Fax: +49 791 503-7163</a:t>
            </a:r>
          </a:p>
          <a:p>
            <a:pPr lvl="0"/>
            <a:r>
              <a:rPr lang="de-DE" sz="1200" dirty="0" smtClean="0">
                <a:solidFill>
                  <a:schemeClr val="bg1"/>
                </a:solidFill>
                <a:latin typeface="+mn-lt"/>
              </a:rPr>
              <a:t>Email: info@recaro-as.com</a:t>
            </a:r>
          </a:p>
          <a:p>
            <a:pPr lvl="0"/>
            <a:r>
              <a:rPr lang="de-DE" sz="1200" dirty="0" smtClean="0">
                <a:solidFill>
                  <a:schemeClr val="bg1"/>
                </a:solidFill>
                <a:latin typeface="+mn-lt"/>
              </a:rPr>
              <a:t>Internet: www.recaro-as.com</a:t>
            </a:r>
          </a:p>
        </p:txBody>
      </p:sp>
      <p:sp>
        <p:nvSpPr>
          <p:cNvPr id="14" name="Textfeld 13"/>
          <p:cNvSpPr txBox="1"/>
          <p:nvPr/>
        </p:nvSpPr>
        <p:spPr>
          <a:xfrm>
            <a:off x="487774" y="4168770"/>
            <a:ext cx="3191342" cy="2123658"/>
          </a:xfrm>
          <a:prstGeom prst="rect">
            <a:avLst/>
          </a:prstGeom>
          <a:noFill/>
        </p:spPr>
        <p:txBody>
          <a:bodyPr wrap="square" lIns="0" rIns="0" rtlCol="0" anchor="b" anchorCtr="0">
            <a:spAutoFit/>
          </a:bodyPr>
          <a:lstStyle/>
          <a:p>
            <a:pPr lvl="0"/>
            <a:r>
              <a:rPr lang="en-US" sz="1200" dirty="0" smtClean="0">
                <a:solidFill>
                  <a:schemeClr val="bg1"/>
                </a:solidFill>
                <a:latin typeface="+mn-lt"/>
              </a:rPr>
              <a:t>© COPYRIGHT:</a:t>
            </a:r>
            <a:r>
              <a:rPr lang="en-US" sz="1200" baseline="0" dirty="0" smtClean="0">
                <a:solidFill>
                  <a:schemeClr val="bg1"/>
                </a:solidFill>
                <a:latin typeface="+mn-lt"/>
              </a:rPr>
              <a:t> </a:t>
            </a:r>
            <a:br>
              <a:rPr lang="en-US" sz="1200" baseline="0" dirty="0" smtClean="0">
                <a:solidFill>
                  <a:schemeClr val="bg1"/>
                </a:solidFill>
                <a:latin typeface="+mn-lt"/>
              </a:rPr>
            </a:br>
            <a:r>
              <a:rPr lang="en-US" sz="1200" dirty="0" smtClean="0">
                <a:solidFill>
                  <a:schemeClr val="bg1"/>
                </a:solidFill>
                <a:latin typeface="+mn-lt"/>
              </a:rPr>
              <a:t>ALL RIGHTS RESERVED </a:t>
            </a:r>
            <a:r>
              <a:rPr lang="en-US" sz="1200" kern="1200" dirty="0" smtClean="0">
                <a:solidFill>
                  <a:schemeClr val="bg1"/>
                </a:solidFill>
                <a:latin typeface="+mn-lt"/>
                <a:ea typeface="+mn-ea"/>
                <a:cs typeface="+mn-cs"/>
              </a:rPr>
              <a:t>–  </a:t>
            </a:r>
            <a:br>
              <a:rPr lang="en-US" sz="1200" kern="1200" dirty="0" smtClean="0">
                <a:solidFill>
                  <a:schemeClr val="bg1"/>
                </a:solidFill>
                <a:latin typeface="+mn-lt"/>
                <a:ea typeface="+mn-ea"/>
                <a:cs typeface="+mn-cs"/>
              </a:rPr>
            </a:br>
            <a:r>
              <a:rPr lang="en-US" sz="1200" dirty="0" smtClean="0">
                <a:solidFill>
                  <a:schemeClr val="bg1"/>
                </a:solidFill>
                <a:latin typeface="+mn-lt"/>
              </a:rPr>
              <a:t>PROPERTY OF RECARO </a:t>
            </a:r>
            <a:br>
              <a:rPr lang="en-US" sz="1200" dirty="0" smtClean="0">
                <a:solidFill>
                  <a:schemeClr val="bg1"/>
                </a:solidFill>
                <a:latin typeface="+mn-lt"/>
              </a:rPr>
            </a:br>
            <a:r>
              <a:rPr lang="en-US" sz="1200" dirty="0" smtClean="0">
                <a:solidFill>
                  <a:schemeClr val="bg1"/>
                </a:solidFill>
                <a:latin typeface="+mn-lt"/>
              </a:rPr>
              <a:t>Aircraft Seating – CONFIDENTIAL </a:t>
            </a:r>
            <a:br>
              <a:rPr lang="en-US" sz="1200" dirty="0" smtClean="0">
                <a:solidFill>
                  <a:schemeClr val="bg1"/>
                </a:solidFill>
                <a:latin typeface="+mn-lt"/>
              </a:rPr>
            </a:br>
            <a:r>
              <a:rPr lang="en-US" sz="1200" dirty="0" smtClean="0">
                <a:solidFill>
                  <a:schemeClr val="bg1"/>
                </a:solidFill>
                <a:latin typeface="+mn-lt"/>
              </a:rPr>
              <a:t/>
            </a:r>
            <a:br>
              <a:rPr lang="en-US" sz="1200" dirty="0" smtClean="0">
                <a:solidFill>
                  <a:schemeClr val="bg1"/>
                </a:solidFill>
                <a:latin typeface="+mn-lt"/>
              </a:rPr>
            </a:br>
            <a:r>
              <a:rPr lang="en-US" sz="1200" dirty="0" smtClean="0">
                <a:solidFill>
                  <a:schemeClr val="bg1"/>
                </a:solidFill>
                <a:latin typeface="+mn-lt"/>
              </a:rPr>
              <a:t> Any reproduction disclosure or use in </a:t>
            </a:r>
            <a:br>
              <a:rPr lang="en-US" sz="1200" dirty="0" smtClean="0">
                <a:solidFill>
                  <a:schemeClr val="bg1"/>
                </a:solidFill>
                <a:latin typeface="+mn-lt"/>
              </a:rPr>
            </a:br>
            <a:r>
              <a:rPr lang="en-US" sz="1200" dirty="0" smtClean="0">
                <a:solidFill>
                  <a:schemeClr val="bg1"/>
                </a:solidFill>
                <a:latin typeface="+mn-lt"/>
              </a:rPr>
              <a:t>whole or in part is prohibited without prior written consent of RECARO Aircraft Seating. RECARO Aircraft Seating also reserves all rights worldwide with respect to any contained industrial or intellectual property rights.</a:t>
            </a:r>
          </a:p>
        </p:txBody>
      </p:sp>
      <p:pic>
        <p:nvPicPr>
          <p:cNvPr id="13" name="Bildplatzhalter 4"/>
          <p:cNvPicPr>
            <a:picLocks noChangeAspect="1"/>
          </p:cNvPicPr>
          <p:nvPr userDrawn="1"/>
        </p:nvPicPr>
        <p:blipFill>
          <a:blip r:embed="rId2" cstate="print">
            <a:extLst>
              <a:ext uri="{28A0092B-C50C-407E-A947-70E740481C1C}">
                <a14:useLocalDpi xmlns:a14="http://schemas.microsoft.com/office/drawing/2010/main" val="0"/>
              </a:ext>
            </a:extLst>
          </a:blip>
          <a:srcRect l="61" r="100"/>
          <a:stretch>
            <a:fillRect/>
          </a:stretch>
        </p:blipFill>
        <p:spPr>
          <a:xfrm>
            <a:off x="320675" y="1872000"/>
            <a:ext cx="8496000" cy="4500000"/>
          </a:xfrm>
          <a:prstGeom prst="rect">
            <a:avLst/>
          </a:prstGeom>
        </p:spPr>
      </p:pic>
      <p:pic>
        <p:nvPicPr>
          <p:cNvPr id="17" name="Picture 10" descr="\\Dell\transfer\LOGO aus PDF.JPG"/>
          <p:cNvPicPr>
            <a:picLocks noChangeAspect="1" noChangeArrowheads="1"/>
          </p:cNvPicPr>
          <p:nvPr userDrawn="1"/>
        </p:nvPicPr>
        <p:blipFill>
          <a:blip r:embed="rId3" cstate="print"/>
          <a:srcRect/>
          <a:stretch>
            <a:fillRect/>
          </a:stretch>
        </p:blipFill>
        <p:spPr bwMode="auto">
          <a:xfrm>
            <a:off x="6693688" y="232569"/>
            <a:ext cx="1887538" cy="501650"/>
          </a:xfrm>
          <a:prstGeom prst="rect">
            <a:avLst/>
          </a:prstGeom>
          <a:noFill/>
          <a:ln w="9525">
            <a:noFill/>
            <a:miter lim="800000"/>
            <a:headEnd/>
            <a:tailEnd/>
          </a:ln>
        </p:spPr>
      </p:pic>
      <p:sp>
        <p:nvSpPr>
          <p:cNvPr id="20" name="Textfeld 19"/>
          <p:cNvSpPr txBox="1"/>
          <p:nvPr userDrawn="1"/>
        </p:nvSpPr>
        <p:spPr>
          <a:xfrm>
            <a:off x="487774" y="4168770"/>
            <a:ext cx="3191342" cy="2123658"/>
          </a:xfrm>
          <a:prstGeom prst="rect">
            <a:avLst/>
          </a:prstGeom>
          <a:noFill/>
        </p:spPr>
        <p:txBody>
          <a:bodyPr wrap="square" lIns="0" rIns="0" rtlCol="0" anchor="b" anchorCtr="0">
            <a:spAutoFit/>
          </a:bodyPr>
          <a:lstStyle/>
          <a:p>
            <a:pPr lvl="0"/>
            <a:r>
              <a:rPr lang="en-US" sz="1200" dirty="0" smtClean="0">
                <a:solidFill>
                  <a:schemeClr val="bg1"/>
                </a:solidFill>
                <a:latin typeface="+mn-lt"/>
              </a:rPr>
              <a:t>© COPYRIGHT:</a:t>
            </a:r>
            <a:r>
              <a:rPr lang="en-US" sz="1200" baseline="0" dirty="0" smtClean="0">
                <a:solidFill>
                  <a:schemeClr val="bg1"/>
                </a:solidFill>
                <a:latin typeface="+mn-lt"/>
              </a:rPr>
              <a:t> </a:t>
            </a:r>
            <a:br>
              <a:rPr lang="en-US" sz="1200" baseline="0" dirty="0" smtClean="0">
                <a:solidFill>
                  <a:schemeClr val="bg1"/>
                </a:solidFill>
                <a:latin typeface="+mn-lt"/>
              </a:rPr>
            </a:br>
            <a:r>
              <a:rPr lang="en-US" sz="1200" dirty="0" smtClean="0">
                <a:solidFill>
                  <a:schemeClr val="bg1"/>
                </a:solidFill>
                <a:latin typeface="+mn-lt"/>
              </a:rPr>
              <a:t>ALL RIGHTS RESERVED </a:t>
            </a:r>
            <a:r>
              <a:rPr lang="en-US" sz="1200" kern="1200" dirty="0" smtClean="0">
                <a:solidFill>
                  <a:schemeClr val="bg1"/>
                </a:solidFill>
                <a:latin typeface="+mn-lt"/>
                <a:ea typeface="+mn-ea"/>
                <a:cs typeface="+mn-cs"/>
              </a:rPr>
              <a:t>–  </a:t>
            </a:r>
            <a:br>
              <a:rPr lang="en-US" sz="1200" kern="1200" dirty="0" smtClean="0">
                <a:solidFill>
                  <a:schemeClr val="bg1"/>
                </a:solidFill>
                <a:latin typeface="+mn-lt"/>
                <a:ea typeface="+mn-ea"/>
                <a:cs typeface="+mn-cs"/>
              </a:rPr>
            </a:br>
            <a:r>
              <a:rPr lang="en-US" sz="1200" dirty="0" smtClean="0">
                <a:solidFill>
                  <a:schemeClr val="bg1"/>
                </a:solidFill>
                <a:latin typeface="+mn-lt"/>
              </a:rPr>
              <a:t>PROPERTY OF RECARO </a:t>
            </a:r>
            <a:br>
              <a:rPr lang="en-US" sz="1200" dirty="0" smtClean="0">
                <a:solidFill>
                  <a:schemeClr val="bg1"/>
                </a:solidFill>
                <a:latin typeface="+mn-lt"/>
              </a:rPr>
            </a:br>
            <a:r>
              <a:rPr lang="en-US" sz="1200" dirty="0" smtClean="0">
                <a:solidFill>
                  <a:schemeClr val="bg1"/>
                </a:solidFill>
                <a:latin typeface="+mn-lt"/>
              </a:rPr>
              <a:t>Aircraft Seating – CONFIDENTIAL </a:t>
            </a:r>
            <a:br>
              <a:rPr lang="en-US" sz="1200" dirty="0" smtClean="0">
                <a:solidFill>
                  <a:schemeClr val="bg1"/>
                </a:solidFill>
                <a:latin typeface="+mn-lt"/>
              </a:rPr>
            </a:br>
            <a:r>
              <a:rPr lang="en-US" sz="1200" dirty="0" smtClean="0">
                <a:solidFill>
                  <a:schemeClr val="bg1"/>
                </a:solidFill>
                <a:latin typeface="+mn-lt"/>
              </a:rPr>
              <a:t/>
            </a:r>
            <a:br>
              <a:rPr lang="en-US" sz="1200" dirty="0" smtClean="0">
                <a:solidFill>
                  <a:schemeClr val="bg1"/>
                </a:solidFill>
                <a:latin typeface="+mn-lt"/>
              </a:rPr>
            </a:br>
            <a:r>
              <a:rPr lang="en-US" sz="1200" dirty="0" smtClean="0">
                <a:solidFill>
                  <a:schemeClr val="bg1"/>
                </a:solidFill>
                <a:latin typeface="+mn-lt"/>
              </a:rPr>
              <a:t> Any reproduction disclosure or use in </a:t>
            </a:r>
            <a:br>
              <a:rPr lang="en-US" sz="1200" dirty="0" smtClean="0">
                <a:solidFill>
                  <a:schemeClr val="bg1"/>
                </a:solidFill>
                <a:latin typeface="+mn-lt"/>
              </a:rPr>
            </a:br>
            <a:r>
              <a:rPr lang="en-US" sz="1200" dirty="0" smtClean="0">
                <a:solidFill>
                  <a:schemeClr val="bg1"/>
                </a:solidFill>
                <a:latin typeface="+mn-lt"/>
              </a:rPr>
              <a:t>whole or in part is prohibited without prior written consent of RECARO Aircraft Seating. RECARO Aircraft Seating also reserves all rights worldwide with respect to any contained industrial or intellectual property rights.</a:t>
            </a:r>
          </a:p>
        </p:txBody>
      </p:sp>
    </p:spTree>
    <p:extLst>
      <p:ext uri="{BB962C8B-B14F-4D97-AF65-F5344CB8AC3E}">
        <p14:creationId xmlns:p14="http://schemas.microsoft.com/office/powerpoint/2010/main" val="36216146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Leer">
    <p:spTree>
      <p:nvGrpSpPr>
        <p:cNvPr id="1" name=""/>
        <p:cNvGrpSpPr/>
        <p:nvPr/>
      </p:nvGrpSpPr>
      <p:grpSpPr>
        <a:xfrm>
          <a:off x="0" y="0"/>
          <a:ext cx="0" cy="0"/>
          <a:chOff x="0" y="0"/>
          <a:chExt cx="0" cy="0"/>
        </a:xfrm>
      </p:grpSpPr>
      <p:sp>
        <p:nvSpPr>
          <p:cNvPr id="2" name="Fußzeilenplatzhalter 1"/>
          <p:cNvSpPr>
            <a:spLocks noGrp="1"/>
          </p:cNvSpPr>
          <p:nvPr>
            <p:ph type="ftr" idx="10"/>
          </p:nvPr>
        </p:nvSpPr>
        <p:spPr/>
        <p:txBody>
          <a:bodyPr/>
          <a:lstStyle>
            <a:lvl1pPr>
              <a:defRPr/>
            </a:lvl1pPr>
          </a:lstStyle>
          <a:p>
            <a:r>
              <a:rPr lang="en-US" altLang="en-US" dirty="0" smtClean="0"/>
              <a:t>HIC Simulation │ F&amp;CSC 2013 │ December 4th, 2013 │ RAG-dvs3 │ dirk goetze </a:t>
            </a:r>
            <a:endParaRPr lang="en-US" altLang="en-US" dirty="0"/>
          </a:p>
        </p:txBody>
      </p:sp>
      <p:sp>
        <p:nvSpPr>
          <p:cNvPr id="3" name="Foliennummernplatzhalter 2"/>
          <p:cNvSpPr>
            <a:spLocks noGrp="1"/>
          </p:cNvSpPr>
          <p:nvPr>
            <p:ph type="sldNum" idx="11"/>
          </p:nvPr>
        </p:nvSpPr>
        <p:spPr>
          <a:xfrm>
            <a:off x="7380288" y="4516438"/>
            <a:ext cx="1438275" cy="3976687"/>
          </a:xfrm>
          <a:prstGeom prst="rect">
            <a:avLst/>
          </a:prstGeom>
        </p:spPr>
        <p:txBody>
          <a:bodyPr/>
          <a:lstStyle>
            <a:lvl1pPr>
              <a:defRPr/>
            </a:lvl1pPr>
          </a:lstStyle>
          <a:p>
            <a:fld id="{01A68810-8D0F-4A7F-A47D-0275F6D87E70}" type="slidenum">
              <a:rPr lang="en-US" altLang="en-US"/>
              <a:pPr/>
              <a:t>‹#›</a:t>
            </a:fld>
            <a:endParaRPr lang="en-US" altLang="en-US"/>
          </a:p>
        </p:txBody>
      </p:sp>
    </p:spTree>
    <p:extLst>
      <p:ext uri="{BB962C8B-B14F-4D97-AF65-F5344CB8AC3E}">
        <p14:creationId xmlns:p14="http://schemas.microsoft.com/office/powerpoint/2010/main" val="19029552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smtClean="0"/>
              <a:t>Titelmasterformat durch Klicken bearbeiten</a:t>
            </a:r>
            <a:endParaRPr lang="en-US"/>
          </a:p>
        </p:txBody>
      </p:sp>
      <p:sp>
        <p:nvSpPr>
          <p:cNvPr id="3" name="Untertitel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smtClean="0"/>
              <a:t>Formatvorlage des Untertitelmasters durch Klicken bearbeiten</a:t>
            </a:r>
            <a:endParaRPr lang="en-US"/>
          </a:p>
        </p:txBody>
      </p:sp>
      <p:sp>
        <p:nvSpPr>
          <p:cNvPr id="4" name="Fußzeilenplatzhalter 3"/>
          <p:cNvSpPr>
            <a:spLocks noGrp="1"/>
          </p:cNvSpPr>
          <p:nvPr>
            <p:ph type="ftr" idx="10"/>
          </p:nvPr>
        </p:nvSpPr>
        <p:spPr/>
        <p:txBody>
          <a:bodyPr/>
          <a:lstStyle>
            <a:lvl1pPr>
              <a:defRPr/>
            </a:lvl1pPr>
          </a:lstStyle>
          <a:p>
            <a:r>
              <a:rPr lang="en-US" altLang="en-US" dirty="0" smtClean="0"/>
              <a:t>HIC Simulation │ F&amp;CSC 2013 │ December 4th, 2013 │ RAG-dvs3 │ dirk goetze </a:t>
            </a:r>
            <a:endParaRPr lang="en-US" altLang="en-US" dirty="0"/>
          </a:p>
        </p:txBody>
      </p:sp>
    </p:spTree>
    <p:extLst>
      <p:ext uri="{BB962C8B-B14F-4D97-AF65-F5344CB8AC3E}">
        <p14:creationId xmlns:p14="http://schemas.microsoft.com/office/powerpoint/2010/main" val="3743175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e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0" name="Rectangle 26"/>
          <p:cNvSpPr>
            <a:spLocks noGrp="1" noChangeArrowheads="1"/>
          </p:cNvSpPr>
          <p:nvPr>
            <p:ph type="title"/>
          </p:nvPr>
        </p:nvSpPr>
        <p:spPr bwMode="auto">
          <a:xfrm>
            <a:off x="316799" y="423665"/>
            <a:ext cx="5940000" cy="323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noAutofit/>
          </a:bodyPr>
          <a:lstStyle/>
          <a:p>
            <a:pPr lvl="0"/>
            <a:endParaRPr lang="en-US" noProof="0" dirty="0" smtClean="0"/>
          </a:p>
        </p:txBody>
      </p:sp>
      <p:sp>
        <p:nvSpPr>
          <p:cNvPr id="5" name="Textplatzhalter 4"/>
          <p:cNvSpPr>
            <a:spLocks noGrp="1"/>
          </p:cNvSpPr>
          <p:nvPr>
            <p:ph type="body" idx="1"/>
          </p:nvPr>
        </p:nvSpPr>
        <p:spPr>
          <a:xfrm>
            <a:off x="323999" y="1215116"/>
            <a:ext cx="8497244" cy="4842000"/>
          </a:xfrm>
          <a:prstGeom prst="rect">
            <a:avLst/>
          </a:prstGeom>
        </p:spPr>
        <p:txBody>
          <a:bodyPr vert="horz" lIns="0" tIns="0" rIns="288000" bIns="0" rtlCol="0">
            <a:noAutofit/>
          </a:bodyPr>
          <a:lstStyle/>
          <a:p>
            <a:pPr lvl="0"/>
            <a:r>
              <a:rPr lang="en-US" noProof="0" dirty="0" err="1" smtClean="0"/>
              <a:t>Textmasterformat</a:t>
            </a:r>
            <a:r>
              <a:rPr lang="de-DE" dirty="0" smtClean="0"/>
              <a:t> </a:t>
            </a:r>
            <a:r>
              <a:rPr lang="en-US" noProof="0" dirty="0" err="1" smtClean="0"/>
              <a:t>bearbeiten</a:t>
            </a:r>
            <a:endParaRPr lang="en-US" noProof="0" dirty="0" smtClean="0"/>
          </a:p>
          <a:p>
            <a:pPr lvl="1"/>
            <a:r>
              <a:rPr lang="en-US" noProof="0" dirty="0" err="1" smtClean="0"/>
              <a:t>Zweite</a:t>
            </a:r>
            <a:r>
              <a:rPr lang="de-DE" dirty="0" smtClean="0"/>
              <a:t> </a:t>
            </a:r>
            <a:r>
              <a:rPr lang="en-US" noProof="0" dirty="0" err="1" smtClean="0"/>
              <a:t>Ebene</a:t>
            </a:r>
            <a:endParaRPr lang="en-US" noProof="0" dirty="0" smtClean="0"/>
          </a:p>
          <a:p>
            <a:pPr lvl="2"/>
            <a:r>
              <a:rPr lang="en-US" noProof="0" dirty="0" err="1" smtClean="0"/>
              <a:t>Dritte</a:t>
            </a:r>
            <a:r>
              <a:rPr lang="en-US" noProof="0" dirty="0" smtClean="0"/>
              <a:t> </a:t>
            </a:r>
            <a:r>
              <a:rPr lang="en-US" noProof="0" dirty="0" err="1" smtClean="0"/>
              <a:t>Ebene</a:t>
            </a:r>
            <a:endParaRPr lang="en-US" noProof="0" dirty="0" smtClean="0"/>
          </a:p>
          <a:p>
            <a:pPr lvl="3"/>
            <a:r>
              <a:rPr lang="en-US" noProof="0" dirty="0" err="1" smtClean="0"/>
              <a:t>Vierte</a:t>
            </a:r>
            <a:r>
              <a:rPr lang="en-US" noProof="0" dirty="0" smtClean="0"/>
              <a:t> </a:t>
            </a:r>
            <a:r>
              <a:rPr lang="en-US" noProof="0" dirty="0" err="1" smtClean="0"/>
              <a:t>Ebene</a:t>
            </a:r>
            <a:endParaRPr lang="en-US" noProof="0" dirty="0" smtClean="0"/>
          </a:p>
          <a:p>
            <a:pPr lvl="4"/>
            <a:r>
              <a:rPr lang="en-US" noProof="0" dirty="0" err="1" smtClean="0"/>
              <a:t>Fünfte</a:t>
            </a:r>
            <a:r>
              <a:rPr lang="en-US" noProof="0" dirty="0" smtClean="0"/>
              <a:t> </a:t>
            </a:r>
            <a:r>
              <a:rPr lang="en-US" noProof="0" dirty="0" err="1" smtClean="0"/>
              <a:t>Ebene</a:t>
            </a:r>
            <a:endParaRPr lang="en-US" noProof="0" dirty="0"/>
          </a:p>
        </p:txBody>
      </p:sp>
      <p:sp>
        <p:nvSpPr>
          <p:cNvPr id="1052" name="Rectangle 28"/>
          <p:cNvSpPr>
            <a:spLocks noGrp="1" noChangeArrowheads="1"/>
          </p:cNvSpPr>
          <p:nvPr>
            <p:ph type="ftr" sz="quarter" idx="3"/>
          </p:nvPr>
        </p:nvSpPr>
        <p:spPr bwMode="auto">
          <a:xfrm>
            <a:off x="320675" y="6444000"/>
            <a:ext cx="5503863" cy="123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algn="l">
              <a:defRPr sz="800" cap="all" baseline="0">
                <a:solidFill>
                  <a:schemeClr val="tx1"/>
                </a:solidFill>
                <a:latin typeface="+mn-lt"/>
              </a:defRPr>
            </a:lvl1pPr>
          </a:lstStyle>
          <a:p>
            <a:pPr>
              <a:defRPr/>
            </a:pPr>
            <a:r>
              <a:rPr lang="en-US" dirty="0" smtClean="0"/>
              <a:t>HIC Simulation │ F&amp;CSC 2013 │ December 4th, 2013 │ RAG-dvs3 │ dirk goetze </a:t>
            </a:r>
            <a:endParaRPr lang="en-US" dirty="0"/>
          </a:p>
        </p:txBody>
      </p:sp>
      <p:pic>
        <p:nvPicPr>
          <p:cNvPr id="18" name="Picture 10" descr="\\Dell\transfer\LOGO aus PDF.JPG"/>
          <p:cNvPicPr>
            <a:picLocks noChangeAspect="1" noChangeArrowheads="1"/>
          </p:cNvPicPr>
          <p:nvPr/>
        </p:nvPicPr>
        <p:blipFill>
          <a:blip r:embed="rId11" cstate="print"/>
          <a:srcRect/>
          <a:stretch>
            <a:fillRect/>
          </a:stretch>
        </p:blipFill>
        <p:spPr bwMode="auto">
          <a:xfrm>
            <a:off x="6693688" y="232569"/>
            <a:ext cx="1887538" cy="501650"/>
          </a:xfrm>
          <a:prstGeom prst="rect">
            <a:avLst/>
          </a:prstGeom>
          <a:noFill/>
          <a:ln w="9525">
            <a:noFill/>
            <a:miter lim="800000"/>
            <a:headEnd/>
            <a:tailEnd/>
          </a:ln>
        </p:spPr>
      </p:pic>
      <p:sp>
        <p:nvSpPr>
          <p:cNvPr id="10" name="Rectangle 1029"/>
          <p:cNvSpPr>
            <a:spLocks noChangeArrowheads="1"/>
          </p:cNvSpPr>
          <p:nvPr/>
        </p:nvSpPr>
        <p:spPr bwMode="auto">
          <a:xfrm>
            <a:off x="320675" y="6641018"/>
            <a:ext cx="3108325" cy="104794"/>
          </a:xfrm>
          <a:prstGeom prst="rect">
            <a:avLst/>
          </a:prstGeom>
          <a:noFill/>
          <a:ln w="9525">
            <a:noFill/>
            <a:miter lim="800000"/>
            <a:headEnd/>
            <a:tailEnd/>
          </a:ln>
          <a:effectLst/>
        </p:spPr>
        <p:txBody>
          <a:bodyPr wrap="none" lIns="0" tIns="0" rIns="0" bIns="0"/>
          <a:lstStyle/>
          <a:p>
            <a:pPr algn="l">
              <a:lnSpc>
                <a:spcPct val="85000"/>
              </a:lnSpc>
            </a:pPr>
            <a:r>
              <a:rPr lang="en-US" sz="800" b="0" noProof="0" dirty="0" smtClean="0">
                <a:latin typeface="+mn-lt"/>
              </a:rPr>
              <a:t>This information remains the property of RECARO Aircraft Seating</a:t>
            </a:r>
            <a:endParaRPr lang="en-US" sz="800" b="0" noProof="0" dirty="0">
              <a:latin typeface="+mn-lt"/>
            </a:endParaRPr>
          </a:p>
        </p:txBody>
      </p:sp>
      <p:pic>
        <p:nvPicPr>
          <p:cNvPr id="13" name="Picture 10" descr="\\Dell\transfer\LOGO aus PDF.JPG"/>
          <p:cNvPicPr>
            <a:picLocks noChangeAspect="1" noChangeArrowheads="1"/>
          </p:cNvPicPr>
          <p:nvPr/>
        </p:nvPicPr>
        <p:blipFill>
          <a:blip r:embed="rId11" cstate="print"/>
          <a:srcRect/>
          <a:stretch>
            <a:fillRect/>
          </a:stretch>
        </p:blipFill>
        <p:spPr bwMode="auto">
          <a:xfrm>
            <a:off x="6693688" y="232569"/>
            <a:ext cx="1887538" cy="50165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804" r:id="rId1"/>
    <p:sldLayoutId id="2147483805" r:id="rId2"/>
    <p:sldLayoutId id="2147483806" r:id="rId3"/>
    <p:sldLayoutId id="2147483807" r:id="rId4"/>
    <p:sldLayoutId id="2147483808" r:id="rId5"/>
    <p:sldLayoutId id="2147483816" r:id="rId6"/>
    <p:sldLayoutId id="2147483817" r:id="rId7"/>
    <p:sldLayoutId id="2147483820" r:id="rId8"/>
    <p:sldLayoutId id="2147483821" r:id="rId9"/>
  </p:sldLayoutIdLst>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hf sldNum="0" hdr="0" dt="0"/>
  <p:txStyles>
    <p:titleStyle>
      <a:lvl1pPr algn="l" rtl="0" eaLnBrk="1" fontAlgn="base" hangingPunct="1">
        <a:lnSpc>
          <a:spcPts val="2000"/>
        </a:lnSpc>
        <a:spcBef>
          <a:spcPts val="0"/>
        </a:spcBef>
        <a:spcAft>
          <a:spcPct val="0"/>
        </a:spcAft>
        <a:defRPr sz="2000" b="0" cap="all" baseline="0">
          <a:solidFill>
            <a:schemeClr val="tx1"/>
          </a:solidFill>
          <a:latin typeface="+mn-lt"/>
          <a:ea typeface="+mj-ea"/>
          <a:cs typeface="+mj-cs"/>
        </a:defRPr>
      </a:lvl1pPr>
      <a:lvl2pPr algn="l" rtl="0" eaLnBrk="1" fontAlgn="base" hangingPunct="1">
        <a:spcBef>
          <a:spcPct val="50000"/>
        </a:spcBef>
        <a:spcAft>
          <a:spcPct val="0"/>
        </a:spcAft>
        <a:defRPr sz="2000">
          <a:solidFill>
            <a:schemeClr val="tx1"/>
          </a:solidFill>
          <a:latin typeface="Arial" charset="0"/>
        </a:defRPr>
      </a:lvl2pPr>
      <a:lvl3pPr algn="l" rtl="0" eaLnBrk="1" fontAlgn="base" hangingPunct="1">
        <a:spcBef>
          <a:spcPct val="50000"/>
        </a:spcBef>
        <a:spcAft>
          <a:spcPct val="0"/>
        </a:spcAft>
        <a:defRPr sz="2000">
          <a:solidFill>
            <a:schemeClr val="tx1"/>
          </a:solidFill>
          <a:latin typeface="Arial" charset="0"/>
        </a:defRPr>
      </a:lvl3pPr>
      <a:lvl4pPr algn="l" rtl="0" eaLnBrk="1" fontAlgn="base" hangingPunct="1">
        <a:spcBef>
          <a:spcPct val="50000"/>
        </a:spcBef>
        <a:spcAft>
          <a:spcPct val="0"/>
        </a:spcAft>
        <a:defRPr sz="2000">
          <a:solidFill>
            <a:schemeClr val="tx1"/>
          </a:solidFill>
          <a:latin typeface="Arial" charset="0"/>
        </a:defRPr>
      </a:lvl4pPr>
      <a:lvl5pPr algn="l" rtl="0" eaLnBrk="1" fontAlgn="base" hangingPunct="1">
        <a:spcBef>
          <a:spcPct val="50000"/>
        </a:spcBef>
        <a:spcAft>
          <a:spcPct val="0"/>
        </a:spcAft>
        <a:defRPr sz="2000">
          <a:solidFill>
            <a:schemeClr val="tx1"/>
          </a:solidFill>
          <a:latin typeface="Arial" charset="0"/>
        </a:defRPr>
      </a:lvl5pPr>
      <a:lvl6pPr marL="457200" algn="l" rtl="0" eaLnBrk="1" fontAlgn="base" hangingPunct="1">
        <a:spcBef>
          <a:spcPct val="50000"/>
        </a:spcBef>
        <a:spcAft>
          <a:spcPct val="0"/>
        </a:spcAft>
        <a:defRPr sz="2000">
          <a:solidFill>
            <a:srgbClr val="FF8000"/>
          </a:solidFill>
          <a:latin typeface="Arial" charset="0"/>
        </a:defRPr>
      </a:lvl6pPr>
      <a:lvl7pPr marL="914400" algn="l" rtl="0" eaLnBrk="1" fontAlgn="base" hangingPunct="1">
        <a:spcBef>
          <a:spcPct val="50000"/>
        </a:spcBef>
        <a:spcAft>
          <a:spcPct val="0"/>
        </a:spcAft>
        <a:defRPr sz="2000">
          <a:solidFill>
            <a:srgbClr val="FF8000"/>
          </a:solidFill>
          <a:latin typeface="Arial" charset="0"/>
        </a:defRPr>
      </a:lvl7pPr>
      <a:lvl8pPr marL="1371600" algn="l" rtl="0" eaLnBrk="1" fontAlgn="base" hangingPunct="1">
        <a:spcBef>
          <a:spcPct val="50000"/>
        </a:spcBef>
        <a:spcAft>
          <a:spcPct val="0"/>
        </a:spcAft>
        <a:defRPr sz="2000">
          <a:solidFill>
            <a:srgbClr val="FF8000"/>
          </a:solidFill>
          <a:latin typeface="Arial" charset="0"/>
        </a:defRPr>
      </a:lvl8pPr>
      <a:lvl9pPr marL="1828800" algn="l" rtl="0" eaLnBrk="1" fontAlgn="base" hangingPunct="1">
        <a:spcBef>
          <a:spcPct val="50000"/>
        </a:spcBef>
        <a:spcAft>
          <a:spcPct val="0"/>
        </a:spcAft>
        <a:defRPr sz="2000">
          <a:solidFill>
            <a:srgbClr val="FF8000"/>
          </a:solidFill>
          <a:latin typeface="Arial" charset="0"/>
        </a:defRPr>
      </a:lvl9pPr>
    </p:titleStyle>
    <p:bodyStyle>
      <a:lvl1pPr marL="1588" indent="0" algn="l" rtl="0" eaLnBrk="1" fontAlgn="base" hangingPunct="1">
        <a:spcBef>
          <a:spcPts val="0"/>
        </a:spcBef>
        <a:spcAft>
          <a:spcPts val="800"/>
        </a:spcAft>
        <a:buClr>
          <a:schemeClr val="tx1"/>
        </a:buClr>
        <a:buFont typeface="Arial" pitchFamily="34" charset="0"/>
        <a:buNone/>
        <a:defRPr lang="de-DE" sz="1600" noProof="0" dirty="0" smtClean="0">
          <a:solidFill>
            <a:schemeClr val="tx1"/>
          </a:solidFill>
          <a:latin typeface="+mn-lt"/>
          <a:ea typeface="+mn-ea"/>
          <a:cs typeface="+mn-cs"/>
        </a:defRPr>
      </a:lvl1pPr>
      <a:lvl2pPr marL="268288" indent="-268288" algn="l" rtl="0" eaLnBrk="1" fontAlgn="base" hangingPunct="1">
        <a:spcBef>
          <a:spcPts val="0"/>
        </a:spcBef>
        <a:spcAft>
          <a:spcPts val="800"/>
        </a:spcAft>
        <a:buClr>
          <a:schemeClr val="tx1"/>
        </a:buClr>
        <a:buSzPct val="100000"/>
        <a:buFont typeface="Wingdings" pitchFamily="2" charset="2"/>
        <a:buChar char="§"/>
        <a:defRPr lang="de-DE" sz="1600" noProof="0" dirty="0" smtClean="0">
          <a:solidFill>
            <a:schemeClr val="tx1"/>
          </a:solidFill>
          <a:latin typeface="+mn-lt"/>
        </a:defRPr>
      </a:lvl2pPr>
      <a:lvl3pPr marL="268288" indent="0" algn="l" rtl="0" eaLnBrk="1" fontAlgn="base" hangingPunct="1">
        <a:spcBef>
          <a:spcPts val="0"/>
        </a:spcBef>
        <a:spcAft>
          <a:spcPts val="800"/>
        </a:spcAft>
        <a:buClr>
          <a:schemeClr val="tx1"/>
        </a:buClr>
        <a:buSzPct val="100000"/>
        <a:buFontTx/>
        <a:buNone/>
        <a:tabLst/>
        <a:defRPr lang="de-DE" sz="1400" noProof="0" dirty="0" smtClean="0">
          <a:solidFill>
            <a:schemeClr val="tx1"/>
          </a:solidFill>
          <a:latin typeface="+mn-lt"/>
        </a:defRPr>
      </a:lvl3pPr>
      <a:lvl4pPr marL="538163" indent="-269875" algn="l" rtl="0" eaLnBrk="1" fontAlgn="base" hangingPunct="1">
        <a:spcBef>
          <a:spcPts val="0"/>
        </a:spcBef>
        <a:spcAft>
          <a:spcPts val="800"/>
        </a:spcAft>
        <a:buClr>
          <a:schemeClr val="tx1"/>
        </a:buClr>
        <a:buFont typeface="Symbol" pitchFamily="18" charset="2"/>
        <a:buChar char="-"/>
        <a:defRPr lang="de-DE" sz="1400" baseline="0" noProof="0" dirty="0" smtClean="0">
          <a:solidFill>
            <a:schemeClr val="tx1"/>
          </a:solidFill>
          <a:latin typeface="+mn-lt"/>
        </a:defRPr>
      </a:lvl4pPr>
      <a:lvl5pPr marL="538163" indent="0" algn="l" rtl="0" eaLnBrk="1" fontAlgn="base" hangingPunct="1">
        <a:spcBef>
          <a:spcPts val="0"/>
        </a:spcBef>
        <a:spcAft>
          <a:spcPts val="800"/>
        </a:spcAft>
        <a:buClr>
          <a:schemeClr val="tx1"/>
        </a:buClr>
        <a:buFontTx/>
        <a:buNone/>
        <a:defRPr lang="en-US" sz="1400" baseline="0" noProof="0" dirty="0">
          <a:solidFill>
            <a:schemeClr val="tx1"/>
          </a:solidFill>
          <a:latin typeface="+mn-lt"/>
        </a:defRPr>
      </a:lvl5pPr>
      <a:lvl6pPr marL="808037" indent="0" algn="l" rtl="0" eaLnBrk="1" fontAlgn="base" hangingPunct="1">
        <a:spcBef>
          <a:spcPct val="20000"/>
        </a:spcBef>
        <a:spcAft>
          <a:spcPct val="0"/>
        </a:spcAft>
        <a:buClr>
          <a:srgbClr val="FF8000"/>
        </a:buClr>
        <a:buFontTx/>
        <a:buNone/>
        <a:defRPr sz="1600">
          <a:solidFill>
            <a:schemeClr val="tx1"/>
          </a:solidFill>
          <a:latin typeface="+mn-lt"/>
        </a:defRPr>
      </a:lvl6pPr>
      <a:lvl7pPr marL="2743200" indent="0" algn="l" rtl="0" eaLnBrk="1" fontAlgn="base" hangingPunct="1">
        <a:spcBef>
          <a:spcPct val="20000"/>
        </a:spcBef>
        <a:spcAft>
          <a:spcPct val="0"/>
        </a:spcAft>
        <a:buClr>
          <a:srgbClr val="FF8000"/>
        </a:buClr>
        <a:buFontTx/>
        <a:buNone/>
        <a:defRPr sz="1600">
          <a:solidFill>
            <a:schemeClr val="tx1"/>
          </a:solidFill>
          <a:latin typeface="+mn-lt"/>
        </a:defRPr>
      </a:lvl7pPr>
      <a:lvl8pPr marL="3200400" indent="0" algn="l" rtl="0" eaLnBrk="1" fontAlgn="base" hangingPunct="1">
        <a:spcBef>
          <a:spcPct val="20000"/>
        </a:spcBef>
        <a:spcAft>
          <a:spcPct val="0"/>
        </a:spcAft>
        <a:buClr>
          <a:srgbClr val="FF8000"/>
        </a:buClr>
        <a:buFontTx/>
        <a:buNone/>
        <a:defRPr sz="1600">
          <a:solidFill>
            <a:schemeClr val="tx1"/>
          </a:solidFill>
          <a:latin typeface="+mn-lt"/>
        </a:defRPr>
      </a:lvl8pPr>
      <a:lvl9pPr marL="3657600" indent="0" algn="l" rtl="0" eaLnBrk="1" fontAlgn="base" hangingPunct="1">
        <a:spcBef>
          <a:spcPct val="20000"/>
        </a:spcBef>
        <a:spcAft>
          <a:spcPct val="0"/>
        </a:spcAft>
        <a:buClr>
          <a:srgbClr val="FF8000"/>
        </a:buClr>
        <a:buFontTx/>
        <a:buNone/>
        <a:defRPr sz="16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6.xml"/><Relationship Id="rId1" Type="http://schemas.openxmlformats.org/officeDocument/2006/relationships/vmlDrawing" Target="../drawings/vmlDrawing2.vml"/><Relationship Id="rId5" Type="http://schemas.openxmlformats.org/officeDocument/2006/relationships/image" Target="../media/image9.emf"/><Relationship Id="rId4" Type="http://schemas.openxmlformats.org/officeDocument/2006/relationships/oleObject" Target="../embeddings/oleObject2.bin"/></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6.xml"/><Relationship Id="rId1" Type="http://schemas.openxmlformats.org/officeDocument/2006/relationships/vmlDrawing" Target="../drawings/vmlDrawing3.vml"/><Relationship Id="rId5" Type="http://schemas.openxmlformats.org/officeDocument/2006/relationships/image" Target="../media/image10.emf"/><Relationship Id="rId4" Type="http://schemas.openxmlformats.org/officeDocument/2006/relationships/oleObject" Target="../embeddings/oleObject3.bin"/></Relationships>
</file>

<file path=ppt/slides/_rels/slide1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6.xml"/><Relationship Id="rId5" Type="http://schemas.openxmlformats.org/officeDocument/2006/relationships/image" Target="../media/image13.png"/><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6.xml"/><Relationship Id="rId1" Type="http://schemas.openxmlformats.org/officeDocument/2006/relationships/vmlDrawing" Target="../drawings/vmlDrawing4.vml"/><Relationship Id="rId5" Type="http://schemas.openxmlformats.org/officeDocument/2006/relationships/image" Target="../media/image14.emf"/><Relationship Id="rId4" Type="http://schemas.openxmlformats.org/officeDocument/2006/relationships/oleObject" Target="../embeddings/oleObject4.bin"/></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6.xml"/><Relationship Id="rId1" Type="http://schemas.openxmlformats.org/officeDocument/2006/relationships/vmlDrawing" Target="../drawings/vmlDrawing5.vml"/><Relationship Id="rId5" Type="http://schemas.openxmlformats.org/officeDocument/2006/relationships/image" Target="../media/image15.emf"/><Relationship Id="rId4" Type="http://schemas.openxmlformats.org/officeDocument/2006/relationships/oleObject" Target="../embeddings/oleObject5.bin"/></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s>
</file>

<file path=ppt/slides/_rels/slide22.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6.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6.xml"/><Relationship Id="rId1" Type="http://schemas.openxmlformats.org/officeDocument/2006/relationships/vmlDrawing" Target="../drawings/vmlDrawing6.vml"/><Relationship Id="rId5" Type="http://schemas.openxmlformats.org/officeDocument/2006/relationships/image" Target="../media/image36.emf"/><Relationship Id="rId4" Type="http://schemas.openxmlformats.org/officeDocument/2006/relationships/oleObject" Target="../embeddings/oleObject6.bin"/></Relationships>
</file>

<file path=ppt/slides/_rels/slide24.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24.xml"/><Relationship Id="rId1" Type="http://schemas.openxmlformats.org/officeDocument/2006/relationships/slideLayout" Target="../slideLayouts/slideLayout6.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25.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25.xml"/><Relationship Id="rId1" Type="http://schemas.openxmlformats.org/officeDocument/2006/relationships/slideLayout" Target="../slideLayouts/slideLayout6.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video" Target="../media/media1.wmv"/><Relationship Id="rId2" Type="http://schemas.microsoft.com/office/2007/relationships/media" Target="../media/media1.wmv"/><Relationship Id="rId1" Type="http://schemas.openxmlformats.org/officeDocument/2006/relationships/video" Target="vnd.sun.star.Package:Media/10D050342_15DET_RECHTS.AVI" TargetMode="External"/><Relationship Id="rId6" Type="http://schemas.openxmlformats.org/officeDocument/2006/relationships/image" Target="../media/image4.png"/><Relationship Id="rId5" Type="http://schemas.openxmlformats.org/officeDocument/2006/relationships/notesSlide" Target="../notesSlides/notesSlide4.xml"/><Relationship Id="rId4"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image" Target="../media/image7.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6.xml"/><Relationship Id="rId1" Type="http://schemas.openxmlformats.org/officeDocument/2006/relationships/vmlDrawing" Target="../drawings/vmlDrawing1.vml"/><Relationship Id="rId5" Type="http://schemas.openxmlformats.org/officeDocument/2006/relationships/image" Target="../media/image8.emf"/><Relationship Id="rId4" Type="http://schemas.openxmlformats.org/officeDocument/2006/relationships/oleObject" Target="../embeddings/oleObject1.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1"/>
          <p:cNvSpPr>
            <a:spLocks noGrp="1" noChangeArrowheads="1"/>
          </p:cNvSpPr>
          <p:nvPr>
            <p:ph type="subTitle" sz="quarter" idx="1"/>
          </p:nvPr>
        </p:nvSpPr>
        <p:spPr>
          <a:ln/>
        </p:spPr>
        <p:txBody>
          <a:bodyPr tIns="0"/>
          <a:lstStyle/>
          <a:p>
            <a:pPr marL="0" indent="0">
              <a:lnSpc>
                <a:spcPct val="100000"/>
              </a:lnSpc>
              <a:spcAft>
                <a:spcPts val="800"/>
              </a:spcAft>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ltLang="en-US" dirty="0" smtClean="0"/>
              <a:t>Dirk </a:t>
            </a:r>
            <a:r>
              <a:rPr lang="en-US" altLang="en-US" dirty="0" err="1" smtClean="0"/>
              <a:t>Goetze</a:t>
            </a:r>
            <a:endParaRPr lang="en-US" altLang="en-US" dirty="0">
              <a:solidFill>
                <a:schemeClr val="bg1">
                  <a:lumMod val="75000"/>
                </a:schemeClr>
              </a:solidFill>
            </a:endParaRPr>
          </a:p>
        </p:txBody>
      </p:sp>
      <p:sp>
        <p:nvSpPr>
          <p:cNvPr id="6146" name="Rectangle 2"/>
          <p:cNvSpPr>
            <a:spLocks noGrp="1" noChangeArrowheads="1"/>
          </p:cNvSpPr>
          <p:nvPr>
            <p:ph type="title"/>
          </p:nvPr>
        </p:nvSpPr>
        <p:spPr>
          <a:ln/>
        </p:spPr>
        <p:txBody>
          <a:bodyPr/>
          <a:lstStyle/>
          <a:p>
            <a:pPr>
              <a:lnSpc>
                <a:spcPts val="2000"/>
              </a:lnSpc>
              <a:tabLst>
                <a:tab pos="723900" algn="l"/>
                <a:tab pos="1447800" algn="l"/>
                <a:tab pos="2171700" algn="l"/>
                <a:tab pos="2895600" algn="l"/>
                <a:tab pos="3619500" algn="l"/>
                <a:tab pos="4343400" algn="l"/>
                <a:tab pos="5067300" algn="l"/>
                <a:tab pos="5791200" algn="l"/>
                <a:tab pos="6515100" algn="l"/>
                <a:tab pos="7239000" algn="l"/>
                <a:tab pos="7962900" algn="l"/>
              </a:tabLst>
            </a:pPr>
            <a:r>
              <a:rPr lang="de-DE" altLang="en-US" sz="2000">
                <a:latin typeface="Arial" pitchFamily="34" charset="0"/>
              </a:rPr>
              <a:t>HIC Simulation: Study of Parameters affecting HIC	</a:t>
            </a:r>
          </a:p>
        </p:txBody>
      </p:sp>
      <p:sp>
        <p:nvSpPr>
          <p:cNvPr id="3" name="Fußzeilenplatzhalter 2"/>
          <p:cNvSpPr>
            <a:spLocks noGrp="1"/>
          </p:cNvSpPr>
          <p:nvPr>
            <p:ph type="ftr" sz="quarter" idx="3"/>
          </p:nvPr>
        </p:nvSpPr>
        <p:spPr/>
        <p:txBody>
          <a:bodyPr/>
          <a:lstStyle/>
          <a:p>
            <a:pPr>
              <a:defRPr/>
            </a:pPr>
            <a:r>
              <a:rPr lang="en-US" dirty="0" smtClean="0"/>
              <a:t>HIC Simulation │ F&amp;CSC 2013 │ December 4th, 2013 │ RAG-dvs3 │ dirk goetze </a:t>
            </a:r>
            <a:endParaRPr lang="en-US" dirty="0"/>
          </a:p>
        </p:txBody>
      </p:sp>
    </p:spTree>
    <p:extLst>
      <p:ext uri="{BB962C8B-B14F-4D97-AF65-F5344CB8AC3E}">
        <p14:creationId xmlns:p14="http://schemas.microsoft.com/office/powerpoint/2010/main" val="3572122298"/>
      </p:ext>
    </p:extLst>
  </p:cSld>
  <p:clrMapOvr>
    <a:masterClrMapping/>
  </p:clrMapOvr>
  <p:transition spd="slow">
    <p:wipe/>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361" name="Text Box 1"/>
          <p:cNvSpPr txBox="1">
            <a:spLocks noChangeArrowheads="1"/>
          </p:cNvSpPr>
          <p:nvPr/>
        </p:nvSpPr>
        <p:spPr bwMode="auto">
          <a:xfrm>
            <a:off x="323850" y="1219356"/>
            <a:ext cx="6407150" cy="48371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1pPr>
            <a:lvl2pPr>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2pPr>
            <a:lvl3pPr>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3pPr>
            <a:lvl4pPr>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4pPr>
            <a:lvl5pPr>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5pPr>
            <a:lvl6pPr marL="25146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6pPr>
            <a:lvl7pPr marL="29718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7pPr>
            <a:lvl8pPr marL="34290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8pPr>
            <a:lvl9pPr marL="38862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9pPr>
          </a:lstStyle>
          <a:p>
            <a:pPr hangingPunct="1">
              <a:lnSpc>
                <a:spcPct val="100000"/>
              </a:lnSpc>
              <a:spcAft>
                <a:spcPts val="800"/>
              </a:spcAft>
            </a:pPr>
            <a:r>
              <a:rPr lang="en-US" altLang="en-US" sz="1600" dirty="0" smtClean="0">
                <a:ea typeface="MS PGothic" pitchFamily="34" charset="-128"/>
              </a:rPr>
              <a:t>HIC A/B over pitch distance at different backrest masses</a:t>
            </a:r>
          </a:p>
          <a:p>
            <a:pPr hangingPunct="1">
              <a:lnSpc>
                <a:spcPct val="100000"/>
              </a:lnSpc>
              <a:spcAft>
                <a:spcPts val="800"/>
              </a:spcAft>
            </a:pPr>
            <a:endParaRPr lang="en-US" altLang="en-US" sz="1600" dirty="0" smtClean="0">
              <a:ea typeface="MS PGothic" pitchFamily="34" charset="-128"/>
            </a:endParaRPr>
          </a:p>
          <a:p>
            <a:pPr hangingPunct="1">
              <a:lnSpc>
                <a:spcPct val="100000"/>
              </a:lnSpc>
              <a:spcAft>
                <a:spcPts val="800"/>
              </a:spcAft>
            </a:pPr>
            <a:endParaRPr lang="en-US" altLang="en-US" sz="1600" dirty="0">
              <a:ea typeface="MS PGothic" pitchFamily="34" charset="-128"/>
            </a:endParaRPr>
          </a:p>
        </p:txBody>
      </p:sp>
      <p:sp>
        <p:nvSpPr>
          <p:cNvPr id="15362" name="Text Box 2"/>
          <p:cNvSpPr txBox="1">
            <a:spLocks noChangeArrowheads="1"/>
          </p:cNvSpPr>
          <p:nvPr/>
        </p:nvSpPr>
        <p:spPr bwMode="auto">
          <a:xfrm>
            <a:off x="0" y="0"/>
            <a:ext cx="1588" cy="196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12347" rIns="0" bIns="0"/>
          <a:lstStyle/>
          <a:p>
            <a:pPr algn="ctr"/>
            <a:endParaRPr lang="en-US" altLang="en-US" sz="1400">
              <a:solidFill>
                <a:srgbClr val="000000"/>
              </a:solidFill>
              <a:latin typeface="Times New Roman" pitchFamily="18" charset="0"/>
              <a:ea typeface="DejaVu Sans" charset="0"/>
              <a:cs typeface="DejaVu Sans" charset="0"/>
            </a:endParaRPr>
          </a:p>
        </p:txBody>
      </p:sp>
      <p:sp>
        <p:nvSpPr>
          <p:cNvPr id="15363" name="Text Box 3"/>
          <p:cNvSpPr txBox="1">
            <a:spLocks noChangeArrowheads="1"/>
          </p:cNvSpPr>
          <p:nvPr/>
        </p:nvSpPr>
        <p:spPr bwMode="auto">
          <a:xfrm>
            <a:off x="317500" y="423863"/>
            <a:ext cx="5940425" cy="2524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1pPr>
            <a:lvl2pPr>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2pPr>
            <a:lvl3pPr>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3pPr>
            <a:lvl4pPr>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4pPr>
            <a:lvl5pPr>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5pPr>
            <a:lvl6pPr marL="25146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6pPr>
            <a:lvl7pPr marL="29718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7pPr>
            <a:lvl8pPr marL="34290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8pPr>
            <a:lvl9pPr marL="38862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9pPr>
          </a:lstStyle>
          <a:p>
            <a:pPr hangingPunct="1">
              <a:lnSpc>
                <a:spcPts val="2000"/>
              </a:lnSpc>
            </a:pPr>
            <a:r>
              <a:rPr lang="de-DE" altLang="en-US" sz="2000">
                <a:ea typeface="MS PGothic" pitchFamily="34" charset="-128"/>
              </a:rPr>
              <a:t>HIC study of an engineering model</a:t>
            </a:r>
          </a:p>
        </p:txBody>
      </p:sp>
      <p:graphicFrame>
        <p:nvGraphicFramePr>
          <p:cNvPr id="15364" name="Object 4"/>
          <p:cNvGraphicFramePr>
            <a:graphicFrameLocks noChangeAspect="1"/>
          </p:cNvGraphicFramePr>
          <p:nvPr>
            <p:extLst>
              <p:ext uri="{D42A27DB-BD31-4B8C-83A1-F6EECF244321}">
                <p14:modId xmlns:p14="http://schemas.microsoft.com/office/powerpoint/2010/main" val="321265681"/>
              </p:ext>
            </p:extLst>
          </p:nvPr>
        </p:nvGraphicFramePr>
        <p:xfrm>
          <a:off x="720725" y="1311200"/>
          <a:ext cx="7920038" cy="5040313"/>
        </p:xfrm>
        <a:graphic>
          <a:graphicData uri="http://schemas.openxmlformats.org/presentationml/2006/ole">
            <mc:AlternateContent xmlns:mc="http://schemas.openxmlformats.org/markup-compatibility/2006">
              <mc:Choice xmlns:v="urn:schemas-microsoft-com:vml" Requires="v">
                <p:oleObj spid="_x0000_s2089" r:id="rId4" imgW="7920360" imgH="5040360" progId="">
                  <p:embed/>
                </p:oleObj>
              </mc:Choice>
              <mc:Fallback>
                <p:oleObj r:id="rId4" imgW="7920360" imgH="504036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0725" y="1311200"/>
                        <a:ext cx="7920038" cy="5040313"/>
                      </a:xfrm>
                      <a:prstGeom prst="rect">
                        <a:avLst/>
                      </a:prstGeom>
                      <a:noFill/>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 name="Fußzeilenplatzhalter 6"/>
          <p:cNvSpPr>
            <a:spLocks noGrp="1"/>
          </p:cNvSpPr>
          <p:nvPr>
            <p:ph type="ftr" sz="quarter" idx="14"/>
          </p:nvPr>
        </p:nvSpPr>
        <p:spPr/>
        <p:txBody>
          <a:bodyPr/>
          <a:lstStyle/>
          <a:p>
            <a:r>
              <a:rPr lang="en-US" altLang="en-US" dirty="0" smtClean="0"/>
              <a:t>HIC Simulation │ F&amp;CSC 2013 │ December 4th, 2013 │ RAG-dvs3 │ dirk goetze </a:t>
            </a:r>
            <a:endParaRPr lang="en-US" altLang="en-US" dirty="0"/>
          </a:p>
        </p:txBody>
      </p:sp>
      <p:sp>
        <p:nvSpPr>
          <p:cNvPr id="8" name="Textfeld 7"/>
          <p:cNvSpPr txBox="1"/>
          <p:nvPr/>
        </p:nvSpPr>
        <p:spPr>
          <a:xfrm>
            <a:off x="819397" y="5723906"/>
            <a:ext cx="7647709" cy="246221"/>
          </a:xfrm>
          <a:prstGeom prst="rect">
            <a:avLst/>
          </a:prstGeom>
          <a:solidFill>
            <a:schemeClr val="bg1"/>
          </a:solidFill>
        </p:spPr>
        <p:txBody>
          <a:bodyPr wrap="square" lIns="0" tIns="0" rIns="0" bIns="0" rtlCol="0">
            <a:spAutoFit/>
          </a:bodyPr>
          <a:lstStyle/>
          <a:p>
            <a:endParaRPr lang="en-US" sz="1600" dirty="0" smtClean="0">
              <a:latin typeface="+mn-lt"/>
            </a:endParaRPr>
          </a:p>
        </p:txBody>
      </p:sp>
      <p:sp>
        <p:nvSpPr>
          <p:cNvPr id="9" name="Ellipse 8"/>
          <p:cNvSpPr/>
          <p:nvPr/>
        </p:nvSpPr>
        <p:spPr>
          <a:xfrm>
            <a:off x="3628800" y="1715588"/>
            <a:ext cx="1127486" cy="1207612"/>
          </a:xfrm>
          <a:prstGeom prst="ellipse">
            <a:avLst/>
          </a:prstGeom>
          <a:noFill/>
          <a:ln w="19050">
            <a:solidFill>
              <a:schemeClr val="accent6">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0" name="Textfeld 9"/>
          <p:cNvSpPr txBox="1"/>
          <p:nvPr/>
        </p:nvSpPr>
        <p:spPr>
          <a:xfrm>
            <a:off x="3203251" y="3073314"/>
            <a:ext cx="2282400" cy="215444"/>
          </a:xfrm>
          <a:prstGeom prst="rect">
            <a:avLst/>
          </a:prstGeom>
          <a:solidFill>
            <a:schemeClr val="bg1"/>
          </a:solidFill>
        </p:spPr>
        <p:txBody>
          <a:bodyPr wrap="square" lIns="0" tIns="0" rIns="0" bIns="0" rtlCol="0">
            <a:spAutoFit/>
          </a:bodyPr>
          <a:lstStyle/>
          <a:p>
            <a:pPr algn="ctr"/>
            <a:r>
              <a:rPr lang="en-US" sz="1400" dirty="0" smtClean="0">
                <a:solidFill>
                  <a:schemeClr val="accent6">
                    <a:lumMod val="75000"/>
                  </a:schemeClr>
                </a:solidFill>
                <a:latin typeface="+mn-lt"/>
              </a:rPr>
              <a:t>critical HIC-A/B distance</a:t>
            </a:r>
          </a:p>
        </p:txBody>
      </p:sp>
      <p:cxnSp>
        <p:nvCxnSpPr>
          <p:cNvPr id="11" name="Gerade Verbindung 10"/>
          <p:cNvCxnSpPr>
            <a:stCxn id="10" idx="0"/>
            <a:endCxn id="9" idx="4"/>
          </p:cNvCxnSpPr>
          <p:nvPr/>
        </p:nvCxnSpPr>
        <p:spPr>
          <a:xfrm flipH="1" flipV="1">
            <a:off x="4192543" y="2923200"/>
            <a:ext cx="151908" cy="150114"/>
          </a:xfrm>
          <a:prstGeom prst="line">
            <a:avLst/>
          </a:prstGeom>
          <a:noFill/>
          <a:ln w="19050">
            <a:solidFill>
              <a:schemeClr val="accent6">
                <a:lumMod val="75000"/>
              </a:schemeClr>
            </a:solidFill>
          </a:ln>
        </p:spPr>
        <p:style>
          <a:lnRef idx="2">
            <a:schemeClr val="accent3">
              <a:shade val="50000"/>
            </a:schemeClr>
          </a:lnRef>
          <a:fillRef idx="1">
            <a:schemeClr val="accent3"/>
          </a:fillRef>
          <a:effectRef idx="0">
            <a:schemeClr val="accent3"/>
          </a:effectRef>
          <a:fontRef idx="minor">
            <a:schemeClr val="lt1"/>
          </a:fontRef>
        </p:style>
      </p:cxnSp>
      <p:sp>
        <p:nvSpPr>
          <p:cNvPr id="12" name="Ellipse 11"/>
          <p:cNvSpPr/>
          <p:nvPr/>
        </p:nvSpPr>
        <p:spPr>
          <a:xfrm>
            <a:off x="7489200" y="3955988"/>
            <a:ext cx="1127486" cy="921600"/>
          </a:xfrm>
          <a:prstGeom prst="ellipse">
            <a:avLst/>
          </a:prstGeom>
          <a:noFill/>
          <a:ln w="19050">
            <a:solidFill>
              <a:schemeClr val="accent6">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3" name="Textfeld 12"/>
          <p:cNvSpPr txBox="1"/>
          <p:nvPr/>
        </p:nvSpPr>
        <p:spPr>
          <a:xfrm>
            <a:off x="7063651" y="5313714"/>
            <a:ext cx="2080349" cy="215444"/>
          </a:xfrm>
          <a:prstGeom prst="rect">
            <a:avLst/>
          </a:prstGeom>
          <a:solidFill>
            <a:schemeClr val="bg1"/>
          </a:solidFill>
        </p:spPr>
        <p:txBody>
          <a:bodyPr wrap="square" lIns="0" tIns="0" rIns="0" bIns="0" rtlCol="0">
            <a:spAutoFit/>
          </a:bodyPr>
          <a:lstStyle/>
          <a:p>
            <a:pPr algn="ctr"/>
            <a:r>
              <a:rPr lang="en-US" sz="1400" dirty="0" smtClean="0">
                <a:solidFill>
                  <a:schemeClr val="accent6">
                    <a:lumMod val="75000"/>
                  </a:schemeClr>
                </a:solidFill>
                <a:latin typeface="+mn-lt"/>
              </a:rPr>
              <a:t>soft impact - sliding</a:t>
            </a:r>
          </a:p>
        </p:txBody>
      </p:sp>
      <p:cxnSp>
        <p:nvCxnSpPr>
          <p:cNvPr id="14" name="Gerade Verbindung 13"/>
          <p:cNvCxnSpPr>
            <a:stCxn id="13" idx="0"/>
            <a:endCxn id="12" idx="4"/>
          </p:cNvCxnSpPr>
          <p:nvPr/>
        </p:nvCxnSpPr>
        <p:spPr>
          <a:xfrm flipH="1" flipV="1">
            <a:off x="8052943" y="4877588"/>
            <a:ext cx="50883" cy="436126"/>
          </a:xfrm>
          <a:prstGeom prst="line">
            <a:avLst/>
          </a:prstGeom>
          <a:noFill/>
          <a:ln w="19050">
            <a:solidFill>
              <a:schemeClr val="accent6">
                <a:lumMod val="75000"/>
              </a:schemeClr>
            </a:solidFill>
          </a:ln>
        </p:spPr>
        <p:style>
          <a:lnRef idx="2">
            <a:schemeClr val="accent3">
              <a:shade val="50000"/>
            </a:schemeClr>
          </a:lnRef>
          <a:fillRef idx="1">
            <a:schemeClr val="accent3"/>
          </a:fillRef>
          <a:effectRef idx="0">
            <a:schemeClr val="accent3"/>
          </a:effectRef>
          <a:fontRef idx="minor">
            <a:schemeClr val="lt1"/>
          </a:fontRef>
        </p:style>
      </p:cxnSp>
    </p:spTree>
    <p:extLst>
      <p:ext uri="{BB962C8B-B14F-4D97-AF65-F5344CB8AC3E}">
        <p14:creationId xmlns:p14="http://schemas.microsoft.com/office/powerpoint/2010/main" val="5847051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par>
                                <p:cTn id="19" presetID="10"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2" grpId="0" animBg="1"/>
      <p:bldP spid="1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ext Box 1"/>
          <p:cNvSpPr txBox="1">
            <a:spLocks noChangeArrowheads="1"/>
          </p:cNvSpPr>
          <p:nvPr/>
        </p:nvSpPr>
        <p:spPr bwMode="auto">
          <a:xfrm>
            <a:off x="323850" y="1216025"/>
            <a:ext cx="6407150" cy="48371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1pPr>
            <a:lvl2pPr>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2pPr>
            <a:lvl3pPr>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3pPr>
            <a:lvl4pPr>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4pPr>
            <a:lvl5pPr>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5pPr>
            <a:lvl6pPr marL="25146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6pPr>
            <a:lvl7pPr marL="29718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7pPr>
            <a:lvl8pPr marL="34290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8pPr>
            <a:lvl9pPr marL="38862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9pPr>
          </a:lstStyle>
          <a:p>
            <a:pPr hangingPunct="1">
              <a:lnSpc>
                <a:spcPct val="100000"/>
              </a:lnSpc>
              <a:spcAft>
                <a:spcPts val="800"/>
              </a:spcAft>
            </a:pPr>
            <a:r>
              <a:rPr lang="de-DE" altLang="en-US" sz="1600" dirty="0">
                <a:ea typeface="MS PGothic" pitchFamily="34" charset="-128"/>
              </a:rPr>
              <a:t>HIC C </a:t>
            </a:r>
            <a:r>
              <a:rPr lang="de-DE" altLang="en-US" sz="1600" dirty="0" err="1">
                <a:ea typeface="MS PGothic" pitchFamily="34" charset="-128"/>
              </a:rPr>
              <a:t>over</a:t>
            </a:r>
            <a:r>
              <a:rPr lang="de-DE" altLang="en-US" sz="1600" dirty="0">
                <a:ea typeface="MS PGothic" pitchFamily="34" charset="-128"/>
              </a:rPr>
              <a:t> </a:t>
            </a:r>
            <a:r>
              <a:rPr lang="de-DE" altLang="en-US" sz="1600" dirty="0" err="1">
                <a:ea typeface="MS PGothic" pitchFamily="34" charset="-128"/>
              </a:rPr>
              <a:t>pitch</a:t>
            </a:r>
            <a:r>
              <a:rPr lang="de-DE" altLang="en-US" sz="1600" dirty="0">
                <a:ea typeface="MS PGothic" pitchFamily="34" charset="-128"/>
              </a:rPr>
              <a:t> </a:t>
            </a:r>
            <a:r>
              <a:rPr lang="de-DE" altLang="en-US" sz="1600" dirty="0" err="1" smtClean="0">
                <a:ea typeface="MS PGothic" pitchFamily="34" charset="-128"/>
              </a:rPr>
              <a:t>distance</a:t>
            </a:r>
            <a:r>
              <a:rPr lang="de-DE" altLang="en-US" sz="1600" dirty="0" smtClean="0">
                <a:ea typeface="MS PGothic" pitchFamily="34" charset="-128"/>
              </a:rPr>
              <a:t> </a:t>
            </a:r>
            <a:r>
              <a:rPr lang="de-DE" altLang="en-US" sz="1600" dirty="0" err="1" smtClean="0">
                <a:ea typeface="MS PGothic" pitchFamily="34" charset="-128"/>
              </a:rPr>
              <a:t>at</a:t>
            </a:r>
            <a:r>
              <a:rPr lang="de-DE" altLang="en-US" sz="1600" dirty="0" smtClean="0">
                <a:ea typeface="MS PGothic" pitchFamily="34" charset="-128"/>
              </a:rPr>
              <a:t> different COGs</a:t>
            </a:r>
            <a:endParaRPr lang="de-DE" altLang="en-US" sz="1600" dirty="0">
              <a:ea typeface="MS PGothic" pitchFamily="34" charset="-128"/>
            </a:endParaRPr>
          </a:p>
          <a:p>
            <a:pPr hangingPunct="1">
              <a:lnSpc>
                <a:spcPct val="100000"/>
              </a:lnSpc>
              <a:spcAft>
                <a:spcPts val="800"/>
              </a:spcAft>
            </a:pPr>
            <a:endParaRPr lang="de-DE" altLang="en-US" sz="1600" dirty="0">
              <a:ea typeface="MS PGothic" pitchFamily="34" charset="-128"/>
            </a:endParaRPr>
          </a:p>
          <a:p>
            <a:pPr hangingPunct="1">
              <a:lnSpc>
                <a:spcPct val="100000"/>
              </a:lnSpc>
              <a:spcAft>
                <a:spcPts val="800"/>
              </a:spcAft>
            </a:pPr>
            <a:endParaRPr lang="de-DE" altLang="en-US" sz="1600" dirty="0">
              <a:ea typeface="MS PGothic" pitchFamily="34" charset="-128"/>
            </a:endParaRPr>
          </a:p>
        </p:txBody>
      </p:sp>
      <p:sp>
        <p:nvSpPr>
          <p:cNvPr id="16386" name="Text Box 2"/>
          <p:cNvSpPr txBox="1">
            <a:spLocks noChangeArrowheads="1"/>
          </p:cNvSpPr>
          <p:nvPr/>
        </p:nvSpPr>
        <p:spPr bwMode="auto">
          <a:xfrm>
            <a:off x="0" y="0"/>
            <a:ext cx="1588" cy="196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12347" rIns="0" bIns="0"/>
          <a:lstStyle/>
          <a:p>
            <a:pPr algn="ctr"/>
            <a:endParaRPr lang="en-US" altLang="en-US" sz="1400">
              <a:solidFill>
                <a:srgbClr val="000000"/>
              </a:solidFill>
              <a:latin typeface="Times New Roman" pitchFamily="18" charset="0"/>
              <a:ea typeface="DejaVu Sans" charset="0"/>
              <a:cs typeface="DejaVu Sans" charset="0"/>
            </a:endParaRPr>
          </a:p>
        </p:txBody>
      </p:sp>
      <p:sp>
        <p:nvSpPr>
          <p:cNvPr id="16387" name="Text Box 3"/>
          <p:cNvSpPr txBox="1">
            <a:spLocks noChangeArrowheads="1"/>
          </p:cNvSpPr>
          <p:nvPr/>
        </p:nvSpPr>
        <p:spPr bwMode="auto">
          <a:xfrm>
            <a:off x="317500" y="423863"/>
            <a:ext cx="5940425" cy="2524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1pPr>
            <a:lvl2pPr>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2pPr>
            <a:lvl3pPr>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3pPr>
            <a:lvl4pPr>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4pPr>
            <a:lvl5pPr>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5pPr>
            <a:lvl6pPr marL="25146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6pPr>
            <a:lvl7pPr marL="29718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7pPr>
            <a:lvl8pPr marL="34290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8pPr>
            <a:lvl9pPr marL="38862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9pPr>
          </a:lstStyle>
          <a:p>
            <a:pPr hangingPunct="1">
              <a:lnSpc>
                <a:spcPts val="2000"/>
              </a:lnSpc>
            </a:pPr>
            <a:r>
              <a:rPr lang="de-DE" altLang="en-US" sz="2000">
                <a:ea typeface="MS PGothic" pitchFamily="34" charset="-128"/>
              </a:rPr>
              <a:t>HIC study of an engineering model</a:t>
            </a:r>
          </a:p>
        </p:txBody>
      </p:sp>
      <p:graphicFrame>
        <p:nvGraphicFramePr>
          <p:cNvPr id="16388" name="Object 4"/>
          <p:cNvGraphicFramePr>
            <a:graphicFrameLocks noChangeAspect="1"/>
          </p:cNvGraphicFramePr>
          <p:nvPr>
            <p:extLst>
              <p:ext uri="{D42A27DB-BD31-4B8C-83A1-F6EECF244321}">
                <p14:modId xmlns:p14="http://schemas.microsoft.com/office/powerpoint/2010/main" val="1392533811"/>
              </p:ext>
            </p:extLst>
          </p:nvPr>
        </p:nvGraphicFramePr>
        <p:xfrm>
          <a:off x="720725" y="1360713"/>
          <a:ext cx="7920038" cy="5040312"/>
        </p:xfrm>
        <a:graphic>
          <a:graphicData uri="http://schemas.openxmlformats.org/presentationml/2006/ole">
            <mc:AlternateContent xmlns:mc="http://schemas.openxmlformats.org/markup-compatibility/2006">
              <mc:Choice xmlns:v="urn:schemas-microsoft-com:vml" Requires="v">
                <p:oleObj spid="_x0000_s3116" r:id="rId4" imgW="7920360" imgH="5040360" progId="">
                  <p:embed/>
                </p:oleObj>
              </mc:Choice>
              <mc:Fallback>
                <p:oleObj r:id="rId4" imgW="7920360" imgH="504036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0725" y="1360713"/>
                        <a:ext cx="7920038" cy="5040312"/>
                      </a:xfrm>
                      <a:prstGeom prst="rect">
                        <a:avLst/>
                      </a:prstGeom>
                      <a:noFill/>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 name="Fußzeilenplatzhalter 6"/>
          <p:cNvSpPr>
            <a:spLocks noGrp="1"/>
          </p:cNvSpPr>
          <p:nvPr>
            <p:ph type="ftr" sz="quarter" idx="14"/>
          </p:nvPr>
        </p:nvSpPr>
        <p:spPr/>
        <p:txBody>
          <a:bodyPr/>
          <a:lstStyle/>
          <a:p>
            <a:r>
              <a:rPr lang="en-US" altLang="en-US" dirty="0" smtClean="0"/>
              <a:t>HIC Simulation │ F&amp;CSC 2013 │ December 4th, 2013 │ RAG-dvs3 │ dirk goetze </a:t>
            </a:r>
            <a:endParaRPr lang="en-US" altLang="en-US" dirty="0"/>
          </a:p>
        </p:txBody>
      </p:sp>
      <p:sp>
        <p:nvSpPr>
          <p:cNvPr id="8" name="Textfeld 7"/>
          <p:cNvSpPr txBox="1"/>
          <p:nvPr/>
        </p:nvSpPr>
        <p:spPr>
          <a:xfrm>
            <a:off x="819397" y="5723906"/>
            <a:ext cx="7647709" cy="246221"/>
          </a:xfrm>
          <a:prstGeom prst="rect">
            <a:avLst/>
          </a:prstGeom>
          <a:solidFill>
            <a:schemeClr val="bg1"/>
          </a:solidFill>
        </p:spPr>
        <p:txBody>
          <a:bodyPr wrap="square" lIns="0" tIns="0" rIns="0" bIns="0" rtlCol="0">
            <a:spAutoFit/>
          </a:bodyPr>
          <a:lstStyle/>
          <a:p>
            <a:endParaRPr lang="en-US" sz="1600" dirty="0" smtClean="0">
              <a:latin typeface="+mn-lt"/>
            </a:endParaRPr>
          </a:p>
        </p:txBody>
      </p:sp>
      <p:sp>
        <p:nvSpPr>
          <p:cNvPr id="9" name="Ellipse 8"/>
          <p:cNvSpPr/>
          <p:nvPr/>
        </p:nvSpPr>
        <p:spPr>
          <a:xfrm>
            <a:off x="907200" y="4778271"/>
            <a:ext cx="1353600" cy="921600"/>
          </a:xfrm>
          <a:prstGeom prst="ellipse">
            <a:avLst/>
          </a:prstGeom>
          <a:noFill/>
          <a:ln w="19050">
            <a:solidFill>
              <a:schemeClr val="accent6">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0" name="Textfeld 9"/>
          <p:cNvSpPr txBox="1"/>
          <p:nvPr/>
        </p:nvSpPr>
        <p:spPr>
          <a:xfrm>
            <a:off x="2635200" y="5239072"/>
            <a:ext cx="2282400" cy="430887"/>
          </a:xfrm>
          <a:prstGeom prst="rect">
            <a:avLst/>
          </a:prstGeom>
          <a:solidFill>
            <a:schemeClr val="bg1"/>
          </a:solidFill>
        </p:spPr>
        <p:txBody>
          <a:bodyPr wrap="square" lIns="0" tIns="0" rIns="0" bIns="0" rtlCol="0">
            <a:spAutoFit/>
          </a:bodyPr>
          <a:lstStyle/>
          <a:p>
            <a:r>
              <a:rPr lang="en-US" sz="1400" dirty="0" smtClean="0">
                <a:solidFill>
                  <a:schemeClr val="accent6">
                    <a:lumMod val="75000"/>
                  </a:schemeClr>
                </a:solidFill>
                <a:latin typeface="+mn-lt"/>
              </a:rPr>
              <a:t>minor influence of COG at low pitch distance </a:t>
            </a:r>
          </a:p>
        </p:txBody>
      </p:sp>
      <p:cxnSp>
        <p:nvCxnSpPr>
          <p:cNvPr id="11" name="Gerade Verbindung 10"/>
          <p:cNvCxnSpPr>
            <a:stCxn id="10" idx="1"/>
          </p:cNvCxnSpPr>
          <p:nvPr/>
        </p:nvCxnSpPr>
        <p:spPr>
          <a:xfrm flipH="1" flipV="1">
            <a:off x="2260800" y="5239072"/>
            <a:ext cx="374400" cy="215444"/>
          </a:xfrm>
          <a:prstGeom prst="line">
            <a:avLst/>
          </a:prstGeom>
          <a:noFill/>
          <a:ln w="19050">
            <a:solidFill>
              <a:schemeClr val="accent6">
                <a:lumMod val="75000"/>
              </a:schemeClr>
            </a:solidFill>
          </a:ln>
        </p:spPr>
        <p:style>
          <a:lnRef idx="2">
            <a:schemeClr val="accent3">
              <a:shade val="50000"/>
            </a:schemeClr>
          </a:lnRef>
          <a:fillRef idx="1">
            <a:schemeClr val="accent3"/>
          </a:fillRef>
          <a:effectRef idx="0">
            <a:schemeClr val="accent3"/>
          </a:effectRef>
          <a:fontRef idx="minor">
            <a:schemeClr val="lt1"/>
          </a:fontRef>
        </p:style>
      </p:cxnSp>
      <p:sp>
        <p:nvSpPr>
          <p:cNvPr id="12" name="Ellipse 11"/>
          <p:cNvSpPr/>
          <p:nvPr/>
        </p:nvSpPr>
        <p:spPr>
          <a:xfrm>
            <a:off x="4643251" y="2089432"/>
            <a:ext cx="1127486" cy="921600"/>
          </a:xfrm>
          <a:prstGeom prst="ellipse">
            <a:avLst/>
          </a:prstGeom>
          <a:noFill/>
          <a:ln w="19050">
            <a:solidFill>
              <a:schemeClr val="accent6">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3" name="Textfeld 12"/>
          <p:cNvSpPr txBox="1"/>
          <p:nvPr/>
        </p:nvSpPr>
        <p:spPr>
          <a:xfrm>
            <a:off x="4153651" y="3290754"/>
            <a:ext cx="2282400" cy="215444"/>
          </a:xfrm>
          <a:prstGeom prst="rect">
            <a:avLst/>
          </a:prstGeom>
          <a:solidFill>
            <a:schemeClr val="bg1"/>
          </a:solidFill>
        </p:spPr>
        <p:txBody>
          <a:bodyPr wrap="square" lIns="0" tIns="0" rIns="0" bIns="0" rtlCol="0">
            <a:spAutoFit/>
          </a:bodyPr>
          <a:lstStyle/>
          <a:p>
            <a:pPr algn="ctr"/>
            <a:r>
              <a:rPr lang="en-US" sz="1400" dirty="0" smtClean="0">
                <a:solidFill>
                  <a:schemeClr val="accent6">
                    <a:lumMod val="75000"/>
                  </a:schemeClr>
                </a:solidFill>
                <a:latin typeface="+mn-lt"/>
              </a:rPr>
              <a:t>critical HIC-C distance</a:t>
            </a:r>
          </a:p>
        </p:txBody>
      </p:sp>
      <p:cxnSp>
        <p:nvCxnSpPr>
          <p:cNvPr id="14" name="Gerade Verbindung 13"/>
          <p:cNvCxnSpPr>
            <a:stCxn id="13" idx="0"/>
            <a:endCxn id="12" idx="4"/>
          </p:cNvCxnSpPr>
          <p:nvPr/>
        </p:nvCxnSpPr>
        <p:spPr>
          <a:xfrm flipH="1" flipV="1">
            <a:off x="5206994" y="3011032"/>
            <a:ext cx="87857" cy="279722"/>
          </a:xfrm>
          <a:prstGeom prst="line">
            <a:avLst/>
          </a:prstGeom>
          <a:noFill/>
          <a:ln w="19050">
            <a:solidFill>
              <a:schemeClr val="accent6">
                <a:lumMod val="75000"/>
              </a:schemeClr>
            </a:solidFill>
          </a:ln>
        </p:spPr>
        <p:style>
          <a:lnRef idx="2">
            <a:schemeClr val="accent3">
              <a:shade val="50000"/>
            </a:schemeClr>
          </a:lnRef>
          <a:fillRef idx="1">
            <a:schemeClr val="accent3"/>
          </a:fillRef>
          <a:effectRef idx="0">
            <a:schemeClr val="accent3"/>
          </a:effectRef>
          <a:fontRef idx="minor">
            <a:schemeClr val="lt1"/>
          </a:fontRef>
        </p:style>
      </p:cxnSp>
    </p:spTree>
    <p:extLst>
      <p:ext uri="{BB962C8B-B14F-4D97-AF65-F5344CB8AC3E}">
        <p14:creationId xmlns:p14="http://schemas.microsoft.com/office/powerpoint/2010/main" val="372928732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par>
                                <p:cTn id="19" presetID="10"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2" grpId="0" animBg="1"/>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Diagramm 14"/>
          <p:cNvGraphicFramePr/>
          <p:nvPr>
            <p:extLst>
              <p:ext uri="{D42A27DB-BD31-4B8C-83A1-F6EECF244321}">
                <p14:modId xmlns:p14="http://schemas.microsoft.com/office/powerpoint/2010/main" val="1017492824"/>
              </p:ext>
            </p:extLst>
          </p:nvPr>
        </p:nvGraphicFramePr>
        <p:xfrm>
          <a:off x="654076" y="1345320"/>
          <a:ext cx="7978349" cy="5040000"/>
        </p:xfrm>
        <a:graphic>
          <a:graphicData uri="http://schemas.openxmlformats.org/drawingml/2006/chart">
            <c:chart xmlns:c="http://schemas.openxmlformats.org/drawingml/2006/chart" xmlns:r="http://schemas.openxmlformats.org/officeDocument/2006/relationships" r:id="rId3"/>
          </a:graphicData>
        </a:graphic>
      </p:graphicFrame>
      <p:sp>
        <p:nvSpPr>
          <p:cNvPr id="16385" name="Text Box 1"/>
          <p:cNvSpPr txBox="1">
            <a:spLocks noChangeArrowheads="1"/>
          </p:cNvSpPr>
          <p:nvPr/>
        </p:nvSpPr>
        <p:spPr bwMode="auto">
          <a:xfrm>
            <a:off x="323850" y="1216025"/>
            <a:ext cx="6407150" cy="48371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1pPr>
            <a:lvl2pPr>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2pPr>
            <a:lvl3pPr>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3pPr>
            <a:lvl4pPr>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4pPr>
            <a:lvl5pPr>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5pPr>
            <a:lvl6pPr marL="25146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6pPr>
            <a:lvl7pPr marL="29718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7pPr>
            <a:lvl8pPr marL="34290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8pPr>
            <a:lvl9pPr marL="38862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9pPr>
          </a:lstStyle>
          <a:p>
            <a:pPr hangingPunct="1">
              <a:lnSpc>
                <a:spcPct val="100000"/>
              </a:lnSpc>
              <a:spcAft>
                <a:spcPts val="800"/>
              </a:spcAft>
            </a:pPr>
            <a:r>
              <a:rPr lang="de-DE" altLang="en-US" sz="1600" dirty="0">
                <a:ea typeface="MS PGothic" pitchFamily="34" charset="-128"/>
              </a:rPr>
              <a:t>HIC C </a:t>
            </a:r>
            <a:r>
              <a:rPr lang="de-DE" altLang="en-US" sz="1600" dirty="0" err="1">
                <a:ea typeface="MS PGothic" pitchFamily="34" charset="-128"/>
              </a:rPr>
              <a:t>over</a:t>
            </a:r>
            <a:r>
              <a:rPr lang="de-DE" altLang="en-US" sz="1600" dirty="0">
                <a:ea typeface="MS PGothic" pitchFamily="34" charset="-128"/>
              </a:rPr>
              <a:t> </a:t>
            </a:r>
            <a:r>
              <a:rPr lang="de-DE" altLang="en-US" sz="1600" dirty="0" err="1">
                <a:ea typeface="MS PGothic" pitchFamily="34" charset="-128"/>
              </a:rPr>
              <a:t>pitch</a:t>
            </a:r>
            <a:r>
              <a:rPr lang="de-DE" altLang="en-US" sz="1600" dirty="0">
                <a:ea typeface="MS PGothic" pitchFamily="34" charset="-128"/>
              </a:rPr>
              <a:t> </a:t>
            </a:r>
            <a:r>
              <a:rPr lang="de-DE" altLang="en-US" sz="1600" dirty="0" err="1">
                <a:ea typeface="MS PGothic" pitchFamily="34" charset="-128"/>
              </a:rPr>
              <a:t>distance</a:t>
            </a:r>
            <a:r>
              <a:rPr lang="de-DE" altLang="en-US" sz="1600" dirty="0">
                <a:ea typeface="MS PGothic" pitchFamily="34" charset="-128"/>
              </a:rPr>
              <a:t> </a:t>
            </a:r>
            <a:r>
              <a:rPr lang="de-DE" altLang="en-US" sz="1600" dirty="0" err="1" smtClean="0">
                <a:ea typeface="MS PGothic" pitchFamily="34" charset="-128"/>
              </a:rPr>
              <a:t>at</a:t>
            </a:r>
            <a:r>
              <a:rPr lang="de-DE" altLang="en-US" sz="1600" dirty="0" smtClean="0">
                <a:ea typeface="MS PGothic" pitchFamily="34" charset="-128"/>
              </a:rPr>
              <a:t> different </a:t>
            </a:r>
            <a:r>
              <a:rPr lang="de-DE" altLang="en-US" sz="1600" dirty="0" err="1" smtClean="0">
                <a:ea typeface="MS PGothic" pitchFamily="34" charset="-128"/>
              </a:rPr>
              <a:t>backrest</a:t>
            </a:r>
            <a:r>
              <a:rPr lang="de-DE" altLang="en-US" sz="1600" dirty="0" smtClean="0">
                <a:ea typeface="MS PGothic" pitchFamily="34" charset="-128"/>
              </a:rPr>
              <a:t> </a:t>
            </a:r>
            <a:r>
              <a:rPr lang="de-DE" altLang="en-US" sz="1600" dirty="0" err="1" smtClean="0">
                <a:ea typeface="MS PGothic" pitchFamily="34" charset="-128"/>
              </a:rPr>
              <a:t>stiffness</a:t>
            </a:r>
            <a:endParaRPr lang="de-DE" altLang="en-US" sz="1600" dirty="0">
              <a:ea typeface="MS PGothic" pitchFamily="34" charset="-128"/>
            </a:endParaRPr>
          </a:p>
          <a:p>
            <a:pPr hangingPunct="1">
              <a:lnSpc>
                <a:spcPct val="100000"/>
              </a:lnSpc>
              <a:spcAft>
                <a:spcPts val="800"/>
              </a:spcAft>
            </a:pPr>
            <a:endParaRPr lang="de-DE" altLang="en-US" sz="1600" dirty="0">
              <a:ea typeface="MS PGothic" pitchFamily="34" charset="-128"/>
            </a:endParaRPr>
          </a:p>
          <a:p>
            <a:pPr hangingPunct="1">
              <a:lnSpc>
                <a:spcPct val="100000"/>
              </a:lnSpc>
              <a:spcAft>
                <a:spcPts val="800"/>
              </a:spcAft>
            </a:pPr>
            <a:endParaRPr lang="de-DE" altLang="en-US" sz="1600" dirty="0">
              <a:ea typeface="MS PGothic" pitchFamily="34" charset="-128"/>
            </a:endParaRPr>
          </a:p>
        </p:txBody>
      </p:sp>
      <p:sp>
        <p:nvSpPr>
          <p:cNvPr id="16386" name="Text Box 2"/>
          <p:cNvSpPr txBox="1">
            <a:spLocks noChangeArrowheads="1"/>
          </p:cNvSpPr>
          <p:nvPr/>
        </p:nvSpPr>
        <p:spPr bwMode="auto">
          <a:xfrm>
            <a:off x="0" y="0"/>
            <a:ext cx="1588" cy="196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12347" rIns="0" bIns="0"/>
          <a:lstStyle/>
          <a:p>
            <a:pPr algn="ctr"/>
            <a:endParaRPr lang="en-US" altLang="en-US" sz="1400">
              <a:solidFill>
                <a:srgbClr val="000000"/>
              </a:solidFill>
              <a:latin typeface="Times New Roman" pitchFamily="18" charset="0"/>
              <a:ea typeface="DejaVu Sans" charset="0"/>
              <a:cs typeface="DejaVu Sans" charset="0"/>
            </a:endParaRPr>
          </a:p>
        </p:txBody>
      </p:sp>
      <p:sp>
        <p:nvSpPr>
          <p:cNvPr id="16387" name="Text Box 3"/>
          <p:cNvSpPr txBox="1">
            <a:spLocks noChangeArrowheads="1"/>
          </p:cNvSpPr>
          <p:nvPr/>
        </p:nvSpPr>
        <p:spPr bwMode="auto">
          <a:xfrm>
            <a:off x="317500" y="423863"/>
            <a:ext cx="5940425" cy="2524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1pPr>
            <a:lvl2pPr>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2pPr>
            <a:lvl3pPr>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3pPr>
            <a:lvl4pPr>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4pPr>
            <a:lvl5pPr>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5pPr>
            <a:lvl6pPr marL="25146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6pPr>
            <a:lvl7pPr marL="29718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7pPr>
            <a:lvl8pPr marL="34290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8pPr>
            <a:lvl9pPr marL="38862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9pPr>
          </a:lstStyle>
          <a:p>
            <a:pPr hangingPunct="1">
              <a:lnSpc>
                <a:spcPts val="2000"/>
              </a:lnSpc>
            </a:pPr>
            <a:r>
              <a:rPr lang="de-DE" altLang="en-US" sz="2000">
                <a:ea typeface="MS PGothic" pitchFamily="34" charset="-128"/>
              </a:rPr>
              <a:t>HIC study of an engineering model</a:t>
            </a:r>
          </a:p>
        </p:txBody>
      </p:sp>
      <p:sp>
        <p:nvSpPr>
          <p:cNvPr id="7" name="Fußzeilenplatzhalter 6"/>
          <p:cNvSpPr>
            <a:spLocks noGrp="1"/>
          </p:cNvSpPr>
          <p:nvPr>
            <p:ph type="ftr" sz="quarter" idx="14"/>
          </p:nvPr>
        </p:nvSpPr>
        <p:spPr/>
        <p:txBody>
          <a:bodyPr/>
          <a:lstStyle/>
          <a:p>
            <a:r>
              <a:rPr lang="en-US" altLang="en-US" dirty="0" smtClean="0"/>
              <a:t>HIC Simulation │ F&amp;CSC 2013 │ December 4th, 2013 │ RAG-dvs3 │ dirk goetze </a:t>
            </a:r>
            <a:endParaRPr lang="en-US" altLang="en-US" dirty="0"/>
          </a:p>
        </p:txBody>
      </p:sp>
      <p:sp>
        <p:nvSpPr>
          <p:cNvPr id="8" name="Textfeld 7"/>
          <p:cNvSpPr txBox="1"/>
          <p:nvPr/>
        </p:nvSpPr>
        <p:spPr>
          <a:xfrm>
            <a:off x="819397" y="5723906"/>
            <a:ext cx="7647709" cy="246221"/>
          </a:xfrm>
          <a:prstGeom prst="rect">
            <a:avLst/>
          </a:prstGeom>
          <a:solidFill>
            <a:schemeClr val="bg1"/>
          </a:solidFill>
        </p:spPr>
        <p:txBody>
          <a:bodyPr wrap="square" lIns="0" tIns="0" rIns="0" bIns="0" rtlCol="0">
            <a:spAutoFit/>
          </a:bodyPr>
          <a:lstStyle/>
          <a:p>
            <a:endParaRPr lang="en-US" sz="1600" dirty="0" smtClean="0">
              <a:latin typeface="+mn-lt"/>
            </a:endParaRPr>
          </a:p>
        </p:txBody>
      </p:sp>
      <p:sp>
        <p:nvSpPr>
          <p:cNvPr id="9" name="Ellipse 8"/>
          <p:cNvSpPr/>
          <p:nvPr/>
        </p:nvSpPr>
        <p:spPr>
          <a:xfrm>
            <a:off x="907200" y="4778271"/>
            <a:ext cx="1353600" cy="921600"/>
          </a:xfrm>
          <a:prstGeom prst="ellipse">
            <a:avLst/>
          </a:prstGeom>
          <a:noFill/>
          <a:ln w="19050">
            <a:solidFill>
              <a:schemeClr val="accent6">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0" name="Textfeld 9"/>
          <p:cNvSpPr txBox="1"/>
          <p:nvPr/>
        </p:nvSpPr>
        <p:spPr>
          <a:xfrm>
            <a:off x="2635200" y="5239072"/>
            <a:ext cx="2282400" cy="430887"/>
          </a:xfrm>
          <a:prstGeom prst="rect">
            <a:avLst/>
          </a:prstGeom>
          <a:solidFill>
            <a:schemeClr val="bg1"/>
          </a:solidFill>
        </p:spPr>
        <p:txBody>
          <a:bodyPr wrap="square" lIns="0" tIns="0" rIns="0" bIns="0" rtlCol="0">
            <a:spAutoFit/>
          </a:bodyPr>
          <a:lstStyle/>
          <a:p>
            <a:r>
              <a:rPr lang="en-US" sz="1400" dirty="0" smtClean="0">
                <a:solidFill>
                  <a:schemeClr val="accent6">
                    <a:lumMod val="75000"/>
                  </a:schemeClr>
                </a:solidFill>
                <a:latin typeface="+mn-lt"/>
              </a:rPr>
              <a:t>no influence of the backrest stiffness</a:t>
            </a:r>
          </a:p>
        </p:txBody>
      </p:sp>
      <p:cxnSp>
        <p:nvCxnSpPr>
          <p:cNvPr id="11" name="Gerade Verbindung 10"/>
          <p:cNvCxnSpPr>
            <a:stCxn id="10" idx="1"/>
          </p:cNvCxnSpPr>
          <p:nvPr/>
        </p:nvCxnSpPr>
        <p:spPr>
          <a:xfrm flipH="1" flipV="1">
            <a:off x="2260800" y="5239072"/>
            <a:ext cx="374400" cy="215444"/>
          </a:xfrm>
          <a:prstGeom prst="line">
            <a:avLst/>
          </a:prstGeom>
          <a:noFill/>
          <a:ln w="19050">
            <a:solidFill>
              <a:schemeClr val="accent6">
                <a:lumMod val="75000"/>
              </a:schemeClr>
            </a:solidFill>
          </a:ln>
        </p:spPr>
        <p:style>
          <a:lnRef idx="2">
            <a:schemeClr val="accent3">
              <a:shade val="50000"/>
            </a:schemeClr>
          </a:lnRef>
          <a:fillRef idx="1">
            <a:schemeClr val="accent3"/>
          </a:fillRef>
          <a:effectRef idx="0">
            <a:schemeClr val="accent3"/>
          </a:effectRef>
          <a:fontRef idx="minor">
            <a:schemeClr val="lt1"/>
          </a:fontRef>
        </p:style>
      </p:cxnSp>
      <p:sp>
        <p:nvSpPr>
          <p:cNvPr id="12" name="Ellipse 11"/>
          <p:cNvSpPr/>
          <p:nvPr/>
        </p:nvSpPr>
        <p:spPr>
          <a:xfrm>
            <a:off x="5384851" y="2229293"/>
            <a:ext cx="1127486" cy="921600"/>
          </a:xfrm>
          <a:prstGeom prst="ellipse">
            <a:avLst/>
          </a:prstGeom>
          <a:noFill/>
          <a:ln w="19050">
            <a:solidFill>
              <a:schemeClr val="accent6">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3" name="Textfeld 12"/>
          <p:cNvSpPr txBox="1"/>
          <p:nvPr/>
        </p:nvSpPr>
        <p:spPr>
          <a:xfrm>
            <a:off x="4643251" y="3909954"/>
            <a:ext cx="2282400" cy="215444"/>
          </a:xfrm>
          <a:prstGeom prst="rect">
            <a:avLst/>
          </a:prstGeom>
          <a:solidFill>
            <a:schemeClr val="bg1"/>
          </a:solidFill>
        </p:spPr>
        <p:txBody>
          <a:bodyPr wrap="square" lIns="0" tIns="0" rIns="0" bIns="0" rtlCol="0">
            <a:spAutoFit/>
          </a:bodyPr>
          <a:lstStyle/>
          <a:p>
            <a:pPr algn="ctr"/>
            <a:r>
              <a:rPr lang="en-US" sz="1400" dirty="0" smtClean="0">
                <a:solidFill>
                  <a:schemeClr val="accent6">
                    <a:lumMod val="75000"/>
                  </a:schemeClr>
                </a:solidFill>
                <a:latin typeface="+mn-lt"/>
              </a:rPr>
              <a:t>critical HIC-C distance</a:t>
            </a:r>
          </a:p>
        </p:txBody>
      </p:sp>
      <p:cxnSp>
        <p:nvCxnSpPr>
          <p:cNvPr id="14" name="Gerade Verbindung 13"/>
          <p:cNvCxnSpPr>
            <a:stCxn id="13" idx="0"/>
            <a:endCxn id="12" idx="4"/>
          </p:cNvCxnSpPr>
          <p:nvPr/>
        </p:nvCxnSpPr>
        <p:spPr>
          <a:xfrm flipV="1">
            <a:off x="5784451" y="3150893"/>
            <a:ext cx="164143" cy="759061"/>
          </a:xfrm>
          <a:prstGeom prst="line">
            <a:avLst/>
          </a:prstGeom>
          <a:noFill/>
          <a:ln w="19050">
            <a:solidFill>
              <a:schemeClr val="accent6">
                <a:lumMod val="75000"/>
              </a:schemeClr>
            </a:solidFill>
          </a:ln>
        </p:spPr>
        <p:style>
          <a:lnRef idx="2">
            <a:schemeClr val="accent3">
              <a:shade val="50000"/>
            </a:schemeClr>
          </a:lnRef>
          <a:fillRef idx="1">
            <a:schemeClr val="accent3"/>
          </a:fillRef>
          <a:effectRef idx="0">
            <a:schemeClr val="accent3"/>
          </a:effectRef>
          <a:fontRef idx="minor">
            <a:schemeClr val="lt1"/>
          </a:fontRef>
        </p:style>
      </p:cxnSp>
      <p:sp>
        <p:nvSpPr>
          <p:cNvPr id="5" name="Textfeld 4"/>
          <p:cNvSpPr txBox="1"/>
          <p:nvPr/>
        </p:nvSpPr>
        <p:spPr>
          <a:xfrm rot="16200000">
            <a:off x="577065" y="3799065"/>
            <a:ext cx="468000" cy="184666"/>
          </a:xfrm>
          <a:prstGeom prst="rect">
            <a:avLst/>
          </a:prstGeom>
          <a:noFill/>
        </p:spPr>
        <p:txBody>
          <a:bodyPr wrap="square" lIns="0" tIns="0" rIns="0" bIns="0" rtlCol="0">
            <a:spAutoFit/>
          </a:bodyPr>
          <a:lstStyle/>
          <a:p>
            <a:pPr algn="ctr"/>
            <a:r>
              <a:rPr lang="en-US" sz="1200" dirty="0" smtClean="0">
                <a:latin typeface="+mn-lt"/>
              </a:rPr>
              <a:t>HIC</a:t>
            </a:r>
          </a:p>
        </p:txBody>
      </p:sp>
      <p:sp>
        <p:nvSpPr>
          <p:cNvPr id="6" name="Rechteck 5"/>
          <p:cNvSpPr/>
          <p:nvPr/>
        </p:nvSpPr>
        <p:spPr>
          <a:xfrm>
            <a:off x="626400" y="4017676"/>
            <a:ext cx="352800" cy="431924"/>
          </a:xfrm>
          <a:prstGeom prst="rect">
            <a:avLst/>
          </a:prstGeom>
          <a:solidFill>
            <a:schemeClr val="bg1"/>
          </a:solidFill>
          <a:ln w="19050">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5189262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par>
                                <p:cTn id="19" presetID="10"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2" grpId="0" animBg="1"/>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ext Box 1"/>
          <p:cNvSpPr txBox="1">
            <a:spLocks noChangeArrowheads="1"/>
          </p:cNvSpPr>
          <p:nvPr/>
        </p:nvSpPr>
        <p:spPr bwMode="auto">
          <a:xfrm>
            <a:off x="323850" y="1216025"/>
            <a:ext cx="6407150" cy="48371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marL="358775" indent="-358775">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1pPr>
            <a:lvl2pPr>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2pPr>
            <a:lvl3pPr>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3pPr>
            <a:lvl4pPr>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4pPr>
            <a:lvl5pPr>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5pPr>
            <a:lvl6pPr marL="25146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6pPr>
            <a:lvl7pPr marL="29718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7pPr>
            <a:lvl8pPr marL="34290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8pPr>
            <a:lvl9pPr marL="38862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9pPr>
          </a:lstStyle>
          <a:p>
            <a:pPr hangingPunct="1">
              <a:lnSpc>
                <a:spcPct val="100000"/>
              </a:lnSpc>
              <a:spcAft>
                <a:spcPts val="800"/>
              </a:spcAft>
              <a:buFont typeface="Times New Roman" pitchFamily="18" charset="0"/>
              <a:buAutoNum type="arabicPeriod"/>
            </a:pPr>
            <a:r>
              <a:rPr lang="de-DE" altLang="en-US" sz="1600">
                <a:solidFill>
                  <a:srgbClr val="A0A0A0"/>
                </a:solidFill>
                <a:ea typeface="MS PGothic" pitchFamily="34" charset="-128"/>
              </a:rPr>
              <a:t>Introduction</a:t>
            </a:r>
          </a:p>
          <a:p>
            <a:pPr hangingPunct="1">
              <a:lnSpc>
                <a:spcPct val="100000"/>
              </a:lnSpc>
              <a:spcAft>
                <a:spcPts val="800"/>
              </a:spcAft>
              <a:buFont typeface="Times New Roman" pitchFamily="18" charset="0"/>
              <a:buAutoNum type="arabicPeriod"/>
            </a:pPr>
            <a:r>
              <a:rPr lang="de-DE" altLang="en-US" sz="1600">
                <a:solidFill>
                  <a:srgbClr val="A0A0A0"/>
                </a:solidFill>
                <a:ea typeface="MS PGothic" pitchFamily="34" charset="-128"/>
              </a:rPr>
              <a:t>HIC study of a simple engineering model	</a:t>
            </a:r>
          </a:p>
          <a:p>
            <a:pPr hangingPunct="1">
              <a:lnSpc>
                <a:spcPct val="100000"/>
              </a:lnSpc>
              <a:spcAft>
                <a:spcPts val="800"/>
              </a:spcAft>
              <a:buFont typeface="Times New Roman" pitchFamily="18" charset="0"/>
              <a:buAutoNum type="arabicPeriod"/>
            </a:pPr>
            <a:r>
              <a:rPr lang="de-DE" altLang="en-US" sz="1600">
                <a:ea typeface="MS PGothic" pitchFamily="34" charset="-128"/>
              </a:rPr>
              <a:t>Study of a seat submodel	</a:t>
            </a:r>
          </a:p>
          <a:p>
            <a:pPr hangingPunct="1">
              <a:lnSpc>
                <a:spcPct val="100000"/>
              </a:lnSpc>
              <a:spcAft>
                <a:spcPts val="800"/>
              </a:spcAft>
              <a:buFont typeface="Times New Roman" pitchFamily="18" charset="0"/>
              <a:buAutoNum type="arabicPeriod"/>
            </a:pPr>
            <a:r>
              <a:rPr lang="de-DE" altLang="en-US" sz="1600">
                <a:solidFill>
                  <a:srgbClr val="A0A0A0"/>
                </a:solidFill>
                <a:ea typeface="MS PGothic" pitchFamily="34" charset="-128"/>
              </a:rPr>
              <a:t>Full-scale HIC simulation and test</a:t>
            </a:r>
          </a:p>
          <a:p>
            <a:pPr hangingPunct="1">
              <a:lnSpc>
                <a:spcPct val="100000"/>
              </a:lnSpc>
              <a:spcAft>
                <a:spcPts val="800"/>
              </a:spcAft>
              <a:buFont typeface="Times New Roman" pitchFamily="18" charset="0"/>
              <a:buAutoNum type="arabicPeriod"/>
            </a:pPr>
            <a:r>
              <a:rPr lang="de-DE" altLang="en-US" sz="1600">
                <a:solidFill>
                  <a:srgbClr val="A0A0A0"/>
                </a:solidFill>
                <a:ea typeface="MS PGothic" pitchFamily="34" charset="-128"/>
              </a:rPr>
              <a:t>Conclusions</a:t>
            </a:r>
          </a:p>
        </p:txBody>
      </p:sp>
      <p:sp>
        <p:nvSpPr>
          <p:cNvPr id="18434" name="Text Box 2"/>
          <p:cNvSpPr txBox="1">
            <a:spLocks noChangeArrowheads="1"/>
          </p:cNvSpPr>
          <p:nvPr/>
        </p:nvSpPr>
        <p:spPr bwMode="auto">
          <a:xfrm>
            <a:off x="0" y="0"/>
            <a:ext cx="1588" cy="196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12347" rIns="0" bIns="0"/>
          <a:lstStyle/>
          <a:p>
            <a:pPr algn="ctr"/>
            <a:endParaRPr lang="en-US" altLang="en-US" sz="1400">
              <a:solidFill>
                <a:srgbClr val="000000"/>
              </a:solidFill>
              <a:latin typeface="Times New Roman" pitchFamily="18" charset="0"/>
              <a:ea typeface="DejaVu Sans" charset="0"/>
              <a:cs typeface="DejaVu Sans" charset="0"/>
            </a:endParaRPr>
          </a:p>
        </p:txBody>
      </p:sp>
      <p:sp>
        <p:nvSpPr>
          <p:cNvPr id="18435" name="Text Box 3"/>
          <p:cNvSpPr txBox="1">
            <a:spLocks noChangeArrowheads="1"/>
          </p:cNvSpPr>
          <p:nvPr/>
        </p:nvSpPr>
        <p:spPr bwMode="auto">
          <a:xfrm>
            <a:off x="317500" y="423863"/>
            <a:ext cx="5940425" cy="2524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1pPr>
            <a:lvl2pPr>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2pPr>
            <a:lvl3pPr>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3pPr>
            <a:lvl4pPr>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4pPr>
            <a:lvl5pPr>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5pPr>
            <a:lvl6pPr marL="25146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6pPr>
            <a:lvl7pPr marL="29718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7pPr>
            <a:lvl8pPr marL="34290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8pPr>
            <a:lvl9pPr marL="38862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9pPr>
          </a:lstStyle>
          <a:p>
            <a:pPr hangingPunct="1">
              <a:lnSpc>
                <a:spcPts val="2000"/>
              </a:lnSpc>
            </a:pPr>
            <a:r>
              <a:rPr lang="de-DE" altLang="en-US" sz="2000">
                <a:ea typeface="MS PGothic" pitchFamily="34" charset="-128"/>
              </a:rPr>
              <a:t>Agenda</a:t>
            </a:r>
          </a:p>
        </p:txBody>
      </p:sp>
      <p:sp>
        <p:nvSpPr>
          <p:cNvPr id="7" name="Fußzeilenplatzhalter 6"/>
          <p:cNvSpPr>
            <a:spLocks noGrp="1"/>
          </p:cNvSpPr>
          <p:nvPr>
            <p:ph type="ftr" sz="quarter" idx="14"/>
          </p:nvPr>
        </p:nvSpPr>
        <p:spPr/>
        <p:txBody>
          <a:bodyPr/>
          <a:lstStyle/>
          <a:p>
            <a:r>
              <a:rPr lang="en-US" altLang="en-US" dirty="0" smtClean="0"/>
              <a:t>HIC Simulation │ F&amp;CSC 2013 │ December 4th, 2013 │ RAG-dvs3 │ dirk goetze </a:t>
            </a:r>
            <a:endParaRPr lang="en-US" altLang="en-US" dirty="0"/>
          </a:p>
        </p:txBody>
      </p:sp>
    </p:spTree>
    <p:extLst>
      <p:ext uri="{BB962C8B-B14F-4D97-AF65-F5344CB8AC3E}">
        <p14:creationId xmlns:p14="http://schemas.microsoft.com/office/powerpoint/2010/main" val="3956283828"/>
      </p:ext>
    </p:extLst>
  </p:cSld>
  <p:clrMapOvr>
    <a:masterClrMapping/>
  </p:clrMapOvr>
  <p:transition spd="slow">
    <p:wipe/>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Grafik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08284" y="1412776"/>
            <a:ext cx="5435716" cy="4896638"/>
          </a:xfrm>
          <a:prstGeom prst="rect">
            <a:avLst/>
          </a:prstGeom>
        </p:spPr>
      </p:pic>
      <p:sp>
        <p:nvSpPr>
          <p:cNvPr id="14337" name="Text Box 1"/>
          <p:cNvSpPr txBox="1">
            <a:spLocks noChangeArrowheads="1"/>
          </p:cNvSpPr>
          <p:nvPr/>
        </p:nvSpPr>
        <p:spPr bwMode="auto">
          <a:xfrm>
            <a:off x="317500" y="1216024"/>
            <a:ext cx="6407150" cy="48371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1pPr>
            <a:lvl2pPr>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2pPr>
            <a:lvl3pPr>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3pPr>
            <a:lvl4pPr>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4pPr>
            <a:lvl5pPr>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5pPr>
            <a:lvl6pPr marL="25146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6pPr>
            <a:lvl7pPr marL="29718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7pPr>
            <a:lvl8pPr marL="34290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8pPr>
            <a:lvl9pPr marL="38862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9pPr>
          </a:lstStyle>
          <a:p>
            <a:pPr hangingPunct="1">
              <a:lnSpc>
                <a:spcPct val="100000"/>
              </a:lnSpc>
              <a:spcAft>
                <a:spcPts val="800"/>
              </a:spcAft>
            </a:pPr>
            <a:r>
              <a:rPr lang="en-US" altLang="en-US" sz="1600" dirty="0" smtClean="0">
                <a:ea typeface="MS PGothic" pitchFamily="34" charset="-128"/>
              </a:rPr>
              <a:t>Simulation setup</a:t>
            </a:r>
          </a:p>
          <a:p>
            <a:pPr hangingPunct="1">
              <a:lnSpc>
                <a:spcPct val="100000"/>
              </a:lnSpc>
              <a:spcAft>
                <a:spcPts val="800"/>
              </a:spcAft>
            </a:pPr>
            <a:endParaRPr lang="en-US" altLang="en-US" sz="1600" dirty="0" smtClean="0">
              <a:ea typeface="MS PGothic" pitchFamily="34" charset="-128"/>
            </a:endParaRPr>
          </a:p>
          <a:p>
            <a:pPr marL="285750" indent="-285750">
              <a:spcAft>
                <a:spcPts val="800"/>
              </a:spcAft>
              <a:buFont typeface="Arial" panose="020B0604020202020204" pitchFamily="34" charset="0"/>
              <a:buChar char="•"/>
            </a:pPr>
            <a:r>
              <a:rPr lang="en-US" altLang="en-US" sz="1600" dirty="0">
                <a:ea typeface="MS PGothic" pitchFamily="34" charset="-128"/>
              </a:rPr>
              <a:t>detailed backrest model (table, monitor, stiffeners</a:t>
            </a:r>
            <a:r>
              <a:rPr lang="en-US" altLang="en-US" sz="1600" dirty="0" smtClean="0">
                <a:ea typeface="MS PGothic" pitchFamily="34" charset="-128"/>
              </a:rPr>
              <a:t>)</a:t>
            </a:r>
          </a:p>
          <a:p>
            <a:pPr marL="285750" indent="-285750" hangingPunct="1">
              <a:lnSpc>
                <a:spcPct val="100000"/>
              </a:lnSpc>
              <a:spcAft>
                <a:spcPts val="800"/>
              </a:spcAft>
              <a:buFont typeface="Arial" panose="020B0604020202020204" pitchFamily="34" charset="0"/>
              <a:buChar char="•"/>
            </a:pPr>
            <a:r>
              <a:rPr lang="en-US" altLang="en-US" sz="1600" dirty="0" smtClean="0">
                <a:ea typeface="MS PGothic" pitchFamily="34" charset="-128"/>
              </a:rPr>
              <a:t>no influence of the seat base structure</a:t>
            </a:r>
          </a:p>
          <a:p>
            <a:pPr marL="285750" indent="-285750" hangingPunct="1">
              <a:lnSpc>
                <a:spcPct val="100000"/>
              </a:lnSpc>
              <a:spcAft>
                <a:spcPts val="800"/>
              </a:spcAft>
              <a:buFont typeface="Arial" panose="020B0604020202020204" pitchFamily="34" charset="0"/>
              <a:buChar char="•"/>
            </a:pPr>
            <a:r>
              <a:rPr lang="en-US" altLang="en-US" sz="1600" dirty="0" smtClean="0">
                <a:ea typeface="MS PGothic" pitchFamily="34" charset="-128"/>
              </a:rPr>
              <a:t>analyzing HIC without the influence of the system</a:t>
            </a:r>
          </a:p>
          <a:p>
            <a:pPr hangingPunct="1">
              <a:lnSpc>
                <a:spcPct val="100000"/>
              </a:lnSpc>
              <a:spcAft>
                <a:spcPts val="800"/>
              </a:spcAft>
            </a:pPr>
            <a:r>
              <a:rPr lang="en-US" altLang="en-US" sz="1600" dirty="0" smtClean="0">
                <a:ea typeface="MS PGothic" pitchFamily="34" charset="-128"/>
              </a:rPr>
              <a:t>     boundaries (overhang etc.)</a:t>
            </a:r>
          </a:p>
          <a:p>
            <a:pPr marL="285750" indent="-285750" hangingPunct="1">
              <a:lnSpc>
                <a:spcPct val="100000"/>
              </a:lnSpc>
              <a:spcAft>
                <a:spcPts val="800"/>
              </a:spcAft>
              <a:buFont typeface="Arial" panose="020B0604020202020204" pitchFamily="34" charset="0"/>
              <a:buChar char="•"/>
            </a:pPr>
            <a:r>
              <a:rPr lang="en-US" altLang="en-US" sz="1600" dirty="0" smtClean="0">
                <a:ea typeface="MS PGothic" pitchFamily="34" charset="-128"/>
              </a:rPr>
              <a:t>very fast simulation model</a:t>
            </a:r>
          </a:p>
          <a:p>
            <a:pPr hangingPunct="1">
              <a:lnSpc>
                <a:spcPct val="100000"/>
              </a:lnSpc>
              <a:spcAft>
                <a:spcPts val="800"/>
              </a:spcAft>
            </a:pPr>
            <a:endParaRPr lang="en-US" altLang="en-US" sz="1600" dirty="0" smtClean="0">
              <a:ea typeface="MS PGothic" pitchFamily="34" charset="-128"/>
            </a:endParaRPr>
          </a:p>
          <a:p>
            <a:pPr hangingPunct="1">
              <a:lnSpc>
                <a:spcPct val="100000"/>
              </a:lnSpc>
              <a:spcAft>
                <a:spcPts val="800"/>
              </a:spcAft>
            </a:pPr>
            <a:endParaRPr lang="en-US" altLang="en-US" sz="1600" dirty="0">
              <a:ea typeface="MS PGothic" pitchFamily="34" charset="-128"/>
            </a:endParaRPr>
          </a:p>
        </p:txBody>
      </p:sp>
      <p:sp>
        <p:nvSpPr>
          <p:cNvPr id="14338" name="Text Box 2"/>
          <p:cNvSpPr txBox="1">
            <a:spLocks noChangeArrowheads="1"/>
          </p:cNvSpPr>
          <p:nvPr/>
        </p:nvSpPr>
        <p:spPr bwMode="auto">
          <a:xfrm>
            <a:off x="0" y="0"/>
            <a:ext cx="1588" cy="196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12347" rIns="0" bIns="0"/>
          <a:lstStyle/>
          <a:p>
            <a:pPr algn="ctr"/>
            <a:endParaRPr lang="en-US" altLang="en-US" sz="1400">
              <a:solidFill>
                <a:srgbClr val="000000"/>
              </a:solidFill>
              <a:latin typeface="Times New Roman" pitchFamily="18" charset="0"/>
              <a:ea typeface="DejaVu Sans" charset="0"/>
              <a:cs typeface="DejaVu Sans" charset="0"/>
            </a:endParaRPr>
          </a:p>
        </p:txBody>
      </p:sp>
      <p:sp>
        <p:nvSpPr>
          <p:cNvPr id="14339" name="Text Box 3"/>
          <p:cNvSpPr txBox="1">
            <a:spLocks noChangeArrowheads="1"/>
          </p:cNvSpPr>
          <p:nvPr/>
        </p:nvSpPr>
        <p:spPr bwMode="auto">
          <a:xfrm>
            <a:off x="317500" y="423863"/>
            <a:ext cx="5940425" cy="2524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1pPr>
            <a:lvl2pPr>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2pPr>
            <a:lvl3pPr>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3pPr>
            <a:lvl4pPr>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4pPr>
            <a:lvl5pPr>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5pPr>
            <a:lvl6pPr marL="25146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6pPr>
            <a:lvl7pPr marL="29718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7pPr>
            <a:lvl8pPr marL="34290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8pPr>
            <a:lvl9pPr marL="38862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9pPr>
          </a:lstStyle>
          <a:p>
            <a:pPr hangingPunct="1">
              <a:lnSpc>
                <a:spcPts val="2000"/>
              </a:lnSpc>
            </a:pPr>
            <a:r>
              <a:rPr lang="en-US" altLang="en-US" sz="2000" dirty="0" smtClean="0">
                <a:ea typeface="MS PGothic" pitchFamily="34" charset="-128"/>
              </a:rPr>
              <a:t>HIC study of a seat submodel</a:t>
            </a:r>
            <a:endParaRPr lang="en-US" altLang="en-US" sz="2000" dirty="0">
              <a:ea typeface="MS PGothic" pitchFamily="34" charset="-128"/>
            </a:endParaRPr>
          </a:p>
        </p:txBody>
      </p:sp>
      <p:sp>
        <p:nvSpPr>
          <p:cNvPr id="25" name="Textfeld 24"/>
          <p:cNvSpPr txBox="1"/>
          <p:nvPr/>
        </p:nvSpPr>
        <p:spPr>
          <a:xfrm>
            <a:off x="2418904" y="5666652"/>
            <a:ext cx="2448272" cy="338554"/>
          </a:xfrm>
          <a:prstGeom prst="rect">
            <a:avLst/>
          </a:prstGeom>
          <a:noFill/>
        </p:spPr>
        <p:txBody>
          <a:bodyPr wrap="square" rtlCol="0">
            <a:spAutoFit/>
          </a:bodyPr>
          <a:lstStyle/>
          <a:p>
            <a:pPr algn="ctr"/>
            <a:r>
              <a:rPr lang="en-US" sz="1600" dirty="0" smtClean="0">
                <a:latin typeface="+mj-lt"/>
              </a:rPr>
              <a:t>pitch parameter</a:t>
            </a:r>
            <a:endParaRPr lang="en-US" sz="1600" dirty="0">
              <a:latin typeface="+mj-lt"/>
            </a:endParaRPr>
          </a:p>
        </p:txBody>
      </p:sp>
      <p:cxnSp>
        <p:nvCxnSpPr>
          <p:cNvPr id="26" name="Gerade Verbindung mit Pfeil 25"/>
          <p:cNvCxnSpPr/>
          <p:nvPr/>
        </p:nvCxnSpPr>
        <p:spPr bwMode="auto">
          <a:xfrm flipH="1">
            <a:off x="2267744" y="6021288"/>
            <a:ext cx="2952328" cy="0"/>
          </a:xfrm>
          <a:prstGeom prst="straightConnector1">
            <a:avLst/>
          </a:prstGeom>
          <a:solidFill>
            <a:srgbClr val="00B8FF"/>
          </a:solidFill>
          <a:ln w="12700" cap="flat" cmpd="sng" algn="ctr">
            <a:solidFill>
              <a:schemeClr val="tx1"/>
            </a:solidFill>
            <a:prstDash val="solid"/>
            <a:round/>
            <a:headEnd type="triangle"/>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9" name="Textfeld 28"/>
          <p:cNvSpPr txBox="1"/>
          <p:nvPr/>
        </p:nvSpPr>
        <p:spPr>
          <a:xfrm>
            <a:off x="5004048" y="6060022"/>
            <a:ext cx="576064" cy="338554"/>
          </a:xfrm>
          <a:prstGeom prst="rect">
            <a:avLst/>
          </a:prstGeom>
          <a:noFill/>
        </p:spPr>
        <p:txBody>
          <a:bodyPr wrap="square" rtlCol="0">
            <a:spAutoFit/>
          </a:bodyPr>
          <a:lstStyle/>
          <a:p>
            <a:r>
              <a:rPr lang="de-DE" sz="1600" dirty="0" smtClean="0">
                <a:latin typeface="+mj-lt"/>
              </a:rPr>
              <a:t>36‘‘</a:t>
            </a:r>
            <a:endParaRPr lang="en-US" sz="1600" dirty="0">
              <a:latin typeface="+mj-lt"/>
            </a:endParaRPr>
          </a:p>
        </p:txBody>
      </p:sp>
      <p:sp>
        <p:nvSpPr>
          <p:cNvPr id="30" name="Textfeld 29"/>
          <p:cNvSpPr txBox="1"/>
          <p:nvPr/>
        </p:nvSpPr>
        <p:spPr>
          <a:xfrm>
            <a:off x="2066136" y="6060022"/>
            <a:ext cx="576064" cy="338554"/>
          </a:xfrm>
          <a:prstGeom prst="rect">
            <a:avLst/>
          </a:prstGeom>
          <a:noFill/>
        </p:spPr>
        <p:txBody>
          <a:bodyPr wrap="square" rtlCol="0">
            <a:spAutoFit/>
          </a:bodyPr>
          <a:lstStyle/>
          <a:p>
            <a:r>
              <a:rPr lang="de-DE" sz="1600" dirty="0" smtClean="0">
                <a:latin typeface="+mj-lt"/>
              </a:rPr>
              <a:t>28‘‘</a:t>
            </a:r>
            <a:endParaRPr lang="en-US" sz="1600" dirty="0">
              <a:latin typeface="+mj-lt"/>
            </a:endParaRPr>
          </a:p>
        </p:txBody>
      </p:sp>
      <p:sp>
        <p:nvSpPr>
          <p:cNvPr id="7" name="Fußzeilenplatzhalter 6"/>
          <p:cNvSpPr>
            <a:spLocks noGrp="1"/>
          </p:cNvSpPr>
          <p:nvPr>
            <p:ph type="ftr" sz="quarter" idx="14"/>
          </p:nvPr>
        </p:nvSpPr>
        <p:spPr/>
        <p:txBody>
          <a:bodyPr/>
          <a:lstStyle/>
          <a:p>
            <a:r>
              <a:rPr lang="en-US" altLang="en-US" dirty="0" smtClean="0"/>
              <a:t>HIC Simulation │ F&amp;CSC 2013 │ December 4th, 2013 │ RAG-dvs3 │ dirk goetze </a:t>
            </a:r>
            <a:endParaRPr lang="en-US" altLang="en-US" dirty="0"/>
          </a:p>
        </p:txBody>
      </p:sp>
    </p:spTree>
    <p:extLst>
      <p:ext uri="{BB962C8B-B14F-4D97-AF65-F5344CB8AC3E}">
        <p14:creationId xmlns:p14="http://schemas.microsoft.com/office/powerpoint/2010/main" val="3550243599"/>
      </p:ext>
    </p:extLst>
  </p:cSld>
  <p:clrMapOvr>
    <a:masterClrMapping/>
  </p:clrMapOvr>
  <p:transition spd="slow">
    <p:wipe/>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ext Box 1"/>
          <p:cNvSpPr txBox="1">
            <a:spLocks noChangeArrowheads="1"/>
          </p:cNvSpPr>
          <p:nvPr/>
        </p:nvSpPr>
        <p:spPr bwMode="auto">
          <a:xfrm>
            <a:off x="323850" y="1216025"/>
            <a:ext cx="6407150" cy="48371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1pPr>
            <a:lvl2pPr>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2pPr>
            <a:lvl3pPr>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3pPr>
            <a:lvl4pPr>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4pPr>
            <a:lvl5pPr>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5pPr>
            <a:lvl6pPr marL="25146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6pPr>
            <a:lvl7pPr marL="29718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7pPr>
            <a:lvl8pPr marL="34290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8pPr>
            <a:lvl9pPr marL="38862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9pPr>
          </a:lstStyle>
          <a:p>
            <a:pPr hangingPunct="1">
              <a:lnSpc>
                <a:spcPct val="100000"/>
              </a:lnSpc>
              <a:spcAft>
                <a:spcPts val="800"/>
              </a:spcAft>
            </a:pPr>
            <a:r>
              <a:rPr lang="de-DE" altLang="en-US" sz="1600">
                <a:ea typeface="MS PGothic" pitchFamily="34" charset="-128"/>
              </a:rPr>
              <a:t>Dummy seating process</a:t>
            </a:r>
          </a:p>
          <a:p>
            <a:pPr hangingPunct="1">
              <a:lnSpc>
                <a:spcPct val="100000"/>
              </a:lnSpc>
              <a:spcAft>
                <a:spcPts val="800"/>
              </a:spcAft>
            </a:pPr>
            <a:endParaRPr lang="de-DE" altLang="en-US" sz="1600">
              <a:ea typeface="MS PGothic" pitchFamily="34" charset="-128"/>
            </a:endParaRPr>
          </a:p>
          <a:p>
            <a:pPr hangingPunct="1">
              <a:lnSpc>
                <a:spcPct val="100000"/>
              </a:lnSpc>
              <a:spcAft>
                <a:spcPts val="800"/>
              </a:spcAft>
            </a:pPr>
            <a:endParaRPr lang="de-DE" altLang="en-US" sz="1600">
              <a:ea typeface="MS PGothic" pitchFamily="34" charset="-128"/>
            </a:endParaRPr>
          </a:p>
        </p:txBody>
      </p:sp>
      <p:sp>
        <p:nvSpPr>
          <p:cNvPr id="20482" name="Text Box 2"/>
          <p:cNvSpPr txBox="1">
            <a:spLocks noChangeArrowheads="1"/>
          </p:cNvSpPr>
          <p:nvPr/>
        </p:nvSpPr>
        <p:spPr bwMode="auto">
          <a:xfrm>
            <a:off x="0" y="0"/>
            <a:ext cx="1588" cy="196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12347" rIns="0" bIns="0"/>
          <a:lstStyle/>
          <a:p>
            <a:pPr algn="ctr"/>
            <a:endParaRPr lang="en-US" altLang="en-US" sz="1400">
              <a:solidFill>
                <a:srgbClr val="000000"/>
              </a:solidFill>
              <a:latin typeface="Times New Roman" pitchFamily="18" charset="0"/>
              <a:ea typeface="DejaVu Sans" charset="0"/>
              <a:cs typeface="DejaVu Sans" charset="0"/>
            </a:endParaRPr>
          </a:p>
        </p:txBody>
      </p:sp>
      <p:sp>
        <p:nvSpPr>
          <p:cNvPr id="20483" name="Text Box 3"/>
          <p:cNvSpPr txBox="1">
            <a:spLocks noChangeArrowheads="1"/>
          </p:cNvSpPr>
          <p:nvPr/>
        </p:nvSpPr>
        <p:spPr bwMode="auto">
          <a:xfrm>
            <a:off x="317500" y="423863"/>
            <a:ext cx="5940425" cy="2524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1pPr>
            <a:lvl2pPr>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2pPr>
            <a:lvl3pPr>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3pPr>
            <a:lvl4pPr>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4pPr>
            <a:lvl5pPr>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5pPr>
            <a:lvl6pPr marL="25146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6pPr>
            <a:lvl7pPr marL="29718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7pPr>
            <a:lvl8pPr marL="34290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8pPr>
            <a:lvl9pPr marL="38862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9pPr>
          </a:lstStyle>
          <a:p>
            <a:pPr hangingPunct="1">
              <a:lnSpc>
                <a:spcPts val="2000"/>
              </a:lnSpc>
            </a:pPr>
            <a:r>
              <a:rPr lang="de-DE" altLang="en-US" sz="2000">
                <a:ea typeface="MS PGothic" pitchFamily="34" charset="-128"/>
              </a:rPr>
              <a:t>HIC study of a seat submodel</a:t>
            </a:r>
          </a:p>
        </p:txBody>
      </p:sp>
      <p:sp>
        <p:nvSpPr>
          <p:cNvPr id="20484" name="Text Box 4"/>
          <p:cNvSpPr txBox="1">
            <a:spLocks noChangeArrowheads="1"/>
          </p:cNvSpPr>
          <p:nvPr/>
        </p:nvSpPr>
        <p:spPr bwMode="auto">
          <a:xfrm>
            <a:off x="323850" y="1289050"/>
            <a:ext cx="8675688" cy="48371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marL="431800" indent="-32385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itchFamily="34" charset="0"/>
                <a:ea typeface="WenQuanYi Micro Hei" charset="0"/>
                <a:cs typeface="WenQuanYi Micro Hei"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itchFamily="34" charset="0"/>
                <a:ea typeface="WenQuanYi Micro Hei" charset="0"/>
                <a:cs typeface="WenQuanYi Micro Hei"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itchFamily="34" charset="0"/>
                <a:ea typeface="WenQuanYi Micro Hei" charset="0"/>
                <a:cs typeface="WenQuanYi Micro Hei"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itchFamily="34" charset="0"/>
                <a:ea typeface="WenQuanYi Micro Hei" charset="0"/>
                <a:cs typeface="WenQuanYi Micro Hei"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itchFamily="34" charset="0"/>
                <a:ea typeface="WenQuanYi Micro Hei" charset="0"/>
                <a:cs typeface="WenQuanYi Micro Hei" charset="0"/>
              </a:defRPr>
            </a:lvl5pPr>
            <a:lvl6pPr marL="25146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itchFamily="34" charset="0"/>
                <a:ea typeface="WenQuanYi Micro Hei" charset="0"/>
                <a:cs typeface="WenQuanYi Micro Hei" charset="0"/>
              </a:defRPr>
            </a:lvl6pPr>
            <a:lvl7pPr marL="29718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itchFamily="34" charset="0"/>
                <a:ea typeface="WenQuanYi Micro Hei" charset="0"/>
                <a:cs typeface="WenQuanYi Micro Hei" charset="0"/>
              </a:defRPr>
            </a:lvl7pPr>
            <a:lvl8pPr marL="34290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itchFamily="34" charset="0"/>
                <a:ea typeface="WenQuanYi Micro Hei" charset="0"/>
                <a:cs typeface="WenQuanYi Micro Hei" charset="0"/>
              </a:defRPr>
            </a:lvl8pPr>
            <a:lvl9pPr marL="38862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itchFamily="34" charset="0"/>
                <a:ea typeface="WenQuanYi Micro Hei" charset="0"/>
                <a:cs typeface="WenQuanYi Micro Hei" charset="0"/>
              </a:defRPr>
            </a:lvl9pPr>
          </a:lstStyle>
          <a:p>
            <a:pPr hangingPunct="1">
              <a:lnSpc>
                <a:spcPct val="100000"/>
              </a:lnSpc>
              <a:spcAft>
                <a:spcPts val="800"/>
              </a:spcAft>
            </a:pPr>
            <a:endParaRPr lang="en-US" altLang="en-US" sz="1600" dirty="0" smtClean="0">
              <a:ea typeface="MS PGothic" pitchFamily="34" charset="-128"/>
            </a:endParaRPr>
          </a:p>
          <a:p>
            <a:pPr hangingPunct="1">
              <a:lnSpc>
                <a:spcPct val="100000"/>
              </a:lnSpc>
              <a:spcAft>
                <a:spcPts val="800"/>
              </a:spcAft>
            </a:pPr>
            <a:endParaRPr lang="en-US" altLang="en-US" sz="1600" dirty="0" smtClean="0">
              <a:ea typeface="MS PGothic" pitchFamily="34" charset="-128"/>
            </a:endParaRPr>
          </a:p>
          <a:p>
            <a:pPr hangingPunct="1">
              <a:lnSpc>
                <a:spcPct val="100000"/>
              </a:lnSpc>
              <a:spcAft>
                <a:spcPts val="800"/>
              </a:spcAft>
              <a:buSzPct val="45000"/>
              <a:buFont typeface="Wingdings" pitchFamily="2" charset="2"/>
              <a:buChar char=""/>
            </a:pPr>
            <a:r>
              <a:rPr lang="en-US" altLang="en-US" sz="1600" dirty="0" smtClean="0">
                <a:ea typeface="MS PGothic" pitchFamily="34" charset="-128"/>
              </a:rPr>
              <a:t>correlation of H-Point of HII FE-Dummy, </a:t>
            </a:r>
            <a:r>
              <a:rPr lang="en-US" altLang="en-US" sz="1600" dirty="0" err="1" smtClean="0">
                <a:ea typeface="MS PGothic" pitchFamily="34" charset="-128"/>
              </a:rPr>
              <a:t>Kieler</a:t>
            </a:r>
            <a:r>
              <a:rPr lang="en-US" altLang="en-US" sz="1600" dirty="0" smtClean="0">
                <a:ea typeface="MS PGothic" pitchFamily="34" charset="-128"/>
              </a:rPr>
              <a:t> </a:t>
            </a:r>
            <a:r>
              <a:rPr lang="en-US" altLang="en-US" sz="1600" dirty="0" err="1" smtClean="0">
                <a:ea typeface="MS PGothic" pitchFamily="34" charset="-128"/>
              </a:rPr>
              <a:t>Puppe</a:t>
            </a:r>
            <a:r>
              <a:rPr lang="en-US" altLang="en-US" sz="1600" dirty="0" smtClean="0">
                <a:ea typeface="MS PGothic" pitchFamily="34" charset="-128"/>
              </a:rPr>
              <a:t> and RAMSIS dummy</a:t>
            </a:r>
          </a:p>
          <a:p>
            <a:pPr hangingPunct="1">
              <a:lnSpc>
                <a:spcPct val="100000"/>
              </a:lnSpc>
              <a:spcAft>
                <a:spcPts val="800"/>
              </a:spcAft>
              <a:buSzPct val="45000"/>
              <a:buFont typeface="Wingdings" pitchFamily="2" charset="2"/>
              <a:buChar char=""/>
            </a:pPr>
            <a:r>
              <a:rPr lang="en-US" altLang="en-US" sz="1600" dirty="0" smtClean="0">
                <a:ea typeface="MS PGothic" pitchFamily="34" charset="-128"/>
              </a:rPr>
              <a:t>no seating simulation (reduce calc. time)</a:t>
            </a:r>
          </a:p>
          <a:p>
            <a:pPr hangingPunct="1">
              <a:lnSpc>
                <a:spcPct val="100000"/>
              </a:lnSpc>
              <a:spcAft>
                <a:spcPts val="800"/>
              </a:spcAft>
              <a:buSzPct val="45000"/>
              <a:buFont typeface="Wingdings" pitchFamily="2" charset="2"/>
              <a:buChar char=""/>
            </a:pPr>
            <a:r>
              <a:rPr lang="en-US" altLang="en-US" sz="1600" dirty="0" smtClean="0">
                <a:ea typeface="MS PGothic" pitchFamily="34" charset="-128"/>
              </a:rPr>
              <a:t>defined initial dummy position and cushion deformation</a:t>
            </a:r>
          </a:p>
          <a:p>
            <a:pPr hangingPunct="1">
              <a:lnSpc>
                <a:spcPct val="100000"/>
              </a:lnSpc>
              <a:spcAft>
                <a:spcPts val="800"/>
              </a:spcAft>
              <a:buSzPct val="45000"/>
              <a:buFont typeface="Wingdings" pitchFamily="2" charset="2"/>
              <a:buChar char=""/>
            </a:pPr>
            <a:r>
              <a:rPr lang="en-US" altLang="en-US" sz="1600" dirty="0" smtClean="0">
                <a:ea typeface="MS PGothic" pitchFamily="34" charset="-128"/>
              </a:rPr>
              <a:t>easy update of H-points in development process</a:t>
            </a:r>
          </a:p>
          <a:p>
            <a:pPr hangingPunct="1">
              <a:lnSpc>
                <a:spcPct val="100000"/>
              </a:lnSpc>
              <a:spcAft>
                <a:spcPts val="800"/>
              </a:spcAft>
              <a:buClrTx/>
              <a:buSzTx/>
              <a:buFontTx/>
              <a:buNone/>
            </a:pPr>
            <a:endParaRPr lang="en-US" altLang="en-US" sz="1600" dirty="0" smtClean="0">
              <a:ea typeface="MS PGothic" pitchFamily="34" charset="-128"/>
            </a:endParaRPr>
          </a:p>
          <a:p>
            <a:pPr hangingPunct="1">
              <a:lnSpc>
                <a:spcPct val="100000"/>
              </a:lnSpc>
              <a:spcAft>
                <a:spcPts val="800"/>
              </a:spcAft>
              <a:buClrTx/>
              <a:buSzTx/>
              <a:buFontTx/>
              <a:buNone/>
            </a:pPr>
            <a:endParaRPr lang="en-US" altLang="en-US" sz="1600" dirty="0">
              <a:ea typeface="MS PGothic" pitchFamily="34" charset="-128"/>
            </a:endParaRPr>
          </a:p>
        </p:txBody>
      </p:sp>
      <p:pic>
        <p:nvPicPr>
          <p:cNvPr id="20485"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29000" y="3384550"/>
            <a:ext cx="1828800" cy="28797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0487"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81738" y="3311525"/>
            <a:ext cx="2286000" cy="29527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0489" name="AutoShape 9"/>
          <p:cNvSpPr>
            <a:spLocks noChangeArrowheads="1"/>
          </p:cNvSpPr>
          <p:nvPr/>
        </p:nvSpPr>
        <p:spPr bwMode="auto">
          <a:xfrm>
            <a:off x="3240088" y="4859338"/>
            <a:ext cx="503237" cy="287337"/>
          </a:xfrm>
          <a:prstGeom prst="rightArrow">
            <a:avLst>
              <a:gd name="adj1" fmla="val 50000"/>
              <a:gd name="adj2" fmla="val 43785"/>
            </a:avLst>
          </a:prstGeom>
          <a:solidFill>
            <a:srgbClr val="CFE7F5"/>
          </a:solidFill>
          <a:ln w="9525">
            <a:solidFill>
              <a:srgbClr val="80808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0490" name="AutoShape 10"/>
          <p:cNvSpPr>
            <a:spLocks noChangeArrowheads="1"/>
          </p:cNvSpPr>
          <p:nvPr/>
        </p:nvSpPr>
        <p:spPr bwMode="auto">
          <a:xfrm rot="10800000">
            <a:off x="5423455" y="4864100"/>
            <a:ext cx="503238" cy="287338"/>
          </a:xfrm>
          <a:prstGeom prst="rightArrow">
            <a:avLst>
              <a:gd name="adj1" fmla="val 50000"/>
              <a:gd name="adj2" fmla="val 43784"/>
            </a:avLst>
          </a:prstGeom>
          <a:solidFill>
            <a:srgbClr val="CFE7F5"/>
          </a:solidFill>
          <a:ln w="9525">
            <a:solidFill>
              <a:srgbClr val="80808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pic>
        <p:nvPicPr>
          <p:cNvPr id="20491" name="Picture 1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4463" y="3370263"/>
            <a:ext cx="2859087" cy="30384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0486" name="Line 6"/>
          <p:cNvSpPr>
            <a:spLocks noChangeShapeType="1"/>
          </p:cNvSpPr>
          <p:nvPr/>
        </p:nvSpPr>
        <p:spPr bwMode="auto">
          <a:xfrm>
            <a:off x="1958283" y="5191796"/>
            <a:ext cx="2868657" cy="0"/>
          </a:xfrm>
          <a:prstGeom prst="line">
            <a:avLst/>
          </a:prstGeom>
          <a:noFill/>
          <a:ln w="12700">
            <a:solidFill>
              <a:srgbClr val="C00000"/>
            </a:solidFill>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0488" name="Line 8"/>
          <p:cNvSpPr>
            <a:spLocks noChangeShapeType="1"/>
          </p:cNvSpPr>
          <p:nvPr/>
        </p:nvSpPr>
        <p:spPr bwMode="auto">
          <a:xfrm flipH="1">
            <a:off x="4970956" y="5186363"/>
            <a:ext cx="2745252" cy="0"/>
          </a:xfrm>
          <a:prstGeom prst="line">
            <a:avLst/>
          </a:prstGeom>
          <a:noFill/>
          <a:ln w="12700">
            <a:solidFill>
              <a:srgbClr val="C00000"/>
            </a:solidFill>
            <a:round/>
            <a:headEnd type="none" w="med" len="med"/>
            <a:tailEnd type="none"/>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 name="Ellipse 1"/>
          <p:cNvSpPr/>
          <p:nvPr/>
        </p:nvSpPr>
        <p:spPr bwMode="auto">
          <a:xfrm>
            <a:off x="1814267" y="5115025"/>
            <a:ext cx="144016" cy="144016"/>
          </a:xfrm>
          <a:prstGeom prst="ellipse">
            <a:avLst/>
          </a:prstGeom>
          <a:noFill/>
          <a:ln w="127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8" charset="0"/>
              <a:buNone/>
              <a:tabLst/>
            </a:pPr>
            <a:endParaRPr kumimoji="0" lang="en-US" sz="1800" b="0" i="0" u="none" strike="noStrike" cap="none" normalizeH="0" baseline="0" smtClean="0">
              <a:ln>
                <a:noFill/>
              </a:ln>
              <a:effectLst/>
              <a:latin typeface="Arial" pitchFamily="34" charset="0"/>
            </a:endParaRPr>
          </a:p>
        </p:txBody>
      </p:sp>
      <p:sp>
        <p:nvSpPr>
          <p:cNvPr id="14" name="Ellipse 13"/>
          <p:cNvSpPr/>
          <p:nvPr/>
        </p:nvSpPr>
        <p:spPr bwMode="auto">
          <a:xfrm>
            <a:off x="4826940" y="5120899"/>
            <a:ext cx="144016" cy="144016"/>
          </a:xfrm>
          <a:prstGeom prst="ellipse">
            <a:avLst/>
          </a:prstGeom>
          <a:noFill/>
          <a:ln w="127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8" charset="0"/>
              <a:buNone/>
              <a:tabLst/>
            </a:pPr>
            <a:endParaRPr kumimoji="0" lang="en-US" sz="1800" b="0" i="0" u="none" strike="noStrike" cap="none" normalizeH="0" baseline="0" smtClean="0">
              <a:ln>
                <a:noFill/>
              </a:ln>
              <a:effectLst/>
              <a:latin typeface="Arial" pitchFamily="34" charset="0"/>
            </a:endParaRPr>
          </a:p>
        </p:txBody>
      </p:sp>
      <p:sp>
        <p:nvSpPr>
          <p:cNvPr id="15" name="Ellipse 14"/>
          <p:cNvSpPr/>
          <p:nvPr/>
        </p:nvSpPr>
        <p:spPr bwMode="auto">
          <a:xfrm>
            <a:off x="7716208" y="5119096"/>
            <a:ext cx="144016" cy="144016"/>
          </a:xfrm>
          <a:prstGeom prst="ellipse">
            <a:avLst/>
          </a:prstGeom>
          <a:noFill/>
          <a:ln w="127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8" charset="0"/>
              <a:buNone/>
              <a:tabLst/>
            </a:pPr>
            <a:endParaRPr kumimoji="0" lang="en-US" sz="1800" b="0" i="0" u="none" strike="noStrike" cap="none" normalizeH="0" baseline="0" smtClean="0">
              <a:ln>
                <a:noFill/>
              </a:ln>
              <a:effectLst/>
              <a:latin typeface="Arial" pitchFamily="34" charset="0"/>
            </a:endParaRPr>
          </a:p>
        </p:txBody>
      </p:sp>
      <p:sp>
        <p:nvSpPr>
          <p:cNvPr id="8" name="Fußzeilenplatzhalter 7"/>
          <p:cNvSpPr>
            <a:spLocks noGrp="1"/>
          </p:cNvSpPr>
          <p:nvPr>
            <p:ph type="ftr" sz="quarter" idx="14"/>
          </p:nvPr>
        </p:nvSpPr>
        <p:spPr/>
        <p:txBody>
          <a:bodyPr/>
          <a:lstStyle/>
          <a:p>
            <a:r>
              <a:rPr lang="en-US" altLang="en-US" dirty="0" smtClean="0"/>
              <a:t>HIC Simulation │ F&amp;CSC 2013 │ December 4th, 2013 │ RAG-dvs3 │ dirk goetze </a:t>
            </a:r>
            <a:endParaRPr lang="en-US" altLang="en-US" dirty="0"/>
          </a:p>
        </p:txBody>
      </p:sp>
    </p:spTree>
    <p:extLst>
      <p:ext uri="{BB962C8B-B14F-4D97-AF65-F5344CB8AC3E}">
        <p14:creationId xmlns:p14="http://schemas.microsoft.com/office/powerpoint/2010/main" val="1078586449"/>
      </p:ext>
    </p:extLst>
  </p:cSld>
  <p:clrMapOvr>
    <a:masterClrMapping/>
  </p:clrMapOvr>
  <p:transition spd="slow">
    <p:wipe/>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ext Box 1"/>
          <p:cNvSpPr txBox="1">
            <a:spLocks noChangeArrowheads="1"/>
          </p:cNvSpPr>
          <p:nvPr/>
        </p:nvSpPr>
        <p:spPr bwMode="auto">
          <a:xfrm>
            <a:off x="323850" y="1216025"/>
            <a:ext cx="6407150" cy="48371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1pPr>
            <a:lvl2pPr>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2pPr>
            <a:lvl3pPr>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3pPr>
            <a:lvl4pPr>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4pPr>
            <a:lvl5pPr>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5pPr>
            <a:lvl6pPr marL="25146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6pPr>
            <a:lvl7pPr marL="29718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7pPr>
            <a:lvl8pPr marL="34290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8pPr>
            <a:lvl9pPr marL="38862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9pPr>
          </a:lstStyle>
          <a:p>
            <a:pPr hangingPunct="1">
              <a:lnSpc>
                <a:spcPct val="100000"/>
              </a:lnSpc>
              <a:spcAft>
                <a:spcPts val="800"/>
              </a:spcAft>
            </a:pPr>
            <a:r>
              <a:rPr lang="de-DE" altLang="en-US" sz="1600">
                <a:ea typeface="MS PGothic" pitchFamily="34" charset="-128"/>
              </a:rPr>
              <a:t>Dummy seating process</a:t>
            </a:r>
          </a:p>
          <a:p>
            <a:pPr hangingPunct="1">
              <a:lnSpc>
                <a:spcPct val="100000"/>
              </a:lnSpc>
              <a:spcAft>
                <a:spcPts val="800"/>
              </a:spcAft>
            </a:pPr>
            <a:endParaRPr lang="de-DE" altLang="en-US" sz="1600">
              <a:ea typeface="MS PGothic" pitchFamily="34" charset="-128"/>
            </a:endParaRPr>
          </a:p>
          <a:p>
            <a:pPr hangingPunct="1">
              <a:lnSpc>
                <a:spcPct val="100000"/>
              </a:lnSpc>
              <a:spcAft>
                <a:spcPts val="800"/>
              </a:spcAft>
            </a:pPr>
            <a:endParaRPr lang="de-DE" altLang="en-US" sz="1600">
              <a:ea typeface="MS PGothic" pitchFamily="34" charset="-128"/>
            </a:endParaRPr>
          </a:p>
        </p:txBody>
      </p:sp>
      <p:sp>
        <p:nvSpPr>
          <p:cNvPr id="21506" name="Text Box 2"/>
          <p:cNvSpPr txBox="1">
            <a:spLocks noChangeArrowheads="1"/>
          </p:cNvSpPr>
          <p:nvPr/>
        </p:nvSpPr>
        <p:spPr bwMode="auto">
          <a:xfrm>
            <a:off x="0" y="0"/>
            <a:ext cx="1588" cy="196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12347" rIns="0" bIns="0"/>
          <a:lstStyle/>
          <a:p>
            <a:pPr algn="ctr"/>
            <a:endParaRPr lang="en-US" altLang="en-US" sz="1400">
              <a:solidFill>
                <a:srgbClr val="000000"/>
              </a:solidFill>
              <a:latin typeface="Times New Roman" pitchFamily="18" charset="0"/>
              <a:ea typeface="DejaVu Sans" charset="0"/>
              <a:cs typeface="DejaVu Sans" charset="0"/>
            </a:endParaRPr>
          </a:p>
        </p:txBody>
      </p:sp>
      <p:sp>
        <p:nvSpPr>
          <p:cNvPr id="21507" name="Text Box 3"/>
          <p:cNvSpPr txBox="1">
            <a:spLocks noChangeArrowheads="1"/>
          </p:cNvSpPr>
          <p:nvPr/>
        </p:nvSpPr>
        <p:spPr bwMode="auto">
          <a:xfrm>
            <a:off x="317500" y="423863"/>
            <a:ext cx="5940425" cy="2524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1pPr>
            <a:lvl2pPr>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2pPr>
            <a:lvl3pPr>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3pPr>
            <a:lvl4pPr>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4pPr>
            <a:lvl5pPr>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5pPr>
            <a:lvl6pPr marL="25146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6pPr>
            <a:lvl7pPr marL="29718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7pPr>
            <a:lvl8pPr marL="34290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8pPr>
            <a:lvl9pPr marL="38862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9pPr>
          </a:lstStyle>
          <a:p>
            <a:pPr hangingPunct="1">
              <a:lnSpc>
                <a:spcPts val="2000"/>
              </a:lnSpc>
            </a:pPr>
            <a:r>
              <a:rPr lang="de-DE" altLang="en-US" sz="2000" dirty="0">
                <a:ea typeface="MS PGothic" pitchFamily="34" charset="-128"/>
              </a:rPr>
              <a:t>HIC </a:t>
            </a:r>
            <a:r>
              <a:rPr lang="de-DE" altLang="en-US" sz="2000" dirty="0" err="1">
                <a:ea typeface="MS PGothic" pitchFamily="34" charset="-128"/>
              </a:rPr>
              <a:t>study</a:t>
            </a:r>
            <a:r>
              <a:rPr lang="de-DE" altLang="en-US" sz="2000" dirty="0">
                <a:ea typeface="MS PGothic" pitchFamily="34" charset="-128"/>
              </a:rPr>
              <a:t> </a:t>
            </a:r>
            <a:r>
              <a:rPr lang="de-DE" altLang="en-US" sz="2000" dirty="0" err="1">
                <a:ea typeface="MS PGothic" pitchFamily="34" charset="-128"/>
              </a:rPr>
              <a:t>of</a:t>
            </a:r>
            <a:r>
              <a:rPr lang="de-DE" altLang="en-US" sz="2000" dirty="0">
                <a:ea typeface="MS PGothic" pitchFamily="34" charset="-128"/>
              </a:rPr>
              <a:t> a </a:t>
            </a:r>
            <a:r>
              <a:rPr lang="de-DE" altLang="en-US" sz="2000" dirty="0" err="1">
                <a:ea typeface="MS PGothic" pitchFamily="34" charset="-128"/>
              </a:rPr>
              <a:t>seat</a:t>
            </a:r>
            <a:r>
              <a:rPr lang="de-DE" altLang="en-US" sz="2000" dirty="0">
                <a:ea typeface="MS PGothic" pitchFamily="34" charset="-128"/>
              </a:rPr>
              <a:t> </a:t>
            </a:r>
            <a:r>
              <a:rPr lang="de-DE" altLang="en-US" sz="2000" dirty="0" err="1">
                <a:ea typeface="MS PGothic" pitchFamily="34" charset="-128"/>
              </a:rPr>
              <a:t>submodel</a:t>
            </a:r>
            <a:endParaRPr lang="de-DE" altLang="en-US" sz="2000" dirty="0">
              <a:ea typeface="MS PGothic" pitchFamily="34" charset="-128"/>
            </a:endParaRPr>
          </a:p>
        </p:txBody>
      </p:sp>
      <p:graphicFrame>
        <p:nvGraphicFramePr>
          <p:cNvPr id="21508" name="Object 4"/>
          <p:cNvGraphicFramePr>
            <a:graphicFrameLocks noChangeAspect="1"/>
          </p:cNvGraphicFramePr>
          <p:nvPr/>
        </p:nvGraphicFramePr>
        <p:xfrm>
          <a:off x="1655763" y="2303463"/>
          <a:ext cx="5624512" cy="3752850"/>
        </p:xfrm>
        <a:graphic>
          <a:graphicData uri="http://schemas.openxmlformats.org/presentationml/2006/ole">
            <mc:AlternateContent xmlns:mc="http://schemas.openxmlformats.org/markup-compatibility/2006">
              <mc:Choice xmlns:v="urn:schemas-microsoft-com:vml" Requires="v">
                <p:oleObj spid="_x0000_s4134" r:id="rId4" imgW="5625000" imgH="3752640" progId="">
                  <p:embed/>
                </p:oleObj>
              </mc:Choice>
              <mc:Fallback>
                <p:oleObj r:id="rId4" imgW="5625000" imgH="375264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55763" y="2303463"/>
                        <a:ext cx="5624512" cy="3752850"/>
                      </a:xfrm>
                      <a:prstGeom prst="rect">
                        <a:avLst/>
                      </a:prstGeom>
                      <a:noFill/>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1509" name="Text Box 5"/>
          <p:cNvSpPr txBox="1">
            <a:spLocks noChangeArrowheads="1"/>
          </p:cNvSpPr>
          <p:nvPr/>
        </p:nvSpPr>
        <p:spPr bwMode="auto">
          <a:xfrm>
            <a:off x="325438" y="1217613"/>
            <a:ext cx="8675687" cy="4837112"/>
          </a:xfrm>
          <a:prstGeom prst="rect">
            <a:avLst/>
          </a:prstGeom>
          <a:noFill/>
          <a:ln w="12700">
            <a:no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marL="431800" indent="-32385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itchFamily="34" charset="0"/>
                <a:ea typeface="WenQuanYi Micro Hei" charset="0"/>
                <a:cs typeface="WenQuanYi Micro Hei"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itchFamily="34" charset="0"/>
                <a:ea typeface="WenQuanYi Micro Hei" charset="0"/>
                <a:cs typeface="WenQuanYi Micro Hei"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itchFamily="34" charset="0"/>
                <a:ea typeface="WenQuanYi Micro Hei" charset="0"/>
                <a:cs typeface="WenQuanYi Micro Hei"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itchFamily="34" charset="0"/>
                <a:ea typeface="WenQuanYi Micro Hei" charset="0"/>
                <a:cs typeface="WenQuanYi Micro Hei"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itchFamily="34" charset="0"/>
                <a:ea typeface="WenQuanYi Micro Hei" charset="0"/>
                <a:cs typeface="WenQuanYi Micro Hei" charset="0"/>
              </a:defRPr>
            </a:lvl5pPr>
            <a:lvl6pPr marL="25146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itchFamily="34" charset="0"/>
                <a:ea typeface="WenQuanYi Micro Hei" charset="0"/>
                <a:cs typeface="WenQuanYi Micro Hei" charset="0"/>
              </a:defRPr>
            </a:lvl6pPr>
            <a:lvl7pPr marL="29718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itchFamily="34" charset="0"/>
                <a:ea typeface="WenQuanYi Micro Hei" charset="0"/>
                <a:cs typeface="WenQuanYi Micro Hei" charset="0"/>
              </a:defRPr>
            </a:lvl7pPr>
            <a:lvl8pPr marL="34290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itchFamily="34" charset="0"/>
                <a:ea typeface="WenQuanYi Micro Hei" charset="0"/>
                <a:cs typeface="WenQuanYi Micro Hei" charset="0"/>
              </a:defRPr>
            </a:lvl8pPr>
            <a:lvl9pPr marL="38862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itchFamily="34" charset="0"/>
                <a:ea typeface="WenQuanYi Micro Hei" charset="0"/>
                <a:cs typeface="WenQuanYi Micro Hei" charset="0"/>
              </a:defRPr>
            </a:lvl9pPr>
          </a:lstStyle>
          <a:p>
            <a:pPr hangingPunct="1">
              <a:lnSpc>
                <a:spcPct val="100000"/>
              </a:lnSpc>
              <a:spcAft>
                <a:spcPts val="800"/>
              </a:spcAft>
            </a:pPr>
            <a:endParaRPr lang="en-US" altLang="en-US" sz="1600" dirty="0" smtClean="0">
              <a:ea typeface="MS PGothic" pitchFamily="34" charset="-128"/>
            </a:endParaRPr>
          </a:p>
          <a:p>
            <a:pPr hangingPunct="1">
              <a:lnSpc>
                <a:spcPct val="100000"/>
              </a:lnSpc>
              <a:spcAft>
                <a:spcPts val="800"/>
              </a:spcAft>
            </a:pPr>
            <a:endParaRPr lang="en-US" altLang="en-US" sz="1600" dirty="0" smtClean="0">
              <a:ea typeface="MS PGothic" pitchFamily="34" charset="-128"/>
            </a:endParaRPr>
          </a:p>
          <a:p>
            <a:pPr hangingPunct="1">
              <a:lnSpc>
                <a:spcPct val="100000"/>
              </a:lnSpc>
              <a:spcAft>
                <a:spcPts val="800"/>
              </a:spcAft>
              <a:buSzPct val="45000"/>
              <a:buFont typeface="Wingdings" pitchFamily="2" charset="2"/>
              <a:buChar char=""/>
            </a:pPr>
            <a:r>
              <a:rPr lang="en-US" altLang="en-US" sz="1600" dirty="0" smtClean="0">
                <a:ea typeface="MS PGothic" pitchFamily="34" charset="-128"/>
              </a:rPr>
              <a:t>calculated H-point is in the range of the measured H-points</a:t>
            </a:r>
          </a:p>
          <a:p>
            <a:pPr hangingPunct="1">
              <a:lnSpc>
                <a:spcPct val="100000"/>
              </a:lnSpc>
              <a:spcAft>
                <a:spcPts val="800"/>
              </a:spcAft>
              <a:buClrTx/>
              <a:buSzTx/>
              <a:buFontTx/>
              <a:buNone/>
            </a:pPr>
            <a:endParaRPr lang="en-US" altLang="en-US" sz="1600" dirty="0" smtClean="0">
              <a:ea typeface="MS PGothic" pitchFamily="34" charset="-128"/>
            </a:endParaRPr>
          </a:p>
          <a:p>
            <a:pPr hangingPunct="1">
              <a:lnSpc>
                <a:spcPct val="100000"/>
              </a:lnSpc>
              <a:spcAft>
                <a:spcPts val="800"/>
              </a:spcAft>
              <a:buClrTx/>
              <a:buSzTx/>
              <a:buFontTx/>
              <a:buNone/>
            </a:pPr>
            <a:endParaRPr lang="en-US" altLang="en-US" sz="1600" dirty="0" smtClean="0">
              <a:ea typeface="MS PGothic" pitchFamily="34" charset="-128"/>
            </a:endParaRPr>
          </a:p>
          <a:p>
            <a:pPr hangingPunct="1">
              <a:lnSpc>
                <a:spcPct val="100000"/>
              </a:lnSpc>
              <a:spcAft>
                <a:spcPts val="800"/>
              </a:spcAft>
              <a:buClrTx/>
              <a:buSzTx/>
              <a:buFontTx/>
              <a:buNone/>
            </a:pPr>
            <a:endParaRPr lang="en-US" altLang="en-US" sz="1600" dirty="0">
              <a:ea typeface="MS PGothic" pitchFamily="34" charset="-128"/>
            </a:endParaRPr>
          </a:p>
        </p:txBody>
      </p:sp>
      <p:sp>
        <p:nvSpPr>
          <p:cNvPr id="21510" name="Line 6"/>
          <p:cNvSpPr>
            <a:spLocks noChangeShapeType="1"/>
          </p:cNvSpPr>
          <p:nvPr/>
        </p:nvSpPr>
        <p:spPr bwMode="auto">
          <a:xfrm>
            <a:off x="4802870" y="3168650"/>
            <a:ext cx="1587" cy="1368425"/>
          </a:xfrm>
          <a:prstGeom prst="line">
            <a:avLst/>
          </a:prstGeom>
          <a:noFill/>
          <a:ln w="12700" cap="flat">
            <a:solidFill>
              <a:schemeClr val="accent1">
                <a:lumMod val="50000"/>
              </a:schemeClr>
            </a:solidFill>
            <a:round/>
            <a:headEnd type="oval" w="lg" len="sm"/>
            <a:tailEnd type="oval" w="lg"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1511" name="Line 7"/>
          <p:cNvSpPr>
            <a:spLocks noChangeShapeType="1"/>
          </p:cNvSpPr>
          <p:nvPr/>
        </p:nvSpPr>
        <p:spPr bwMode="auto">
          <a:xfrm>
            <a:off x="3816350" y="3865675"/>
            <a:ext cx="2016125" cy="1588"/>
          </a:xfrm>
          <a:prstGeom prst="line">
            <a:avLst/>
          </a:prstGeom>
          <a:noFill/>
          <a:ln w="12700">
            <a:solidFill>
              <a:schemeClr val="accent1">
                <a:lumMod val="50000"/>
              </a:schemeClr>
            </a:solidFill>
            <a:round/>
            <a:headEnd type="oval" w="lg" len="sm"/>
            <a:tailEnd type="oval" w="lg"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7" name="Fußzeilenplatzhalter 6"/>
          <p:cNvSpPr>
            <a:spLocks noGrp="1"/>
          </p:cNvSpPr>
          <p:nvPr>
            <p:ph type="ftr" sz="quarter" idx="14"/>
          </p:nvPr>
        </p:nvSpPr>
        <p:spPr/>
        <p:txBody>
          <a:bodyPr/>
          <a:lstStyle/>
          <a:p>
            <a:r>
              <a:rPr lang="en-US" altLang="en-US" dirty="0" smtClean="0"/>
              <a:t>HIC Simulation │ F&amp;CSC 2013 │ December 4th, 2013 │ RAG-dvs3 │ dirk goetze </a:t>
            </a:r>
            <a:endParaRPr lang="en-US" altLang="en-US" dirty="0"/>
          </a:p>
        </p:txBody>
      </p:sp>
    </p:spTree>
    <p:extLst>
      <p:ext uri="{BB962C8B-B14F-4D97-AF65-F5344CB8AC3E}">
        <p14:creationId xmlns:p14="http://schemas.microsoft.com/office/powerpoint/2010/main" val="2850261960"/>
      </p:ext>
    </p:extLst>
  </p:cSld>
  <p:clrMapOvr>
    <a:masterClrMapping/>
  </p:clrMapOvr>
  <p:transition spd="slow">
    <p:wipe/>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ext Box 1"/>
          <p:cNvSpPr txBox="1">
            <a:spLocks noChangeArrowheads="1"/>
          </p:cNvSpPr>
          <p:nvPr/>
        </p:nvSpPr>
        <p:spPr bwMode="auto">
          <a:xfrm>
            <a:off x="323850" y="1216025"/>
            <a:ext cx="6407150" cy="48371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1pPr>
            <a:lvl2pPr>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2pPr>
            <a:lvl3pPr>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3pPr>
            <a:lvl4pPr>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4pPr>
            <a:lvl5pPr>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5pPr>
            <a:lvl6pPr marL="25146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6pPr>
            <a:lvl7pPr marL="29718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7pPr>
            <a:lvl8pPr marL="34290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8pPr>
            <a:lvl9pPr marL="38862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9pPr>
          </a:lstStyle>
          <a:p>
            <a:pPr hangingPunct="1">
              <a:lnSpc>
                <a:spcPct val="100000"/>
              </a:lnSpc>
              <a:spcAft>
                <a:spcPts val="800"/>
              </a:spcAft>
            </a:pPr>
            <a:r>
              <a:rPr lang="de-DE" altLang="en-US" sz="1600">
                <a:ea typeface="MS PGothic" pitchFamily="34" charset="-128"/>
              </a:rPr>
              <a:t>HIC C over pitch distance</a:t>
            </a:r>
          </a:p>
          <a:p>
            <a:pPr hangingPunct="1">
              <a:lnSpc>
                <a:spcPct val="100000"/>
              </a:lnSpc>
              <a:spcAft>
                <a:spcPts val="800"/>
              </a:spcAft>
            </a:pPr>
            <a:endParaRPr lang="de-DE" altLang="en-US" sz="1600">
              <a:ea typeface="MS PGothic" pitchFamily="34" charset="-128"/>
            </a:endParaRPr>
          </a:p>
          <a:p>
            <a:pPr hangingPunct="1">
              <a:lnSpc>
                <a:spcPct val="100000"/>
              </a:lnSpc>
              <a:spcAft>
                <a:spcPts val="800"/>
              </a:spcAft>
            </a:pPr>
            <a:endParaRPr lang="de-DE" altLang="en-US" sz="1600">
              <a:ea typeface="MS PGothic" pitchFamily="34" charset="-128"/>
            </a:endParaRPr>
          </a:p>
        </p:txBody>
      </p:sp>
      <p:sp>
        <p:nvSpPr>
          <p:cNvPr id="22530" name="Text Box 2"/>
          <p:cNvSpPr txBox="1">
            <a:spLocks noChangeArrowheads="1"/>
          </p:cNvSpPr>
          <p:nvPr/>
        </p:nvSpPr>
        <p:spPr bwMode="auto">
          <a:xfrm>
            <a:off x="0" y="0"/>
            <a:ext cx="1588" cy="196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12347" rIns="0" bIns="0"/>
          <a:lstStyle/>
          <a:p>
            <a:pPr algn="ctr"/>
            <a:endParaRPr lang="en-US" altLang="en-US" sz="1400">
              <a:solidFill>
                <a:srgbClr val="000000"/>
              </a:solidFill>
              <a:latin typeface="Times New Roman" pitchFamily="18" charset="0"/>
              <a:ea typeface="DejaVu Sans" charset="0"/>
              <a:cs typeface="DejaVu Sans" charset="0"/>
            </a:endParaRPr>
          </a:p>
        </p:txBody>
      </p:sp>
      <p:sp>
        <p:nvSpPr>
          <p:cNvPr id="22531" name="Text Box 3"/>
          <p:cNvSpPr txBox="1">
            <a:spLocks noChangeArrowheads="1"/>
          </p:cNvSpPr>
          <p:nvPr/>
        </p:nvSpPr>
        <p:spPr bwMode="auto">
          <a:xfrm>
            <a:off x="317500" y="423863"/>
            <a:ext cx="5940425" cy="2524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1pPr>
            <a:lvl2pPr>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2pPr>
            <a:lvl3pPr>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3pPr>
            <a:lvl4pPr>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4pPr>
            <a:lvl5pPr>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5pPr>
            <a:lvl6pPr marL="25146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6pPr>
            <a:lvl7pPr marL="29718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7pPr>
            <a:lvl8pPr marL="34290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8pPr>
            <a:lvl9pPr marL="38862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9pPr>
          </a:lstStyle>
          <a:p>
            <a:pPr hangingPunct="1">
              <a:lnSpc>
                <a:spcPts val="2000"/>
              </a:lnSpc>
            </a:pPr>
            <a:r>
              <a:rPr lang="de-DE" altLang="en-US" sz="2000">
                <a:ea typeface="MS PGothic" pitchFamily="34" charset="-128"/>
              </a:rPr>
              <a:t>HIC study of a seat submodel</a:t>
            </a:r>
          </a:p>
        </p:txBody>
      </p:sp>
      <p:graphicFrame>
        <p:nvGraphicFramePr>
          <p:cNvPr id="22532" name="Object 4"/>
          <p:cNvGraphicFramePr>
            <a:graphicFrameLocks noChangeAspect="1"/>
          </p:cNvGraphicFramePr>
          <p:nvPr/>
        </p:nvGraphicFramePr>
        <p:xfrm>
          <a:off x="720725" y="1331913"/>
          <a:ext cx="7920038" cy="5038725"/>
        </p:xfrm>
        <a:graphic>
          <a:graphicData uri="http://schemas.openxmlformats.org/presentationml/2006/ole">
            <mc:AlternateContent xmlns:mc="http://schemas.openxmlformats.org/markup-compatibility/2006">
              <mc:Choice xmlns:v="urn:schemas-microsoft-com:vml" Requires="v">
                <p:oleObj spid="_x0000_s5160" r:id="rId4" imgW="7920000" imgH="5039280" progId="">
                  <p:embed/>
                </p:oleObj>
              </mc:Choice>
              <mc:Fallback>
                <p:oleObj r:id="rId4" imgW="7920000" imgH="503928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0725" y="1331913"/>
                        <a:ext cx="7920038" cy="5038725"/>
                      </a:xfrm>
                      <a:prstGeom prst="rect">
                        <a:avLst/>
                      </a:prstGeom>
                      <a:noFill/>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2533" name="Line 5"/>
          <p:cNvSpPr>
            <a:spLocks noChangeShapeType="1"/>
          </p:cNvSpPr>
          <p:nvPr/>
        </p:nvSpPr>
        <p:spPr bwMode="auto">
          <a:xfrm>
            <a:off x="2952750" y="2735263"/>
            <a:ext cx="1588" cy="720725"/>
          </a:xfrm>
          <a:prstGeom prst="line">
            <a:avLst/>
          </a:prstGeom>
          <a:noFill/>
          <a:ln w="9525">
            <a:solidFill>
              <a:schemeClr val="accent6">
                <a:lumMod val="75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solidFill>
                <a:schemeClr val="accent6">
                  <a:lumMod val="50000"/>
                </a:schemeClr>
              </a:solidFill>
            </a:endParaRPr>
          </a:p>
        </p:txBody>
      </p:sp>
      <p:sp>
        <p:nvSpPr>
          <p:cNvPr id="22534" name="Line 6"/>
          <p:cNvSpPr>
            <a:spLocks noChangeShapeType="1"/>
          </p:cNvSpPr>
          <p:nvPr/>
        </p:nvSpPr>
        <p:spPr bwMode="auto">
          <a:xfrm>
            <a:off x="4032250" y="2771775"/>
            <a:ext cx="1588" cy="468313"/>
          </a:xfrm>
          <a:prstGeom prst="line">
            <a:avLst/>
          </a:prstGeom>
          <a:noFill/>
          <a:ln w="9525">
            <a:solidFill>
              <a:schemeClr val="accent6">
                <a:lumMod val="75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solidFill>
                <a:schemeClr val="accent6">
                  <a:lumMod val="50000"/>
                </a:schemeClr>
              </a:solidFill>
            </a:endParaRPr>
          </a:p>
        </p:txBody>
      </p:sp>
      <p:sp>
        <p:nvSpPr>
          <p:cNvPr id="22535" name="Line 7"/>
          <p:cNvSpPr>
            <a:spLocks noChangeShapeType="1"/>
          </p:cNvSpPr>
          <p:nvPr/>
        </p:nvSpPr>
        <p:spPr bwMode="auto">
          <a:xfrm>
            <a:off x="2952750" y="2879725"/>
            <a:ext cx="1079500" cy="1588"/>
          </a:xfrm>
          <a:prstGeom prst="line">
            <a:avLst/>
          </a:prstGeom>
          <a:noFill/>
          <a:ln w="9525">
            <a:solidFill>
              <a:schemeClr val="accent6">
                <a:lumMod val="75000"/>
              </a:schemeClr>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solidFill>
                <a:schemeClr val="accent6">
                  <a:lumMod val="50000"/>
                </a:schemeClr>
              </a:solidFill>
            </a:endParaRPr>
          </a:p>
        </p:txBody>
      </p:sp>
      <p:sp>
        <p:nvSpPr>
          <p:cNvPr id="22536" name="Text Box 8"/>
          <p:cNvSpPr txBox="1">
            <a:spLocks noChangeArrowheads="1"/>
          </p:cNvSpPr>
          <p:nvPr/>
        </p:nvSpPr>
        <p:spPr bwMode="auto">
          <a:xfrm>
            <a:off x="3703638" y="2403475"/>
            <a:ext cx="3352800" cy="260350"/>
          </a:xfrm>
          <a:prstGeom prst="rect">
            <a:avLst/>
          </a:prstGeom>
          <a:solidFill>
            <a:schemeClr val="bg1"/>
          </a:solidFill>
          <a:ln>
            <a:solidFill>
              <a:schemeClr val="accent6">
                <a:lumMod val="75000"/>
              </a:schemeClr>
            </a:solidFill>
          </a:ln>
          <a:effectLst/>
        </p:spPr>
        <p:txBody>
          <a:bodyPr wrap="none" lIns="90000" tIns="55584" rIns="90000" bIns="45000"/>
          <a:lstStyle>
            <a:lvl1pPr>
              <a:tabLst>
                <a:tab pos="723900" algn="l"/>
                <a:tab pos="1447800" algn="l"/>
                <a:tab pos="2171700" algn="l"/>
                <a:tab pos="2895600" algn="l"/>
              </a:tabLst>
              <a:defRPr>
                <a:solidFill>
                  <a:srgbClr val="000000"/>
                </a:solidFill>
                <a:latin typeface="Arial" pitchFamily="34" charset="0"/>
                <a:ea typeface="WenQuanYi Micro Hei" charset="0"/>
                <a:cs typeface="WenQuanYi Micro Hei" charset="0"/>
              </a:defRPr>
            </a:lvl1pPr>
            <a:lvl2pPr>
              <a:tabLst>
                <a:tab pos="723900" algn="l"/>
                <a:tab pos="1447800" algn="l"/>
                <a:tab pos="2171700" algn="l"/>
                <a:tab pos="2895600" algn="l"/>
              </a:tabLst>
              <a:defRPr>
                <a:solidFill>
                  <a:srgbClr val="000000"/>
                </a:solidFill>
                <a:latin typeface="Arial" pitchFamily="34" charset="0"/>
                <a:ea typeface="WenQuanYi Micro Hei" charset="0"/>
                <a:cs typeface="WenQuanYi Micro Hei" charset="0"/>
              </a:defRPr>
            </a:lvl2pPr>
            <a:lvl3pPr>
              <a:tabLst>
                <a:tab pos="723900" algn="l"/>
                <a:tab pos="1447800" algn="l"/>
                <a:tab pos="2171700" algn="l"/>
                <a:tab pos="2895600" algn="l"/>
              </a:tabLst>
              <a:defRPr>
                <a:solidFill>
                  <a:srgbClr val="000000"/>
                </a:solidFill>
                <a:latin typeface="Arial" pitchFamily="34" charset="0"/>
                <a:ea typeface="WenQuanYi Micro Hei" charset="0"/>
                <a:cs typeface="WenQuanYi Micro Hei" charset="0"/>
              </a:defRPr>
            </a:lvl3pPr>
            <a:lvl4pPr>
              <a:tabLst>
                <a:tab pos="723900" algn="l"/>
                <a:tab pos="1447800" algn="l"/>
                <a:tab pos="2171700" algn="l"/>
                <a:tab pos="2895600" algn="l"/>
              </a:tabLst>
              <a:defRPr>
                <a:solidFill>
                  <a:srgbClr val="000000"/>
                </a:solidFill>
                <a:latin typeface="Arial" pitchFamily="34" charset="0"/>
                <a:ea typeface="WenQuanYi Micro Hei" charset="0"/>
                <a:cs typeface="WenQuanYi Micro Hei" charset="0"/>
              </a:defRPr>
            </a:lvl4pPr>
            <a:lvl5pPr>
              <a:tabLst>
                <a:tab pos="723900" algn="l"/>
                <a:tab pos="1447800" algn="l"/>
                <a:tab pos="2171700" algn="l"/>
                <a:tab pos="2895600" algn="l"/>
              </a:tabLst>
              <a:defRPr>
                <a:solidFill>
                  <a:srgbClr val="000000"/>
                </a:solidFill>
                <a:latin typeface="Arial" pitchFamily="34" charset="0"/>
                <a:ea typeface="WenQuanYi Micro Hei" charset="0"/>
                <a:cs typeface="WenQuanYi Micro Hei" charset="0"/>
              </a:defRPr>
            </a:lvl5pPr>
            <a:lvl6pPr marL="25146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Lst>
              <a:defRPr>
                <a:solidFill>
                  <a:srgbClr val="000000"/>
                </a:solidFill>
                <a:latin typeface="Arial" pitchFamily="34" charset="0"/>
                <a:ea typeface="WenQuanYi Micro Hei" charset="0"/>
                <a:cs typeface="WenQuanYi Micro Hei" charset="0"/>
              </a:defRPr>
            </a:lvl6pPr>
            <a:lvl7pPr marL="29718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Lst>
              <a:defRPr>
                <a:solidFill>
                  <a:srgbClr val="000000"/>
                </a:solidFill>
                <a:latin typeface="Arial" pitchFamily="34" charset="0"/>
                <a:ea typeface="WenQuanYi Micro Hei" charset="0"/>
                <a:cs typeface="WenQuanYi Micro Hei" charset="0"/>
              </a:defRPr>
            </a:lvl7pPr>
            <a:lvl8pPr marL="34290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Lst>
              <a:defRPr>
                <a:solidFill>
                  <a:srgbClr val="000000"/>
                </a:solidFill>
                <a:latin typeface="Arial" pitchFamily="34" charset="0"/>
                <a:ea typeface="WenQuanYi Micro Hei" charset="0"/>
                <a:cs typeface="WenQuanYi Micro Hei" charset="0"/>
              </a:defRPr>
            </a:lvl8pPr>
            <a:lvl9pPr marL="38862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Lst>
              <a:defRPr>
                <a:solidFill>
                  <a:srgbClr val="000000"/>
                </a:solidFill>
                <a:latin typeface="Arial" pitchFamily="34" charset="0"/>
                <a:ea typeface="WenQuanYi Micro Hei" charset="0"/>
                <a:cs typeface="WenQuanYi Micro Hei" charset="0"/>
              </a:defRPr>
            </a:lvl9pPr>
          </a:lstStyle>
          <a:p>
            <a:r>
              <a:rPr lang="en-US" altLang="en-US" sz="1200" dirty="0">
                <a:solidFill>
                  <a:schemeClr val="accent6">
                    <a:lumMod val="50000"/>
                  </a:schemeClr>
                </a:solidFill>
              </a:rPr>
              <a:t>more elastic deformation of the heavy backrest</a:t>
            </a:r>
          </a:p>
        </p:txBody>
      </p:sp>
      <p:sp>
        <p:nvSpPr>
          <p:cNvPr id="7" name="Fußzeilenplatzhalter 6"/>
          <p:cNvSpPr>
            <a:spLocks noGrp="1"/>
          </p:cNvSpPr>
          <p:nvPr>
            <p:ph type="ftr" sz="quarter" idx="14"/>
          </p:nvPr>
        </p:nvSpPr>
        <p:spPr/>
        <p:txBody>
          <a:bodyPr/>
          <a:lstStyle/>
          <a:p>
            <a:r>
              <a:rPr lang="en-US" altLang="en-US" dirty="0" smtClean="0"/>
              <a:t>HIC Simulation │ F&amp;CSC 2013 │ December 4th, 2013 │ RAG-dvs3 │ dirk goetze </a:t>
            </a:r>
            <a:endParaRPr lang="en-US" altLang="en-US" dirty="0"/>
          </a:p>
        </p:txBody>
      </p:sp>
      <p:sp>
        <p:nvSpPr>
          <p:cNvPr id="11" name="Textfeld 10"/>
          <p:cNvSpPr txBox="1"/>
          <p:nvPr/>
        </p:nvSpPr>
        <p:spPr>
          <a:xfrm>
            <a:off x="819397" y="5723906"/>
            <a:ext cx="7647709" cy="246221"/>
          </a:xfrm>
          <a:prstGeom prst="rect">
            <a:avLst/>
          </a:prstGeom>
          <a:solidFill>
            <a:schemeClr val="bg1"/>
          </a:solidFill>
        </p:spPr>
        <p:txBody>
          <a:bodyPr wrap="square" lIns="0" tIns="0" rIns="0" bIns="0" rtlCol="0">
            <a:spAutoFit/>
          </a:bodyPr>
          <a:lstStyle/>
          <a:p>
            <a:endParaRPr lang="en-US" sz="1600" dirty="0" smtClean="0">
              <a:latin typeface="+mn-lt"/>
            </a:endParaRPr>
          </a:p>
        </p:txBody>
      </p:sp>
    </p:spTree>
    <p:extLst>
      <p:ext uri="{BB962C8B-B14F-4D97-AF65-F5344CB8AC3E}">
        <p14:creationId xmlns:p14="http://schemas.microsoft.com/office/powerpoint/2010/main" val="408875920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533"/>
                                        </p:tgtEl>
                                        <p:attrNameLst>
                                          <p:attrName>style.visibility</p:attrName>
                                        </p:attrNameLst>
                                      </p:cBhvr>
                                      <p:to>
                                        <p:strVal val="visible"/>
                                      </p:to>
                                    </p:set>
                                    <p:animEffect transition="in" filter="fade">
                                      <p:cBhvr>
                                        <p:cTn id="7" dur="500"/>
                                        <p:tgtEl>
                                          <p:spTgt spid="2253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2535"/>
                                        </p:tgtEl>
                                        <p:attrNameLst>
                                          <p:attrName>style.visibility</p:attrName>
                                        </p:attrNameLst>
                                      </p:cBhvr>
                                      <p:to>
                                        <p:strVal val="visible"/>
                                      </p:to>
                                    </p:set>
                                    <p:animEffect transition="in" filter="fade">
                                      <p:cBhvr>
                                        <p:cTn id="10" dur="500"/>
                                        <p:tgtEl>
                                          <p:spTgt spid="2253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2534"/>
                                        </p:tgtEl>
                                        <p:attrNameLst>
                                          <p:attrName>style.visibility</p:attrName>
                                        </p:attrNameLst>
                                      </p:cBhvr>
                                      <p:to>
                                        <p:strVal val="visible"/>
                                      </p:to>
                                    </p:set>
                                    <p:animEffect transition="in" filter="fade">
                                      <p:cBhvr>
                                        <p:cTn id="13" dur="500"/>
                                        <p:tgtEl>
                                          <p:spTgt spid="2253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2536"/>
                                        </p:tgtEl>
                                        <p:attrNameLst>
                                          <p:attrName>style.visibility</p:attrName>
                                        </p:attrNameLst>
                                      </p:cBhvr>
                                      <p:to>
                                        <p:strVal val="visible"/>
                                      </p:to>
                                    </p:set>
                                    <p:animEffect transition="in" filter="fade">
                                      <p:cBhvr>
                                        <p:cTn id="16" dur="500"/>
                                        <p:tgtEl>
                                          <p:spTgt spid="225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3" grpId="0" animBg="1"/>
      <p:bldP spid="22534" grpId="0" animBg="1"/>
      <p:bldP spid="22535" grpId="0" animBg="1"/>
      <p:bldP spid="2253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ext Box 1"/>
          <p:cNvSpPr txBox="1">
            <a:spLocks noChangeArrowheads="1"/>
          </p:cNvSpPr>
          <p:nvPr/>
        </p:nvSpPr>
        <p:spPr bwMode="auto">
          <a:xfrm>
            <a:off x="323850" y="1216025"/>
            <a:ext cx="6407150" cy="48371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1pPr>
            <a:lvl2pPr>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2pPr>
            <a:lvl3pPr>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3pPr>
            <a:lvl4pPr>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4pPr>
            <a:lvl5pPr>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5pPr>
            <a:lvl6pPr marL="25146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6pPr>
            <a:lvl7pPr marL="29718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7pPr>
            <a:lvl8pPr marL="34290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8pPr>
            <a:lvl9pPr marL="38862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9pPr>
          </a:lstStyle>
          <a:p>
            <a:pPr hangingPunct="1">
              <a:lnSpc>
                <a:spcPct val="100000"/>
              </a:lnSpc>
              <a:spcAft>
                <a:spcPts val="800"/>
              </a:spcAft>
            </a:pPr>
            <a:r>
              <a:rPr lang="de-DE" altLang="en-US" sz="1600" dirty="0">
                <a:ea typeface="MS PGothic" pitchFamily="34" charset="-128"/>
              </a:rPr>
              <a:t>HIC C </a:t>
            </a:r>
            <a:r>
              <a:rPr lang="de-DE" altLang="en-US" sz="1600" dirty="0" err="1">
                <a:ea typeface="MS PGothic" pitchFamily="34" charset="-128"/>
              </a:rPr>
              <a:t>over</a:t>
            </a:r>
            <a:r>
              <a:rPr lang="de-DE" altLang="en-US" sz="1600" dirty="0">
                <a:ea typeface="MS PGothic" pitchFamily="34" charset="-128"/>
              </a:rPr>
              <a:t> </a:t>
            </a:r>
            <a:r>
              <a:rPr lang="de-DE" altLang="en-US" sz="1600" dirty="0" err="1">
                <a:ea typeface="MS PGothic" pitchFamily="34" charset="-128"/>
              </a:rPr>
              <a:t>pitch</a:t>
            </a:r>
            <a:r>
              <a:rPr lang="de-DE" altLang="en-US" sz="1600" dirty="0">
                <a:ea typeface="MS PGothic" pitchFamily="34" charset="-128"/>
              </a:rPr>
              <a:t> </a:t>
            </a:r>
            <a:r>
              <a:rPr lang="de-DE" altLang="en-US" sz="1600" dirty="0" err="1">
                <a:ea typeface="MS PGothic" pitchFamily="34" charset="-128"/>
              </a:rPr>
              <a:t>distance</a:t>
            </a:r>
            <a:r>
              <a:rPr lang="de-DE" altLang="en-US" sz="1600" dirty="0">
                <a:ea typeface="MS PGothic" pitchFamily="34" charset="-128"/>
              </a:rPr>
              <a:t> </a:t>
            </a:r>
            <a:r>
              <a:rPr lang="de-DE" altLang="en-US" sz="1600" dirty="0" err="1">
                <a:ea typeface="MS PGothic" pitchFamily="34" charset="-128"/>
              </a:rPr>
              <a:t>response</a:t>
            </a:r>
            <a:r>
              <a:rPr lang="de-DE" altLang="en-US" sz="1600" dirty="0">
                <a:ea typeface="MS PGothic" pitchFamily="34" charset="-128"/>
              </a:rPr>
              <a:t> </a:t>
            </a:r>
            <a:r>
              <a:rPr lang="de-DE" altLang="en-US" sz="1600" dirty="0" err="1">
                <a:ea typeface="MS PGothic" pitchFamily="34" charset="-128"/>
              </a:rPr>
              <a:t>surface</a:t>
            </a:r>
            <a:endParaRPr lang="de-DE" altLang="en-US" sz="1600" dirty="0">
              <a:ea typeface="MS PGothic" pitchFamily="34" charset="-128"/>
            </a:endParaRPr>
          </a:p>
          <a:p>
            <a:pPr hangingPunct="1">
              <a:lnSpc>
                <a:spcPct val="100000"/>
              </a:lnSpc>
              <a:spcAft>
                <a:spcPts val="800"/>
              </a:spcAft>
            </a:pPr>
            <a:endParaRPr lang="de-DE" altLang="en-US" sz="1600" dirty="0">
              <a:ea typeface="MS PGothic" pitchFamily="34" charset="-128"/>
            </a:endParaRPr>
          </a:p>
          <a:p>
            <a:pPr hangingPunct="1">
              <a:lnSpc>
                <a:spcPct val="100000"/>
              </a:lnSpc>
              <a:spcAft>
                <a:spcPts val="800"/>
              </a:spcAft>
            </a:pPr>
            <a:endParaRPr lang="de-DE" altLang="en-US" sz="1600" dirty="0">
              <a:ea typeface="MS PGothic" pitchFamily="34" charset="-128"/>
            </a:endParaRPr>
          </a:p>
        </p:txBody>
      </p:sp>
      <p:sp>
        <p:nvSpPr>
          <p:cNvPr id="23562" name="Text Box 10"/>
          <p:cNvSpPr txBox="1">
            <a:spLocks noChangeArrowheads="1"/>
          </p:cNvSpPr>
          <p:nvPr/>
        </p:nvSpPr>
        <p:spPr bwMode="auto">
          <a:xfrm>
            <a:off x="325438" y="1217613"/>
            <a:ext cx="8675687" cy="48371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marL="431800" indent="-32385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itchFamily="34" charset="0"/>
                <a:ea typeface="WenQuanYi Micro Hei" charset="0"/>
                <a:cs typeface="WenQuanYi Micro Hei"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itchFamily="34" charset="0"/>
                <a:ea typeface="WenQuanYi Micro Hei" charset="0"/>
                <a:cs typeface="WenQuanYi Micro Hei"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itchFamily="34" charset="0"/>
                <a:ea typeface="WenQuanYi Micro Hei" charset="0"/>
                <a:cs typeface="WenQuanYi Micro Hei"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itchFamily="34" charset="0"/>
                <a:ea typeface="WenQuanYi Micro Hei" charset="0"/>
                <a:cs typeface="WenQuanYi Micro Hei"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itchFamily="34" charset="0"/>
                <a:ea typeface="WenQuanYi Micro Hei" charset="0"/>
                <a:cs typeface="WenQuanYi Micro Hei" charset="0"/>
              </a:defRPr>
            </a:lvl5pPr>
            <a:lvl6pPr marL="25146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itchFamily="34" charset="0"/>
                <a:ea typeface="WenQuanYi Micro Hei" charset="0"/>
                <a:cs typeface="WenQuanYi Micro Hei" charset="0"/>
              </a:defRPr>
            </a:lvl6pPr>
            <a:lvl7pPr marL="29718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itchFamily="34" charset="0"/>
                <a:ea typeface="WenQuanYi Micro Hei" charset="0"/>
                <a:cs typeface="WenQuanYi Micro Hei" charset="0"/>
              </a:defRPr>
            </a:lvl7pPr>
            <a:lvl8pPr marL="34290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itchFamily="34" charset="0"/>
                <a:ea typeface="WenQuanYi Micro Hei" charset="0"/>
                <a:cs typeface="WenQuanYi Micro Hei" charset="0"/>
              </a:defRPr>
            </a:lvl8pPr>
            <a:lvl9pPr marL="38862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itchFamily="34" charset="0"/>
                <a:ea typeface="WenQuanYi Micro Hei" charset="0"/>
                <a:cs typeface="WenQuanYi Micro Hei" charset="0"/>
              </a:defRPr>
            </a:lvl9pPr>
          </a:lstStyle>
          <a:p>
            <a:pPr hangingPunct="1">
              <a:lnSpc>
                <a:spcPct val="100000"/>
              </a:lnSpc>
              <a:spcAft>
                <a:spcPts val="800"/>
              </a:spcAft>
            </a:pPr>
            <a:endParaRPr lang="en-US" altLang="en-US" sz="1600" dirty="0" smtClean="0">
              <a:ea typeface="MS PGothic" pitchFamily="34" charset="-128"/>
            </a:endParaRPr>
          </a:p>
          <a:p>
            <a:pPr hangingPunct="1">
              <a:lnSpc>
                <a:spcPct val="100000"/>
              </a:lnSpc>
              <a:spcAft>
                <a:spcPts val="800"/>
              </a:spcAft>
            </a:pPr>
            <a:endParaRPr lang="en-US" altLang="en-US" sz="1600" dirty="0" smtClean="0">
              <a:ea typeface="MS PGothic" pitchFamily="34" charset="-128"/>
            </a:endParaRPr>
          </a:p>
          <a:p>
            <a:pPr hangingPunct="1">
              <a:lnSpc>
                <a:spcPct val="100000"/>
              </a:lnSpc>
              <a:spcAft>
                <a:spcPts val="800"/>
              </a:spcAft>
              <a:buSzPct val="45000"/>
              <a:buFont typeface="Wingdings" pitchFamily="2" charset="2"/>
              <a:buChar char=""/>
            </a:pPr>
            <a:r>
              <a:rPr lang="en-US" altLang="en-US" sz="1600" dirty="0" smtClean="0">
                <a:ea typeface="MS PGothic" pitchFamily="34" charset="-128"/>
              </a:rPr>
              <a:t>high resolution response surface is a map for the HIC</a:t>
            </a:r>
          </a:p>
          <a:p>
            <a:pPr marL="107950" indent="0">
              <a:spcAft>
                <a:spcPts val="800"/>
              </a:spcAft>
              <a:buSzPct val="45000"/>
            </a:pPr>
            <a:r>
              <a:rPr lang="en-US" altLang="en-US" sz="1600" dirty="0" smtClean="0">
                <a:ea typeface="MS PGothic" pitchFamily="34" charset="-128"/>
              </a:rPr>
              <a:t>      performance of the backrest</a:t>
            </a:r>
          </a:p>
          <a:p>
            <a:pPr hangingPunct="1">
              <a:lnSpc>
                <a:spcPct val="100000"/>
              </a:lnSpc>
              <a:spcAft>
                <a:spcPts val="800"/>
              </a:spcAft>
              <a:buSzPct val="45000"/>
              <a:buFont typeface="Wingdings" pitchFamily="2" charset="2"/>
              <a:buChar char=""/>
            </a:pPr>
            <a:r>
              <a:rPr lang="en-US" altLang="en-US" sz="1600" dirty="0" smtClean="0">
                <a:ea typeface="MS PGothic" pitchFamily="34" charset="-128"/>
              </a:rPr>
              <a:t>map can be expanded to any parameter</a:t>
            </a:r>
          </a:p>
          <a:p>
            <a:pPr marL="107950" indent="0" hangingPunct="1">
              <a:lnSpc>
                <a:spcPct val="100000"/>
              </a:lnSpc>
              <a:spcAft>
                <a:spcPts val="800"/>
              </a:spcAft>
              <a:buSzPct val="45000"/>
            </a:pPr>
            <a:r>
              <a:rPr lang="en-US" altLang="en-US" sz="1600" dirty="0" smtClean="0">
                <a:ea typeface="MS PGothic" pitchFamily="34" charset="-128"/>
              </a:rPr>
              <a:t>      of interest</a:t>
            </a:r>
          </a:p>
          <a:p>
            <a:pPr hangingPunct="1">
              <a:lnSpc>
                <a:spcPct val="100000"/>
              </a:lnSpc>
              <a:spcAft>
                <a:spcPts val="800"/>
              </a:spcAft>
              <a:buSzPct val="45000"/>
              <a:buFont typeface="Wingdings" pitchFamily="2" charset="2"/>
              <a:buNone/>
            </a:pPr>
            <a:r>
              <a:rPr lang="en-US" altLang="en-US" sz="1600" dirty="0" smtClean="0">
                <a:ea typeface="MS PGothic" pitchFamily="34" charset="-128"/>
              </a:rPr>
              <a:t>	</a:t>
            </a:r>
          </a:p>
          <a:p>
            <a:pPr hangingPunct="1">
              <a:lnSpc>
                <a:spcPct val="100000"/>
              </a:lnSpc>
              <a:spcAft>
                <a:spcPts val="800"/>
              </a:spcAft>
              <a:buClrTx/>
              <a:buSzTx/>
              <a:buFontTx/>
              <a:buNone/>
            </a:pPr>
            <a:endParaRPr lang="en-US" altLang="en-US" sz="1600" dirty="0" smtClean="0">
              <a:ea typeface="MS PGothic" pitchFamily="34" charset="-128"/>
            </a:endParaRPr>
          </a:p>
          <a:p>
            <a:pPr hangingPunct="1">
              <a:lnSpc>
                <a:spcPct val="100000"/>
              </a:lnSpc>
              <a:spcAft>
                <a:spcPts val="800"/>
              </a:spcAft>
              <a:buClrTx/>
              <a:buSzTx/>
              <a:buFontTx/>
              <a:buNone/>
            </a:pPr>
            <a:endParaRPr lang="en-US" altLang="en-US" sz="1600" dirty="0">
              <a:ea typeface="MS PGothic" pitchFamily="34" charset="-128"/>
            </a:endParaRPr>
          </a:p>
        </p:txBody>
      </p:sp>
      <p:sp>
        <p:nvSpPr>
          <p:cNvPr id="23554" name="Text Box 2"/>
          <p:cNvSpPr txBox="1">
            <a:spLocks noChangeArrowheads="1"/>
          </p:cNvSpPr>
          <p:nvPr/>
        </p:nvSpPr>
        <p:spPr bwMode="auto">
          <a:xfrm>
            <a:off x="0" y="0"/>
            <a:ext cx="1588" cy="196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12347" rIns="0" bIns="0"/>
          <a:lstStyle/>
          <a:p>
            <a:pPr algn="ctr"/>
            <a:endParaRPr lang="en-US" altLang="en-US" sz="1400">
              <a:solidFill>
                <a:srgbClr val="000000"/>
              </a:solidFill>
              <a:latin typeface="Times New Roman" pitchFamily="18" charset="0"/>
              <a:ea typeface="DejaVu Sans" charset="0"/>
              <a:cs typeface="DejaVu Sans" charset="0"/>
            </a:endParaRPr>
          </a:p>
        </p:txBody>
      </p:sp>
      <p:sp>
        <p:nvSpPr>
          <p:cNvPr id="23555" name="Text Box 3"/>
          <p:cNvSpPr txBox="1">
            <a:spLocks noChangeArrowheads="1"/>
          </p:cNvSpPr>
          <p:nvPr/>
        </p:nvSpPr>
        <p:spPr bwMode="auto">
          <a:xfrm>
            <a:off x="317500" y="423863"/>
            <a:ext cx="5940425" cy="2524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1pPr>
            <a:lvl2pPr>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2pPr>
            <a:lvl3pPr>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3pPr>
            <a:lvl4pPr>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4pPr>
            <a:lvl5pPr>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5pPr>
            <a:lvl6pPr marL="25146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6pPr>
            <a:lvl7pPr marL="29718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7pPr>
            <a:lvl8pPr marL="34290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8pPr>
            <a:lvl9pPr marL="38862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9pPr>
          </a:lstStyle>
          <a:p>
            <a:pPr hangingPunct="1">
              <a:lnSpc>
                <a:spcPts val="2000"/>
              </a:lnSpc>
            </a:pPr>
            <a:r>
              <a:rPr lang="de-DE" altLang="en-US" sz="2000">
                <a:ea typeface="MS PGothic" pitchFamily="34" charset="-128"/>
              </a:rPr>
              <a:t>HIC study of a seat submodel</a:t>
            </a:r>
          </a:p>
        </p:txBody>
      </p:sp>
      <p:pic>
        <p:nvPicPr>
          <p:cNvPr id="2355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875" y="1944688"/>
            <a:ext cx="4902200" cy="43926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3557" name="Text Box 5"/>
          <p:cNvSpPr txBox="1">
            <a:spLocks noChangeArrowheads="1"/>
          </p:cNvSpPr>
          <p:nvPr/>
        </p:nvSpPr>
        <p:spPr bwMode="auto">
          <a:xfrm>
            <a:off x="7667625" y="5759450"/>
            <a:ext cx="503238" cy="4905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55584" rIns="90000" bIns="45000"/>
          <a:lstStyle/>
          <a:p>
            <a:r>
              <a:rPr lang="en-US" altLang="en-US" sz="1200" dirty="0">
                <a:solidFill>
                  <a:srgbClr val="000000"/>
                </a:solidFill>
                <a:latin typeface="+mj-lt"/>
                <a:ea typeface="WenQuanYi Micro Hei" charset="0"/>
                <a:cs typeface="WenQuanYi Micro Hei" charset="0"/>
              </a:rPr>
              <a:t>pitch</a:t>
            </a:r>
          </a:p>
        </p:txBody>
      </p:sp>
      <p:sp>
        <p:nvSpPr>
          <p:cNvPr id="23558" name="Text Box 6"/>
          <p:cNvSpPr txBox="1">
            <a:spLocks noChangeArrowheads="1"/>
          </p:cNvSpPr>
          <p:nvPr/>
        </p:nvSpPr>
        <p:spPr bwMode="auto">
          <a:xfrm>
            <a:off x="5256213" y="5724525"/>
            <a:ext cx="544512" cy="4905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55584" rIns="90000" bIns="45000"/>
          <a:lstStyle/>
          <a:p>
            <a:r>
              <a:rPr lang="en-US" altLang="en-US" sz="1200" dirty="0">
                <a:solidFill>
                  <a:srgbClr val="000000"/>
                </a:solidFill>
                <a:latin typeface="+mj-lt"/>
                <a:ea typeface="WenQuanYi Micro Hei" charset="0"/>
                <a:cs typeface="WenQuanYi Micro Hei" charset="0"/>
              </a:rPr>
              <a:t>mass</a:t>
            </a:r>
          </a:p>
        </p:txBody>
      </p:sp>
      <p:sp>
        <p:nvSpPr>
          <p:cNvPr id="23559" name="Line 7"/>
          <p:cNvSpPr>
            <a:spLocks noChangeShapeType="1"/>
          </p:cNvSpPr>
          <p:nvPr/>
        </p:nvSpPr>
        <p:spPr bwMode="auto">
          <a:xfrm flipH="1" flipV="1">
            <a:off x="5075238" y="5434013"/>
            <a:ext cx="1082675" cy="434975"/>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3560" name="Text Box 8"/>
          <p:cNvSpPr txBox="1">
            <a:spLocks noChangeArrowheads="1"/>
          </p:cNvSpPr>
          <p:nvPr/>
        </p:nvSpPr>
        <p:spPr bwMode="auto">
          <a:xfrm>
            <a:off x="4165601" y="2962667"/>
            <a:ext cx="442912" cy="4905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55584" rIns="90000" bIns="45000"/>
          <a:lstStyle/>
          <a:p>
            <a:r>
              <a:rPr lang="en-US" altLang="en-US" sz="1200" dirty="0">
                <a:solidFill>
                  <a:srgbClr val="000000"/>
                </a:solidFill>
                <a:latin typeface="+mj-lt"/>
                <a:ea typeface="WenQuanYi Micro Hei" charset="0"/>
                <a:cs typeface="WenQuanYi Micro Hei" charset="0"/>
              </a:rPr>
              <a:t>HIC</a:t>
            </a:r>
          </a:p>
        </p:txBody>
      </p:sp>
      <p:sp>
        <p:nvSpPr>
          <p:cNvPr id="23561" name="Line 9"/>
          <p:cNvSpPr>
            <a:spLocks noChangeShapeType="1"/>
          </p:cNvSpPr>
          <p:nvPr/>
        </p:nvSpPr>
        <p:spPr bwMode="auto">
          <a:xfrm flipV="1">
            <a:off x="4608513" y="3094038"/>
            <a:ext cx="11112" cy="939800"/>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7" name="Fußzeilenplatzhalter 6"/>
          <p:cNvSpPr>
            <a:spLocks noGrp="1"/>
          </p:cNvSpPr>
          <p:nvPr>
            <p:ph type="ftr" sz="quarter" idx="14"/>
          </p:nvPr>
        </p:nvSpPr>
        <p:spPr/>
        <p:txBody>
          <a:bodyPr/>
          <a:lstStyle/>
          <a:p>
            <a:r>
              <a:rPr lang="en-US" altLang="en-US" dirty="0" smtClean="0"/>
              <a:t>HIC Simulation │ F&amp;CSC 2013 │ December 4th, 2013 │ RAG-dvs3 │ dirk goetze </a:t>
            </a:r>
            <a:endParaRPr lang="en-US" altLang="en-US" dirty="0"/>
          </a:p>
        </p:txBody>
      </p:sp>
      <p:sp>
        <p:nvSpPr>
          <p:cNvPr id="13" name="Textfeld 12"/>
          <p:cNvSpPr txBox="1"/>
          <p:nvPr/>
        </p:nvSpPr>
        <p:spPr>
          <a:xfrm rot="20239154">
            <a:off x="6594770" y="5570715"/>
            <a:ext cx="2302871" cy="244747"/>
          </a:xfrm>
          <a:prstGeom prst="rect">
            <a:avLst/>
          </a:prstGeom>
          <a:solidFill>
            <a:schemeClr val="bg1"/>
          </a:solidFill>
        </p:spPr>
        <p:txBody>
          <a:bodyPr wrap="square" lIns="0" tIns="0" rIns="0" bIns="0" rtlCol="0">
            <a:spAutoFit/>
          </a:bodyPr>
          <a:lstStyle/>
          <a:p>
            <a:endParaRPr lang="en-US" sz="1600" dirty="0" smtClean="0">
              <a:latin typeface="+mn-lt"/>
            </a:endParaRPr>
          </a:p>
        </p:txBody>
      </p:sp>
      <p:sp>
        <p:nvSpPr>
          <p:cNvPr id="14" name="Line 7"/>
          <p:cNvSpPr>
            <a:spLocks noChangeShapeType="1"/>
          </p:cNvSpPr>
          <p:nvPr/>
        </p:nvSpPr>
        <p:spPr bwMode="auto">
          <a:xfrm flipV="1">
            <a:off x="7160821" y="5368924"/>
            <a:ext cx="1153626" cy="500063"/>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pic>
        <p:nvPicPr>
          <p:cNvPr id="15" name="Grafik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7872" y="3504512"/>
            <a:ext cx="3047729" cy="2745476"/>
          </a:xfrm>
          <a:prstGeom prst="rect">
            <a:avLst/>
          </a:prstGeom>
        </p:spPr>
      </p:pic>
      <p:cxnSp>
        <p:nvCxnSpPr>
          <p:cNvPr id="3" name="Gerade Verbindung mit Pfeil 2"/>
          <p:cNvCxnSpPr/>
          <p:nvPr/>
        </p:nvCxnSpPr>
        <p:spPr>
          <a:xfrm flipH="1">
            <a:off x="2501462" y="4140994"/>
            <a:ext cx="3426372" cy="336413"/>
          </a:xfrm>
          <a:prstGeom prst="straightConnector1">
            <a:avLst/>
          </a:prstGeom>
          <a:ln w="3175">
            <a:solidFill>
              <a:schemeClr val="tx1"/>
            </a:solidFill>
            <a:headEnd type="none" w="med" len="med"/>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5185711"/>
      </p:ext>
    </p:extLst>
  </p:cSld>
  <p:clrMapOvr>
    <a:masterClrMapping/>
  </p:clrMapOvr>
  <p:transition spd="slow">
    <p:wipe/>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Box 1"/>
          <p:cNvSpPr txBox="1">
            <a:spLocks noChangeArrowheads="1"/>
          </p:cNvSpPr>
          <p:nvPr/>
        </p:nvSpPr>
        <p:spPr bwMode="auto">
          <a:xfrm>
            <a:off x="347590" y="1221636"/>
            <a:ext cx="6407150" cy="48371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1pPr>
            <a:lvl2pPr>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2pPr>
            <a:lvl3pPr>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3pPr>
            <a:lvl4pPr>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4pPr>
            <a:lvl5pPr>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5pPr>
            <a:lvl6pPr marL="25146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6pPr>
            <a:lvl7pPr marL="29718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7pPr>
            <a:lvl8pPr marL="34290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8pPr>
            <a:lvl9pPr marL="38862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9pPr>
          </a:lstStyle>
          <a:p>
            <a:pPr hangingPunct="1">
              <a:lnSpc>
                <a:spcPct val="100000"/>
              </a:lnSpc>
              <a:spcAft>
                <a:spcPts val="800"/>
              </a:spcAft>
            </a:pPr>
            <a:endParaRPr lang="en-US" altLang="en-US" sz="1600" dirty="0" smtClean="0">
              <a:ea typeface="MS PGothic" pitchFamily="34" charset="-128"/>
            </a:endParaRPr>
          </a:p>
          <a:p>
            <a:pPr hangingPunct="1">
              <a:lnSpc>
                <a:spcPct val="100000"/>
              </a:lnSpc>
              <a:spcAft>
                <a:spcPts val="800"/>
              </a:spcAft>
            </a:pPr>
            <a:endParaRPr lang="en-US" altLang="en-US" sz="1600" dirty="0" smtClean="0">
              <a:ea typeface="MS PGothic" pitchFamily="34" charset="-128"/>
            </a:endParaRPr>
          </a:p>
          <a:p>
            <a:pPr marL="285750" indent="-285750" hangingPunct="1">
              <a:lnSpc>
                <a:spcPct val="100000"/>
              </a:lnSpc>
              <a:spcAft>
                <a:spcPts val="800"/>
              </a:spcAft>
              <a:buFont typeface="Arial" panose="020B0604020202020204" pitchFamily="34" charset="0"/>
              <a:buChar char="•"/>
            </a:pPr>
            <a:r>
              <a:rPr lang="en-US" altLang="en-US" sz="1600" dirty="0" smtClean="0">
                <a:ea typeface="MS PGothic" pitchFamily="34" charset="-128"/>
              </a:rPr>
              <a:t>objective way to rate different</a:t>
            </a:r>
          </a:p>
          <a:p>
            <a:pPr hangingPunct="1">
              <a:lnSpc>
                <a:spcPct val="100000"/>
              </a:lnSpc>
              <a:spcAft>
                <a:spcPts val="800"/>
              </a:spcAft>
            </a:pPr>
            <a:r>
              <a:rPr lang="en-US" altLang="en-US" sz="1600" dirty="0" smtClean="0">
                <a:ea typeface="MS PGothic" pitchFamily="34" charset="-128"/>
              </a:rPr>
              <a:t>     HIC features</a:t>
            </a:r>
          </a:p>
          <a:p>
            <a:pPr marL="285750" indent="-285750" hangingPunct="1">
              <a:lnSpc>
                <a:spcPct val="100000"/>
              </a:lnSpc>
              <a:spcAft>
                <a:spcPts val="800"/>
              </a:spcAft>
              <a:buFont typeface="Arial" panose="020B0604020202020204" pitchFamily="34" charset="0"/>
              <a:buChar char="•"/>
            </a:pPr>
            <a:r>
              <a:rPr lang="en-US" altLang="en-US" sz="1600" dirty="0" smtClean="0">
                <a:ea typeface="MS PGothic" pitchFamily="34" charset="-128"/>
              </a:rPr>
              <a:t>allows to change the HIC feature for</a:t>
            </a:r>
          </a:p>
          <a:p>
            <a:pPr hangingPunct="1">
              <a:lnSpc>
                <a:spcPct val="100000"/>
              </a:lnSpc>
              <a:spcAft>
                <a:spcPts val="800"/>
              </a:spcAft>
            </a:pPr>
            <a:r>
              <a:rPr lang="en-US" altLang="en-US" sz="1600" dirty="0" smtClean="0">
                <a:ea typeface="MS PGothic" pitchFamily="34" charset="-128"/>
              </a:rPr>
              <a:t>     another design if the performance</a:t>
            </a:r>
          </a:p>
          <a:p>
            <a:pPr hangingPunct="1">
              <a:lnSpc>
                <a:spcPct val="100000"/>
              </a:lnSpc>
              <a:spcAft>
                <a:spcPts val="800"/>
              </a:spcAft>
            </a:pPr>
            <a:r>
              <a:rPr lang="en-US" altLang="en-US" sz="1600" dirty="0" smtClean="0">
                <a:ea typeface="MS PGothic" pitchFamily="34" charset="-128"/>
              </a:rPr>
              <a:t>     is better</a:t>
            </a:r>
          </a:p>
          <a:p>
            <a:pPr hangingPunct="1">
              <a:lnSpc>
                <a:spcPct val="100000"/>
              </a:lnSpc>
              <a:spcAft>
                <a:spcPts val="800"/>
              </a:spcAft>
            </a:pPr>
            <a:endParaRPr lang="en-US" altLang="en-US" sz="1600" dirty="0" smtClean="0">
              <a:ea typeface="MS PGothic" pitchFamily="34" charset="-128"/>
            </a:endParaRPr>
          </a:p>
          <a:p>
            <a:pPr hangingPunct="1">
              <a:lnSpc>
                <a:spcPct val="100000"/>
              </a:lnSpc>
              <a:spcAft>
                <a:spcPts val="800"/>
              </a:spcAft>
            </a:pPr>
            <a:endParaRPr lang="en-US" altLang="en-US" sz="1600" dirty="0">
              <a:ea typeface="MS PGothic" pitchFamily="34" charset="-128"/>
            </a:endParaRPr>
          </a:p>
        </p:txBody>
      </p:sp>
      <p:sp>
        <p:nvSpPr>
          <p:cNvPr id="24577" name="Text Box 1"/>
          <p:cNvSpPr txBox="1">
            <a:spLocks noChangeArrowheads="1"/>
          </p:cNvSpPr>
          <p:nvPr/>
        </p:nvSpPr>
        <p:spPr bwMode="auto">
          <a:xfrm>
            <a:off x="323850" y="1216025"/>
            <a:ext cx="6407150" cy="48371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1pPr>
            <a:lvl2pPr>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2pPr>
            <a:lvl3pPr>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3pPr>
            <a:lvl4pPr>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4pPr>
            <a:lvl5pPr>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5pPr>
            <a:lvl6pPr marL="25146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6pPr>
            <a:lvl7pPr marL="29718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7pPr>
            <a:lvl8pPr marL="34290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8pPr>
            <a:lvl9pPr marL="38862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9pPr>
          </a:lstStyle>
          <a:p>
            <a:pPr hangingPunct="1">
              <a:lnSpc>
                <a:spcPct val="100000"/>
              </a:lnSpc>
              <a:spcAft>
                <a:spcPts val="800"/>
              </a:spcAft>
            </a:pPr>
            <a:r>
              <a:rPr lang="en-US" altLang="en-US" sz="1600" dirty="0" smtClean="0">
                <a:ea typeface="MS PGothic" pitchFamily="34" charset="-128"/>
              </a:rPr>
              <a:t>HIC feature benchmark</a:t>
            </a:r>
          </a:p>
          <a:p>
            <a:pPr hangingPunct="1">
              <a:lnSpc>
                <a:spcPct val="100000"/>
              </a:lnSpc>
              <a:spcAft>
                <a:spcPts val="800"/>
              </a:spcAft>
            </a:pPr>
            <a:endParaRPr lang="en-US" altLang="en-US" sz="1600" dirty="0" smtClean="0">
              <a:ea typeface="MS PGothic" pitchFamily="34" charset="-128"/>
            </a:endParaRPr>
          </a:p>
          <a:p>
            <a:pPr hangingPunct="1">
              <a:lnSpc>
                <a:spcPct val="100000"/>
              </a:lnSpc>
              <a:spcAft>
                <a:spcPts val="800"/>
              </a:spcAft>
            </a:pPr>
            <a:endParaRPr lang="en-US" altLang="en-US" sz="1600" dirty="0">
              <a:ea typeface="MS PGothic" pitchFamily="34" charset="-128"/>
            </a:endParaRPr>
          </a:p>
        </p:txBody>
      </p:sp>
      <p:sp>
        <p:nvSpPr>
          <p:cNvPr id="24578" name="Text Box 2"/>
          <p:cNvSpPr txBox="1">
            <a:spLocks noChangeArrowheads="1"/>
          </p:cNvSpPr>
          <p:nvPr/>
        </p:nvSpPr>
        <p:spPr bwMode="auto">
          <a:xfrm>
            <a:off x="0" y="0"/>
            <a:ext cx="1588" cy="196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12347" rIns="0" bIns="0"/>
          <a:lstStyle/>
          <a:p>
            <a:pPr algn="ctr"/>
            <a:endParaRPr lang="en-US" altLang="en-US" sz="1400">
              <a:solidFill>
                <a:srgbClr val="000000"/>
              </a:solidFill>
              <a:latin typeface="Times New Roman" pitchFamily="18" charset="0"/>
              <a:ea typeface="DejaVu Sans" charset="0"/>
              <a:cs typeface="DejaVu Sans" charset="0"/>
            </a:endParaRPr>
          </a:p>
        </p:txBody>
      </p:sp>
      <p:sp>
        <p:nvSpPr>
          <p:cNvPr id="24579" name="Text Box 3"/>
          <p:cNvSpPr txBox="1">
            <a:spLocks noChangeArrowheads="1"/>
          </p:cNvSpPr>
          <p:nvPr/>
        </p:nvSpPr>
        <p:spPr bwMode="auto">
          <a:xfrm>
            <a:off x="317500" y="423863"/>
            <a:ext cx="5940425" cy="2524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1pPr>
            <a:lvl2pPr>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2pPr>
            <a:lvl3pPr>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3pPr>
            <a:lvl4pPr>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4pPr>
            <a:lvl5pPr>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5pPr>
            <a:lvl6pPr marL="25146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6pPr>
            <a:lvl7pPr marL="29718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7pPr>
            <a:lvl8pPr marL="34290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8pPr>
            <a:lvl9pPr marL="38862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9pPr>
          </a:lstStyle>
          <a:p>
            <a:pPr hangingPunct="1">
              <a:lnSpc>
                <a:spcPts val="2000"/>
              </a:lnSpc>
            </a:pPr>
            <a:r>
              <a:rPr lang="de-DE" altLang="en-US" sz="2000">
                <a:ea typeface="MS PGothic" pitchFamily="34" charset="-128"/>
              </a:rPr>
              <a:t>HIC study of a seat submodel</a:t>
            </a:r>
          </a:p>
        </p:txBody>
      </p:sp>
      <p:pic>
        <p:nvPicPr>
          <p:cNvPr id="2458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1674" y="1744493"/>
            <a:ext cx="5049981" cy="361392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 name="Fußzeilenplatzhalter 6"/>
          <p:cNvSpPr>
            <a:spLocks noGrp="1"/>
          </p:cNvSpPr>
          <p:nvPr>
            <p:ph type="ftr" sz="quarter" idx="14"/>
          </p:nvPr>
        </p:nvSpPr>
        <p:spPr/>
        <p:txBody>
          <a:bodyPr/>
          <a:lstStyle/>
          <a:p>
            <a:r>
              <a:rPr lang="en-US" altLang="en-US" dirty="0" smtClean="0"/>
              <a:t>HIC Simulation │ F&amp;CSC 2013 │ December 4th, 2013 │ RAG-dvs3 │ dirk goetze </a:t>
            </a:r>
            <a:endParaRPr lang="en-US" altLang="en-US" dirty="0"/>
          </a:p>
        </p:txBody>
      </p:sp>
      <p:sp>
        <p:nvSpPr>
          <p:cNvPr id="14" name="Text Box 5"/>
          <p:cNvSpPr txBox="1">
            <a:spLocks noChangeArrowheads="1"/>
          </p:cNvSpPr>
          <p:nvPr/>
        </p:nvSpPr>
        <p:spPr bwMode="auto">
          <a:xfrm>
            <a:off x="6479381" y="5572414"/>
            <a:ext cx="503238" cy="4905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55584" rIns="90000" bIns="45000"/>
          <a:lstStyle/>
          <a:p>
            <a:r>
              <a:rPr lang="en-US" altLang="en-US" sz="1200" dirty="0">
                <a:solidFill>
                  <a:srgbClr val="000000"/>
                </a:solidFill>
                <a:latin typeface="+mj-lt"/>
                <a:ea typeface="WenQuanYi Micro Hei" charset="0"/>
                <a:cs typeface="WenQuanYi Micro Hei" charset="0"/>
              </a:rPr>
              <a:t>pitch</a:t>
            </a:r>
          </a:p>
        </p:txBody>
      </p:sp>
      <p:sp>
        <p:nvSpPr>
          <p:cNvPr id="15" name="Text Box 5"/>
          <p:cNvSpPr txBox="1">
            <a:spLocks noChangeArrowheads="1"/>
          </p:cNvSpPr>
          <p:nvPr/>
        </p:nvSpPr>
        <p:spPr bwMode="auto">
          <a:xfrm>
            <a:off x="3853945" y="5358413"/>
            <a:ext cx="503238" cy="4905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55584" rIns="90000" bIns="45000"/>
          <a:lstStyle/>
          <a:p>
            <a:pPr algn="ctr"/>
            <a:r>
              <a:rPr lang="en-US" altLang="en-US" sz="1200" dirty="0" smtClean="0">
                <a:solidFill>
                  <a:srgbClr val="000000"/>
                </a:solidFill>
                <a:latin typeface="+mj-lt"/>
                <a:ea typeface="WenQuanYi Micro Hei" charset="0"/>
                <a:cs typeface="WenQuanYi Micro Hei" charset="0"/>
              </a:rPr>
              <a:t>28</a:t>
            </a:r>
            <a:endParaRPr lang="en-US" altLang="en-US" sz="1200" dirty="0">
              <a:solidFill>
                <a:srgbClr val="000000"/>
              </a:solidFill>
              <a:latin typeface="+mj-lt"/>
              <a:ea typeface="WenQuanYi Micro Hei" charset="0"/>
              <a:cs typeface="WenQuanYi Micro Hei" charset="0"/>
            </a:endParaRPr>
          </a:p>
        </p:txBody>
      </p:sp>
      <p:sp>
        <p:nvSpPr>
          <p:cNvPr id="16" name="Text Box 5"/>
          <p:cNvSpPr txBox="1">
            <a:spLocks noChangeArrowheads="1"/>
          </p:cNvSpPr>
          <p:nvPr/>
        </p:nvSpPr>
        <p:spPr bwMode="auto">
          <a:xfrm>
            <a:off x="5086998" y="5358413"/>
            <a:ext cx="503238" cy="4905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55584" rIns="90000" bIns="45000"/>
          <a:lstStyle/>
          <a:p>
            <a:pPr algn="ctr"/>
            <a:r>
              <a:rPr lang="en-US" altLang="en-US" sz="1200" dirty="0" smtClean="0">
                <a:solidFill>
                  <a:srgbClr val="000000"/>
                </a:solidFill>
                <a:latin typeface="+mj-lt"/>
                <a:ea typeface="WenQuanYi Micro Hei" charset="0"/>
                <a:cs typeface="WenQuanYi Micro Hei" charset="0"/>
              </a:rPr>
              <a:t>29</a:t>
            </a:r>
            <a:endParaRPr lang="en-US" altLang="en-US" sz="1200" dirty="0">
              <a:solidFill>
                <a:srgbClr val="000000"/>
              </a:solidFill>
              <a:latin typeface="+mj-lt"/>
              <a:ea typeface="WenQuanYi Micro Hei" charset="0"/>
              <a:cs typeface="WenQuanYi Micro Hei" charset="0"/>
            </a:endParaRPr>
          </a:p>
        </p:txBody>
      </p:sp>
      <p:sp>
        <p:nvSpPr>
          <p:cNvPr id="17" name="Text Box 5"/>
          <p:cNvSpPr txBox="1">
            <a:spLocks noChangeArrowheads="1"/>
          </p:cNvSpPr>
          <p:nvPr/>
        </p:nvSpPr>
        <p:spPr bwMode="auto">
          <a:xfrm>
            <a:off x="6305045" y="5358413"/>
            <a:ext cx="503238" cy="4905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55584" rIns="90000" bIns="45000"/>
          <a:lstStyle/>
          <a:p>
            <a:pPr algn="ctr"/>
            <a:r>
              <a:rPr lang="en-US" altLang="en-US" sz="1200" dirty="0" smtClean="0">
                <a:solidFill>
                  <a:srgbClr val="000000"/>
                </a:solidFill>
                <a:latin typeface="+mj-lt"/>
                <a:ea typeface="WenQuanYi Micro Hei" charset="0"/>
                <a:cs typeface="WenQuanYi Micro Hei" charset="0"/>
              </a:rPr>
              <a:t>30</a:t>
            </a:r>
            <a:endParaRPr lang="en-US" altLang="en-US" sz="1200" dirty="0">
              <a:solidFill>
                <a:srgbClr val="000000"/>
              </a:solidFill>
              <a:latin typeface="+mj-lt"/>
              <a:ea typeface="WenQuanYi Micro Hei" charset="0"/>
              <a:cs typeface="WenQuanYi Micro Hei" charset="0"/>
            </a:endParaRPr>
          </a:p>
        </p:txBody>
      </p:sp>
      <p:sp>
        <p:nvSpPr>
          <p:cNvPr id="18" name="Text Box 5"/>
          <p:cNvSpPr txBox="1">
            <a:spLocks noChangeArrowheads="1"/>
          </p:cNvSpPr>
          <p:nvPr/>
        </p:nvSpPr>
        <p:spPr bwMode="auto">
          <a:xfrm>
            <a:off x="7538097" y="5358413"/>
            <a:ext cx="503238" cy="4905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55584" rIns="90000" bIns="45000"/>
          <a:lstStyle/>
          <a:p>
            <a:pPr algn="ctr"/>
            <a:r>
              <a:rPr lang="en-US" altLang="en-US" sz="1200" dirty="0" smtClean="0">
                <a:solidFill>
                  <a:srgbClr val="000000"/>
                </a:solidFill>
                <a:latin typeface="+mj-lt"/>
                <a:ea typeface="WenQuanYi Micro Hei" charset="0"/>
                <a:cs typeface="WenQuanYi Micro Hei" charset="0"/>
              </a:rPr>
              <a:t>31</a:t>
            </a:r>
            <a:endParaRPr lang="en-US" altLang="en-US" sz="1200" dirty="0">
              <a:solidFill>
                <a:srgbClr val="000000"/>
              </a:solidFill>
              <a:latin typeface="+mj-lt"/>
              <a:ea typeface="WenQuanYi Micro Hei" charset="0"/>
              <a:cs typeface="WenQuanYi Micro Hei" charset="0"/>
            </a:endParaRPr>
          </a:p>
        </p:txBody>
      </p:sp>
      <p:sp>
        <p:nvSpPr>
          <p:cNvPr id="19" name="Text Box 5"/>
          <p:cNvSpPr txBox="1">
            <a:spLocks noChangeArrowheads="1"/>
          </p:cNvSpPr>
          <p:nvPr/>
        </p:nvSpPr>
        <p:spPr bwMode="auto">
          <a:xfrm>
            <a:off x="8764216" y="5368971"/>
            <a:ext cx="503238" cy="4905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55584" rIns="90000" bIns="45000"/>
          <a:lstStyle/>
          <a:p>
            <a:pPr algn="ctr"/>
            <a:r>
              <a:rPr lang="en-US" altLang="en-US" sz="1200" dirty="0" smtClean="0">
                <a:solidFill>
                  <a:srgbClr val="000000"/>
                </a:solidFill>
                <a:latin typeface="+mj-lt"/>
                <a:ea typeface="WenQuanYi Micro Hei" charset="0"/>
                <a:cs typeface="WenQuanYi Micro Hei" charset="0"/>
              </a:rPr>
              <a:t>32</a:t>
            </a:r>
            <a:endParaRPr lang="en-US" altLang="en-US" sz="1200" dirty="0">
              <a:solidFill>
                <a:srgbClr val="000000"/>
              </a:solidFill>
              <a:latin typeface="+mj-lt"/>
              <a:ea typeface="WenQuanYi Micro Hei" charset="0"/>
              <a:cs typeface="WenQuanYi Micro Hei" charset="0"/>
            </a:endParaRPr>
          </a:p>
        </p:txBody>
      </p:sp>
      <p:sp>
        <p:nvSpPr>
          <p:cNvPr id="2" name="Rechteck 1"/>
          <p:cNvSpPr/>
          <p:nvPr/>
        </p:nvSpPr>
        <p:spPr>
          <a:xfrm>
            <a:off x="3931200" y="5428800"/>
            <a:ext cx="5150455" cy="185440"/>
          </a:xfrm>
          <a:prstGeom prst="rect">
            <a:avLst/>
          </a:prstGeom>
          <a:solidFill>
            <a:schemeClr val="bg1"/>
          </a:solidFill>
          <a:ln w="19050">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707227625"/>
      </p:ext>
    </p:extLst>
  </p:cSld>
  <p:clrMapOvr>
    <a:masterClrMapping/>
  </p:clrMapOvr>
  <p:transition spd="slow">
    <p:wipe/>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Text Box 1"/>
          <p:cNvSpPr txBox="1">
            <a:spLocks noChangeArrowheads="1"/>
          </p:cNvSpPr>
          <p:nvPr/>
        </p:nvSpPr>
        <p:spPr bwMode="auto">
          <a:xfrm>
            <a:off x="323850" y="1216025"/>
            <a:ext cx="6407150" cy="48371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marL="358775" indent="-358775">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1pPr>
            <a:lvl2pPr>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2pPr>
            <a:lvl3pPr>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3pPr>
            <a:lvl4pPr>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4pPr>
            <a:lvl5pPr>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5pPr>
            <a:lvl6pPr marL="25146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6pPr>
            <a:lvl7pPr marL="29718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7pPr>
            <a:lvl8pPr marL="34290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8pPr>
            <a:lvl9pPr marL="38862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9pPr>
          </a:lstStyle>
          <a:p>
            <a:pPr hangingPunct="1">
              <a:lnSpc>
                <a:spcPct val="100000"/>
              </a:lnSpc>
              <a:spcAft>
                <a:spcPts val="800"/>
              </a:spcAft>
              <a:buFont typeface="Times New Roman" pitchFamily="18" charset="0"/>
              <a:buAutoNum type="arabicPeriod"/>
            </a:pPr>
            <a:r>
              <a:rPr lang="de-DE" altLang="en-US" sz="1600">
                <a:ea typeface="MS PGothic" pitchFamily="34" charset="-128"/>
              </a:rPr>
              <a:t>Introduction</a:t>
            </a:r>
          </a:p>
          <a:p>
            <a:pPr hangingPunct="1">
              <a:lnSpc>
                <a:spcPct val="100000"/>
              </a:lnSpc>
              <a:spcAft>
                <a:spcPts val="800"/>
              </a:spcAft>
              <a:buFont typeface="Times New Roman" pitchFamily="18" charset="0"/>
              <a:buAutoNum type="arabicPeriod"/>
            </a:pPr>
            <a:r>
              <a:rPr lang="de-DE" altLang="en-US" sz="1600">
                <a:ea typeface="MS PGothic" pitchFamily="34" charset="-128"/>
              </a:rPr>
              <a:t>HIC study of a simple engineering model	</a:t>
            </a:r>
          </a:p>
          <a:p>
            <a:pPr hangingPunct="1">
              <a:lnSpc>
                <a:spcPct val="100000"/>
              </a:lnSpc>
              <a:spcAft>
                <a:spcPts val="800"/>
              </a:spcAft>
              <a:buFont typeface="Times New Roman" pitchFamily="18" charset="0"/>
              <a:buAutoNum type="arabicPeriod"/>
            </a:pPr>
            <a:r>
              <a:rPr lang="de-DE" altLang="en-US" sz="1600">
                <a:ea typeface="MS PGothic" pitchFamily="34" charset="-128"/>
              </a:rPr>
              <a:t>Study of a seat submodel	</a:t>
            </a:r>
          </a:p>
          <a:p>
            <a:pPr hangingPunct="1">
              <a:lnSpc>
                <a:spcPct val="100000"/>
              </a:lnSpc>
              <a:spcAft>
                <a:spcPts val="800"/>
              </a:spcAft>
              <a:buFont typeface="Times New Roman" pitchFamily="18" charset="0"/>
              <a:buAutoNum type="arabicPeriod"/>
            </a:pPr>
            <a:r>
              <a:rPr lang="de-DE" altLang="en-US" sz="1600">
                <a:ea typeface="MS PGothic" pitchFamily="34" charset="-128"/>
              </a:rPr>
              <a:t>Full-scale HIC simulation and test</a:t>
            </a:r>
          </a:p>
          <a:p>
            <a:pPr hangingPunct="1">
              <a:lnSpc>
                <a:spcPct val="100000"/>
              </a:lnSpc>
              <a:spcAft>
                <a:spcPts val="800"/>
              </a:spcAft>
              <a:buFont typeface="Times New Roman" pitchFamily="18" charset="0"/>
              <a:buAutoNum type="arabicPeriod"/>
            </a:pPr>
            <a:r>
              <a:rPr lang="de-DE" altLang="en-US" sz="1600">
                <a:ea typeface="MS PGothic" pitchFamily="34" charset="-128"/>
              </a:rPr>
              <a:t>Conclusions</a:t>
            </a:r>
          </a:p>
        </p:txBody>
      </p:sp>
      <p:sp>
        <p:nvSpPr>
          <p:cNvPr id="7170" name="Text Box 2"/>
          <p:cNvSpPr txBox="1">
            <a:spLocks noChangeArrowheads="1"/>
          </p:cNvSpPr>
          <p:nvPr/>
        </p:nvSpPr>
        <p:spPr bwMode="auto">
          <a:xfrm>
            <a:off x="0" y="0"/>
            <a:ext cx="1588" cy="196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12347" rIns="0" bIns="0"/>
          <a:lstStyle/>
          <a:p>
            <a:pPr algn="ctr"/>
            <a:endParaRPr lang="en-US" altLang="en-US" sz="1400">
              <a:solidFill>
                <a:srgbClr val="000000"/>
              </a:solidFill>
              <a:latin typeface="Times New Roman" pitchFamily="18" charset="0"/>
              <a:ea typeface="DejaVu Sans" charset="0"/>
              <a:cs typeface="DejaVu Sans" charset="0"/>
            </a:endParaRPr>
          </a:p>
        </p:txBody>
      </p:sp>
      <p:sp>
        <p:nvSpPr>
          <p:cNvPr id="7171" name="Text Box 3"/>
          <p:cNvSpPr txBox="1">
            <a:spLocks noChangeArrowheads="1"/>
          </p:cNvSpPr>
          <p:nvPr/>
        </p:nvSpPr>
        <p:spPr bwMode="auto">
          <a:xfrm>
            <a:off x="317500" y="423863"/>
            <a:ext cx="5940425" cy="2524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1pPr>
            <a:lvl2pPr>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2pPr>
            <a:lvl3pPr>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3pPr>
            <a:lvl4pPr>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4pPr>
            <a:lvl5pPr>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5pPr>
            <a:lvl6pPr marL="25146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6pPr>
            <a:lvl7pPr marL="29718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7pPr>
            <a:lvl8pPr marL="34290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8pPr>
            <a:lvl9pPr marL="38862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9pPr>
          </a:lstStyle>
          <a:p>
            <a:pPr hangingPunct="1">
              <a:lnSpc>
                <a:spcPts val="2000"/>
              </a:lnSpc>
            </a:pPr>
            <a:r>
              <a:rPr lang="de-DE" altLang="en-US" sz="2000">
                <a:ea typeface="MS PGothic" pitchFamily="34" charset="-128"/>
              </a:rPr>
              <a:t>Agenda</a:t>
            </a:r>
          </a:p>
        </p:txBody>
      </p:sp>
      <p:sp>
        <p:nvSpPr>
          <p:cNvPr id="7" name="Fußzeilenplatzhalter 6"/>
          <p:cNvSpPr>
            <a:spLocks noGrp="1"/>
          </p:cNvSpPr>
          <p:nvPr>
            <p:ph type="ftr" sz="quarter" idx="14"/>
          </p:nvPr>
        </p:nvSpPr>
        <p:spPr/>
        <p:txBody>
          <a:bodyPr/>
          <a:lstStyle/>
          <a:p>
            <a:pPr>
              <a:defRPr/>
            </a:pPr>
            <a:r>
              <a:rPr lang="en-US" dirty="0" smtClean="0"/>
              <a:t>HIC Simulation │ F&amp;CSC 2013 │ December 4th, 2013 │ RAG-dvs3 │ dirk goetze </a:t>
            </a:r>
            <a:endParaRPr lang="en-US" dirty="0"/>
          </a:p>
        </p:txBody>
      </p:sp>
    </p:spTree>
    <p:extLst>
      <p:ext uri="{BB962C8B-B14F-4D97-AF65-F5344CB8AC3E}">
        <p14:creationId xmlns:p14="http://schemas.microsoft.com/office/powerpoint/2010/main" val="3503634876"/>
      </p:ext>
    </p:extLst>
  </p:cSld>
  <p:clrMapOvr>
    <a:masterClrMapping/>
  </p:clrMapOvr>
  <p:transition spd="slow">
    <p:wipe/>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ext Box 1"/>
          <p:cNvSpPr txBox="1">
            <a:spLocks noChangeArrowheads="1"/>
          </p:cNvSpPr>
          <p:nvPr/>
        </p:nvSpPr>
        <p:spPr bwMode="auto">
          <a:xfrm>
            <a:off x="323850" y="1216025"/>
            <a:ext cx="6407150" cy="48371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marL="358775" indent="-358775">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1pPr>
            <a:lvl2pPr>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2pPr>
            <a:lvl3pPr>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3pPr>
            <a:lvl4pPr>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4pPr>
            <a:lvl5pPr>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5pPr>
            <a:lvl6pPr marL="25146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6pPr>
            <a:lvl7pPr marL="29718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7pPr>
            <a:lvl8pPr marL="34290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8pPr>
            <a:lvl9pPr marL="38862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9pPr>
          </a:lstStyle>
          <a:p>
            <a:pPr hangingPunct="1">
              <a:lnSpc>
                <a:spcPct val="100000"/>
              </a:lnSpc>
              <a:spcAft>
                <a:spcPts val="800"/>
              </a:spcAft>
              <a:buFont typeface="Times New Roman" pitchFamily="18" charset="0"/>
              <a:buAutoNum type="arabicPeriod"/>
            </a:pPr>
            <a:r>
              <a:rPr lang="en-US" altLang="en-US" sz="1600" dirty="0" smtClean="0">
                <a:solidFill>
                  <a:srgbClr val="A0A0A0"/>
                </a:solidFill>
                <a:ea typeface="MS PGothic" pitchFamily="34" charset="-128"/>
              </a:rPr>
              <a:t>Introduction</a:t>
            </a:r>
          </a:p>
          <a:p>
            <a:pPr hangingPunct="1">
              <a:lnSpc>
                <a:spcPct val="100000"/>
              </a:lnSpc>
              <a:spcAft>
                <a:spcPts val="800"/>
              </a:spcAft>
              <a:buFont typeface="Times New Roman" pitchFamily="18" charset="0"/>
              <a:buAutoNum type="arabicPeriod"/>
            </a:pPr>
            <a:r>
              <a:rPr lang="en-US" altLang="en-US" sz="1600" dirty="0" smtClean="0">
                <a:solidFill>
                  <a:srgbClr val="A0A0A0"/>
                </a:solidFill>
                <a:ea typeface="MS PGothic" pitchFamily="34" charset="-128"/>
              </a:rPr>
              <a:t>HIC study of a simple engineering model	</a:t>
            </a:r>
          </a:p>
          <a:p>
            <a:pPr hangingPunct="1">
              <a:lnSpc>
                <a:spcPct val="100000"/>
              </a:lnSpc>
              <a:spcAft>
                <a:spcPts val="800"/>
              </a:spcAft>
              <a:buFont typeface="Times New Roman" pitchFamily="18" charset="0"/>
              <a:buAutoNum type="arabicPeriod"/>
            </a:pPr>
            <a:r>
              <a:rPr lang="en-US" altLang="en-US" sz="1600" dirty="0" smtClean="0">
                <a:solidFill>
                  <a:srgbClr val="A0A0A0"/>
                </a:solidFill>
                <a:ea typeface="MS PGothic" pitchFamily="34" charset="-128"/>
              </a:rPr>
              <a:t>Study of a seat submodel	</a:t>
            </a:r>
          </a:p>
          <a:p>
            <a:pPr hangingPunct="1">
              <a:lnSpc>
                <a:spcPct val="100000"/>
              </a:lnSpc>
              <a:spcAft>
                <a:spcPts val="800"/>
              </a:spcAft>
              <a:buFont typeface="Times New Roman" pitchFamily="18" charset="0"/>
              <a:buAutoNum type="arabicPeriod"/>
            </a:pPr>
            <a:r>
              <a:rPr lang="en-US" altLang="en-US" sz="1600" dirty="0" smtClean="0">
                <a:ea typeface="MS PGothic" pitchFamily="34" charset="-128"/>
              </a:rPr>
              <a:t>Full-scale HIC simulation and test</a:t>
            </a:r>
          </a:p>
          <a:p>
            <a:pPr hangingPunct="1">
              <a:lnSpc>
                <a:spcPct val="100000"/>
              </a:lnSpc>
              <a:spcAft>
                <a:spcPts val="800"/>
              </a:spcAft>
              <a:buFont typeface="Times New Roman" pitchFamily="18" charset="0"/>
              <a:buAutoNum type="arabicPeriod"/>
            </a:pPr>
            <a:r>
              <a:rPr lang="en-US" altLang="en-US" sz="1600" dirty="0" smtClean="0">
                <a:solidFill>
                  <a:srgbClr val="A0A0A0"/>
                </a:solidFill>
                <a:ea typeface="MS PGothic" pitchFamily="34" charset="-128"/>
              </a:rPr>
              <a:t>Conclusions</a:t>
            </a:r>
            <a:endParaRPr lang="en-US" altLang="en-US" sz="1600" dirty="0">
              <a:solidFill>
                <a:srgbClr val="A0A0A0"/>
              </a:solidFill>
              <a:ea typeface="MS PGothic" pitchFamily="34" charset="-128"/>
            </a:endParaRPr>
          </a:p>
        </p:txBody>
      </p:sp>
      <p:sp>
        <p:nvSpPr>
          <p:cNvPr id="25602" name="Text Box 2"/>
          <p:cNvSpPr txBox="1">
            <a:spLocks noChangeArrowheads="1"/>
          </p:cNvSpPr>
          <p:nvPr/>
        </p:nvSpPr>
        <p:spPr bwMode="auto">
          <a:xfrm>
            <a:off x="0" y="0"/>
            <a:ext cx="1588" cy="196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12347" rIns="0" bIns="0"/>
          <a:lstStyle/>
          <a:p>
            <a:pPr algn="ctr"/>
            <a:endParaRPr lang="en-US" altLang="en-US" sz="1400" dirty="0">
              <a:solidFill>
                <a:srgbClr val="000000"/>
              </a:solidFill>
              <a:latin typeface="Times New Roman" pitchFamily="18" charset="0"/>
              <a:ea typeface="DejaVu Sans" charset="0"/>
              <a:cs typeface="DejaVu Sans" charset="0"/>
            </a:endParaRPr>
          </a:p>
        </p:txBody>
      </p:sp>
      <p:sp>
        <p:nvSpPr>
          <p:cNvPr id="25603" name="Text Box 3"/>
          <p:cNvSpPr txBox="1">
            <a:spLocks noChangeArrowheads="1"/>
          </p:cNvSpPr>
          <p:nvPr/>
        </p:nvSpPr>
        <p:spPr bwMode="auto">
          <a:xfrm>
            <a:off x="317500" y="423863"/>
            <a:ext cx="5940425" cy="2524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1pPr>
            <a:lvl2pPr>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2pPr>
            <a:lvl3pPr>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3pPr>
            <a:lvl4pPr>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4pPr>
            <a:lvl5pPr>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5pPr>
            <a:lvl6pPr marL="25146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6pPr>
            <a:lvl7pPr marL="29718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7pPr>
            <a:lvl8pPr marL="34290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8pPr>
            <a:lvl9pPr marL="38862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9pPr>
          </a:lstStyle>
          <a:p>
            <a:pPr hangingPunct="1">
              <a:lnSpc>
                <a:spcPts val="2000"/>
              </a:lnSpc>
            </a:pPr>
            <a:r>
              <a:rPr lang="de-DE" altLang="en-US" sz="2000" dirty="0">
                <a:ea typeface="MS PGothic" pitchFamily="34" charset="-128"/>
              </a:rPr>
              <a:t>Agenda</a:t>
            </a:r>
          </a:p>
        </p:txBody>
      </p:sp>
      <p:sp>
        <p:nvSpPr>
          <p:cNvPr id="7" name="Fußzeilenplatzhalter 6"/>
          <p:cNvSpPr>
            <a:spLocks noGrp="1"/>
          </p:cNvSpPr>
          <p:nvPr>
            <p:ph type="ftr" sz="quarter" idx="14"/>
          </p:nvPr>
        </p:nvSpPr>
        <p:spPr/>
        <p:txBody>
          <a:bodyPr/>
          <a:lstStyle/>
          <a:p>
            <a:r>
              <a:rPr lang="en-US" altLang="en-US" dirty="0" smtClean="0"/>
              <a:t>HIC Simulation │ F&amp;CSC 2013 │ December 4th, 2013 │ RAG-dvs3 │ dirk goetze </a:t>
            </a:r>
            <a:endParaRPr lang="en-US" altLang="en-US" dirty="0"/>
          </a:p>
        </p:txBody>
      </p:sp>
    </p:spTree>
    <p:extLst>
      <p:ext uri="{BB962C8B-B14F-4D97-AF65-F5344CB8AC3E}">
        <p14:creationId xmlns:p14="http://schemas.microsoft.com/office/powerpoint/2010/main" val="1000773462"/>
      </p:ext>
    </p:extLst>
  </p:cSld>
  <p:clrMapOvr>
    <a:masterClrMapping/>
  </p:clrMapOvr>
  <p:transition spd="slow">
    <p:wipe/>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3675" y="1989138"/>
            <a:ext cx="2143125" cy="17621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76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11413" y="1989138"/>
            <a:ext cx="2143125" cy="17621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76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3438" y="1989138"/>
            <a:ext cx="2143125" cy="17621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7652"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77050" y="1989138"/>
            <a:ext cx="2143125" cy="17621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7653"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4475" y="4043363"/>
            <a:ext cx="2143125" cy="17621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7654"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68563" y="4076700"/>
            <a:ext cx="2143125" cy="17621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7655" name="Picture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51375" y="4076700"/>
            <a:ext cx="2143125" cy="17621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7656" name="Picture 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889750" y="4076700"/>
            <a:ext cx="2143125" cy="17621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7657" name="AutoShape 9"/>
          <p:cNvSpPr>
            <a:spLocks noChangeArrowheads="1"/>
          </p:cNvSpPr>
          <p:nvPr/>
        </p:nvSpPr>
        <p:spPr bwMode="auto">
          <a:xfrm>
            <a:off x="703263" y="3659188"/>
            <a:ext cx="1008062" cy="215900"/>
          </a:xfrm>
          <a:custGeom>
            <a:avLst/>
            <a:gdLst>
              <a:gd name="G0" fmla="*/ 2800 1 2"/>
              <a:gd name="G1" fmla="*/ 601 1 2"/>
              <a:gd name="G2" fmla="+- 601 0 0"/>
              <a:gd name="G3" fmla="+- 2800 0 0"/>
            </a:gdLst>
            <a:ahLst/>
            <a:cxnLst>
              <a:cxn ang="0">
                <a:pos x="r" y="vc"/>
              </a:cxn>
              <a:cxn ang="5400000">
                <a:pos x="hc" y="b"/>
              </a:cxn>
              <a:cxn ang="10800000">
                <a:pos x="l" y="vc"/>
              </a:cxn>
              <a:cxn ang="16200000">
                <a:pos x="hc" y="t"/>
              </a:cxn>
            </a:cxnLst>
            <a:rect l="0" t="0" r="0" b="0"/>
            <a:pathLst>
              <a:path>
                <a:moveTo>
                  <a:pt x="0" y="0"/>
                </a:moveTo>
                <a:lnTo>
                  <a:pt x="2800" y="0"/>
                </a:lnTo>
                <a:lnTo>
                  <a:pt x="2800" y="601"/>
                </a:lnTo>
                <a:lnTo>
                  <a:pt x="0" y="601"/>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46800" rIns="0" bIns="46800" anchor="ctr">
            <a:spAutoFit/>
          </a:bodyPr>
          <a:lstStyle>
            <a:lvl1pPr>
              <a:tabLst>
                <a:tab pos="723900" algn="l"/>
              </a:tabLst>
              <a:defRPr>
                <a:solidFill>
                  <a:srgbClr val="000000"/>
                </a:solidFill>
                <a:latin typeface="Arial" pitchFamily="34" charset="0"/>
                <a:ea typeface="WenQuanYi Micro Hei" charset="0"/>
                <a:cs typeface="WenQuanYi Micro Hei" charset="0"/>
              </a:defRPr>
            </a:lvl1pPr>
            <a:lvl2pPr>
              <a:tabLst>
                <a:tab pos="723900" algn="l"/>
              </a:tabLst>
              <a:defRPr>
                <a:solidFill>
                  <a:srgbClr val="000000"/>
                </a:solidFill>
                <a:latin typeface="Arial" pitchFamily="34" charset="0"/>
                <a:ea typeface="WenQuanYi Micro Hei" charset="0"/>
                <a:cs typeface="WenQuanYi Micro Hei" charset="0"/>
              </a:defRPr>
            </a:lvl2pPr>
            <a:lvl3pPr>
              <a:tabLst>
                <a:tab pos="723900" algn="l"/>
              </a:tabLst>
              <a:defRPr>
                <a:solidFill>
                  <a:srgbClr val="000000"/>
                </a:solidFill>
                <a:latin typeface="Arial" pitchFamily="34" charset="0"/>
                <a:ea typeface="WenQuanYi Micro Hei" charset="0"/>
                <a:cs typeface="WenQuanYi Micro Hei" charset="0"/>
              </a:defRPr>
            </a:lvl3pPr>
            <a:lvl4pPr>
              <a:tabLst>
                <a:tab pos="723900" algn="l"/>
              </a:tabLst>
              <a:defRPr>
                <a:solidFill>
                  <a:srgbClr val="000000"/>
                </a:solidFill>
                <a:latin typeface="Arial" pitchFamily="34" charset="0"/>
                <a:ea typeface="WenQuanYi Micro Hei" charset="0"/>
                <a:cs typeface="WenQuanYi Micro Hei" charset="0"/>
              </a:defRPr>
            </a:lvl4pPr>
            <a:lvl5pPr>
              <a:tabLst>
                <a:tab pos="723900" algn="l"/>
              </a:tabLst>
              <a:defRPr>
                <a:solidFill>
                  <a:srgbClr val="000000"/>
                </a:solidFill>
                <a:latin typeface="Arial" pitchFamily="34" charset="0"/>
                <a:ea typeface="WenQuanYi Micro Hei" charset="0"/>
                <a:cs typeface="WenQuanYi Micro Hei" charset="0"/>
              </a:defRPr>
            </a:lvl5pPr>
            <a:lvl6pPr marL="25146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Lst>
              <a:defRPr>
                <a:solidFill>
                  <a:srgbClr val="000000"/>
                </a:solidFill>
                <a:latin typeface="Arial" pitchFamily="34" charset="0"/>
                <a:ea typeface="WenQuanYi Micro Hei" charset="0"/>
                <a:cs typeface="WenQuanYi Micro Hei" charset="0"/>
              </a:defRPr>
            </a:lvl6pPr>
            <a:lvl7pPr marL="29718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Lst>
              <a:defRPr>
                <a:solidFill>
                  <a:srgbClr val="000000"/>
                </a:solidFill>
                <a:latin typeface="Arial" pitchFamily="34" charset="0"/>
                <a:ea typeface="WenQuanYi Micro Hei" charset="0"/>
                <a:cs typeface="WenQuanYi Micro Hei" charset="0"/>
              </a:defRPr>
            </a:lvl7pPr>
            <a:lvl8pPr marL="34290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Lst>
              <a:defRPr>
                <a:solidFill>
                  <a:srgbClr val="000000"/>
                </a:solidFill>
                <a:latin typeface="Arial" pitchFamily="34" charset="0"/>
                <a:ea typeface="WenQuanYi Micro Hei" charset="0"/>
                <a:cs typeface="WenQuanYi Micro Hei" charset="0"/>
              </a:defRPr>
            </a:lvl8pPr>
            <a:lvl9pPr marL="38862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Lst>
              <a:defRPr>
                <a:solidFill>
                  <a:srgbClr val="000000"/>
                </a:solidFill>
                <a:latin typeface="Arial" pitchFamily="34" charset="0"/>
                <a:ea typeface="WenQuanYi Micro Hei" charset="0"/>
                <a:cs typeface="WenQuanYi Micro Hei" charset="0"/>
              </a:defRPr>
            </a:lvl9pPr>
          </a:lstStyle>
          <a:p>
            <a:pPr algn="ctr" hangingPunct="1">
              <a:lnSpc>
                <a:spcPct val="100000"/>
              </a:lnSpc>
            </a:pPr>
            <a:r>
              <a:rPr lang="en-US" altLang="en-US" sz="800" dirty="0"/>
              <a:t>t=0ms</a:t>
            </a:r>
          </a:p>
        </p:txBody>
      </p:sp>
      <p:sp>
        <p:nvSpPr>
          <p:cNvPr id="27658" name="AutoShape 10"/>
          <p:cNvSpPr>
            <a:spLocks noChangeArrowheads="1"/>
          </p:cNvSpPr>
          <p:nvPr/>
        </p:nvSpPr>
        <p:spPr bwMode="auto">
          <a:xfrm>
            <a:off x="2959100" y="3659188"/>
            <a:ext cx="1008063" cy="215900"/>
          </a:xfrm>
          <a:custGeom>
            <a:avLst/>
            <a:gdLst>
              <a:gd name="G0" fmla="*/ 2800 1 2"/>
              <a:gd name="G1" fmla="*/ 601 1 2"/>
              <a:gd name="G2" fmla="+- 601 0 0"/>
              <a:gd name="G3" fmla="+- 2800 0 0"/>
            </a:gdLst>
            <a:ahLst/>
            <a:cxnLst>
              <a:cxn ang="0">
                <a:pos x="r" y="vc"/>
              </a:cxn>
              <a:cxn ang="5400000">
                <a:pos x="hc" y="b"/>
              </a:cxn>
              <a:cxn ang="10800000">
                <a:pos x="l" y="vc"/>
              </a:cxn>
              <a:cxn ang="16200000">
                <a:pos x="hc" y="t"/>
              </a:cxn>
            </a:cxnLst>
            <a:rect l="0" t="0" r="0" b="0"/>
            <a:pathLst>
              <a:path>
                <a:moveTo>
                  <a:pt x="0" y="0"/>
                </a:moveTo>
                <a:lnTo>
                  <a:pt x="2800" y="0"/>
                </a:lnTo>
                <a:lnTo>
                  <a:pt x="2800" y="601"/>
                </a:lnTo>
                <a:lnTo>
                  <a:pt x="0" y="601"/>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46800" rIns="0" bIns="46800" anchor="ctr">
            <a:spAutoFit/>
          </a:bodyPr>
          <a:lstStyle>
            <a:lvl1pPr>
              <a:tabLst>
                <a:tab pos="723900" algn="l"/>
              </a:tabLst>
              <a:defRPr>
                <a:solidFill>
                  <a:srgbClr val="000000"/>
                </a:solidFill>
                <a:latin typeface="Arial" pitchFamily="34" charset="0"/>
                <a:ea typeface="WenQuanYi Micro Hei" charset="0"/>
                <a:cs typeface="WenQuanYi Micro Hei" charset="0"/>
              </a:defRPr>
            </a:lvl1pPr>
            <a:lvl2pPr>
              <a:tabLst>
                <a:tab pos="723900" algn="l"/>
              </a:tabLst>
              <a:defRPr>
                <a:solidFill>
                  <a:srgbClr val="000000"/>
                </a:solidFill>
                <a:latin typeface="Arial" pitchFamily="34" charset="0"/>
                <a:ea typeface="WenQuanYi Micro Hei" charset="0"/>
                <a:cs typeface="WenQuanYi Micro Hei" charset="0"/>
              </a:defRPr>
            </a:lvl2pPr>
            <a:lvl3pPr>
              <a:tabLst>
                <a:tab pos="723900" algn="l"/>
              </a:tabLst>
              <a:defRPr>
                <a:solidFill>
                  <a:srgbClr val="000000"/>
                </a:solidFill>
                <a:latin typeface="Arial" pitchFamily="34" charset="0"/>
                <a:ea typeface="WenQuanYi Micro Hei" charset="0"/>
                <a:cs typeface="WenQuanYi Micro Hei" charset="0"/>
              </a:defRPr>
            </a:lvl3pPr>
            <a:lvl4pPr>
              <a:tabLst>
                <a:tab pos="723900" algn="l"/>
              </a:tabLst>
              <a:defRPr>
                <a:solidFill>
                  <a:srgbClr val="000000"/>
                </a:solidFill>
                <a:latin typeface="Arial" pitchFamily="34" charset="0"/>
                <a:ea typeface="WenQuanYi Micro Hei" charset="0"/>
                <a:cs typeface="WenQuanYi Micro Hei" charset="0"/>
              </a:defRPr>
            </a:lvl4pPr>
            <a:lvl5pPr>
              <a:tabLst>
                <a:tab pos="723900" algn="l"/>
              </a:tabLst>
              <a:defRPr>
                <a:solidFill>
                  <a:srgbClr val="000000"/>
                </a:solidFill>
                <a:latin typeface="Arial" pitchFamily="34" charset="0"/>
                <a:ea typeface="WenQuanYi Micro Hei" charset="0"/>
                <a:cs typeface="WenQuanYi Micro Hei" charset="0"/>
              </a:defRPr>
            </a:lvl5pPr>
            <a:lvl6pPr marL="25146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Lst>
              <a:defRPr>
                <a:solidFill>
                  <a:srgbClr val="000000"/>
                </a:solidFill>
                <a:latin typeface="Arial" pitchFamily="34" charset="0"/>
                <a:ea typeface="WenQuanYi Micro Hei" charset="0"/>
                <a:cs typeface="WenQuanYi Micro Hei" charset="0"/>
              </a:defRPr>
            </a:lvl6pPr>
            <a:lvl7pPr marL="29718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Lst>
              <a:defRPr>
                <a:solidFill>
                  <a:srgbClr val="000000"/>
                </a:solidFill>
                <a:latin typeface="Arial" pitchFamily="34" charset="0"/>
                <a:ea typeface="WenQuanYi Micro Hei" charset="0"/>
                <a:cs typeface="WenQuanYi Micro Hei" charset="0"/>
              </a:defRPr>
            </a:lvl7pPr>
            <a:lvl8pPr marL="34290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Lst>
              <a:defRPr>
                <a:solidFill>
                  <a:srgbClr val="000000"/>
                </a:solidFill>
                <a:latin typeface="Arial" pitchFamily="34" charset="0"/>
                <a:ea typeface="WenQuanYi Micro Hei" charset="0"/>
                <a:cs typeface="WenQuanYi Micro Hei" charset="0"/>
              </a:defRPr>
            </a:lvl8pPr>
            <a:lvl9pPr marL="38862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Lst>
              <a:defRPr>
                <a:solidFill>
                  <a:srgbClr val="000000"/>
                </a:solidFill>
                <a:latin typeface="Arial" pitchFamily="34" charset="0"/>
                <a:ea typeface="WenQuanYi Micro Hei" charset="0"/>
                <a:cs typeface="WenQuanYi Micro Hei" charset="0"/>
              </a:defRPr>
            </a:lvl9pPr>
          </a:lstStyle>
          <a:p>
            <a:pPr algn="ctr" hangingPunct="1">
              <a:lnSpc>
                <a:spcPct val="100000"/>
              </a:lnSpc>
            </a:pPr>
            <a:r>
              <a:rPr lang="en-US" altLang="en-US" sz="800" dirty="0"/>
              <a:t>t=135ms</a:t>
            </a:r>
          </a:p>
        </p:txBody>
      </p:sp>
      <p:sp>
        <p:nvSpPr>
          <p:cNvPr id="27659" name="AutoShape 11"/>
          <p:cNvSpPr>
            <a:spLocks noChangeArrowheads="1"/>
          </p:cNvSpPr>
          <p:nvPr/>
        </p:nvSpPr>
        <p:spPr bwMode="auto">
          <a:xfrm>
            <a:off x="5216525" y="3659188"/>
            <a:ext cx="1008063" cy="215900"/>
          </a:xfrm>
          <a:custGeom>
            <a:avLst/>
            <a:gdLst>
              <a:gd name="G0" fmla="*/ 2800 1 2"/>
              <a:gd name="G1" fmla="*/ 601 1 2"/>
              <a:gd name="G2" fmla="+- 601 0 0"/>
              <a:gd name="G3" fmla="+- 2800 0 0"/>
            </a:gdLst>
            <a:ahLst/>
            <a:cxnLst>
              <a:cxn ang="0">
                <a:pos x="r" y="vc"/>
              </a:cxn>
              <a:cxn ang="5400000">
                <a:pos x="hc" y="b"/>
              </a:cxn>
              <a:cxn ang="10800000">
                <a:pos x="l" y="vc"/>
              </a:cxn>
              <a:cxn ang="16200000">
                <a:pos x="hc" y="t"/>
              </a:cxn>
            </a:cxnLst>
            <a:rect l="0" t="0" r="0" b="0"/>
            <a:pathLst>
              <a:path>
                <a:moveTo>
                  <a:pt x="0" y="0"/>
                </a:moveTo>
                <a:lnTo>
                  <a:pt x="2800" y="0"/>
                </a:lnTo>
                <a:lnTo>
                  <a:pt x="2800" y="601"/>
                </a:lnTo>
                <a:lnTo>
                  <a:pt x="0" y="601"/>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46800" rIns="0" bIns="46800" anchor="ctr">
            <a:spAutoFit/>
          </a:bodyPr>
          <a:lstStyle>
            <a:lvl1pPr>
              <a:tabLst>
                <a:tab pos="723900" algn="l"/>
              </a:tabLst>
              <a:defRPr>
                <a:solidFill>
                  <a:srgbClr val="000000"/>
                </a:solidFill>
                <a:latin typeface="Arial" pitchFamily="34" charset="0"/>
                <a:ea typeface="WenQuanYi Micro Hei" charset="0"/>
                <a:cs typeface="WenQuanYi Micro Hei" charset="0"/>
              </a:defRPr>
            </a:lvl1pPr>
            <a:lvl2pPr>
              <a:tabLst>
                <a:tab pos="723900" algn="l"/>
              </a:tabLst>
              <a:defRPr>
                <a:solidFill>
                  <a:srgbClr val="000000"/>
                </a:solidFill>
                <a:latin typeface="Arial" pitchFamily="34" charset="0"/>
                <a:ea typeface="WenQuanYi Micro Hei" charset="0"/>
                <a:cs typeface="WenQuanYi Micro Hei" charset="0"/>
              </a:defRPr>
            </a:lvl2pPr>
            <a:lvl3pPr>
              <a:tabLst>
                <a:tab pos="723900" algn="l"/>
              </a:tabLst>
              <a:defRPr>
                <a:solidFill>
                  <a:srgbClr val="000000"/>
                </a:solidFill>
                <a:latin typeface="Arial" pitchFamily="34" charset="0"/>
                <a:ea typeface="WenQuanYi Micro Hei" charset="0"/>
                <a:cs typeface="WenQuanYi Micro Hei" charset="0"/>
              </a:defRPr>
            </a:lvl3pPr>
            <a:lvl4pPr>
              <a:tabLst>
                <a:tab pos="723900" algn="l"/>
              </a:tabLst>
              <a:defRPr>
                <a:solidFill>
                  <a:srgbClr val="000000"/>
                </a:solidFill>
                <a:latin typeface="Arial" pitchFamily="34" charset="0"/>
                <a:ea typeface="WenQuanYi Micro Hei" charset="0"/>
                <a:cs typeface="WenQuanYi Micro Hei" charset="0"/>
              </a:defRPr>
            </a:lvl4pPr>
            <a:lvl5pPr>
              <a:tabLst>
                <a:tab pos="723900" algn="l"/>
              </a:tabLst>
              <a:defRPr>
                <a:solidFill>
                  <a:srgbClr val="000000"/>
                </a:solidFill>
                <a:latin typeface="Arial" pitchFamily="34" charset="0"/>
                <a:ea typeface="WenQuanYi Micro Hei" charset="0"/>
                <a:cs typeface="WenQuanYi Micro Hei" charset="0"/>
              </a:defRPr>
            </a:lvl5pPr>
            <a:lvl6pPr marL="25146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Lst>
              <a:defRPr>
                <a:solidFill>
                  <a:srgbClr val="000000"/>
                </a:solidFill>
                <a:latin typeface="Arial" pitchFamily="34" charset="0"/>
                <a:ea typeface="WenQuanYi Micro Hei" charset="0"/>
                <a:cs typeface="WenQuanYi Micro Hei" charset="0"/>
              </a:defRPr>
            </a:lvl6pPr>
            <a:lvl7pPr marL="29718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Lst>
              <a:defRPr>
                <a:solidFill>
                  <a:srgbClr val="000000"/>
                </a:solidFill>
                <a:latin typeface="Arial" pitchFamily="34" charset="0"/>
                <a:ea typeface="WenQuanYi Micro Hei" charset="0"/>
                <a:cs typeface="WenQuanYi Micro Hei" charset="0"/>
              </a:defRPr>
            </a:lvl7pPr>
            <a:lvl8pPr marL="34290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Lst>
              <a:defRPr>
                <a:solidFill>
                  <a:srgbClr val="000000"/>
                </a:solidFill>
                <a:latin typeface="Arial" pitchFamily="34" charset="0"/>
                <a:ea typeface="WenQuanYi Micro Hei" charset="0"/>
                <a:cs typeface="WenQuanYi Micro Hei" charset="0"/>
              </a:defRPr>
            </a:lvl8pPr>
            <a:lvl9pPr marL="38862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Lst>
              <a:defRPr>
                <a:solidFill>
                  <a:srgbClr val="000000"/>
                </a:solidFill>
                <a:latin typeface="Arial" pitchFamily="34" charset="0"/>
                <a:ea typeface="WenQuanYi Micro Hei" charset="0"/>
                <a:cs typeface="WenQuanYi Micro Hei" charset="0"/>
              </a:defRPr>
            </a:lvl9pPr>
          </a:lstStyle>
          <a:p>
            <a:pPr algn="ctr" hangingPunct="1">
              <a:lnSpc>
                <a:spcPct val="100000"/>
              </a:lnSpc>
            </a:pPr>
            <a:r>
              <a:rPr lang="en-US" altLang="en-US" sz="800" dirty="0"/>
              <a:t>t=165ms</a:t>
            </a:r>
          </a:p>
        </p:txBody>
      </p:sp>
      <p:sp>
        <p:nvSpPr>
          <p:cNvPr id="27660" name="AutoShape 12"/>
          <p:cNvSpPr>
            <a:spLocks noChangeArrowheads="1"/>
          </p:cNvSpPr>
          <p:nvPr/>
        </p:nvSpPr>
        <p:spPr bwMode="auto">
          <a:xfrm>
            <a:off x="7524750" y="3659188"/>
            <a:ext cx="1008063" cy="215900"/>
          </a:xfrm>
          <a:custGeom>
            <a:avLst/>
            <a:gdLst>
              <a:gd name="G0" fmla="*/ 2800 1 2"/>
              <a:gd name="G1" fmla="*/ 601 1 2"/>
              <a:gd name="G2" fmla="+- 601 0 0"/>
              <a:gd name="G3" fmla="+- 2800 0 0"/>
            </a:gdLst>
            <a:ahLst/>
            <a:cxnLst>
              <a:cxn ang="0">
                <a:pos x="r" y="vc"/>
              </a:cxn>
              <a:cxn ang="5400000">
                <a:pos x="hc" y="b"/>
              </a:cxn>
              <a:cxn ang="10800000">
                <a:pos x="l" y="vc"/>
              </a:cxn>
              <a:cxn ang="16200000">
                <a:pos x="hc" y="t"/>
              </a:cxn>
            </a:cxnLst>
            <a:rect l="0" t="0" r="0" b="0"/>
            <a:pathLst>
              <a:path>
                <a:moveTo>
                  <a:pt x="0" y="0"/>
                </a:moveTo>
                <a:lnTo>
                  <a:pt x="2800" y="0"/>
                </a:lnTo>
                <a:lnTo>
                  <a:pt x="2800" y="601"/>
                </a:lnTo>
                <a:lnTo>
                  <a:pt x="0" y="601"/>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46800" rIns="0" bIns="46800" anchor="ctr">
            <a:spAutoFit/>
          </a:bodyPr>
          <a:lstStyle>
            <a:lvl1pPr>
              <a:tabLst>
                <a:tab pos="723900" algn="l"/>
              </a:tabLst>
              <a:defRPr>
                <a:solidFill>
                  <a:srgbClr val="000000"/>
                </a:solidFill>
                <a:latin typeface="Arial" pitchFamily="34" charset="0"/>
                <a:ea typeface="WenQuanYi Micro Hei" charset="0"/>
                <a:cs typeface="WenQuanYi Micro Hei" charset="0"/>
              </a:defRPr>
            </a:lvl1pPr>
            <a:lvl2pPr>
              <a:tabLst>
                <a:tab pos="723900" algn="l"/>
              </a:tabLst>
              <a:defRPr>
                <a:solidFill>
                  <a:srgbClr val="000000"/>
                </a:solidFill>
                <a:latin typeface="Arial" pitchFamily="34" charset="0"/>
                <a:ea typeface="WenQuanYi Micro Hei" charset="0"/>
                <a:cs typeface="WenQuanYi Micro Hei" charset="0"/>
              </a:defRPr>
            </a:lvl2pPr>
            <a:lvl3pPr>
              <a:tabLst>
                <a:tab pos="723900" algn="l"/>
              </a:tabLst>
              <a:defRPr>
                <a:solidFill>
                  <a:srgbClr val="000000"/>
                </a:solidFill>
                <a:latin typeface="Arial" pitchFamily="34" charset="0"/>
                <a:ea typeface="WenQuanYi Micro Hei" charset="0"/>
                <a:cs typeface="WenQuanYi Micro Hei" charset="0"/>
              </a:defRPr>
            </a:lvl3pPr>
            <a:lvl4pPr>
              <a:tabLst>
                <a:tab pos="723900" algn="l"/>
              </a:tabLst>
              <a:defRPr>
                <a:solidFill>
                  <a:srgbClr val="000000"/>
                </a:solidFill>
                <a:latin typeface="Arial" pitchFamily="34" charset="0"/>
                <a:ea typeface="WenQuanYi Micro Hei" charset="0"/>
                <a:cs typeface="WenQuanYi Micro Hei" charset="0"/>
              </a:defRPr>
            </a:lvl4pPr>
            <a:lvl5pPr>
              <a:tabLst>
                <a:tab pos="723900" algn="l"/>
              </a:tabLst>
              <a:defRPr>
                <a:solidFill>
                  <a:srgbClr val="000000"/>
                </a:solidFill>
                <a:latin typeface="Arial" pitchFamily="34" charset="0"/>
                <a:ea typeface="WenQuanYi Micro Hei" charset="0"/>
                <a:cs typeface="WenQuanYi Micro Hei" charset="0"/>
              </a:defRPr>
            </a:lvl5pPr>
            <a:lvl6pPr marL="25146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Lst>
              <a:defRPr>
                <a:solidFill>
                  <a:srgbClr val="000000"/>
                </a:solidFill>
                <a:latin typeface="Arial" pitchFamily="34" charset="0"/>
                <a:ea typeface="WenQuanYi Micro Hei" charset="0"/>
                <a:cs typeface="WenQuanYi Micro Hei" charset="0"/>
              </a:defRPr>
            </a:lvl6pPr>
            <a:lvl7pPr marL="29718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Lst>
              <a:defRPr>
                <a:solidFill>
                  <a:srgbClr val="000000"/>
                </a:solidFill>
                <a:latin typeface="Arial" pitchFamily="34" charset="0"/>
                <a:ea typeface="WenQuanYi Micro Hei" charset="0"/>
                <a:cs typeface="WenQuanYi Micro Hei" charset="0"/>
              </a:defRPr>
            </a:lvl7pPr>
            <a:lvl8pPr marL="34290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Lst>
              <a:defRPr>
                <a:solidFill>
                  <a:srgbClr val="000000"/>
                </a:solidFill>
                <a:latin typeface="Arial" pitchFamily="34" charset="0"/>
                <a:ea typeface="WenQuanYi Micro Hei" charset="0"/>
                <a:cs typeface="WenQuanYi Micro Hei" charset="0"/>
              </a:defRPr>
            </a:lvl8pPr>
            <a:lvl9pPr marL="38862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Lst>
              <a:defRPr>
                <a:solidFill>
                  <a:srgbClr val="000000"/>
                </a:solidFill>
                <a:latin typeface="Arial" pitchFamily="34" charset="0"/>
                <a:ea typeface="WenQuanYi Micro Hei" charset="0"/>
                <a:cs typeface="WenQuanYi Micro Hei" charset="0"/>
              </a:defRPr>
            </a:lvl9pPr>
          </a:lstStyle>
          <a:p>
            <a:pPr algn="ctr" hangingPunct="1">
              <a:lnSpc>
                <a:spcPct val="100000"/>
              </a:lnSpc>
            </a:pPr>
            <a:r>
              <a:rPr lang="en-US" altLang="en-US" sz="800" dirty="0"/>
              <a:t>t=185ms</a:t>
            </a:r>
          </a:p>
        </p:txBody>
      </p:sp>
      <p:sp>
        <p:nvSpPr>
          <p:cNvPr id="27661" name="AutoShape 13"/>
          <p:cNvSpPr>
            <a:spLocks noChangeArrowheads="1"/>
          </p:cNvSpPr>
          <p:nvPr/>
        </p:nvSpPr>
        <p:spPr bwMode="auto">
          <a:xfrm>
            <a:off x="827088" y="5711825"/>
            <a:ext cx="1008062" cy="215900"/>
          </a:xfrm>
          <a:custGeom>
            <a:avLst/>
            <a:gdLst>
              <a:gd name="G0" fmla="*/ 2800 1 2"/>
              <a:gd name="G1" fmla="*/ 601 1 2"/>
              <a:gd name="G2" fmla="+- 601 0 0"/>
              <a:gd name="G3" fmla="+- 2800 0 0"/>
            </a:gdLst>
            <a:ahLst/>
            <a:cxnLst>
              <a:cxn ang="0">
                <a:pos x="r" y="vc"/>
              </a:cxn>
              <a:cxn ang="5400000">
                <a:pos x="hc" y="b"/>
              </a:cxn>
              <a:cxn ang="10800000">
                <a:pos x="l" y="vc"/>
              </a:cxn>
              <a:cxn ang="16200000">
                <a:pos x="hc" y="t"/>
              </a:cxn>
            </a:cxnLst>
            <a:rect l="0" t="0" r="0" b="0"/>
            <a:pathLst>
              <a:path>
                <a:moveTo>
                  <a:pt x="0" y="0"/>
                </a:moveTo>
                <a:lnTo>
                  <a:pt x="2800" y="0"/>
                </a:lnTo>
                <a:lnTo>
                  <a:pt x="2800" y="601"/>
                </a:lnTo>
                <a:lnTo>
                  <a:pt x="0" y="601"/>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46800" rIns="0" bIns="46800" anchor="ctr">
            <a:spAutoFit/>
          </a:bodyPr>
          <a:lstStyle>
            <a:lvl1pPr>
              <a:tabLst>
                <a:tab pos="723900" algn="l"/>
              </a:tabLst>
              <a:defRPr>
                <a:solidFill>
                  <a:srgbClr val="000000"/>
                </a:solidFill>
                <a:latin typeface="Arial" pitchFamily="34" charset="0"/>
                <a:ea typeface="WenQuanYi Micro Hei" charset="0"/>
                <a:cs typeface="WenQuanYi Micro Hei" charset="0"/>
              </a:defRPr>
            </a:lvl1pPr>
            <a:lvl2pPr>
              <a:tabLst>
                <a:tab pos="723900" algn="l"/>
              </a:tabLst>
              <a:defRPr>
                <a:solidFill>
                  <a:srgbClr val="000000"/>
                </a:solidFill>
                <a:latin typeface="Arial" pitchFamily="34" charset="0"/>
                <a:ea typeface="WenQuanYi Micro Hei" charset="0"/>
                <a:cs typeface="WenQuanYi Micro Hei" charset="0"/>
              </a:defRPr>
            </a:lvl2pPr>
            <a:lvl3pPr>
              <a:tabLst>
                <a:tab pos="723900" algn="l"/>
              </a:tabLst>
              <a:defRPr>
                <a:solidFill>
                  <a:srgbClr val="000000"/>
                </a:solidFill>
                <a:latin typeface="Arial" pitchFamily="34" charset="0"/>
                <a:ea typeface="WenQuanYi Micro Hei" charset="0"/>
                <a:cs typeface="WenQuanYi Micro Hei" charset="0"/>
              </a:defRPr>
            </a:lvl3pPr>
            <a:lvl4pPr>
              <a:tabLst>
                <a:tab pos="723900" algn="l"/>
              </a:tabLst>
              <a:defRPr>
                <a:solidFill>
                  <a:srgbClr val="000000"/>
                </a:solidFill>
                <a:latin typeface="Arial" pitchFamily="34" charset="0"/>
                <a:ea typeface="WenQuanYi Micro Hei" charset="0"/>
                <a:cs typeface="WenQuanYi Micro Hei" charset="0"/>
              </a:defRPr>
            </a:lvl4pPr>
            <a:lvl5pPr>
              <a:tabLst>
                <a:tab pos="723900" algn="l"/>
              </a:tabLst>
              <a:defRPr>
                <a:solidFill>
                  <a:srgbClr val="000000"/>
                </a:solidFill>
                <a:latin typeface="Arial" pitchFamily="34" charset="0"/>
                <a:ea typeface="WenQuanYi Micro Hei" charset="0"/>
                <a:cs typeface="WenQuanYi Micro Hei" charset="0"/>
              </a:defRPr>
            </a:lvl5pPr>
            <a:lvl6pPr marL="25146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Lst>
              <a:defRPr>
                <a:solidFill>
                  <a:srgbClr val="000000"/>
                </a:solidFill>
                <a:latin typeface="Arial" pitchFamily="34" charset="0"/>
                <a:ea typeface="WenQuanYi Micro Hei" charset="0"/>
                <a:cs typeface="WenQuanYi Micro Hei" charset="0"/>
              </a:defRPr>
            </a:lvl6pPr>
            <a:lvl7pPr marL="29718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Lst>
              <a:defRPr>
                <a:solidFill>
                  <a:srgbClr val="000000"/>
                </a:solidFill>
                <a:latin typeface="Arial" pitchFamily="34" charset="0"/>
                <a:ea typeface="WenQuanYi Micro Hei" charset="0"/>
                <a:cs typeface="WenQuanYi Micro Hei" charset="0"/>
              </a:defRPr>
            </a:lvl7pPr>
            <a:lvl8pPr marL="34290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Lst>
              <a:defRPr>
                <a:solidFill>
                  <a:srgbClr val="000000"/>
                </a:solidFill>
                <a:latin typeface="Arial" pitchFamily="34" charset="0"/>
                <a:ea typeface="WenQuanYi Micro Hei" charset="0"/>
                <a:cs typeface="WenQuanYi Micro Hei" charset="0"/>
              </a:defRPr>
            </a:lvl8pPr>
            <a:lvl9pPr marL="38862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Lst>
              <a:defRPr>
                <a:solidFill>
                  <a:srgbClr val="000000"/>
                </a:solidFill>
                <a:latin typeface="Arial" pitchFamily="34" charset="0"/>
                <a:ea typeface="WenQuanYi Micro Hei" charset="0"/>
                <a:cs typeface="WenQuanYi Micro Hei" charset="0"/>
              </a:defRPr>
            </a:lvl9pPr>
          </a:lstStyle>
          <a:p>
            <a:pPr algn="ctr" hangingPunct="1">
              <a:lnSpc>
                <a:spcPct val="100000"/>
              </a:lnSpc>
            </a:pPr>
            <a:r>
              <a:rPr lang="en-US" altLang="en-US" sz="800" dirty="0"/>
              <a:t>t=200ms</a:t>
            </a:r>
          </a:p>
        </p:txBody>
      </p:sp>
      <p:sp>
        <p:nvSpPr>
          <p:cNvPr id="27662" name="AutoShape 14"/>
          <p:cNvSpPr>
            <a:spLocks noChangeArrowheads="1"/>
          </p:cNvSpPr>
          <p:nvPr/>
        </p:nvSpPr>
        <p:spPr bwMode="auto">
          <a:xfrm>
            <a:off x="2987675" y="5711825"/>
            <a:ext cx="1008063" cy="215900"/>
          </a:xfrm>
          <a:custGeom>
            <a:avLst/>
            <a:gdLst>
              <a:gd name="G0" fmla="*/ 2800 1 2"/>
              <a:gd name="G1" fmla="*/ 601 1 2"/>
              <a:gd name="G2" fmla="+- 601 0 0"/>
              <a:gd name="G3" fmla="+- 2800 0 0"/>
            </a:gdLst>
            <a:ahLst/>
            <a:cxnLst>
              <a:cxn ang="0">
                <a:pos x="r" y="vc"/>
              </a:cxn>
              <a:cxn ang="5400000">
                <a:pos x="hc" y="b"/>
              </a:cxn>
              <a:cxn ang="10800000">
                <a:pos x="l" y="vc"/>
              </a:cxn>
              <a:cxn ang="16200000">
                <a:pos x="hc" y="t"/>
              </a:cxn>
            </a:cxnLst>
            <a:rect l="0" t="0" r="0" b="0"/>
            <a:pathLst>
              <a:path>
                <a:moveTo>
                  <a:pt x="0" y="0"/>
                </a:moveTo>
                <a:lnTo>
                  <a:pt x="2800" y="0"/>
                </a:lnTo>
                <a:lnTo>
                  <a:pt x="2800" y="601"/>
                </a:lnTo>
                <a:lnTo>
                  <a:pt x="0" y="601"/>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46800" rIns="0" bIns="46800" anchor="ctr">
            <a:spAutoFit/>
          </a:bodyPr>
          <a:lstStyle>
            <a:lvl1pPr>
              <a:tabLst>
                <a:tab pos="723900" algn="l"/>
              </a:tabLst>
              <a:defRPr>
                <a:solidFill>
                  <a:srgbClr val="000000"/>
                </a:solidFill>
                <a:latin typeface="Arial" pitchFamily="34" charset="0"/>
                <a:ea typeface="WenQuanYi Micro Hei" charset="0"/>
                <a:cs typeface="WenQuanYi Micro Hei" charset="0"/>
              </a:defRPr>
            </a:lvl1pPr>
            <a:lvl2pPr>
              <a:tabLst>
                <a:tab pos="723900" algn="l"/>
              </a:tabLst>
              <a:defRPr>
                <a:solidFill>
                  <a:srgbClr val="000000"/>
                </a:solidFill>
                <a:latin typeface="Arial" pitchFamily="34" charset="0"/>
                <a:ea typeface="WenQuanYi Micro Hei" charset="0"/>
                <a:cs typeface="WenQuanYi Micro Hei" charset="0"/>
              </a:defRPr>
            </a:lvl2pPr>
            <a:lvl3pPr>
              <a:tabLst>
                <a:tab pos="723900" algn="l"/>
              </a:tabLst>
              <a:defRPr>
                <a:solidFill>
                  <a:srgbClr val="000000"/>
                </a:solidFill>
                <a:latin typeface="Arial" pitchFamily="34" charset="0"/>
                <a:ea typeface="WenQuanYi Micro Hei" charset="0"/>
                <a:cs typeface="WenQuanYi Micro Hei" charset="0"/>
              </a:defRPr>
            </a:lvl3pPr>
            <a:lvl4pPr>
              <a:tabLst>
                <a:tab pos="723900" algn="l"/>
              </a:tabLst>
              <a:defRPr>
                <a:solidFill>
                  <a:srgbClr val="000000"/>
                </a:solidFill>
                <a:latin typeface="Arial" pitchFamily="34" charset="0"/>
                <a:ea typeface="WenQuanYi Micro Hei" charset="0"/>
                <a:cs typeface="WenQuanYi Micro Hei" charset="0"/>
              </a:defRPr>
            </a:lvl4pPr>
            <a:lvl5pPr>
              <a:tabLst>
                <a:tab pos="723900" algn="l"/>
              </a:tabLst>
              <a:defRPr>
                <a:solidFill>
                  <a:srgbClr val="000000"/>
                </a:solidFill>
                <a:latin typeface="Arial" pitchFamily="34" charset="0"/>
                <a:ea typeface="WenQuanYi Micro Hei" charset="0"/>
                <a:cs typeface="WenQuanYi Micro Hei" charset="0"/>
              </a:defRPr>
            </a:lvl5pPr>
            <a:lvl6pPr marL="25146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Lst>
              <a:defRPr>
                <a:solidFill>
                  <a:srgbClr val="000000"/>
                </a:solidFill>
                <a:latin typeface="Arial" pitchFamily="34" charset="0"/>
                <a:ea typeface="WenQuanYi Micro Hei" charset="0"/>
                <a:cs typeface="WenQuanYi Micro Hei" charset="0"/>
              </a:defRPr>
            </a:lvl6pPr>
            <a:lvl7pPr marL="29718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Lst>
              <a:defRPr>
                <a:solidFill>
                  <a:srgbClr val="000000"/>
                </a:solidFill>
                <a:latin typeface="Arial" pitchFamily="34" charset="0"/>
                <a:ea typeface="WenQuanYi Micro Hei" charset="0"/>
                <a:cs typeface="WenQuanYi Micro Hei" charset="0"/>
              </a:defRPr>
            </a:lvl7pPr>
            <a:lvl8pPr marL="34290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Lst>
              <a:defRPr>
                <a:solidFill>
                  <a:srgbClr val="000000"/>
                </a:solidFill>
                <a:latin typeface="Arial" pitchFamily="34" charset="0"/>
                <a:ea typeface="WenQuanYi Micro Hei" charset="0"/>
                <a:cs typeface="WenQuanYi Micro Hei" charset="0"/>
              </a:defRPr>
            </a:lvl8pPr>
            <a:lvl9pPr marL="38862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Lst>
              <a:defRPr>
                <a:solidFill>
                  <a:srgbClr val="000000"/>
                </a:solidFill>
                <a:latin typeface="Arial" pitchFamily="34" charset="0"/>
                <a:ea typeface="WenQuanYi Micro Hei" charset="0"/>
                <a:cs typeface="WenQuanYi Micro Hei" charset="0"/>
              </a:defRPr>
            </a:lvl9pPr>
          </a:lstStyle>
          <a:p>
            <a:pPr algn="ctr" hangingPunct="1">
              <a:lnSpc>
                <a:spcPct val="100000"/>
              </a:lnSpc>
            </a:pPr>
            <a:r>
              <a:rPr lang="en-US" altLang="en-US" sz="800" dirty="0"/>
              <a:t>t=240ms</a:t>
            </a:r>
          </a:p>
        </p:txBody>
      </p:sp>
      <p:sp>
        <p:nvSpPr>
          <p:cNvPr id="27663" name="AutoShape 15"/>
          <p:cNvSpPr>
            <a:spLocks noChangeArrowheads="1"/>
          </p:cNvSpPr>
          <p:nvPr/>
        </p:nvSpPr>
        <p:spPr bwMode="auto">
          <a:xfrm>
            <a:off x="5219700" y="5711825"/>
            <a:ext cx="1008063" cy="215900"/>
          </a:xfrm>
          <a:custGeom>
            <a:avLst/>
            <a:gdLst>
              <a:gd name="G0" fmla="*/ 2800 1 2"/>
              <a:gd name="G1" fmla="*/ 601 1 2"/>
              <a:gd name="G2" fmla="+- 601 0 0"/>
              <a:gd name="G3" fmla="+- 2800 0 0"/>
            </a:gdLst>
            <a:ahLst/>
            <a:cxnLst>
              <a:cxn ang="0">
                <a:pos x="r" y="vc"/>
              </a:cxn>
              <a:cxn ang="5400000">
                <a:pos x="hc" y="b"/>
              </a:cxn>
              <a:cxn ang="10800000">
                <a:pos x="l" y="vc"/>
              </a:cxn>
              <a:cxn ang="16200000">
                <a:pos x="hc" y="t"/>
              </a:cxn>
            </a:cxnLst>
            <a:rect l="0" t="0" r="0" b="0"/>
            <a:pathLst>
              <a:path>
                <a:moveTo>
                  <a:pt x="0" y="0"/>
                </a:moveTo>
                <a:lnTo>
                  <a:pt x="2800" y="0"/>
                </a:lnTo>
                <a:lnTo>
                  <a:pt x="2800" y="601"/>
                </a:lnTo>
                <a:lnTo>
                  <a:pt x="0" y="601"/>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46800" rIns="0" bIns="46800" anchor="ctr">
            <a:spAutoFit/>
          </a:bodyPr>
          <a:lstStyle>
            <a:lvl1pPr>
              <a:tabLst>
                <a:tab pos="723900" algn="l"/>
              </a:tabLst>
              <a:defRPr>
                <a:solidFill>
                  <a:srgbClr val="000000"/>
                </a:solidFill>
                <a:latin typeface="Arial" pitchFamily="34" charset="0"/>
                <a:ea typeface="WenQuanYi Micro Hei" charset="0"/>
                <a:cs typeface="WenQuanYi Micro Hei" charset="0"/>
              </a:defRPr>
            </a:lvl1pPr>
            <a:lvl2pPr>
              <a:tabLst>
                <a:tab pos="723900" algn="l"/>
              </a:tabLst>
              <a:defRPr>
                <a:solidFill>
                  <a:srgbClr val="000000"/>
                </a:solidFill>
                <a:latin typeface="Arial" pitchFamily="34" charset="0"/>
                <a:ea typeface="WenQuanYi Micro Hei" charset="0"/>
                <a:cs typeface="WenQuanYi Micro Hei" charset="0"/>
              </a:defRPr>
            </a:lvl2pPr>
            <a:lvl3pPr>
              <a:tabLst>
                <a:tab pos="723900" algn="l"/>
              </a:tabLst>
              <a:defRPr>
                <a:solidFill>
                  <a:srgbClr val="000000"/>
                </a:solidFill>
                <a:latin typeface="Arial" pitchFamily="34" charset="0"/>
                <a:ea typeface="WenQuanYi Micro Hei" charset="0"/>
                <a:cs typeface="WenQuanYi Micro Hei" charset="0"/>
              </a:defRPr>
            </a:lvl3pPr>
            <a:lvl4pPr>
              <a:tabLst>
                <a:tab pos="723900" algn="l"/>
              </a:tabLst>
              <a:defRPr>
                <a:solidFill>
                  <a:srgbClr val="000000"/>
                </a:solidFill>
                <a:latin typeface="Arial" pitchFamily="34" charset="0"/>
                <a:ea typeface="WenQuanYi Micro Hei" charset="0"/>
                <a:cs typeface="WenQuanYi Micro Hei" charset="0"/>
              </a:defRPr>
            </a:lvl4pPr>
            <a:lvl5pPr>
              <a:tabLst>
                <a:tab pos="723900" algn="l"/>
              </a:tabLst>
              <a:defRPr>
                <a:solidFill>
                  <a:srgbClr val="000000"/>
                </a:solidFill>
                <a:latin typeface="Arial" pitchFamily="34" charset="0"/>
                <a:ea typeface="WenQuanYi Micro Hei" charset="0"/>
                <a:cs typeface="WenQuanYi Micro Hei" charset="0"/>
              </a:defRPr>
            </a:lvl5pPr>
            <a:lvl6pPr marL="25146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Lst>
              <a:defRPr>
                <a:solidFill>
                  <a:srgbClr val="000000"/>
                </a:solidFill>
                <a:latin typeface="Arial" pitchFamily="34" charset="0"/>
                <a:ea typeface="WenQuanYi Micro Hei" charset="0"/>
                <a:cs typeface="WenQuanYi Micro Hei" charset="0"/>
              </a:defRPr>
            </a:lvl6pPr>
            <a:lvl7pPr marL="29718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Lst>
              <a:defRPr>
                <a:solidFill>
                  <a:srgbClr val="000000"/>
                </a:solidFill>
                <a:latin typeface="Arial" pitchFamily="34" charset="0"/>
                <a:ea typeface="WenQuanYi Micro Hei" charset="0"/>
                <a:cs typeface="WenQuanYi Micro Hei" charset="0"/>
              </a:defRPr>
            </a:lvl7pPr>
            <a:lvl8pPr marL="34290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Lst>
              <a:defRPr>
                <a:solidFill>
                  <a:srgbClr val="000000"/>
                </a:solidFill>
                <a:latin typeface="Arial" pitchFamily="34" charset="0"/>
                <a:ea typeface="WenQuanYi Micro Hei" charset="0"/>
                <a:cs typeface="WenQuanYi Micro Hei" charset="0"/>
              </a:defRPr>
            </a:lvl8pPr>
            <a:lvl9pPr marL="38862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Lst>
              <a:defRPr>
                <a:solidFill>
                  <a:srgbClr val="000000"/>
                </a:solidFill>
                <a:latin typeface="Arial" pitchFamily="34" charset="0"/>
                <a:ea typeface="WenQuanYi Micro Hei" charset="0"/>
                <a:cs typeface="WenQuanYi Micro Hei" charset="0"/>
              </a:defRPr>
            </a:lvl9pPr>
          </a:lstStyle>
          <a:p>
            <a:pPr algn="ctr" hangingPunct="1">
              <a:lnSpc>
                <a:spcPct val="100000"/>
              </a:lnSpc>
            </a:pPr>
            <a:r>
              <a:rPr lang="en-US" altLang="en-US" sz="800" dirty="0"/>
              <a:t>t=280ms</a:t>
            </a:r>
          </a:p>
        </p:txBody>
      </p:sp>
      <p:sp>
        <p:nvSpPr>
          <p:cNvPr id="27664" name="AutoShape 16"/>
          <p:cNvSpPr>
            <a:spLocks noChangeArrowheads="1"/>
          </p:cNvSpPr>
          <p:nvPr/>
        </p:nvSpPr>
        <p:spPr bwMode="auto">
          <a:xfrm>
            <a:off x="7380288" y="5711825"/>
            <a:ext cx="1008062" cy="215900"/>
          </a:xfrm>
          <a:custGeom>
            <a:avLst/>
            <a:gdLst>
              <a:gd name="G0" fmla="*/ 2800 1 2"/>
              <a:gd name="G1" fmla="*/ 601 1 2"/>
              <a:gd name="G2" fmla="+- 601 0 0"/>
              <a:gd name="G3" fmla="+- 2800 0 0"/>
            </a:gdLst>
            <a:ahLst/>
            <a:cxnLst>
              <a:cxn ang="0">
                <a:pos x="r" y="vc"/>
              </a:cxn>
              <a:cxn ang="5400000">
                <a:pos x="hc" y="b"/>
              </a:cxn>
              <a:cxn ang="10800000">
                <a:pos x="l" y="vc"/>
              </a:cxn>
              <a:cxn ang="16200000">
                <a:pos x="hc" y="t"/>
              </a:cxn>
            </a:cxnLst>
            <a:rect l="0" t="0" r="0" b="0"/>
            <a:pathLst>
              <a:path>
                <a:moveTo>
                  <a:pt x="0" y="0"/>
                </a:moveTo>
                <a:lnTo>
                  <a:pt x="2800" y="0"/>
                </a:lnTo>
                <a:lnTo>
                  <a:pt x="2800" y="601"/>
                </a:lnTo>
                <a:lnTo>
                  <a:pt x="0" y="601"/>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46800" rIns="0" bIns="46800" anchor="ctr">
            <a:spAutoFit/>
          </a:bodyPr>
          <a:lstStyle>
            <a:lvl1pPr>
              <a:tabLst>
                <a:tab pos="723900" algn="l"/>
              </a:tabLst>
              <a:defRPr>
                <a:solidFill>
                  <a:srgbClr val="000000"/>
                </a:solidFill>
                <a:latin typeface="Arial" pitchFamily="34" charset="0"/>
                <a:ea typeface="WenQuanYi Micro Hei" charset="0"/>
                <a:cs typeface="WenQuanYi Micro Hei" charset="0"/>
              </a:defRPr>
            </a:lvl1pPr>
            <a:lvl2pPr>
              <a:tabLst>
                <a:tab pos="723900" algn="l"/>
              </a:tabLst>
              <a:defRPr>
                <a:solidFill>
                  <a:srgbClr val="000000"/>
                </a:solidFill>
                <a:latin typeface="Arial" pitchFamily="34" charset="0"/>
                <a:ea typeface="WenQuanYi Micro Hei" charset="0"/>
                <a:cs typeface="WenQuanYi Micro Hei" charset="0"/>
              </a:defRPr>
            </a:lvl2pPr>
            <a:lvl3pPr>
              <a:tabLst>
                <a:tab pos="723900" algn="l"/>
              </a:tabLst>
              <a:defRPr>
                <a:solidFill>
                  <a:srgbClr val="000000"/>
                </a:solidFill>
                <a:latin typeface="Arial" pitchFamily="34" charset="0"/>
                <a:ea typeface="WenQuanYi Micro Hei" charset="0"/>
                <a:cs typeface="WenQuanYi Micro Hei" charset="0"/>
              </a:defRPr>
            </a:lvl3pPr>
            <a:lvl4pPr>
              <a:tabLst>
                <a:tab pos="723900" algn="l"/>
              </a:tabLst>
              <a:defRPr>
                <a:solidFill>
                  <a:srgbClr val="000000"/>
                </a:solidFill>
                <a:latin typeface="Arial" pitchFamily="34" charset="0"/>
                <a:ea typeface="WenQuanYi Micro Hei" charset="0"/>
                <a:cs typeface="WenQuanYi Micro Hei" charset="0"/>
              </a:defRPr>
            </a:lvl4pPr>
            <a:lvl5pPr>
              <a:tabLst>
                <a:tab pos="723900" algn="l"/>
              </a:tabLst>
              <a:defRPr>
                <a:solidFill>
                  <a:srgbClr val="000000"/>
                </a:solidFill>
                <a:latin typeface="Arial" pitchFamily="34" charset="0"/>
                <a:ea typeface="WenQuanYi Micro Hei" charset="0"/>
                <a:cs typeface="WenQuanYi Micro Hei" charset="0"/>
              </a:defRPr>
            </a:lvl5pPr>
            <a:lvl6pPr marL="25146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Lst>
              <a:defRPr>
                <a:solidFill>
                  <a:srgbClr val="000000"/>
                </a:solidFill>
                <a:latin typeface="Arial" pitchFamily="34" charset="0"/>
                <a:ea typeface="WenQuanYi Micro Hei" charset="0"/>
                <a:cs typeface="WenQuanYi Micro Hei" charset="0"/>
              </a:defRPr>
            </a:lvl6pPr>
            <a:lvl7pPr marL="29718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Lst>
              <a:defRPr>
                <a:solidFill>
                  <a:srgbClr val="000000"/>
                </a:solidFill>
                <a:latin typeface="Arial" pitchFamily="34" charset="0"/>
                <a:ea typeface="WenQuanYi Micro Hei" charset="0"/>
                <a:cs typeface="WenQuanYi Micro Hei" charset="0"/>
              </a:defRPr>
            </a:lvl7pPr>
            <a:lvl8pPr marL="34290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Lst>
              <a:defRPr>
                <a:solidFill>
                  <a:srgbClr val="000000"/>
                </a:solidFill>
                <a:latin typeface="Arial" pitchFamily="34" charset="0"/>
                <a:ea typeface="WenQuanYi Micro Hei" charset="0"/>
                <a:cs typeface="WenQuanYi Micro Hei" charset="0"/>
              </a:defRPr>
            </a:lvl8pPr>
            <a:lvl9pPr marL="38862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Lst>
              <a:defRPr>
                <a:solidFill>
                  <a:srgbClr val="000000"/>
                </a:solidFill>
                <a:latin typeface="Arial" pitchFamily="34" charset="0"/>
                <a:ea typeface="WenQuanYi Micro Hei" charset="0"/>
                <a:cs typeface="WenQuanYi Micro Hei" charset="0"/>
              </a:defRPr>
            </a:lvl9pPr>
          </a:lstStyle>
          <a:p>
            <a:pPr algn="ctr" hangingPunct="1">
              <a:lnSpc>
                <a:spcPct val="100000"/>
              </a:lnSpc>
            </a:pPr>
            <a:r>
              <a:rPr lang="en-US" altLang="en-US" sz="800" dirty="0"/>
              <a:t>t=380ms</a:t>
            </a:r>
          </a:p>
        </p:txBody>
      </p:sp>
      <p:pic>
        <p:nvPicPr>
          <p:cNvPr id="27665" name="Picture 17"/>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87338" y="2060575"/>
            <a:ext cx="355600" cy="3889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7666" name="Text Box 18"/>
          <p:cNvSpPr txBox="1">
            <a:spLocks noChangeArrowheads="1"/>
          </p:cNvSpPr>
          <p:nvPr/>
        </p:nvSpPr>
        <p:spPr bwMode="auto">
          <a:xfrm>
            <a:off x="309563" y="423863"/>
            <a:ext cx="5940425" cy="2524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1pPr>
            <a:lvl2pPr>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2pPr>
            <a:lvl3pPr>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3pPr>
            <a:lvl4pPr>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4pPr>
            <a:lvl5pPr>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5pPr>
            <a:lvl6pPr marL="25146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6pPr>
            <a:lvl7pPr marL="29718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7pPr>
            <a:lvl8pPr marL="34290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8pPr>
            <a:lvl9pPr marL="38862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9pPr>
          </a:lstStyle>
          <a:p>
            <a:pPr hangingPunct="1">
              <a:lnSpc>
                <a:spcPts val="2000"/>
              </a:lnSpc>
            </a:pPr>
            <a:r>
              <a:rPr lang="en-US" altLang="en-US" sz="2000" dirty="0" smtClean="0">
                <a:ea typeface="MS PGothic" pitchFamily="34" charset="-128"/>
              </a:rPr>
              <a:t>Full-scale HIC simulation and test</a:t>
            </a:r>
            <a:endParaRPr lang="en-US" altLang="en-US" sz="2000" dirty="0">
              <a:ea typeface="MS PGothic" pitchFamily="34" charset="-128"/>
            </a:endParaRPr>
          </a:p>
        </p:txBody>
      </p:sp>
      <p:sp>
        <p:nvSpPr>
          <p:cNvPr id="27667" name="Text Box 19"/>
          <p:cNvSpPr txBox="1">
            <a:spLocks noChangeArrowheads="1"/>
          </p:cNvSpPr>
          <p:nvPr/>
        </p:nvSpPr>
        <p:spPr bwMode="auto">
          <a:xfrm>
            <a:off x="323850" y="1216025"/>
            <a:ext cx="6407150" cy="48371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1pPr>
            <a:lvl2pPr>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2pPr>
            <a:lvl3pPr>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3pPr>
            <a:lvl4pPr>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4pPr>
            <a:lvl5pPr>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5pPr>
            <a:lvl6pPr marL="25146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6pPr>
            <a:lvl7pPr marL="29718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7pPr>
            <a:lvl8pPr marL="34290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8pPr>
            <a:lvl9pPr marL="38862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9pPr>
          </a:lstStyle>
          <a:p>
            <a:pPr hangingPunct="1">
              <a:lnSpc>
                <a:spcPct val="100000"/>
              </a:lnSpc>
              <a:spcAft>
                <a:spcPts val="800"/>
              </a:spcAft>
            </a:pPr>
            <a:r>
              <a:rPr lang="de-DE" altLang="en-US" sz="1600">
                <a:ea typeface="MS PGothic" pitchFamily="34" charset="-128"/>
              </a:rPr>
              <a:t>Full-scale simulation</a:t>
            </a:r>
          </a:p>
          <a:p>
            <a:pPr hangingPunct="1">
              <a:lnSpc>
                <a:spcPct val="100000"/>
              </a:lnSpc>
              <a:spcAft>
                <a:spcPts val="800"/>
              </a:spcAft>
            </a:pPr>
            <a:endParaRPr lang="de-DE" altLang="en-US" sz="1600">
              <a:ea typeface="MS PGothic" pitchFamily="34" charset="-128"/>
            </a:endParaRPr>
          </a:p>
          <a:p>
            <a:pPr hangingPunct="1">
              <a:lnSpc>
                <a:spcPct val="100000"/>
              </a:lnSpc>
              <a:spcAft>
                <a:spcPts val="800"/>
              </a:spcAft>
            </a:pPr>
            <a:endParaRPr lang="de-DE" altLang="en-US" sz="1600">
              <a:ea typeface="MS PGothic" pitchFamily="34" charset="-128"/>
            </a:endParaRPr>
          </a:p>
        </p:txBody>
      </p:sp>
      <p:sp>
        <p:nvSpPr>
          <p:cNvPr id="7" name="Fußzeilenplatzhalter 6"/>
          <p:cNvSpPr>
            <a:spLocks noGrp="1"/>
          </p:cNvSpPr>
          <p:nvPr>
            <p:ph type="ftr" sz="quarter" idx="14"/>
          </p:nvPr>
        </p:nvSpPr>
        <p:spPr/>
        <p:txBody>
          <a:bodyPr/>
          <a:lstStyle/>
          <a:p>
            <a:r>
              <a:rPr lang="en-US" altLang="en-US" dirty="0" smtClean="0"/>
              <a:t>HIC Simulation │ F&amp;CSC 2013 │ December 4th, 2013 │ RAG-dvs3 │ dirk goetze </a:t>
            </a:r>
            <a:endParaRPr lang="en-US" altLang="en-US" dirty="0"/>
          </a:p>
        </p:txBody>
      </p:sp>
    </p:spTree>
    <p:extLst>
      <p:ext uri="{BB962C8B-B14F-4D97-AF65-F5344CB8AC3E}">
        <p14:creationId xmlns:p14="http://schemas.microsoft.com/office/powerpoint/2010/main" val="2154364669"/>
      </p:ext>
    </p:extLst>
  </p:cSld>
  <p:clrMapOvr>
    <a:masterClrMapping/>
  </p:clrMapOvr>
  <p:transition spd="slow">
    <p:wipe/>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53" name="Text Box 29"/>
          <p:cNvSpPr txBox="1">
            <a:spLocks noChangeArrowheads="1"/>
          </p:cNvSpPr>
          <p:nvPr/>
        </p:nvSpPr>
        <p:spPr bwMode="auto">
          <a:xfrm>
            <a:off x="323850" y="1205767"/>
            <a:ext cx="6407150" cy="48371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1pPr>
            <a:lvl2pPr>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2pPr>
            <a:lvl3pPr>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3pPr>
            <a:lvl4pPr>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4pPr>
            <a:lvl5pPr>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5pPr>
            <a:lvl6pPr marL="25146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6pPr>
            <a:lvl7pPr marL="29718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7pPr>
            <a:lvl8pPr marL="34290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8pPr>
            <a:lvl9pPr marL="38862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9pPr>
          </a:lstStyle>
          <a:p>
            <a:pPr hangingPunct="1">
              <a:lnSpc>
                <a:spcPct val="100000"/>
              </a:lnSpc>
              <a:spcAft>
                <a:spcPts val="800"/>
              </a:spcAft>
            </a:pPr>
            <a:r>
              <a:rPr lang="de-DE" altLang="en-US" sz="1600" dirty="0">
                <a:ea typeface="MS PGothic" pitchFamily="34" charset="-128"/>
              </a:rPr>
              <a:t>Full-scale simulation</a:t>
            </a:r>
          </a:p>
          <a:p>
            <a:pPr hangingPunct="1">
              <a:lnSpc>
                <a:spcPct val="100000"/>
              </a:lnSpc>
              <a:spcAft>
                <a:spcPts val="800"/>
              </a:spcAft>
            </a:pPr>
            <a:endParaRPr lang="de-DE" altLang="en-US" sz="1600" dirty="0">
              <a:ea typeface="MS PGothic" pitchFamily="34" charset="-128"/>
            </a:endParaRPr>
          </a:p>
          <a:p>
            <a:pPr hangingPunct="1">
              <a:lnSpc>
                <a:spcPct val="100000"/>
              </a:lnSpc>
              <a:spcAft>
                <a:spcPts val="800"/>
              </a:spcAft>
            </a:pPr>
            <a:endParaRPr lang="de-DE" altLang="en-US" sz="1600" dirty="0">
              <a:ea typeface="MS PGothic" pitchFamily="34" charset="-128"/>
            </a:endParaRPr>
          </a:p>
        </p:txBody>
      </p:sp>
      <p:pic>
        <p:nvPicPr>
          <p:cNvPr id="2662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363" y="2132013"/>
            <a:ext cx="354012" cy="3778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26626" name="Group 2"/>
          <p:cNvGrpSpPr>
            <a:grpSpLocks/>
          </p:cNvGrpSpPr>
          <p:nvPr/>
        </p:nvGrpSpPr>
        <p:grpSpPr bwMode="auto">
          <a:xfrm>
            <a:off x="430213" y="2073275"/>
            <a:ext cx="8283575" cy="1881188"/>
            <a:chOff x="271" y="1306"/>
            <a:chExt cx="5218" cy="1185"/>
          </a:xfrm>
        </p:grpSpPr>
        <p:pic>
          <p:nvPicPr>
            <p:cNvPr id="266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1" y="1306"/>
              <a:ext cx="1259" cy="104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66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07" y="1317"/>
              <a:ext cx="1259" cy="104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662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18" y="1317"/>
              <a:ext cx="1259" cy="104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6630"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30" y="1325"/>
              <a:ext cx="1259" cy="104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6631" name="AutoShape 7"/>
            <p:cNvSpPr>
              <a:spLocks noChangeArrowheads="1"/>
            </p:cNvSpPr>
            <p:nvPr/>
          </p:nvSpPr>
          <p:spPr bwMode="auto">
            <a:xfrm>
              <a:off x="499" y="2318"/>
              <a:ext cx="682" cy="135"/>
            </a:xfrm>
            <a:custGeom>
              <a:avLst/>
              <a:gdLst>
                <a:gd name="G0" fmla="*/ 3015 1 2"/>
                <a:gd name="G1" fmla="*/ 601 1 2"/>
                <a:gd name="G2" fmla="+- 601 0 0"/>
                <a:gd name="G3" fmla="+- 3015 0 0"/>
              </a:gdLst>
              <a:ahLst/>
              <a:cxnLst>
                <a:cxn ang="0">
                  <a:pos x="r" y="vc"/>
                </a:cxn>
                <a:cxn ang="5400000">
                  <a:pos x="hc" y="b"/>
                </a:cxn>
                <a:cxn ang="10800000">
                  <a:pos x="l" y="vc"/>
                </a:cxn>
                <a:cxn ang="16200000">
                  <a:pos x="hc" y="t"/>
                </a:cxn>
              </a:cxnLst>
              <a:rect l="0" t="0" r="0" b="0"/>
              <a:pathLst>
                <a:path>
                  <a:moveTo>
                    <a:pt x="0" y="0"/>
                  </a:moveTo>
                  <a:lnTo>
                    <a:pt x="3015" y="0"/>
                  </a:lnTo>
                  <a:lnTo>
                    <a:pt x="3015" y="601"/>
                  </a:lnTo>
                  <a:lnTo>
                    <a:pt x="0" y="601"/>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46800" rIns="0" bIns="46800" anchor="ctr">
              <a:spAutoFit/>
            </a:bodyPr>
            <a:lstStyle>
              <a:lvl1pPr>
                <a:tabLst>
                  <a:tab pos="723900" algn="l"/>
                </a:tabLst>
                <a:defRPr>
                  <a:solidFill>
                    <a:srgbClr val="000000"/>
                  </a:solidFill>
                  <a:latin typeface="Arial" pitchFamily="34" charset="0"/>
                  <a:ea typeface="WenQuanYi Micro Hei" charset="0"/>
                  <a:cs typeface="WenQuanYi Micro Hei" charset="0"/>
                </a:defRPr>
              </a:lvl1pPr>
              <a:lvl2pPr>
                <a:tabLst>
                  <a:tab pos="723900" algn="l"/>
                </a:tabLst>
                <a:defRPr>
                  <a:solidFill>
                    <a:srgbClr val="000000"/>
                  </a:solidFill>
                  <a:latin typeface="Arial" pitchFamily="34" charset="0"/>
                  <a:ea typeface="WenQuanYi Micro Hei" charset="0"/>
                  <a:cs typeface="WenQuanYi Micro Hei" charset="0"/>
                </a:defRPr>
              </a:lvl2pPr>
              <a:lvl3pPr>
                <a:tabLst>
                  <a:tab pos="723900" algn="l"/>
                </a:tabLst>
                <a:defRPr>
                  <a:solidFill>
                    <a:srgbClr val="000000"/>
                  </a:solidFill>
                  <a:latin typeface="Arial" pitchFamily="34" charset="0"/>
                  <a:ea typeface="WenQuanYi Micro Hei" charset="0"/>
                  <a:cs typeface="WenQuanYi Micro Hei" charset="0"/>
                </a:defRPr>
              </a:lvl3pPr>
              <a:lvl4pPr>
                <a:tabLst>
                  <a:tab pos="723900" algn="l"/>
                </a:tabLst>
                <a:defRPr>
                  <a:solidFill>
                    <a:srgbClr val="000000"/>
                  </a:solidFill>
                  <a:latin typeface="Arial" pitchFamily="34" charset="0"/>
                  <a:ea typeface="WenQuanYi Micro Hei" charset="0"/>
                  <a:cs typeface="WenQuanYi Micro Hei" charset="0"/>
                </a:defRPr>
              </a:lvl4pPr>
              <a:lvl5pPr>
                <a:tabLst>
                  <a:tab pos="723900" algn="l"/>
                </a:tabLst>
                <a:defRPr>
                  <a:solidFill>
                    <a:srgbClr val="000000"/>
                  </a:solidFill>
                  <a:latin typeface="Arial" pitchFamily="34" charset="0"/>
                  <a:ea typeface="WenQuanYi Micro Hei" charset="0"/>
                  <a:cs typeface="WenQuanYi Micro Hei" charset="0"/>
                </a:defRPr>
              </a:lvl5pPr>
              <a:lvl6pPr marL="25146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Lst>
                <a:defRPr>
                  <a:solidFill>
                    <a:srgbClr val="000000"/>
                  </a:solidFill>
                  <a:latin typeface="Arial" pitchFamily="34" charset="0"/>
                  <a:ea typeface="WenQuanYi Micro Hei" charset="0"/>
                  <a:cs typeface="WenQuanYi Micro Hei" charset="0"/>
                </a:defRPr>
              </a:lvl6pPr>
              <a:lvl7pPr marL="29718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Lst>
                <a:defRPr>
                  <a:solidFill>
                    <a:srgbClr val="000000"/>
                  </a:solidFill>
                  <a:latin typeface="Arial" pitchFamily="34" charset="0"/>
                  <a:ea typeface="WenQuanYi Micro Hei" charset="0"/>
                  <a:cs typeface="WenQuanYi Micro Hei" charset="0"/>
                </a:defRPr>
              </a:lvl7pPr>
              <a:lvl8pPr marL="34290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Lst>
                <a:defRPr>
                  <a:solidFill>
                    <a:srgbClr val="000000"/>
                  </a:solidFill>
                  <a:latin typeface="Arial" pitchFamily="34" charset="0"/>
                  <a:ea typeface="WenQuanYi Micro Hei" charset="0"/>
                  <a:cs typeface="WenQuanYi Micro Hei" charset="0"/>
                </a:defRPr>
              </a:lvl8pPr>
              <a:lvl9pPr marL="38862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Lst>
                <a:defRPr>
                  <a:solidFill>
                    <a:srgbClr val="000000"/>
                  </a:solidFill>
                  <a:latin typeface="Arial" pitchFamily="34" charset="0"/>
                  <a:ea typeface="WenQuanYi Micro Hei" charset="0"/>
                  <a:cs typeface="WenQuanYi Micro Hei" charset="0"/>
                </a:defRPr>
              </a:lvl9pPr>
            </a:lstStyle>
            <a:p>
              <a:pPr algn="ctr">
                <a:lnSpc>
                  <a:spcPct val="100000"/>
                </a:lnSpc>
              </a:pPr>
              <a:r>
                <a:rPr lang="en-US" altLang="en-US" sz="800" dirty="0" smtClean="0"/>
                <a:t>t=0ms</a:t>
              </a:r>
              <a:endParaRPr lang="en-US" altLang="en-US" sz="800" dirty="0"/>
            </a:p>
          </p:txBody>
        </p:sp>
        <p:sp>
          <p:nvSpPr>
            <p:cNvPr id="26632" name="AutoShape 8"/>
            <p:cNvSpPr>
              <a:spLocks noChangeArrowheads="1"/>
            </p:cNvSpPr>
            <p:nvPr/>
          </p:nvSpPr>
          <p:spPr bwMode="auto">
            <a:xfrm>
              <a:off x="1875" y="2328"/>
              <a:ext cx="682" cy="135"/>
            </a:xfrm>
            <a:custGeom>
              <a:avLst/>
              <a:gdLst>
                <a:gd name="G0" fmla="*/ 3015 1 2"/>
                <a:gd name="G1" fmla="*/ 601 1 2"/>
                <a:gd name="G2" fmla="+- 601 0 0"/>
                <a:gd name="G3" fmla="+- 3015 0 0"/>
              </a:gdLst>
              <a:ahLst/>
              <a:cxnLst>
                <a:cxn ang="0">
                  <a:pos x="r" y="vc"/>
                </a:cxn>
                <a:cxn ang="5400000">
                  <a:pos x="hc" y="b"/>
                </a:cxn>
                <a:cxn ang="10800000">
                  <a:pos x="l" y="vc"/>
                </a:cxn>
                <a:cxn ang="16200000">
                  <a:pos x="hc" y="t"/>
                </a:cxn>
              </a:cxnLst>
              <a:rect l="0" t="0" r="0" b="0"/>
              <a:pathLst>
                <a:path>
                  <a:moveTo>
                    <a:pt x="0" y="0"/>
                  </a:moveTo>
                  <a:lnTo>
                    <a:pt x="3015" y="0"/>
                  </a:lnTo>
                  <a:lnTo>
                    <a:pt x="3015" y="601"/>
                  </a:lnTo>
                  <a:lnTo>
                    <a:pt x="0" y="601"/>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46800" rIns="0" bIns="46800" anchor="ctr">
              <a:spAutoFit/>
            </a:bodyPr>
            <a:lstStyle>
              <a:lvl1pPr>
                <a:tabLst>
                  <a:tab pos="723900" algn="l"/>
                </a:tabLst>
                <a:defRPr>
                  <a:solidFill>
                    <a:srgbClr val="000000"/>
                  </a:solidFill>
                  <a:latin typeface="Arial" pitchFamily="34" charset="0"/>
                  <a:ea typeface="WenQuanYi Micro Hei" charset="0"/>
                  <a:cs typeface="WenQuanYi Micro Hei" charset="0"/>
                </a:defRPr>
              </a:lvl1pPr>
              <a:lvl2pPr>
                <a:tabLst>
                  <a:tab pos="723900" algn="l"/>
                </a:tabLst>
                <a:defRPr>
                  <a:solidFill>
                    <a:srgbClr val="000000"/>
                  </a:solidFill>
                  <a:latin typeface="Arial" pitchFamily="34" charset="0"/>
                  <a:ea typeface="WenQuanYi Micro Hei" charset="0"/>
                  <a:cs typeface="WenQuanYi Micro Hei" charset="0"/>
                </a:defRPr>
              </a:lvl2pPr>
              <a:lvl3pPr>
                <a:tabLst>
                  <a:tab pos="723900" algn="l"/>
                </a:tabLst>
                <a:defRPr>
                  <a:solidFill>
                    <a:srgbClr val="000000"/>
                  </a:solidFill>
                  <a:latin typeface="Arial" pitchFamily="34" charset="0"/>
                  <a:ea typeface="WenQuanYi Micro Hei" charset="0"/>
                  <a:cs typeface="WenQuanYi Micro Hei" charset="0"/>
                </a:defRPr>
              </a:lvl3pPr>
              <a:lvl4pPr>
                <a:tabLst>
                  <a:tab pos="723900" algn="l"/>
                </a:tabLst>
                <a:defRPr>
                  <a:solidFill>
                    <a:srgbClr val="000000"/>
                  </a:solidFill>
                  <a:latin typeface="Arial" pitchFamily="34" charset="0"/>
                  <a:ea typeface="WenQuanYi Micro Hei" charset="0"/>
                  <a:cs typeface="WenQuanYi Micro Hei" charset="0"/>
                </a:defRPr>
              </a:lvl4pPr>
              <a:lvl5pPr>
                <a:tabLst>
                  <a:tab pos="723900" algn="l"/>
                </a:tabLst>
                <a:defRPr>
                  <a:solidFill>
                    <a:srgbClr val="000000"/>
                  </a:solidFill>
                  <a:latin typeface="Arial" pitchFamily="34" charset="0"/>
                  <a:ea typeface="WenQuanYi Micro Hei" charset="0"/>
                  <a:cs typeface="WenQuanYi Micro Hei" charset="0"/>
                </a:defRPr>
              </a:lvl5pPr>
              <a:lvl6pPr marL="25146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Lst>
                <a:defRPr>
                  <a:solidFill>
                    <a:srgbClr val="000000"/>
                  </a:solidFill>
                  <a:latin typeface="Arial" pitchFamily="34" charset="0"/>
                  <a:ea typeface="WenQuanYi Micro Hei" charset="0"/>
                  <a:cs typeface="WenQuanYi Micro Hei" charset="0"/>
                </a:defRPr>
              </a:lvl6pPr>
              <a:lvl7pPr marL="29718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Lst>
                <a:defRPr>
                  <a:solidFill>
                    <a:srgbClr val="000000"/>
                  </a:solidFill>
                  <a:latin typeface="Arial" pitchFamily="34" charset="0"/>
                  <a:ea typeface="WenQuanYi Micro Hei" charset="0"/>
                  <a:cs typeface="WenQuanYi Micro Hei" charset="0"/>
                </a:defRPr>
              </a:lvl7pPr>
              <a:lvl8pPr marL="34290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Lst>
                <a:defRPr>
                  <a:solidFill>
                    <a:srgbClr val="000000"/>
                  </a:solidFill>
                  <a:latin typeface="Arial" pitchFamily="34" charset="0"/>
                  <a:ea typeface="WenQuanYi Micro Hei" charset="0"/>
                  <a:cs typeface="WenQuanYi Micro Hei" charset="0"/>
                </a:defRPr>
              </a:lvl8pPr>
              <a:lvl9pPr marL="38862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Lst>
                <a:defRPr>
                  <a:solidFill>
                    <a:srgbClr val="000000"/>
                  </a:solidFill>
                  <a:latin typeface="Arial" pitchFamily="34" charset="0"/>
                  <a:ea typeface="WenQuanYi Micro Hei" charset="0"/>
                  <a:cs typeface="WenQuanYi Micro Hei" charset="0"/>
                </a:defRPr>
              </a:lvl9pPr>
            </a:lstStyle>
            <a:p>
              <a:pPr algn="ctr">
                <a:lnSpc>
                  <a:spcPct val="100000"/>
                </a:lnSpc>
              </a:pPr>
              <a:r>
                <a:rPr lang="en-US" altLang="en-US" sz="800" dirty="0"/>
                <a:t>t=135ms</a:t>
              </a:r>
            </a:p>
          </p:txBody>
        </p:sp>
        <p:sp>
          <p:nvSpPr>
            <p:cNvPr id="26633" name="AutoShape 9"/>
            <p:cNvSpPr>
              <a:spLocks noChangeArrowheads="1"/>
            </p:cNvSpPr>
            <p:nvPr/>
          </p:nvSpPr>
          <p:spPr bwMode="auto">
            <a:xfrm>
              <a:off x="3179" y="2328"/>
              <a:ext cx="682" cy="135"/>
            </a:xfrm>
            <a:custGeom>
              <a:avLst/>
              <a:gdLst>
                <a:gd name="G0" fmla="*/ 3015 1 2"/>
                <a:gd name="G1" fmla="*/ 601 1 2"/>
                <a:gd name="G2" fmla="+- 601 0 0"/>
                <a:gd name="G3" fmla="+- 3015 0 0"/>
              </a:gdLst>
              <a:ahLst/>
              <a:cxnLst>
                <a:cxn ang="0">
                  <a:pos x="r" y="vc"/>
                </a:cxn>
                <a:cxn ang="5400000">
                  <a:pos x="hc" y="b"/>
                </a:cxn>
                <a:cxn ang="10800000">
                  <a:pos x="l" y="vc"/>
                </a:cxn>
                <a:cxn ang="16200000">
                  <a:pos x="hc" y="t"/>
                </a:cxn>
              </a:cxnLst>
              <a:rect l="0" t="0" r="0" b="0"/>
              <a:pathLst>
                <a:path>
                  <a:moveTo>
                    <a:pt x="0" y="0"/>
                  </a:moveTo>
                  <a:lnTo>
                    <a:pt x="3015" y="0"/>
                  </a:lnTo>
                  <a:lnTo>
                    <a:pt x="3015" y="601"/>
                  </a:lnTo>
                  <a:lnTo>
                    <a:pt x="0" y="601"/>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46800" rIns="0" bIns="46800" anchor="ctr">
              <a:spAutoFit/>
            </a:bodyPr>
            <a:lstStyle>
              <a:lvl1pPr>
                <a:tabLst>
                  <a:tab pos="723900" algn="l"/>
                </a:tabLst>
                <a:defRPr>
                  <a:solidFill>
                    <a:srgbClr val="000000"/>
                  </a:solidFill>
                  <a:latin typeface="Arial" pitchFamily="34" charset="0"/>
                  <a:ea typeface="WenQuanYi Micro Hei" charset="0"/>
                  <a:cs typeface="WenQuanYi Micro Hei" charset="0"/>
                </a:defRPr>
              </a:lvl1pPr>
              <a:lvl2pPr>
                <a:tabLst>
                  <a:tab pos="723900" algn="l"/>
                </a:tabLst>
                <a:defRPr>
                  <a:solidFill>
                    <a:srgbClr val="000000"/>
                  </a:solidFill>
                  <a:latin typeface="Arial" pitchFamily="34" charset="0"/>
                  <a:ea typeface="WenQuanYi Micro Hei" charset="0"/>
                  <a:cs typeface="WenQuanYi Micro Hei" charset="0"/>
                </a:defRPr>
              </a:lvl2pPr>
              <a:lvl3pPr>
                <a:tabLst>
                  <a:tab pos="723900" algn="l"/>
                </a:tabLst>
                <a:defRPr>
                  <a:solidFill>
                    <a:srgbClr val="000000"/>
                  </a:solidFill>
                  <a:latin typeface="Arial" pitchFamily="34" charset="0"/>
                  <a:ea typeface="WenQuanYi Micro Hei" charset="0"/>
                  <a:cs typeface="WenQuanYi Micro Hei" charset="0"/>
                </a:defRPr>
              </a:lvl3pPr>
              <a:lvl4pPr>
                <a:tabLst>
                  <a:tab pos="723900" algn="l"/>
                </a:tabLst>
                <a:defRPr>
                  <a:solidFill>
                    <a:srgbClr val="000000"/>
                  </a:solidFill>
                  <a:latin typeface="Arial" pitchFamily="34" charset="0"/>
                  <a:ea typeface="WenQuanYi Micro Hei" charset="0"/>
                  <a:cs typeface="WenQuanYi Micro Hei" charset="0"/>
                </a:defRPr>
              </a:lvl4pPr>
              <a:lvl5pPr>
                <a:tabLst>
                  <a:tab pos="723900" algn="l"/>
                </a:tabLst>
                <a:defRPr>
                  <a:solidFill>
                    <a:srgbClr val="000000"/>
                  </a:solidFill>
                  <a:latin typeface="Arial" pitchFamily="34" charset="0"/>
                  <a:ea typeface="WenQuanYi Micro Hei" charset="0"/>
                  <a:cs typeface="WenQuanYi Micro Hei" charset="0"/>
                </a:defRPr>
              </a:lvl5pPr>
              <a:lvl6pPr marL="25146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Lst>
                <a:defRPr>
                  <a:solidFill>
                    <a:srgbClr val="000000"/>
                  </a:solidFill>
                  <a:latin typeface="Arial" pitchFamily="34" charset="0"/>
                  <a:ea typeface="WenQuanYi Micro Hei" charset="0"/>
                  <a:cs typeface="WenQuanYi Micro Hei" charset="0"/>
                </a:defRPr>
              </a:lvl6pPr>
              <a:lvl7pPr marL="29718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Lst>
                <a:defRPr>
                  <a:solidFill>
                    <a:srgbClr val="000000"/>
                  </a:solidFill>
                  <a:latin typeface="Arial" pitchFamily="34" charset="0"/>
                  <a:ea typeface="WenQuanYi Micro Hei" charset="0"/>
                  <a:cs typeface="WenQuanYi Micro Hei" charset="0"/>
                </a:defRPr>
              </a:lvl7pPr>
              <a:lvl8pPr marL="34290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Lst>
                <a:defRPr>
                  <a:solidFill>
                    <a:srgbClr val="000000"/>
                  </a:solidFill>
                  <a:latin typeface="Arial" pitchFamily="34" charset="0"/>
                  <a:ea typeface="WenQuanYi Micro Hei" charset="0"/>
                  <a:cs typeface="WenQuanYi Micro Hei" charset="0"/>
                </a:defRPr>
              </a:lvl8pPr>
              <a:lvl9pPr marL="38862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Lst>
                <a:defRPr>
                  <a:solidFill>
                    <a:srgbClr val="000000"/>
                  </a:solidFill>
                  <a:latin typeface="Arial" pitchFamily="34" charset="0"/>
                  <a:ea typeface="WenQuanYi Micro Hei" charset="0"/>
                  <a:cs typeface="WenQuanYi Micro Hei" charset="0"/>
                </a:defRPr>
              </a:lvl9pPr>
            </a:lstStyle>
            <a:p>
              <a:pPr algn="ctr">
                <a:lnSpc>
                  <a:spcPct val="100000"/>
                </a:lnSpc>
              </a:pPr>
              <a:r>
                <a:rPr lang="en-US" altLang="en-US" sz="800" dirty="0"/>
                <a:t>t=165ms</a:t>
              </a:r>
            </a:p>
          </p:txBody>
        </p:sp>
        <p:sp>
          <p:nvSpPr>
            <p:cNvPr id="26634" name="AutoShape 10"/>
            <p:cNvSpPr>
              <a:spLocks noChangeArrowheads="1"/>
            </p:cNvSpPr>
            <p:nvPr/>
          </p:nvSpPr>
          <p:spPr bwMode="auto">
            <a:xfrm>
              <a:off x="4511" y="2343"/>
              <a:ext cx="682" cy="135"/>
            </a:xfrm>
            <a:custGeom>
              <a:avLst/>
              <a:gdLst>
                <a:gd name="G0" fmla="*/ 3015 1 2"/>
                <a:gd name="G1" fmla="*/ 601 1 2"/>
                <a:gd name="G2" fmla="+- 601 0 0"/>
                <a:gd name="G3" fmla="+- 3015 0 0"/>
              </a:gdLst>
              <a:ahLst/>
              <a:cxnLst>
                <a:cxn ang="0">
                  <a:pos x="r" y="vc"/>
                </a:cxn>
                <a:cxn ang="5400000">
                  <a:pos x="hc" y="b"/>
                </a:cxn>
                <a:cxn ang="10800000">
                  <a:pos x="l" y="vc"/>
                </a:cxn>
                <a:cxn ang="16200000">
                  <a:pos x="hc" y="t"/>
                </a:cxn>
              </a:cxnLst>
              <a:rect l="0" t="0" r="0" b="0"/>
              <a:pathLst>
                <a:path>
                  <a:moveTo>
                    <a:pt x="0" y="0"/>
                  </a:moveTo>
                  <a:lnTo>
                    <a:pt x="3015" y="0"/>
                  </a:lnTo>
                  <a:lnTo>
                    <a:pt x="3015" y="601"/>
                  </a:lnTo>
                  <a:lnTo>
                    <a:pt x="0" y="601"/>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46800" rIns="0" bIns="46800" anchor="ctr">
              <a:spAutoFit/>
            </a:bodyPr>
            <a:lstStyle>
              <a:lvl1pPr>
                <a:tabLst>
                  <a:tab pos="723900" algn="l"/>
                </a:tabLst>
                <a:defRPr>
                  <a:solidFill>
                    <a:srgbClr val="000000"/>
                  </a:solidFill>
                  <a:latin typeface="Arial" pitchFamily="34" charset="0"/>
                  <a:ea typeface="WenQuanYi Micro Hei" charset="0"/>
                  <a:cs typeface="WenQuanYi Micro Hei" charset="0"/>
                </a:defRPr>
              </a:lvl1pPr>
              <a:lvl2pPr>
                <a:tabLst>
                  <a:tab pos="723900" algn="l"/>
                </a:tabLst>
                <a:defRPr>
                  <a:solidFill>
                    <a:srgbClr val="000000"/>
                  </a:solidFill>
                  <a:latin typeface="Arial" pitchFamily="34" charset="0"/>
                  <a:ea typeface="WenQuanYi Micro Hei" charset="0"/>
                  <a:cs typeface="WenQuanYi Micro Hei" charset="0"/>
                </a:defRPr>
              </a:lvl2pPr>
              <a:lvl3pPr>
                <a:tabLst>
                  <a:tab pos="723900" algn="l"/>
                </a:tabLst>
                <a:defRPr>
                  <a:solidFill>
                    <a:srgbClr val="000000"/>
                  </a:solidFill>
                  <a:latin typeface="Arial" pitchFamily="34" charset="0"/>
                  <a:ea typeface="WenQuanYi Micro Hei" charset="0"/>
                  <a:cs typeface="WenQuanYi Micro Hei" charset="0"/>
                </a:defRPr>
              </a:lvl3pPr>
              <a:lvl4pPr>
                <a:tabLst>
                  <a:tab pos="723900" algn="l"/>
                </a:tabLst>
                <a:defRPr>
                  <a:solidFill>
                    <a:srgbClr val="000000"/>
                  </a:solidFill>
                  <a:latin typeface="Arial" pitchFamily="34" charset="0"/>
                  <a:ea typeface="WenQuanYi Micro Hei" charset="0"/>
                  <a:cs typeface="WenQuanYi Micro Hei" charset="0"/>
                </a:defRPr>
              </a:lvl4pPr>
              <a:lvl5pPr>
                <a:tabLst>
                  <a:tab pos="723900" algn="l"/>
                </a:tabLst>
                <a:defRPr>
                  <a:solidFill>
                    <a:srgbClr val="000000"/>
                  </a:solidFill>
                  <a:latin typeface="Arial" pitchFamily="34" charset="0"/>
                  <a:ea typeface="WenQuanYi Micro Hei" charset="0"/>
                  <a:cs typeface="WenQuanYi Micro Hei" charset="0"/>
                </a:defRPr>
              </a:lvl5pPr>
              <a:lvl6pPr marL="25146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Lst>
                <a:defRPr>
                  <a:solidFill>
                    <a:srgbClr val="000000"/>
                  </a:solidFill>
                  <a:latin typeface="Arial" pitchFamily="34" charset="0"/>
                  <a:ea typeface="WenQuanYi Micro Hei" charset="0"/>
                  <a:cs typeface="WenQuanYi Micro Hei" charset="0"/>
                </a:defRPr>
              </a:lvl6pPr>
              <a:lvl7pPr marL="29718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Lst>
                <a:defRPr>
                  <a:solidFill>
                    <a:srgbClr val="000000"/>
                  </a:solidFill>
                  <a:latin typeface="Arial" pitchFamily="34" charset="0"/>
                  <a:ea typeface="WenQuanYi Micro Hei" charset="0"/>
                  <a:cs typeface="WenQuanYi Micro Hei" charset="0"/>
                </a:defRPr>
              </a:lvl7pPr>
              <a:lvl8pPr marL="34290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Lst>
                <a:defRPr>
                  <a:solidFill>
                    <a:srgbClr val="000000"/>
                  </a:solidFill>
                  <a:latin typeface="Arial" pitchFamily="34" charset="0"/>
                  <a:ea typeface="WenQuanYi Micro Hei" charset="0"/>
                  <a:cs typeface="WenQuanYi Micro Hei" charset="0"/>
                </a:defRPr>
              </a:lvl8pPr>
              <a:lvl9pPr marL="38862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Lst>
                <a:defRPr>
                  <a:solidFill>
                    <a:srgbClr val="000000"/>
                  </a:solidFill>
                  <a:latin typeface="Arial" pitchFamily="34" charset="0"/>
                  <a:ea typeface="WenQuanYi Micro Hei" charset="0"/>
                  <a:cs typeface="WenQuanYi Micro Hei" charset="0"/>
                </a:defRPr>
              </a:lvl9pPr>
            </a:lstStyle>
            <a:p>
              <a:pPr algn="ctr">
                <a:lnSpc>
                  <a:spcPct val="100000"/>
                </a:lnSpc>
              </a:pPr>
              <a:r>
                <a:rPr lang="en-US" altLang="en-US" sz="800" dirty="0"/>
                <a:t>t=185ms</a:t>
              </a:r>
            </a:p>
          </p:txBody>
        </p:sp>
        <p:sp>
          <p:nvSpPr>
            <p:cNvPr id="26635" name="AutoShape 11"/>
            <p:cNvSpPr>
              <a:spLocks noChangeArrowheads="1"/>
            </p:cNvSpPr>
            <p:nvPr/>
          </p:nvSpPr>
          <p:spPr bwMode="auto">
            <a:xfrm>
              <a:off x="372" y="2280"/>
              <a:ext cx="438" cy="211"/>
            </a:xfrm>
            <a:custGeom>
              <a:avLst/>
              <a:gdLst>
                <a:gd name="G0" fmla="*/ 1938 1 2"/>
                <a:gd name="G1" fmla="*/ 935 1 2"/>
                <a:gd name="G2" fmla="+- 935 0 0"/>
                <a:gd name="G3" fmla="+- 1938 0 0"/>
              </a:gdLst>
              <a:ahLst/>
              <a:cxnLst>
                <a:cxn ang="0">
                  <a:pos x="r" y="vc"/>
                </a:cxn>
                <a:cxn ang="5400000">
                  <a:pos x="hc" y="b"/>
                </a:cxn>
                <a:cxn ang="10800000">
                  <a:pos x="l" y="vc"/>
                </a:cxn>
                <a:cxn ang="16200000">
                  <a:pos x="hc" y="t"/>
                </a:cxn>
              </a:cxnLst>
              <a:rect l="0" t="0" r="0" b="0"/>
              <a:pathLst>
                <a:path>
                  <a:moveTo>
                    <a:pt x="0" y="0"/>
                  </a:moveTo>
                  <a:lnTo>
                    <a:pt x="1938" y="0"/>
                  </a:lnTo>
                  <a:lnTo>
                    <a:pt x="1938" y="935"/>
                  </a:lnTo>
                  <a:lnTo>
                    <a:pt x="0" y="935"/>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p>
          </p:txBody>
        </p:sp>
        <p:sp>
          <p:nvSpPr>
            <p:cNvPr id="26636" name="AutoShape 12"/>
            <p:cNvSpPr>
              <a:spLocks noChangeArrowheads="1"/>
            </p:cNvSpPr>
            <p:nvPr/>
          </p:nvSpPr>
          <p:spPr bwMode="auto">
            <a:xfrm>
              <a:off x="1653" y="2280"/>
              <a:ext cx="438" cy="211"/>
            </a:xfrm>
            <a:custGeom>
              <a:avLst/>
              <a:gdLst>
                <a:gd name="G0" fmla="*/ 1938 1 2"/>
                <a:gd name="G1" fmla="*/ 935 1 2"/>
                <a:gd name="G2" fmla="+- 935 0 0"/>
                <a:gd name="G3" fmla="+- 1938 0 0"/>
              </a:gdLst>
              <a:ahLst/>
              <a:cxnLst>
                <a:cxn ang="0">
                  <a:pos x="r" y="vc"/>
                </a:cxn>
                <a:cxn ang="5400000">
                  <a:pos x="hc" y="b"/>
                </a:cxn>
                <a:cxn ang="10800000">
                  <a:pos x="l" y="vc"/>
                </a:cxn>
                <a:cxn ang="16200000">
                  <a:pos x="hc" y="t"/>
                </a:cxn>
              </a:cxnLst>
              <a:rect l="0" t="0" r="0" b="0"/>
              <a:pathLst>
                <a:path>
                  <a:moveTo>
                    <a:pt x="0" y="0"/>
                  </a:moveTo>
                  <a:lnTo>
                    <a:pt x="1938" y="0"/>
                  </a:lnTo>
                  <a:lnTo>
                    <a:pt x="1938" y="935"/>
                  </a:lnTo>
                  <a:lnTo>
                    <a:pt x="0" y="935"/>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p>
          </p:txBody>
        </p:sp>
        <p:sp>
          <p:nvSpPr>
            <p:cNvPr id="26637" name="AutoShape 13"/>
            <p:cNvSpPr>
              <a:spLocks noChangeArrowheads="1"/>
            </p:cNvSpPr>
            <p:nvPr/>
          </p:nvSpPr>
          <p:spPr bwMode="auto">
            <a:xfrm>
              <a:off x="2972" y="2280"/>
              <a:ext cx="438" cy="211"/>
            </a:xfrm>
            <a:custGeom>
              <a:avLst/>
              <a:gdLst>
                <a:gd name="G0" fmla="*/ 1938 1 2"/>
                <a:gd name="G1" fmla="*/ 935 1 2"/>
                <a:gd name="G2" fmla="+- 935 0 0"/>
                <a:gd name="G3" fmla="+- 1938 0 0"/>
              </a:gdLst>
              <a:ahLst/>
              <a:cxnLst>
                <a:cxn ang="0">
                  <a:pos x="r" y="vc"/>
                </a:cxn>
                <a:cxn ang="5400000">
                  <a:pos x="hc" y="b"/>
                </a:cxn>
                <a:cxn ang="10800000">
                  <a:pos x="l" y="vc"/>
                </a:cxn>
                <a:cxn ang="16200000">
                  <a:pos x="hc" y="t"/>
                </a:cxn>
              </a:cxnLst>
              <a:rect l="0" t="0" r="0" b="0"/>
              <a:pathLst>
                <a:path>
                  <a:moveTo>
                    <a:pt x="0" y="0"/>
                  </a:moveTo>
                  <a:lnTo>
                    <a:pt x="1938" y="0"/>
                  </a:lnTo>
                  <a:lnTo>
                    <a:pt x="1938" y="935"/>
                  </a:lnTo>
                  <a:lnTo>
                    <a:pt x="0" y="935"/>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p>
          </p:txBody>
        </p:sp>
        <p:sp>
          <p:nvSpPr>
            <p:cNvPr id="26638" name="AutoShape 14"/>
            <p:cNvSpPr>
              <a:spLocks noChangeArrowheads="1"/>
            </p:cNvSpPr>
            <p:nvPr/>
          </p:nvSpPr>
          <p:spPr bwMode="auto">
            <a:xfrm>
              <a:off x="4318" y="2280"/>
              <a:ext cx="438" cy="211"/>
            </a:xfrm>
            <a:custGeom>
              <a:avLst/>
              <a:gdLst>
                <a:gd name="G0" fmla="*/ 1938 1 2"/>
                <a:gd name="G1" fmla="*/ 935 1 2"/>
                <a:gd name="G2" fmla="+- 935 0 0"/>
                <a:gd name="G3" fmla="+- 1938 0 0"/>
              </a:gdLst>
              <a:ahLst/>
              <a:cxnLst>
                <a:cxn ang="0">
                  <a:pos x="r" y="vc"/>
                </a:cxn>
                <a:cxn ang="5400000">
                  <a:pos x="hc" y="b"/>
                </a:cxn>
                <a:cxn ang="10800000">
                  <a:pos x="l" y="vc"/>
                </a:cxn>
                <a:cxn ang="16200000">
                  <a:pos x="hc" y="t"/>
                </a:cxn>
              </a:cxnLst>
              <a:rect l="0" t="0" r="0" b="0"/>
              <a:pathLst>
                <a:path>
                  <a:moveTo>
                    <a:pt x="0" y="0"/>
                  </a:moveTo>
                  <a:lnTo>
                    <a:pt x="1938" y="0"/>
                  </a:lnTo>
                  <a:lnTo>
                    <a:pt x="1938" y="935"/>
                  </a:lnTo>
                  <a:lnTo>
                    <a:pt x="0" y="935"/>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p>
          </p:txBody>
        </p:sp>
      </p:grpSp>
      <p:grpSp>
        <p:nvGrpSpPr>
          <p:cNvPr id="26639" name="Group 15"/>
          <p:cNvGrpSpPr>
            <a:grpSpLocks/>
          </p:cNvGrpSpPr>
          <p:nvPr/>
        </p:nvGrpSpPr>
        <p:grpSpPr bwMode="auto">
          <a:xfrm>
            <a:off x="457200" y="4095750"/>
            <a:ext cx="8228013" cy="1871663"/>
            <a:chOff x="288" y="2580"/>
            <a:chExt cx="5183" cy="1179"/>
          </a:xfrm>
        </p:grpSpPr>
        <p:pic>
          <p:nvPicPr>
            <p:cNvPr id="26640" name="Picture 1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03" y="2590"/>
              <a:ext cx="1259" cy="104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6641" name="Picture 1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17" y="2599"/>
              <a:ext cx="1259" cy="104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6642" name="Picture 1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212" y="2580"/>
              <a:ext cx="1259" cy="104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6643" name="Picture 19"/>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88" y="2590"/>
              <a:ext cx="1259" cy="104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6644" name="AutoShape 20"/>
            <p:cNvSpPr>
              <a:spLocks noChangeArrowheads="1"/>
            </p:cNvSpPr>
            <p:nvPr/>
          </p:nvSpPr>
          <p:spPr bwMode="auto">
            <a:xfrm>
              <a:off x="552" y="3613"/>
              <a:ext cx="682" cy="135"/>
            </a:xfrm>
            <a:custGeom>
              <a:avLst/>
              <a:gdLst>
                <a:gd name="G0" fmla="*/ 3015 1 2"/>
                <a:gd name="G1" fmla="*/ 601 1 2"/>
                <a:gd name="G2" fmla="+- 601 0 0"/>
                <a:gd name="G3" fmla="+- 3015 0 0"/>
              </a:gdLst>
              <a:ahLst/>
              <a:cxnLst>
                <a:cxn ang="0">
                  <a:pos x="r" y="vc"/>
                </a:cxn>
                <a:cxn ang="5400000">
                  <a:pos x="hc" y="b"/>
                </a:cxn>
                <a:cxn ang="10800000">
                  <a:pos x="l" y="vc"/>
                </a:cxn>
                <a:cxn ang="16200000">
                  <a:pos x="hc" y="t"/>
                </a:cxn>
              </a:cxnLst>
              <a:rect l="0" t="0" r="0" b="0"/>
              <a:pathLst>
                <a:path>
                  <a:moveTo>
                    <a:pt x="0" y="0"/>
                  </a:moveTo>
                  <a:lnTo>
                    <a:pt x="3015" y="0"/>
                  </a:lnTo>
                  <a:lnTo>
                    <a:pt x="3015" y="601"/>
                  </a:lnTo>
                  <a:lnTo>
                    <a:pt x="0" y="601"/>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46800" rIns="0" bIns="46800" anchor="ctr">
              <a:spAutoFit/>
            </a:bodyPr>
            <a:lstStyle>
              <a:lvl1pPr>
                <a:tabLst>
                  <a:tab pos="723900" algn="l"/>
                </a:tabLst>
                <a:defRPr>
                  <a:solidFill>
                    <a:srgbClr val="000000"/>
                  </a:solidFill>
                  <a:latin typeface="Arial" pitchFamily="34" charset="0"/>
                  <a:ea typeface="WenQuanYi Micro Hei" charset="0"/>
                  <a:cs typeface="WenQuanYi Micro Hei" charset="0"/>
                </a:defRPr>
              </a:lvl1pPr>
              <a:lvl2pPr>
                <a:tabLst>
                  <a:tab pos="723900" algn="l"/>
                </a:tabLst>
                <a:defRPr>
                  <a:solidFill>
                    <a:srgbClr val="000000"/>
                  </a:solidFill>
                  <a:latin typeface="Arial" pitchFamily="34" charset="0"/>
                  <a:ea typeface="WenQuanYi Micro Hei" charset="0"/>
                  <a:cs typeface="WenQuanYi Micro Hei" charset="0"/>
                </a:defRPr>
              </a:lvl2pPr>
              <a:lvl3pPr>
                <a:tabLst>
                  <a:tab pos="723900" algn="l"/>
                </a:tabLst>
                <a:defRPr>
                  <a:solidFill>
                    <a:srgbClr val="000000"/>
                  </a:solidFill>
                  <a:latin typeface="Arial" pitchFamily="34" charset="0"/>
                  <a:ea typeface="WenQuanYi Micro Hei" charset="0"/>
                  <a:cs typeface="WenQuanYi Micro Hei" charset="0"/>
                </a:defRPr>
              </a:lvl3pPr>
              <a:lvl4pPr>
                <a:tabLst>
                  <a:tab pos="723900" algn="l"/>
                </a:tabLst>
                <a:defRPr>
                  <a:solidFill>
                    <a:srgbClr val="000000"/>
                  </a:solidFill>
                  <a:latin typeface="Arial" pitchFamily="34" charset="0"/>
                  <a:ea typeface="WenQuanYi Micro Hei" charset="0"/>
                  <a:cs typeface="WenQuanYi Micro Hei" charset="0"/>
                </a:defRPr>
              </a:lvl4pPr>
              <a:lvl5pPr>
                <a:tabLst>
                  <a:tab pos="723900" algn="l"/>
                </a:tabLst>
                <a:defRPr>
                  <a:solidFill>
                    <a:srgbClr val="000000"/>
                  </a:solidFill>
                  <a:latin typeface="Arial" pitchFamily="34" charset="0"/>
                  <a:ea typeface="WenQuanYi Micro Hei" charset="0"/>
                  <a:cs typeface="WenQuanYi Micro Hei" charset="0"/>
                </a:defRPr>
              </a:lvl5pPr>
              <a:lvl6pPr marL="25146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Lst>
                <a:defRPr>
                  <a:solidFill>
                    <a:srgbClr val="000000"/>
                  </a:solidFill>
                  <a:latin typeface="Arial" pitchFamily="34" charset="0"/>
                  <a:ea typeface="WenQuanYi Micro Hei" charset="0"/>
                  <a:cs typeface="WenQuanYi Micro Hei" charset="0"/>
                </a:defRPr>
              </a:lvl6pPr>
              <a:lvl7pPr marL="29718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Lst>
                <a:defRPr>
                  <a:solidFill>
                    <a:srgbClr val="000000"/>
                  </a:solidFill>
                  <a:latin typeface="Arial" pitchFamily="34" charset="0"/>
                  <a:ea typeface="WenQuanYi Micro Hei" charset="0"/>
                  <a:cs typeface="WenQuanYi Micro Hei" charset="0"/>
                </a:defRPr>
              </a:lvl7pPr>
              <a:lvl8pPr marL="34290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Lst>
                <a:defRPr>
                  <a:solidFill>
                    <a:srgbClr val="000000"/>
                  </a:solidFill>
                  <a:latin typeface="Arial" pitchFamily="34" charset="0"/>
                  <a:ea typeface="WenQuanYi Micro Hei" charset="0"/>
                  <a:cs typeface="WenQuanYi Micro Hei" charset="0"/>
                </a:defRPr>
              </a:lvl8pPr>
              <a:lvl9pPr marL="38862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Lst>
                <a:defRPr>
                  <a:solidFill>
                    <a:srgbClr val="000000"/>
                  </a:solidFill>
                  <a:latin typeface="Arial" pitchFamily="34" charset="0"/>
                  <a:ea typeface="WenQuanYi Micro Hei" charset="0"/>
                  <a:cs typeface="WenQuanYi Micro Hei" charset="0"/>
                </a:defRPr>
              </a:lvl9pPr>
            </a:lstStyle>
            <a:p>
              <a:pPr algn="ctr">
                <a:lnSpc>
                  <a:spcPct val="100000"/>
                </a:lnSpc>
              </a:pPr>
              <a:r>
                <a:rPr lang="en-US" altLang="en-US" sz="800" dirty="0"/>
                <a:t>t=200ms</a:t>
              </a:r>
            </a:p>
          </p:txBody>
        </p:sp>
        <p:sp>
          <p:nvSpPr>
            <p:cNvPr id="26645" name="AutoShape 21"/>
            <p:cNvSpPr>
              <a:spLocks noChangeArrowheads="1"/>
            </p:cNvSpPr>
            <p:nvPr/>
          </p:nvSpPr>
          <p:spPr bwMode="auto">
            <a:xfrm>
              <a:off x="377" y="3548"/>
              <a:ext cx="438" cy="211"/>
            </a:xfrm>
            <a:custGeom>
              <a:avLst/>
              <a:gdLst>
                <a:gd name="G0" fmla="*/ 1938 1 2"/>
                <a:gd name="G1" fmla="*/ 935 1 2"/>
                <a:gd name="G2" fmla="+- 935 0 0"/>
                <a:gd name="G3" fmla="+- 1938 0 0"/>
              </a:gdLst>
              <a:ahLst/>
              <a:cxnLst>
                <a:cxn ang="0">
                  <a:pos x="r" y="vc"/>
                </a:cxn>
                <a:cxn ang="5400000">
                  <a:pos x="hc" y="b"/>
                </a:cxn>
                <a:cxn ang="10800000">
                  <a:pos x="l" y="vc"/>
                </a:cxn>
                <a:cxn ang="16200000">
                  <a:pos x="hc" y="t"/>
                </a:cxn>
              </a:cxnLst>
              <a:rect l="0" t="0" r="0" b="0"/>
              <a:pathLst>
                <a:path>
                  <a:moveTo>
                    <a:pt x="0" y="0"/>
                  </a:moveTo>
                  <a:lnTo>
                    <a:pt x="1938" y="0"/>
                  </a:lnTo>
                  <a:lnTo>
                    <a:pt x="1938" y="935"/>
                  </a:lnTo>
                  <a:lnTo>
                    <a:pt x="0" y="935"/>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p>
          </p:txBody>
        </p:sp>
        <p:sp>
          <p:nvSpPr>
            <p:cNvPr id="26646" name="AutoShape 22"/>
            <p:cNvSpPr>
              <a:spLocks noChangeArrowheads="1"/>
            </p:cNvSpPr>
            <p:nvPr/>
          </p:nvSpPr>
          <p:spPr bwMode="auto">
            <a:xfrm>
              <a:off x="1863" y="3613"/>
              <a:ext cx="634" cy="135"/>
            </a:xfrm>
            <a:custGeom>
              <a:avLst/>
              <a:gdLst>
                <a:gd name="G0" fmla="*/ 2800 1 2"/>
                <a:gd name="G1" fmla="*/ 601 1 2"/>
                <a:gd name="G2" fmla="+- 601 0 0"/>
                <a:gd name="G3" fmla="+- 2800 0 0"/>
              </a:gdLst>
              <a:ahLst/>
              <a:cxnLst>
                <a:cxn ang="0">
                  <a:pos x="r" y="vc"/>
                </a:cxn>
                <a:cxn ang="5400000">
                  <a:pos x="hc" y="b"/>
                </a:cxn>
                <a:cxn ang="10800000">
                  <a:pos x="l" y="vc"/>
                </a:cxn>
                <a:cxn ang="16200000">
                  <a:pos x="hc" y="t"/>
                </a:cxn>
              </a:cxnLst>
              <a:rect l="0" t="0" r="0" b="0"/>
              <a:pathLst>
                <a:path>
                  <a:moveTo>
                    <a:pt x="0" y="0"/>
                  </a:moveTo>
                  <a:lnTo>
                    <a:pt x="2800" y="0"/>
                  </a:lnTo>
                  <a:lnTo>
                    <a:pt x="2800" y="601"/>
                  </a:lnTo>
                  <a:lnTo>
                    <a:pt x="0" y="601"/>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46800" rIns="0" bIns="46800" anchor="ctr">
              <a:spAutoFit/>
            </a:bodyPr>
            <a:lstStyle>
              <a:lvl1pPr>
                <a:tabLst>
                  <a:tab pos="723900" algn="l"/>
                </a:tabLst>
                <a:defRPr>
                  <a:solidFill>
                    <a:srgbClr val="000000"/>
                  </a:solidFill>
                  <a:latin typeface="Arial" pitchFamily="34" charset="0"/>
                  <a:ea typeface="WenQuanYi Micro Hei" charset="0"/>
                  <a:cs typeface="WenQuanYi Micro Hei" charset="0"/>
                </a:defRPr>
              </a:lvl1pPr>
              <a:lvl2pPr>
                <a:tabLst>
                  <a:tab pos="723900" algn="l"/>
                </a:tabLst>
                <a:defRPr>
                  <a:solidFill>
                    <a:srgbClr val="000000"/>
                  </a:solidFill>
                  <a:latin typeface="Arial" pitchFamily="34" charset="0"/>
                  <a:ea typeface="WenQuanYi Micro Hei" charset="0"/>
                  <a:cs typeface="WenQuanYi Micro Hei" charset="0"/>
                </a:defRPr>
              </a:lvl2pPr>
              <a:lvl3pPr>
                <a:tabLst>
                  <a:tab pos="723900" algn="l"/>
                </a:tabLst>
                <a:defRPr>
                  <a:solidFill>
                    <a:srgbClr val="000000"/>
                  </a:solidFill>
                  <a:latin typeface="Arial" pitchFamily="34" charset="0"/>
                  <a:ea typeface="WenQuanYi Micro Hei" charset="0"/>
                  <a:cs typeface="WenQuanYi Micro Hei" charset="0"/>
                </a:defRPr>
              </a:lvl3pPr>
              <a:lvl4pPr>
                <a:tabLst>
                  <a:tab pos="723900" algn="l"/>
                </a:tabLst>
                <a:defRPr>
                  <a:solidFill>
                    <a:srgbClr val="000000"/>
                  </a:solidFill>
                  <a:latin typeface="Arial" pitchFamily="34" charset="0"/>
                  <a:ea typeface="WenQuanYi Micro Hei" charset="0"/>
                  <a:cs typeface="WenQuanYi Micro Hei" charset="0"/>
                </a:defRPr>
              </a:lvl4pPr>
              <a:lvl5pPr>
                <a:tabLst>
                  <a:tab pos="723900" algn="l"/>
                </a:tabLst>
                <a:defRPr>
                  <a:solidFill>
                    <a:srgbClr val="000000"/>
                  </a:solidFill>
                  <a:latin typeface="Arial" pitchFamily="34" charset="0"/>
                  <a:ea typeface="WenQuanYi Micro Hei" charset="0"/>
                  <a:cs typeface="WenQuanYi Micro Hei" charset="0"/>
                </a:defRPr>
              </a:lvl5pPr>
              <a:lvl6pPr marL="25146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Lst>
                <a:defRPr>
                  <a:solidFill>
                    <a:srgbClr val="000000"/>
                  </a:solidFill>
                  <a:latin typeface="Arial" pitchFamily="34" charset="0"/>
                  <a:ea typeface="WenQuanYi Micro Hei" charset="0"/>
                  <a:cs typeface="WenQuanYi Micro Hei" charset="0"/>
                </a:defRPr>
              </a:lvl6pPr>
              <a:lvl7pPr marL="29718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Lst>
                <a:defRPr>
                  <a:solidFill>
                    <a:srgbClr val="000000"/>
                  </a:solidFill>
                  <a:latin typeface="Arial" pitchFamily="34" charset="0"/>
                  <a:ea typeface="WenQuanYi Micro Hei" charset="0"/>
                  <a:cs typeface="WenQuanYi Micro Hei" charset="0"/>
                </a:defRPr>
              </a:lvl7pPr>
              <a:lvl8pPr marL="34290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Lst>
                <a:defRPr>
                  <a:solidFill>
                    <a:srgbClr val="000000"/>
                  </a:solidFill>
                  <a:latin typeface="Arial" pitchFamily="34" charset="0"/>
                  <a:ea typeface="WenQuanYi Micro Hei" charset="0"/>
                  <a:cs typeface="WenQuanYi Micro Hei" charset="0"/>
                </a:defRPr>
              </a:lvl8pPr>
              <a:lvl9pPr marL="38862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Lst>
                <a:defRPr>
                  <a:solidFill>
                    <a:srgbClr val="000000"/>
                  </a:solidFill>
                  <a:latin typeface="Arial" pitchFamily="34" charset="0"/>
                  <a:ea typeface="WenQuanYi Micro Hei" charset="0"/>
                  <a:cs typeface="WenQuanYi Micro Hei" charset="0"/>
                </a:defRPr>
              </a:lvl9pPr>
            </a:lstStyle>
            <a:p>
              <a:pPr algn="ctr">
                <a:lnSpc>
                  <a:spcPct val="100000"/>
                </a:lnSpc>
              </a:pPr>
              <a:r>
                <a:rPr lang="en-US" altLang="en-US" sz="800" dirty="0"/>
                <a:t>t=240ms</a:t>
              </a:r>
            </a:p>
          </p:txBody>
        </p:sp>
        <p:sp>
          <p:nvSpPr>
            <p:cNvPr id="26647" name="AutoShape 23"/>
            <p:cNvSpPr>
              <a:spLocks noChangeArrowheads="1"/>
            </p:cNvSpPr>
            <p:nvPr/>
          </p:nvSpPr>
          <p:spPr bwMode="auto">
            <a:xfrm>
              <a:off x="3188" y="3613"/>
              <a:ext cx="634" cy="135"/>
            </a:xfrm>
            <a:custGeom>
              <a:avLst/>
              <a:gdLst>
                <a:gd name="G0" fmla="*/ 2800 1 2"/>
                <a:gd name="G1" fmla="*/ 601 1 2"/>
                <a:gd name="G2" fmla="+- 601 0 0"/>
                <a:gd name="G3" fmla="+- 2800 0 0"/>
              </a:gdLst>
              <a:ahLst/>
              <a:cxnLst>
                <a:cxn ang="0">
                  <a:pos x="r" y="vc"/>
                </a:cxn>
                <a:cxn ang="5400000">
                  <a:pos x="hc" y="b"/>
                </a:cxn>
                <a:cxn ang="10800000">
                  <a:pos x="l" y="vc"/>
                </a:cxn>
                <a:cxn ang="16200000">
                  <a:pos x="hc" y="t"/>
                </a:cxn>
              </a:cxnLst>
              <a:rect l="0" t="0" r="0" b="0"/>
              <a:pathLst>
                <a:path>
                  <a:moveTo>
                    <a:pt x="0" y="0"/>
                  </a:moveTo>
                  <a:lnTo>
                    <a:pt x="2800" y="0"/>
                  </a:lnTo>
                  <a:lnTo>
                    <a:pt x="2800" y="601"/>
                  </a:lnTo>
                  <a:lnTo>
                    <a:pt x="0" y="601"/>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46800" rIns="0" bIns="46800" anchor="ctr">
              <a:spAutoFit/>
            </a:bodyPr>
            <a:lstStyle>
              <a:lvl1pPr>
                <a:tabLst>
                  <a:tab pos="723900" algn="l"/>
                </a:tabLst>
                <a:defRPr>
                  <a:solidFill>
                    <a:srgbClr val="000000"/>
                  </a:solidFill>
                  <a:latin typeface="Arial" pitchFamily="34" charset="0"/>
                  <a:ea typeface="WenQuanYi Micro Hei" charset="0"/>
                  <a:cs typeface="WenQuanYi Micro Hei" charset="0"/>
                </a:defRPr>
              </a:lvl1pPr>
              <a:lvl2pPr>
                <a:tabLst>
                  <a:tab pos="723900" algn="l"/>
                </a:tabLst>
                <a:defRPr>
                  <a:solidFill>
                    <a:srgbClr val="000000"/>
                  </a:solidFill>
                  <a:latin typeface="Arial" pitchFamily="34" charset="0"/>
                  <a:ea typeface="WenQuanYi Micro Hei" charset="0"/>
                  <a:cs typeface="WenQuanYi Micro Hei" charset="0"/>
                </a:defRPr>
              </a:lvl2pPr>
              <a:lvl3pPr>
                <a:tabLst>
                  <a:tab pos="723900" algn="l"/>
                </a:tabLst>
                <a:defRPr>
                  <a:solidFill>
                    <a:srgbClr val="000000"/>
                  </a:solidFill>
                  <a:latin typeface="Arial" pitchFamily="34" charset="0"/>
                  <a:ea typeface="WenQuanYi Micro Hei" charset="0"/>
                  <a:cs typeface="WenQuanYi Micro Hei" charset="0"/>
                </a:defRPr>
              </a:lvl3pPr>
              <a:lvl4pPr>
                <a:tabLst>
                  <a:tab pos="723900" algn="l"/>
                </a:tabLst>
                <a:defRPr>
                  <a:solidFill>
                    <a:srgbClr val="000000"/>
                  </a:solidFill>
                  <a:latin typeface="Arial" pitchFamily="34" charset="0"/>
                  <a:ea typeface="WenQuanYi Micro Hei" charset="0"/>
                  <a:cs typeface="WenQuanYi Micro Hei" charset="0"/>
                </a:defRPr>
              </a:lvl4pPr>
              <a:lvl5pPr>
                <a:tabLst>
                  <a:tab pos="723900" algn="l"/>
                </a:tabLst>
                <a:defRPr>
                  <a:solidFill>
                    <a:srgbClr val="000000"/>
                  </a:solidFill>
                  <a:latin typeface="Arial" pitchFamily="34" charset="0"/>
                  <a:ea typeface="WenQuanYi Micro Hei" charset="0"/>
                  <a:cs typeface="WenQuanYi Micro Hei" charset="0"/>
                </a:defRPr>
              </a:lvl5pPr>
              <a:lvl6pPr marL="25146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Lst>
                <a:defRPr>
                  <a:solidFill>
                    <a:srgbClr val="000000"/>
                  </a:solidFill>
                  <a:latin typeface="Arial" pitchFamily="34" charset="0"/>
                  <a:ea typeface="WenQuanYi Micro Hei" charset="0"/>
                  <a:cs typeface="WenQuanYi Micro Hei" charset="0"/>
                </a:defRPr>
              </a:lvl6pPr>
              <a:lvl7pPr marL="29718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Lst>
                <a:defRPr>
                  <a:solidFill>
                    <a:srgbClr val="000000"/>
                  </a:solidFill>
                  <a:latin typeface="Arial" pitchFamily="34" charset="0"/>
                  <a:ea typeface="WenQuanYi Micro Hei" charset="0"/>
                  <a:cs typeface="WenQuanYi Micro Hei" charset="0"/>
                </a:defRPr>
              </a:lvl7pPr>
              <a:lvl8pPr marL="34290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Lst>
                <a:defRPr>
                  <a:solidFill>
                    <a:srgbClr val="000000"/>
                  </a:solidFill>
                  <a:latin typeface="Arial" pitchFamily="34" charset="0"/>
                  <a:ea typeface="WenQuanYi Micro Hei" charset="0"/>
                  <a:cs typeface="WenQuanYi Micro Hei" charset="0"/>
                </a:defRPr>
              </a:lvl8pPr>
              <a:lvl9pPr marL="38862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Lst>
                <a:defRPr>
                  <a:solidFill>
                    <a:srgbClr val="000000"/>
                  </a:solidFill>
                  <a:latin typeface="Arial" pitchFamily="34" charset="0"/>
                  <a:ea typeface="WenQuanYi Micro Hei" charset="0"/>
                  <a:cs typeface="WenQuanYi Micro Hei" charset="0"/>
                </a:defRPr>
              </a:lvl9pPr>
            </a:lstStyle>
            <a:p>
              <a:pPr algn="ctr">
                <a:lnSpc>
                  <a:spcPct val="100000"/>
                </a:lnSpc>
              </a:pPr>
              <a:r>
                <a:rPr lang="en-US" altLang="en-US" sz="800" dirty="0"/>
                <a:t>t=280ms</a:t>
              </a:r>
            </a:p>
          </p:txBody>
        </p:sp>
        <p:sp>
          <p:nvSpPr>
            <p:cNvPr id="26648" name="AutoShape 24"/>
            <p:cNvSpPr>
              <a:spLocks noChangeArrowheads="1"/>
            </p:cNvSpPr>
            <p:nvPr/>
          </p:nvSpPr>
          <p:spPr bwMode="auto">
            <a:xfrm>
              <a:off x="4468" y="3611"/>
              <a:ext cx="634" cy="135"/>
            </a:xfrm>
            <a:custGeom>
              <a:avLst/>
              <a:gdLst>
                <a:gd name="G0" fmla="*/ 2800 1 2"/>
                <a:gd name="G1" fmla="*/ 601 1 2"/>
                <a:gd name="G2" fmla="+- 601 0 0"/>
                <a:gd name="G3" fmla="+- 2800 0 0"/>
              </a:gdLst>
              <a:ahLst/>
              <a:cxnLst>
                <a:cxn ang="0">
                  <a:pos x="r" y="vc"/>
                </a:cxn>
                <a:cxn ang="5400000">
                  <a:pos x="hc" y="b"/>
                </a:cxn>
                <a:cxn ang="10800000">
                  <a:pos x="l" y="vc"/>
                </a:cxn>
                <a:cxn ang="16200000">
                  <a:pos x="hc" y="t"/>
                </a:cxn>
              </a:cxnLst>
              <a:rect l="0" t="0" r="0" b="0"/>
              <a:pathLst>
                <a:path>
                  <a:moveTo>
                    <a:pt x="0" y="0"/>
                  </a:moveTo>
                  <a:lnTo>
                    <a:pt x="2800" y="0"/>
                  </a:lnTo>
                  <a:lnTo>
                    <a:pt x="2800" y="601"/>
                  </a:lnTo>
                  <a:lnTo>
                    <a:pt x="0" y="601"/>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46800" rIns="0" bIns="46800" anchor="ctr">
              <a:spAutoFit/>
            </a:bodyPr>
            <a:lstStyle>
              <a:lvl1pPr>
                <a:tabLst>
                  <a:tab pos="723900" algn="l"/>
                </a:tabLst>
                <a:defRPr>
                  <a:solidFill>
                    <a:srgbClr val="000000"/>
                  </a:solidFill>
                  <a:latin typeface="Arial" pitchFamily="34" charset="0"/>
                  <a:ea typeface="WenQuanYi Micro Hei" charset="0"/>
                  <a:cs typeface="WenQuanYi Micro Hei" charset="0"/>
                </a:defRPr>
              </a:lvl1pPr>
              <a:lvl2pPr>
                <a:tabLst>
                  <a:tab pos="723900" algn="l"/>
                </a:tabLst>
                <a:defRPr>
                  <a:solidFill>
                    <a:srgbClr val="000000"/>
                  </a:solidFill>
                  <a:latin typeface="Arial" pitchFamily="34" charset="0"/>
                  <a:ea typeface="WenQuanYi Micro Hei" charset="0"/>
                  <a:cs typeface="WenQuanYi Micro Hei" charset="0"/>
                </a:defRPr>
              </a:lvl2pPr>
              <a:lvl3pPr>
                <a:tabLst>
                  <a:tab pos="723900" algn="l"/>
                </a:tabLst>
                <a:defRPr>
                  <a:solidFill>
                    <a:srgbClr val="000000"/>
                  </a:solidFill>
                  <a:latin typeface="Arial" pitchFamily="34" charset="0"/>
                  <a:ea typeface="WenQuanYi Micro Hei" charset="0"/>
                  <a:cs typeface="WenQuanYi Micro Hei" charset="0"/>
                </a:defRPr>
              </a:lvl3pPr>
              <a:lvl4pPr>
                <a:tabLst>
                  <a:tab pos="723900" algn="l"/>
                </a:tabLst>
                <a:defRPr>
                  <a:solidFill>
                    <a:srgbClr val="000000"/>
                  </a:solidFill>
                  <a:latin typeface="Arial" pitchFamily="34" charset="0"/>
                  <a:ea typeface="WenQuanYi Micro Hei" charset="0"/>
                  <a:cs typeface="WenQuanYi Micro Hei" charset="0"/>
                </a:defRPr>
              </a:lvl4pPr>
              <a:lvl5pPr>
                <a:tabLst>
                  <a:tab pos="723900" algn="l"/>
                </a:tabLst>
                <a:defRPr>
                  <a:solidFill>
                    <a:srgbClr val="000000"/>
                  </a:solidFill>
                  <a:latin typeface="Arial" pitchFamily="34" charset="0"/>
                  <a:ea typeface="WenQuanYi Micro Hei" charset="0"/>
                  <a:cs typeface="WenQuanYi Micro Hei" charset="0"/>
                </a:defRPr>
              </a:lvl5pPr>
              <a:lvl6pPr marL="25146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Lst>
                <a:defRPr>
                  <a:solidFill>
                    <a:srgbClr val="000000"/>
                  </a:solidFill>
                  <a:latin typeface="Arial" pitchFamily="34" charset="0"/>
                  <a:ea typeface="WenQuanYi Micro Hei" charset="0"/>
                  <a:cs typeface="WenQuanYi Micro Hei" charset="0"/>
                </a:defRPr>
              </a:lvl6pPr>
              <a:lvl7pPr marL="29718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Lst>
                <a:defRPr>
                  <a:solidFill>
                    <a:srgbClr val="000000"/>
                  </a:solidFill>
                  <a:latin typeface="Arial" pitchFamily="34" charset="0"/>
                  <a:ea typeface="WenQuanYi Micro Hei" charset="0"/>
                  <a:cs typeface="WenQuanYi Micro Hei" charset="0"/>
                </a:defRPr>
              </a:lvl7pPr>
              <a:lvl8pPr marL="34290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Lst>
                <a:defRPr>
                  <a:solidFill>
                    <a:srgbClr val="000000"/>
                  </a:solidFill>
                  <a:latin typeface="Arial" pitchFamily="34" charset="0"/>
                  <a:ea typeface="WenQuanYi Micro Hei" charset="0"/>
                  <a:cs typeface="WenQuanYi Micro Hei" charset="0"/>
                </a:defRPr>
              </a:lvl8pPr>
              <a:lvl9pPr marL="38862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Lst>
                <a:defRPr>
                  <a:solidFill>
                    <a:srgbClr val="000000"/>
                  </a:solidFill>
                  <a:latin typeface="Arial" pitchFamily="34" charset="0"/>
                  <a:ea typeface="WenQuanYi Micro Hei" charset="0"/>
                  <a:cs typeface="WenQuanYi Micro Hei" charset="0"/>
                </a:defRPr>
              </a:lvl9pPr>
            </a:lstStyle>
            <a:p>
              <a:pPr algn="ctr">
                <a:lnSpc>
                  <a:spcPct val="100000"/>
                </a:lnSpc>
              </a:pPr>
              <a:r>
                <a:rPr lang="en-US" altLang="en-US" sz="800" dirty="0"/>
                <a:t>t=380ms</a:t>
              </a:r>
            </a:p>
          </p:txBody>
        </p:sp>
        <p:sp>
          <p:nvSpPr>
            <p:cNvPr id="26649" name="AutoShape 25"/>
            <p:cNvSpPr>
              <a:spLocks noChangeArrowheads="1"/>
            </p:cNvSpPr>
            <p:nvPr/>
          </p:nvSpPr>
          <p:spPr bwMode="auto">
            <a:xfrm>
              <a:off x="1669" y="3548"/>
              <a:ext cx="452" cy="211"/>
            </a:xfrm>
            <a:custGeom>
              <a:avLst/>
              <a:gdLst>
                <a:gd name="G0" fmla="*/ 1999 1 2"/>
                <a:gd name="G1" fmla="*/ 935 1 2"/>
                <a:gd name="G2" fmla="+- 935 0 0"/>
                <a:gd name="G3" fmla="+- 1999 0 0"/>
              </a:gdLst>
              <a:ahLst/>
              <a:cxnLst>
                <a:cxn ang="0">
                  <a:pos x="r" y="vc"/>
                </a:cxn>
                <a:cxn ang="5400000">
                  <a:pos x="hc" y="b"/>
                </a:cxn>
                <a:cxn ang="10800000">
                  <a:pos x="l" y="vc"/>
                </a:cxn>
                <a:cxn ang="16200000">
                  <a:pos x="hc" y="t"/>
                </a:cxn>
              </a:cxnLst>
              <a:rect l="0" t="0" r="0" b="0"/>
              <a:pathLst>
                <a:path>
                  <a:moveTo>
                    <a:pt x="0" y="0"/>
                  </a:moveTo>
                  <a:lnTo>
                    <a:pt x="1999" y="0"/>
                  </a:lnTo>
                  <a:lnTo>
                    <a:pt x="1999" y="935"/>
                  </a:lnTo>
                  <a:lnTo>
                    <a:pt x="0" y="935"/>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p>
          </p:txBody>
        </p:sp>
        <p:sp>
          <p:nvSpPr>
            <p:cNvPr id="26650" name="AutoShape 26"/>
            <p:cNvSpPr>
              <a:spLocks noChangeArrowheads="1"/>
            </p:cNvSpPr>
            <p:nvPr/>
          </p:nvSpPr>
          <p:spPr bwMode="auto">
            <a:xfrm>
              <a:off x="2995" y="3548"/>
              <a:ext cx="446" cy="211"/>
            </a:xfrm>
            <a:custGeom>
              <a:avLst/>
              <a:gdLst>
                <a:gd name="G0" fmla="*/ 1972 1 2"/>
                <a:gd name="G1" fmla="*/ 935 1 2"/>
                <a:gd name="G2" fmla="+- 935 0 0"/>
                <a:gd name="G3" fmla="+- 1972 0 0"/>
              </a:gdLst>
              <a:ahLst/>
              <a:cxnLst>
                <a:cxn ang="0">
                  <a:pos x="r" y="vc"/>
                </a:cxn>
                <a:cxn ang="5400000">
                  <a:pos x="hc" y="b"/>
                </a:cxn>
                <a:cxn ang="10800000">
                  <a:pos x="l" y="vc"/>
                </a:cxn>
                <a:cxn ang="16200000">
                  <a:pos x="hc" y="t"/>
                </a:cxn>
              </a:cxnLst>
              <a:rect l="0" t="0" r="0" b="0"/>
              <a:pathLst>
                <a:path>
                  <a:moveTo>
                    <a:pt x="0" y="0"/>
                  </a:moveTo>
                  <a:lnTo>
                    <a:pt x="1972" y="0"/>
                  </a:lnTo>
                  <a:lnTo>
                    <a:pt x="1972" y="935"/>
                  </a:lnTo>
                  <a:lnTo>
                    <a:pt x="0" y="935"/>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p>
          </p:txBody>
        </p:sp>
        <p:sp>
          <p:nvSpPr>
            <p:cNvPr id="26651" name="AutoShape 27"/>
            <p:cNvSpPr>
              <a:spLocks noChangeArrowheads="1"/>
            </p:cNvSpPr>
            <p:nvPr/>
          </p:nvSpPr>
          <p:spPr bwMode="auto">
            <a:xfrm>
              <a:off x="4305" y="3548"/>
              <a:ext cx="474" cy="211"/>
            </a:xfrm>
            <a:custGeom>
              <a:avLst/>
              <a:gdLst>
                <a:gd name="G0" fmla="*/ 2096 1 2"/>
                <a:gd name="G1" fmla="*/ 935 1 2"/>
                <a:gd name="G2" fmla="+- 935 0 0"/>
                <a:gd name="G3" fmla="+- 2096 0 0"/>
              </a:gdLst>
              <a:ahLst/>
              <a:cxnLst>
                <a:cxn ang="0">
                  <a:pos x="r" y="vc"/>
                </a:cxn>
                <a:cxn ang="5400000">
                  <a:pos x="hc" y="b"/>
                </a:cxn>
                <a:cxn ang="10800000">
                  <a:pos x="l" y="vc"/>
                </a:cxn>
                <a:cxn ang="16200000">
                  <a:pos x="hc" y="t"/>
                </a:cxn>
              </a:cxnLst>
              <a:rect l="0" t="0" r="0" b="0"/>
              <a:pathLst>
                <a:path>
                  <a:moveTo>
                    <a:pt x="0" y="0"/>
                  </a:moveTo>
                  <a:lnTo>
                    <a:pt x="2096" y="0"/>
                  </a:lnTo>
                  <a:lnTo>
                    <a:pt x="2096" y="935"/>
                  </a:lnTo>
                  <a:lnTo>
                    <a:pt x="0" y="935"/>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p>
          </p:txBody>
        </p:sp>
      </p:grpSp>
      <p:sp>
        <p:nvSpPr>
          <p:cNvPr id="26652" name="Text Box 28"/>
          <p:cNvSpPr txBox="1">
            <a:spLocks noChangeArrowheads="1"/>
          </p:cNvSpPr>
          <p:nvPr/>
        </p:nvSpPr>
        <p:spPr bwMode="auto">
          <a:xfrm>
            <a:off x="317500" y="423863"/>
            <a:ext cx="5940425" cy="2524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1pPr>
            <a:lvl2pPr>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2pPr>
            <a:lvl3pPr>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3pPr>
            <a:lvl4pPr>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4pPr>
            <a:lvl5pPr>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5pPr>
            <a:lvl6pPr marL="25146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6pPr>
            <a:lvl7pPr marL="29718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7pPr>
            <a:lvl8pPr marL="34290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8pPr>
            <a:lvl9pPr marL="38862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9pPr>
          </a:lstStyle>
          <a:p>
            <a:pPr hangingPunct="1">
              <a:lnSpc>
                <a:spcPts val="2000"/>
              </a:lnSpc>
            </a:pPr>
            <a:r>
              <a:rPr lang="de-DE" altLang="en-US" sz="2000" dirty="0">
                <a:ea typeface="MS PGothic" pitchFamily="34" charset="-128"/>
              </a:rPr>
              <a:t>Full-scale HIC simulation and test</a:t>
            </a:r>
          </a:p>
        </p:txBody>
      </p:sp>
      <p:sp>
        <p:nvSpPr>
          <p:cNvPr id="7" name="Fußzeilenplatzhalter 6"/>
          <p:cNvSpPr>
            <a:spLocks noGrp="1"/>
          </p:cNvSpPr>
          <p:nvPr>
            <p:ph type="ftr" sz="quarter" idx="14"/>
          </p:nvPr>
        </p:nvSpPr>
        <p:spPr/>
        <p:txBody>
          <a:bodyPr/>
          <a:lstStyle/>
          <a:p>
            <a:r>
              <a:rPr lang="en-US" altLang="en-US" dirty="0" smtClean="0"/>
              <a:t>HIC Simulation │ F&amp;CSC 2013 │ December 4th, 2013 │ RAG-dvs3 │ dirk goetze </a:t>
            </a:r>
            <a:endParaRPr lang="en-US" altLang="en-US" dirty="0"/>
          </a:p>
        </p:txBody>
      </p:sp>
    </p:spTree>
    <p:extLst>
      <p:ext uri="{BB962C8B-B14F-4D97-AF65-F5344CB8AC3E}">
        <p14:creationId xmlns:p14="http://schemas.microsoft.com/office/powerpoint/2010/main" val="3922708463"/>
      </p:ext>
    </p:extLst>
  </p:cSld>
  <p:clrMapOvr>
    <a:masterClrMapping/>
  </p:clrMapOvr>
  <p:transition spd="slow">
    <p:wipe/>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ext Box 1"/>
          <p:cNvSpPr txBox="1">
            <a:spLocks noChangeArrowheads="1"/>
          </p:cNvSpPr>
          <p:nvPr/>
        </p:nvSpPr>
        <p:spPr bwMode="auto">
          <a:xfrm>
            <a:off x="309563" y="423863"/>
            <a:ext cx="5940425" cy="2524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1pPr>
            <a:lvl2pPr>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2pPr>
            <a:lvl3pPr>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3pPr>
            <a:lvl4pPr>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4pPr>
            <a:lvl5pPr>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5pPr>
            <a:lvl6pPr marL="25146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6pPr>
            <a:lvl7pPr marL="29718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7pPr>
            <a:lvl8pPr marL="34290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8pPr>
            <a:lvl9pPr marL="38862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9pPr>
          </a:lstStyle>
          <a:p>
            <a:pPr hangingPunct="1">
              <a:lnSpc>
                <a:spcPts val="2000"/>
              </a:lnSpc>
            </a:pPr>
            <a:r>
              <a:rPr lang="de-DE" altLang="en-US" sz="2000">
                <a:ea typeface="MS PGothic" pitchFamily="34" charset="-128"/>
              </a:rPr>
              <a:t>Full-scale HIC simulation and test</a:t>
            </a:r>
          </a:p>
        </p:txBody>
      </p:sp>
      <p:sp>
        <p:nvSpPr>
          <p:cNvPr id="29698" name="Text Box 2"/>
          <p:cNvSpPr txBox="1">
            <a:spLocks noChangeArrowheads="1"/>
          </p:cNvSpPr>
          <p:nvPr/>
        </p:nvSpPr>
        <p:spPr bwMode="auto">
          <a:xfrm>
            <a:off x="325438" y="1217613"/>
            <a:ext cx="3995737" cy="48371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marL="431800" indent="-323850">
              <a:tabLst>
                <a:tab pos="723900" algn="l"/>
                <a:tab pos="1447800" algn="l"/>
                <a:tab pos="2171700" algn="l"/>
                <a:tab pos="2895600" algn="l"/>
                <a:tab pos="3619500" algn="l"/>
              </a:tabLst>
              <a:defRPr>
                <a:solidFill>
                  <a:srgbClr val="000000"/>
                </a:solidFill>
                <a:latin typeface="Arial" pitchFamily="34" charset="0"/>
                <a:ea typeface="WenQuanYi Micro Hei" charset="0"/>
                <a:cs typeface="WenQuanYi Micro Hei" charset="0"/>
              </a:defRPr>
            </a:lvl1pPr>
            <a:lvl2pPr>
              <a:tabLst>
                <a:tab pos="723900" algn="l"/>
                <a:tab pos="1447800" algn="l"/>
                <a:tab pos="2171700" algn="l"/>
                <a:tab pos="2895600" algn="l"/>
                <a:tab pos="3619500" algn="l"/>
              </a:tabLst>
              <a:defRPr>
                <a:solidFill>
                  <a:srgbClr val="000000"/>
                </a:solidFill>
                <a:latin typeface="Arial" pitchFamily="34" charset="0"/>
                <a:ea typeface="WenQuanYi Micro Hei" charset="0"/>
                <a:cs typeface="WenQuanYi Micro Hei" charset="0"/>
              </a:defRPr>
            </a:lvl2pPr>
            <a:lvl3pPr>
              <a:tabLst>
                <a:tab pos="723900" algn="l"/>
                <a:tab pos="1447800" algn="l"/>
                <a:tab pos="2171700" algn="l"/>
                <a:tab pos="2895600" algn="l"/>
                <a:tab pos="3619500" algn="l"/>
              </a:tabLst>
              <a:defRPr>
                <a:solidFill>
                  <a:srgbClr val="000000"/>
                </a:solidFill>
                <a:latin typeface="Arial" pitchFamily="34" charset="0"/>
                <a:ea typeface="WenQuanYi Micro Hei" charset="0"/>
                <a:cs typeface="WenQuanYi Micro Hei" charset="0"/>
              </a:defRPr>
            </a:lvl3pPr>
            <a:lvl4pPr>
              <a:tabLst>
                <a:tab pos="723900" algn="l"/>
                <a:tab pos="1447800" algn="l"/>
                <a:tab pos="2171700" algn="l"/>
                <a:tab pos="2895600" algn="l"/>
                <a:tab pos="3619500" algn="l"/>
              </a:tabLst>
              <a:defRPr>
                <a:solidFill>
                  <a:srgbClr val="000000"/>
                </a:solidFill>
                <a:latin typeface="Arial" pitchFamily="34" charset="0"/>
                <a:ea typeface="WenQuanYi Micro Hei" charset="0"/>
                <a:cs typeface="WenQuanYi Micro Hei" charset="0"/>
              </a:defRPr>
            </a:lvl4pPr>
            <a:lvl5pPr>
              <a:tabLst>
                <a:tab pos="723900" algn="l"/>
                <a:tab pos="1447800" algn="l"/>
                <a:tab pos="2171700" algn="l"/>
                <a:tab pos="2895600" algn="l"/>
                <a:tab pos="3619500" algn="l"/>
              </a:tabLst>
              <a:defRPr>
                <a:solidFill>
                  <a:srgbClr val="000000"/>
                </a:solidFill>
                <a:latin typeface="Arial" pitchFamily="34" charset="0"/>
                <a:ea typeface="WenQuanYi Micro Hei" charset="0"/>
                <a:cs typeface="WenQuanYi Micro Hei" charset="0"/>
              </a:defRPr>
            </a:lvl5pPr>
            <a:lvl6pPr marL="25146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Lst>
              <a:defRPr>
                <a:solidFill>
                  <a:srgbClr val="000000"/>
                </a:solidFill>
                <a:latin typeface="Arial" pitchFamily="34" charset="0"/>
                <a:ea typeface="WenQuanYi Micro Hei" charset="0"/>
                <a:cs typeface="WenQuanYi Micro Hei" charset="0"/>
              </a:defRPr>
            </a:lvl6pPr>
            <a:lvl7pPr marL="29718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Lst>
              <a:defRPr>
                <a:solidFill>
                  <a:srgbClr val="000000"/>
                </a:solidFill>
                <a:latin typeface="Arial" pitchFamily="34" charset="0"/>
                <a:ea typeface="WenQuanYi Micro Hei" charset="0"/>
                <a:cs typeface="WenQuanYi Micro Hei" charset="0"/>
              </a:defRPr>
            </a:lvl7pPr>
            <a:lvl8pPr marL="34290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Lst>
              <a:defRPr>
                <a:solidFill>
                  <a:srgbClr val="000000"/>
                </a:solidFill>
                <a:latin typeface="Arial" pitchFamily="34" charset="0"/>
                <a:ea typeface="WenQuanYi Micro Hei" charset="0"/>
                <a:cs typeface="WenQuanYi Micro Hei" charset="0"/>
              </a:defRPr>
            </a:lvl8pPr>
            <a:lvl9pPr marL="38862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Lst>
              <a:defRPr>
                <a:solidFill>
                  <a:srgbClr val="000000"/>
                </a:solidFill>
                <a:latin typeface="Arial" pitchFamily="34" charset="0"/>
                <a:ea typeface="WenQuanYi Micro Hei" charset="0"/>
                <a:cs typeface="WenQuanYi Micro Hei" charset="0"/>
              </a:defRPr>
            </a:lvl9pPr>
          </a:lstStyle>
          <a:p>
            <a:pPr hangingPunct="1">
              <a:lnSpc>
                <a:spcPct val="100000"/>
              </a:lnSpc>
              <a:spcAft>
                <a:spcPts val="800"/>
              </a:spcAft>
            </a:pPr>
            <a:endParaRPr lang="de-DE" altLang="en-US" sz="1600">
              <a:ea typeface="MS PGothic" pitchFamily="34" charset="-128"/>
            </a:endParaRPr>
          </a:p>
          <a:p>
            <a:pPr hangingPunct="1">
              <a:lnSpc>
                <a:spcPct val="100000"/>
              </a:lnSpc>
              <a:spcAft>
                <a:spcPts val="800"/>
              </a:spcAft>
            </a:pPr>
            <a:endParaRPr lang="de-DE" altLang="en-US" sz="1600">
              <a:ea typeface="MS PGothic" pitchFamily="34" charset="-128"/>
            </a:endParaRPr>
          </a:p>
          <a:p>
            <a:pPr hangingPunct="1">
              <a:lnSpc>
                <a:spcPct val="100000"/>
              </a:lnSpc>
              <a:spcAft>
                <a:spcPts val="800"/>
              </a:spcAft>
              <a:buSzPct val="45000"/>
              <a:buFont typeface="Wingdings" pitchFamily="2" charset="2"/>
              <a:buChar char=""/>
            </a:pPr>
            <a:r>
              <a:rPr lang="de-DE" altLang="en-US" sz="1600">
                <a:ea typeface="MS PGothic" pitchFamily="34" charset="-128"/>
              </a:rPr>
              <a:t>submodel values in the range of the full-scale values</a:t>
            </a:r>
          </a:p>
          <a:p>
            <a:pPr hangingPunct="1">
              <a:lnSpc>
                <a:spcPct val="100000"/>
              </a:lnSpc>
              <a:spcAft>
                <a:spcPts val="800"/>
              </a:spcAft>
              <a:buSzPct val="45000"/>
              <a:buFont typeface="Wingdings" pitchFamily="2" charset="2"/>
              <a:buChar char=""/>
            </a:pPr>
            <a:r>
              <a:rPr lang="de-DE" altLang="en-US" sz="1600">
                <a:ea typeface="MS PGothic" pitchFamily="34" charset="-128"/>
              </a:rPr>
              <a:t>29'' submodel values are lower</a:t>
            </a:r>
          </a:p>
          <a:p>
            <a:pPr hangingPunct="1">
              <a:lnSpc>
                <a:spcPct val="100000"/>
              </a:lnSpc>
              <a:spcAft>
                <a:spcPts val="800"/>
              </a:spcAft>
              <a:buSzPct val="45000"/>
              <a:buFont typeface="Wingdings" pitchFamily="2" charset="2"/>
              <a:buChar char=""/>
            </a:pPr>
            <a:r>
              <a:rPr lang="de-DE" altLang="en-US" sz="1600">
                <a:ea typeface="MS PGothic" pitchFamily="34" charset="-128"/>
              </a:rPr>
              <a:t>influence of the seatbase can be more than 100 points</a:t>
            </a:r>
          </a:p>
          <a:p>
            <a:pPr hangingPunct="1">
              <a:lnSpc>
                <a:spcPct val="100000"/>
              </a:lnSpc>
              <a:spcAft>
                <a:spcPts val="800"/>
              </a:spcAft>
              <a:buClrTx/>
              <a:buSzTx/>
              <a:buFontTx/>
              <a:buNone/>
            </a:pPr>
            <a:endParaRPr lang="de-DE" altLang="en-US" sz="1600">
              <a:ea typeface="MS PGothic" pitchFamily="34" charset="-128"/>
            </a:endParaRPr>
          </a:p>
          <a:p>
            <a:pPr hangingPunct="1">
              <a:lnSpc>
                <a:spcPct val="100000"/>
              </a:lnSpc>
              <a:spcAft>
                <a:spcPts val="800"/>
              </a:spcAft>
              <a:buClrTx/>
              <a:buSzTx/>
              <a:buFontTx/>
              <a:buNone/>
            </a:pPr>
            <a:endParaRPr lang="de-DE" altLang="en-US" sz="1600">
              <a:ea typeface="MS PGothic" pitchFamily="34" charset="-128"/>
            </a:endParaRPr>
          </a:p>
        </p:txBody>
      </p:sp>
      <p:graphicFrame>
        <p:nvGraphicFramePr>
          <p:cNvPr id="29699" name="Object 3"/>
          <p:cNvGraphicFramePr>
            <a:graphicFrameLocks noChangeAspect="1"/>
          </p:cNvGraphicFramePr>
          <p:nvPr/>
        </p:nvGraphicFramePr>
        <p:xfrm>
          <a:off x="4300538" y="1746250"/>
          <a:ext cx="4679950" cy="4498975"/>
        </p:xfrm>
        <a:graphic>
          <a:graphicData uri="http://schemas.openxmlformats.org/presentationml/2006/ole">
            <mc:AlternateContent xmlns:mc="http://schemas.openxmlformats.org/markup-compatibility/2006">
              <mc:Choice xmlns:v="urn:schemas-microsoft-com:vml" Requires="v">
                <p:oleObj spid="_x0000_s6183" r:id="rId4" imgW="4681080" imgH="4499640" progId="">
                  <p:embed/>
                </p:oleObj>
              </mc:Choice>
              <mc:Fallback>
                <p:oleObj r:id="rId4" imgW="4681080" imgH="449964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00538" y="1746250"/>
                        <a:ext cx="4679950" cy="4498975"/>
                      </a:xfrm>
                      <a:prstGeom prst="rect">
                        <a:avLst/>
                      </a:prstGeom>
                      <a:noFill/>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9700" name="Text Box 4"/>
          <p:cNvSpPr txBox="1">
            <a:spLocks noChangeArrowheads="1"/>
          </p:cNvSpPr>
          <p:nvPr/>
        </p:nvSpPr>
        <p:spPr bwMode="auto">
          <a:xfrm>
            <a:off x="323850" y="1216025"/>
            <a:ext cx="6407150" cy="48371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1pPr>
            <a:lvl2pPr>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2pPr>
            <a:lvl3pPr>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3pPr>
            <a:lvl4pPr>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4pPr>
            <a:lvl5pPr>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5pPr>
            <a:lvl6pPr marL="25146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6pPr>
            <a:lvl7pPr marL="29718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7pPr>
            <a:lvl8pPr marL="34290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8pPr>
            <a:lvl9pPr marL="38862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9pPr>
          </a:lstStyle>
          <a:p>
            <a:pPr hangingPunct="1">
              <a:lnSpc>
                <a:spcPct val="100000"/>
              </a:lnSpc>
              <a:spcAft>
                <a:spcPts val="800"/>
              </a:spcAft>
            </a:pPr>
            <a:r>
              <a:rPr lang="en-US" altLang="en-US" sz="1600" dirty="0" smtClean="0">
                <a:ea typeface="MS PGothic" pitchFamily="34" charset="-128"/>
              </a:rPr>
              <a:t>Comparison full-scale model to submodel</a:t>
            </a:r>
          </a:p>
          <a:p>
            <a:pPr hangingPunct="1">
              <a:lnSpc>
                <a:spcPct val="100000"/>
              </a:lnSpc>
              <a:spcAft>
                <a:spcPts val="800"/>
              </a:spcAft>
            </a:pPr>
            <a:endParaRPr lang="en-US" altLang="en-US" sz="1600" dirty="0" smtClean="0">
              <a:ea typeface="MS PGothic" pitchFamily="34" charset="-128"/>
            </a:endParaRPr>
          </a:p>
          <a:p>
            <a:pPr hangingPunct="1">
              <a:lnSpc>
                <a:spcPct val="100000"/>
              </a:lnSpc>
              <a:spcAft>
                <a:spcPts val="800"/>
              </a:spcAft>
            </a:pPr>
            <a:endParaRPr lang="en-US" altLang="en-US" sz="1600" dirty="0">
              <a:ea typeface="MS PGothic" pitchFamily="34" charset="-128"/>
            </a:endParaRPr>
          </a:p>
        </p:txBody>
      </p:sp>
      <p:sp>
        <p:nvSpPr>
          <p:cNvPr id="7" name="Fußzeilenplatzhalter 6"/>
          <p:cNvSpPr>
            <a:spLocks noGrp="1"/>
          </p:cNvSpPr>
          <p:nvPr>
            <p:ph type="ftr" sz="quarter" idx="14"/>
          </p:nvPr>
        </p:nvSpPr>
        <p:spPr/>
        <p:txBody>
          <a:bodyPr/>
          <a:lstStyle/>
          <a:p>
            <a:r>
              <a:rPr lang="en-US" altLang="en-US" dirty="0" smtClean="0"/>
              <a:t>HIC Simulation │ F&amp;CSC 2013 │ December 4th, 2013 │ RAG-dvs3 │ dirk goetze </a:t>
            </a:r>
            <a:endParaRPr lang="en-US" altLang="en-US" dirty="0"/>
          </a:p>
        </p:txBody>
      </p:sp>
      <p:sp>
        <p:nvSpPr>
          <p:cNvPr id="2" name="Rechteck 1"/>
          <p:cNvSpPr/>
          <p:nvPr/>
        </p:nvSpPr>
        <p:spPr>
          <a:xfrm>
            <a:off x="4485600" y="5673600"/>
            <a:ext cx="4428000" cy="151200"/>
          </a:xfrm>
          <a:prstGeom prst="rect">
            <a:avLst/>
          </a:prstGeom>
          <a:solidFill>
            <a:schemeClr val="bg1"/>
          </a:solidFill>
          <a:ln w="19050">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ln>
                <a:solidFill>
                  <a:schemeClr val="bg1"/>
                </a:solidFill>
              </a:ln>
              <a:solidFill>
                <a:schemeClr val="bg1"/>
              </a:solidFill>
            </a:endParaRPr>
          </a:p>
        </p:txBody>
      </p:sp>
    </p:spTree>
    <p:extLst>
      <p:ext uri="{BB962C8B-B14F-4D97-AF65-F5344CB8AC3E}">
        <p14:creationId xmlns:p14="http://schemas.microsoft.com/office/powerpoint/2010/main" val="3330584289"/>
      </p:ext>
    </p:extLst>
  </p:cSld>
  <p:clrMapOvr>
    <a:masterClrMapping/>
  </p:clrMapOvr>
  <p:transition spd="slow">
    <p:wipe/>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Box 4"/>
          <p:cNvSpPr txBox="1">
            <a:spLocks noChangeArrowheads="1"/>
          </p:cNvSpPr>
          <p:nvPr/>
        </p:nvSpPr>
        <p:spPr bwMode="auto">
          <a:xfrm>
            <a:off x="323850" y="1216025"/>
            <a:ext cx="6407150" cy="48371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1pPr>
            <a:lvl2pPr>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2pPr>
            <a:lvl3pPr>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3pPr>
            <a:lvl4pPr>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4pPr>
            <a:lvl5pPr>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5pPr>
            <a:lvl6pPr marL="25146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6pPr>
            <a:lvl7pPr marL="29718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7pPr>
            <a:lvl8pPr marL="34290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8pPr>
            <a:lvl9pPr marL="38862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9pPr>
          </a:lstStyle>
          <a:p>
            <a:pPr hangingPunct="1">
              <a:lnSpc>
                <a:spcPct val="100000"/>
              </a:lnSpc>
              <a:spcAft>
                <a:spcPts val="800"/>
              </a:spcAft>
            </a:pPr>
            <a:r>
              <a:rPr lang="en-US" altLang="en-US" sz="1600" dirty="0" smtClean="0">
                <a:ea typeface="MS PGothic" pitchFamily="34" charset="-128"/>
              </a:rPr>
              <a:t>Comparison full-scale model to test</a:t>
            </a:r>
          </a:p>
          <a:p>
            <a:pPr hangingPunct="1">
              <a:lnSpc>
                <a:spcPct val="100000"/>
              </a:lnSpc>
              <a:spcAft>
                <a:spcPts val="800"/>
              </a:spcAft>
            </a:pPr>
            <a:endParaRPr lang="en-US" altLang="en-US" sz="1600" dirty="0" smtClean="0">
              <a:ea typeface="MS PGothic" pitchFamily="34" charset="-128"/>
            </a:endParaRPr>
          </a:p>
          <a:p>
            <a:pPr hangingPunct="1">
              <a:lnSpc>
                <a:spcPct val="100000"/>
              </a:lnSpc>
              <a:spcAft>
                <a:spcPts val="800"/>
              </a:spcAft>
            </a:pPr>
            <a:endParaRPr lang="en-US" altLang="en-US" sz="1600" dirty="0">
              <a:ea typeface="MS PGothic" pitchFamily="34" charset="-128"/>
            </a:endParaRPr>
          </a:p>
        </p:txBody>
      </p:sp>
      <p:pic>
        <p:nvPicPr>
          <p:cNvPr id="30721"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19475" y="1880025"/>
            <a:ext cx="2185988" cy="18002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72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19475" y="3896150"/>
            <a:ext cx="2400300" cy="18002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723"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00788" y="1880025"/>
            <a:ext cx="2185987" cy="18002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724"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00788" y="3896150"/>
            <a:ext cx="2400300" cy="18002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725"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9750" y="1880025"/>
            <a:ext cx="2185988" cy="18002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726"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9750" y="3896150"/>
            <a:ext cx="2400300" cy="18002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27" name="AutoShape 7"/>
          <p:cNvSpPr>
            <a:spLocks noChangeArrowheads="1"/>
          </p:cNvSpPr>
          <p:nvPr/>
        </p:nvSpPr>
        <p:spPr bwMode="auto">
          <a:xfrm>
            <a:off x="836341" y="5767812"/>
            <a:ext cx="1150937" cy="246063"/>
          </a:xfrm>
          <a:custGeom>
            <a:avLst/>
            <a:gdLst>
              <a:gd name="G0" fmla="*/ 3200 1 2"/>
              <a:gd name="G1" fmla="*/ 685 1 2"/>
              <a:gd name="G2" fmla="+- 685 0 0"/>
              <a:gd name="G3" fmla="+- 3200 0 0"/>
            </a:gdLst>
            <a:ahLst/>
            <a:cxnLst>
              <a:cxn ang="0">
                <a:pos x="r" y="vc"/>
              </a:cxn>
              <a:cxn ang="5400000">
                <a:pos x="hc" y="b"/>
              </a:cxn>
              <a:cxn ang="10800000">
                <a:pos x="l" y="vc"/>
              </a:cxn>
              <a:cxn ang="16200000">
                <a:pos x="hc" y="t"/>
              </a:cxn>
            </a:cxnLst>
            <a:rect l="0" t="0" r="0" b="0"/>
            <a:pathLst>
              <a:path>
                <a:moveTo>
                  <a:pt x="0" y="0"/>
                </a:moveTo>
                <a:lnTo>
                  <a:pt x="3200" y="0"/>
                </a:lnTo>
                <a:lnTo>
                  <a:pt x="3200" y="685"/>
                </a:lnTo>
                <a:lnTo>
                  <a:pt x="0" y="685"/>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46800" rIns="0" bIns="46800">
            <a:spAutoFit/>
          </a:bodyPr>
          <a:lstStyle>
            <a:lvl1pPr>
              <a:tabLst>
                <a:tab pos="723900" algn="l"/>
              </a:tabLst>
              <a:defRPr>
                <a:solidFill>
                  <a:srgbClr val="000000"/>
                </a:solidFill>
                <a:latin typeface="Arial" pitchFamily="34" charset="0"/>
                <a:ea typeface="WenQuanYi Micro Hei" charset="0"/>
                <a:cs typeface="WenQuanYi Micro Hei" charset="0"/>
              </a:defRPr>
            </a:lvl1pPr>
            <a:lvl2pPr>
              <a:tabLst>
                <a:tab pos="723900" algn="l"/>
              </a:tabLst>
              <a:defRPr>
                <a:solidFill>
                  <a:srgbClr val="000000"/>
                </a:solidFill>
                <a:latin typeface="Arial" pitchFamily="34" charset="0"/>
                <a:ea typeface="WenQuanYi Micro Hei" charset="0"/>
                <a:cs typeface="WenQuanYi Micro Hei" charset="0"/>
              </a:defRPr>
            </a:lvl2pPr>
            <a:lvl3pPr>
              <a:tabLst>
                <a:tab pos="723900" algn="l"/>
              </a:tabLst>
              <a:defRPr>
                <a:solidFill>
                  <a:srgbClr val="000000"/>
                </a:solidFill>
                <a:latin typeface="Arial" pitchFamily="34" charset="0"/>
                <a:ea typeface="WenQuanYi Micro Hei" charset="0"/>
                <a:cs typeface="WenQuanYi Micro Hei" charset="0"/>
              </a:defRPr>
            </a:lvl3pPr>
            <a:lvl4pPr>
              <a:tabLst>
                <a:tab pos="723900" algn="l"/>
              </a:tabLst>
              <a:defRPr>
                <a:solidFill>
                  <a:srgbClr val="000000"/>
                </a:solidFill>
                <a:latin typeface="Arial" pitchFamily="34" charset="0"/>
                <a:ea typeface="WenQuanYi Micro Hei" charset="0"/>
                <a:cs typeface="WenQuanYi Micro Hei" charset="0"/>
              </a:defRPr>
            </a:lvl4pPr>
            <a:lvl5pPr>
              <a:tabLst>
                <a:tab pos="723900" algn="l"/>
              </a:tabLst>
              <a:defRPr>
                <a:solidFill>
                  <a:srgbClr val="000000"/>
                </a:solidFill>
                <a:latin typeface="Arial" pitchFamily="34" charset="0"/>
                <a:ea typeface="WenQuanYi Micro Hei" charset="0"/>
                <a:cs typeface="WenQuanYi Micro Hei" charset="0"/>
              </a:defRPr>
            </a:lvl5pPr>
            <a:lvl6pPr marL="25146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Lst>
              <a:defRPr>
                <a:solidFill>
                  <a:srgbClr val="000000"/>
                </a:solidFill>
                <a:latin typeface="Arial" pitchFamily="34" charset="0"/>
                <a:ea typeface="WenQuanYi Micro Hei" charset="0"/>
                <a:cs typeface="WenQuanYi Micro Hei" charset="0"/>
              </a:defRPr>
            </a:lvl6pPr>
            <a:lvl7pPr marL="29718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Lst>
              <a:defRPr>
                <a:solidFill>
                  <a:srgbClr val="000000"/>
                </a:solidFill>
                <a:latin typeface="Arial" pitchFamily="34" charset="0"/>
                <a:ea typeface="WenQuanYi Micro Hei" charset="0"/>
                <a:cs typeface="WenQuanYi Micro Hei" charset="0"/>
              </a:defRPr>
            </a:lvl7pPr>
            <a:lvl8pPr marL="34290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Lst>
              <a:defRPr>
                <a:solidFill>
                  <a:srgbClr val="000000"/>
                </a:solidFill>
                <a:latin typeface="Arial" pitchFamily="34" charset="0"/>
                <a:ea typeface="WenQuanYi Micro Hei" charset="0"/>
                <a:cs typeface="WenQuanYi Micro Hei" charset="0"/>
              </a:defRPr>
            </a:lvl8pPr>
            <a:lvl9pPr marL="38862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Lst>
              <a:defRPr>
                <a:solidFill>
                  <a:srgbClr val="000000"/>
                </a:solidFill>
                <a:latin typeface="Arial" pitchFamily="34" charset="0"/>
                <a:ea typeface="WenQuanYi Micro Hei" charset="0"/>
                <a:cs typeface="WenQuanYi Micro Hei" charset="0"/>
              </a:defRPr>
            </a:lvl9pPr>
          </a:lstStyle>
          <a:p>
            <a:pPr algn="ctr" hangingPunct="1">
              <a:lnSpc>
                <a:spcPct val="100000"/>
              </a:lnSpc>
            </a:pPr>
            <a:r>
              <a:rPr lang="en-US" altLang="en-US" sz="1000" dirty="0"/>
              <a:t>t = 130 </a:t>
            </a:r>
            <a:r>
              <a:rPr lang="en-US" altLang="en-US" sz="1000" dirty="0" err="1"/>
              <a:t>ms</a:t>
            </a:r>
            <a:endParaRPr lang="en-US" altLang="en-US" sz="1000" dirty="0"/>
          </a:p>
        </p:txBody>
      </p:sp>
      <p:sp>
        <p:nvSpPr>
          <p:cNvPr id="30728" name="AutoShape 8"/>
          <p:cNvSpPr>
            <a:spLocks noChangeArrowheads="1"/>
          </p:cNvSpPr>
          <p:nvPr/>
        </p:nvSpPr>
        <p:spPr bwMode="auto">
          <a:xfrm>
            <a:off x="3711731" y="5767812"/>
            <a:ext cx="1150937" cy="246063"/>
          </a:xfrm>
          <a:custGeom>
            <a:avLst/>
            <a:gdLst>
              <a:gd name="G0" fmla="*/ 3200 1 2"/>
              <a:gd name="G1" fmla="*/ 685 1 2"/>
              <a:gd name="G2" fmla="+- 685 0 0"/>
              <a:gd name="G3" fmla="+- 3200 0 0"/>
            </a:gdLst>
            <a:ahLst/>
            <a:cxnLst>
              <a:cxn ang="0">
                <a:pos x="r" y="vc"/>
              </a:cxn>
              <a:cxn ang="5400000">
                <a:pos x="hc" y="b"/>
              </a:cxn>
              <a:cxn ang="10800000">
                <a:pos x="l" y="vc"/>
              </a:cxn>
              <a:cxn ang="16200000">
                <a:pos x="hc" y="t"/>
              </a:cxn>
            </a:cxnLst>
            <a:rect l="0" t="0" r="0" b="0"/>
            <a:pathLst>
              <a:path>
                <a:moveTo>
                  <a:pt x="0" y="0"/>
                </a:moveTo>
                <a:lnTo>
                  <a:pt x="3200" y="0"/>
                </a:lnTo>
                <a:lnTo>
                  <a:pt x="3200" y="685"/>
                </a:lnTo>
                <a:lnTo>
                  <a:pt x="0" y="685"/>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46800" rIns="0" bIns="46800">
            <a:spAutoFit/>
          </a:bodyPr>
          <a:lstStyle>
            <a:lvl1pPr>
              <a:tabLst>
                <a:tab pos="723900" algn="l"/>
              </a:tabLst>
              <a:defRPr>
                <a:solidFill>
                  <a:srgbClr val="000000"/>
                </a:solidFill>
                <a:latin typeface="Arial" pitchFamily="34" charset="0"/>
                <a:ea typeface="WenQuanYi Micro Hei" charset="0"/>
                <a:cs typeface="WenQuanYi Micro Hei" charset="0"/>
              </a:defRPr>
            </a:lvl1pPr>
            <a:lvl2pPr>
              <a:tabLst>
                <a:tab pos="723900" algn="l"/>
              </a:tabLst>
              <a:defRPr>
                <a:solidFill>
                  <a:srgbClr val="000000"/>
                </a:solidFill>
                <a:latin typeface="Arial" pitchFamily="34" charset="0"/>
                <a:ea typeface="WenQuanYi Micro Hei" charset="0"/>
                <a:cs typeface="WenQuanYi Micro Hei" charset="0"/>
              </a:defRPr>
            </a:lvl2pPr>
            <a:lvl3pPr>
              <a:tabLst>
                <a:tab pos="723900" algn="l"/>
              </a:tabLst>
              <a:defRPr>
                <a:solidFill>
                  <a:srgbClr val="000000"/>
                </a:solidFill>
                <a:latin typeface="Arial" pitchFamily="34" charset="0"/>
                <a:ea typeface="WenQuanYi Micro Hei" charset="0"/>
                <a:cs typeface="WenQuanYi Micro Hei" charset="0"/>
              </a:defRPr>
            </a:lvl3pPr>
            <a:lvl4pPr>
              <a:tabLst>
                <a:tab pos="723900" algn="l"/>
              </a:tabLst>
              <a:defRPr>
                <a:solidFill>
                  <a:srgbClr val="000000"/>
                </a:solidFill>
                <a:latin typeface="Arial" pitchFamily="34" charset="0"/>
                <a:ea typeface="WenQuanYi Micro Hei" charset="0"/>
                <a:cs typeface="WenQuanYi Micro Hei" charset="0"/>
              </a:defRPr>
            </a:lvl4pPr>
            <a:lvl5pPr>
              <a:tabLst>
                <a:tab pos="723900" algn="l"/>
              </a:tabLst>
              <a:defRPr>
                <a:solidFill>
                  <a:srgbClr val="000000"/>
                </a:solidFill>
                <a:latin typeface="Arial" pitchFamily="34" charset="0"/>
                <a:ea typeface="WenQuanYi Micro Hei" charset="0"/>
                <a:cs typeface="WenQuanYi Micro Hei" charset="0"/>
              </a:defRPr>
            </a:lvl5pPr>
            <a:lvl6pPr marL="25146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Lst>
              <a:defRPr>
                <a:solidFill>
                  <a:srgbClr val="000000"/>
                </a:solidFill>
                <a:latin typeface="Arial" pitchFamily="34" charset="0"/>
                <a:ea typeface="WenQuanYi Micro Hei" charset="0"/>
                <a:cs typeface="WenQuanYi Micro Hei" charset="0"/>
              </a:defRPr>
            </a:lvl6pPr>
            <a:lvl7pPr marL="29718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Lst>
              <a:defRPr>
                <a:solidFill>
                  <a:srgbClr val="000000"/>
                </a:solidFill>
                <a:latin typeface="Arial" pitchFamily="34" charset="0"/>
                <a:ea typeface="WenQuanYi Micro Hei" charset="0"/>
                <a:cs typeface="WenQuanYi Micro Hei" charset="0"/>
              </a:defRPr>
            </a:lvl7pPr>
            <a:lvl8pPr marL="34290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Lst>
              <a:defRPr>
                <a:solidFill>
                  <a:srgbClr val="000000"/>
                </a:solidFill>
                <a:latin typeface="Arial" pitchFamily="34" charset="0"/>
                <a:ea typeface="WenQuanYi Micro Hei" charset="0"/>
                <a:cs typeface="WenQuanYi Micro Hei" charset="0"/>
              </a:defRPr>
            </a:lvl8pPr>
            <a:lvl9pPr marL="38862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Lst>
              <a:defRPr>
                <a:solidFill>
                  <a:srgbClr val="000000"/>
                </a:solidFill>
                <a:latin typeface="Arial" pitchFamily="34" charset="0"/>
                <a:ea typeface="WenQuanYi Micro Hei" charset="0"/>
                <a:cs typeface="WenQuanYi Micro Hei" charset="0"/>
              </a:defRPr>
            </a:lvl9pPr>
          </a:lstStyle>
          <a:p>
            <a:pPr algn="ctr" hangingPunct="1">
              <a:lnSpc>
                <a:spcPct val="100000"/>
              </a:lnSpc>
            </a:pPr>
            <a:r>
              <a:rPr lang="en-US" altLang="en-US" sz="1000" dirty="0"/>
              <a:t>t = 140 </a:t>
            </a:r>
            <a:r>
              <a:rPr lang="en-US" altLang="en-US" sz="1000" dirty="0" err="1"/>
              <a:t>ms</a:t>
            </a:r>
            <a:endParaRPr lang="en-US" altLang="en-US" sz="1000" dirty="0"/>
          </a:p>
        </p:txBody>
      </p:sp>
      <p:sp>
        <p:nvSpPr>
          <p:cNvPr id="30729" name="AutoShape 9"/>
          <p:cNvSpPr>
            <a:spLocks noChangeArrowheads="1"/>
          </p:cNvSpPr>
          <p:nvPr/>
        </p:nvSpPr>
        <p:spPr bwMode="auto">
          <a:xfrm>
            <a:off x="6586116" y="5767812"/>
            <a:ext cx="1150938" cy="246063"/>
          </a:xfrm>
          <a:custGeom>
            <a:avLst/>
            <a:gdLst>
              <a:gd name="G0" fmla="*/ 3200 1 2"/>
              <a:gd name="G1" fmla="*/ 685 1 2"/>
              <a:gd name="G2" fmla="+- 685 0 0"/>
              <a:gd name="G3" fmla="+- 3200 0 0"/>
            </a:gdLst>
            <a:ahLst/>
            <a:cxnLst>
              <a:cxn ang="0">
                <a:pos x="r" y="vc"/>
              </a:cxn>
              <a:cxn ang="5400000">
                <a:pos x="hc" y="b"/>
              </a:cxn>
              <a:cxn ang="10800000">
                <a:pos x="l" y="vc"/>
              </a:cxn>
              <a:cxn ang="16200000">
                <a:pos x="hc" y="t"/>
              </a:cxn>
            </a:cxnLst>
            <a:rect l="0" t="0" r="0" b="0"/>
            <a:pathLst>
              <a:path>
                <a:moveTo>
                  <a:pt x="0" y="0"/>
                </a:moveTo>
                <a:lnTo>
                  <a:pt x="3200" y="0"/>
                </a:lnTo>
                <a:lnTo>
                  <a:pt x="3200" y="685"/>
                </a:lnTo>
                <a:lnTo>
                  <a:pt x="0" y="685"/>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46800" rIns="0" bIns="46800">
            <a:spAutoFit/>
          </a:bodyPr>
          <a:lstStyle>
            <a:lvl1pPr>
              <a:tabLst>
                <a:tab pos="723900" algn="l"/>
              </a:tabLst>
              <a:defRPr>
                <a:solidFill>
                  <a:srgbClr val="000000"/>
                </a:solidFill>
                <a:latin typeface="Arial" pitchFamily="34" charset="0"/>
                <a:ea typeface="WenQuanYi Micro Hei" charset="0"/>
                <a:cs typeface="WenQuanYi Micro Hei" charset="0"/>
              </a:defRPr>
            </a:lvl1pPr>
            <a:lvl2pPr>
              <a:tabLst>
                <a:tab pos="723900" algn="l"/>
              </a:tabLst>
              <a:defRPr>
                <a:solidFill>
                  <a:srgbClr val="000000"/>
                </a:solidFill>
                <a:latin typeface="Arial" pitchFamily="34" charset="0"/>
                <a:ea typeface="WenQuanYi Micro Hei" charset="0"/>
                <a:cs typeface="WenQuanYi Micro Hei" charset="0"/>
              </a:defRPr>
            </a:lvl2pPr>
            <a:lvl3pPr>
              <a:tabLst>
                <a:tab pos="723900" algn="l"/>
              </a:tabLst>
              <a:defRPr>
                <a:solidFill>
                  <a:srgbClr val="000000"/>
                </a:solidFill>
                <a:latin typeface="Arial" pitchFamily="34" charset="0"/>
                <a:ea typeface="WenQuanYi Micro Hei" charset="0"/>
                <a:cs typeface="WenQuanYi Micro Hei" charset="0"/>
              </a:defRPr>
            </a:lvl3pPr>
            <a:lvl4pPr>
              <a:tabLst>
                <a:tab pos="723900" algn="l"/>
              </a:tabLst>
              <a:defRPr>
                <a:solidFill>
                  <a:srgbClr val="000000"/>
                </a:solidFill>
                <a:latin typeface="Arial" pitchFamily="34" charset="0"/>
                <a:ea typeface="WenQuanYi Micro Hei" charset="0"/>
                <a:cs typeface="WenQuanYi Micro Hei" charset="0"/>
              </a:defRPr>
            </a:lvl4pPr>
            <a:lvl5pPr>
              <a:tabLst>
                <a:tab pos="723900" algn="l"/>
              </a:tabLst>
              <a:defRPr>
                <a:solidFill>
                  <a:srgbClr val="000000"/>
                </a:solidFill>
                <a:latin typeface="Arial" pitchFamily="34" charset="0"/>
                <a:ea typeface="WenQuanYi Micro Hei" charset="0"/>
                <a:cs typeface="WenQuanYi Micro Hei" charset="0"/>
              </a:defRPr>
            </a:lvl5pPr>
            <a:lvl6pPr marL="25146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Lst>
              <a:defRPr>
                <a:solidFill>
                  <a:srgbClr val="000000"/>
                </a:solidFill>
                <a:latin typeface="Arial" pitchFamily="34" charset="0"/>
                <a:ea typeface="WenQuanYi Micro Hei" charset="0"/>
                <a:cs typeface="WenQuanYi Micro Hei" charset="0"/>
              </a:defRPr>
            </a:lvl6pPr>
            <a:lvl7pPr marL="29718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Lst>
              <a:defRPr>
                <a:solidFill>
                  <a:srgbClr val="000000"/>
                </a:solidFill>
                <a:latin typeface="Arial" pitchFamily="34" charset="0"/>
                <a:ea typeface="WenQuanYi Micro Hei" charset="0"/>
                <a:cs typeface="WenQuanYi Micro Hei" charset="0"/>
              </a:defRPr>
            </a:lvl7pPr>
            <a:lvl8pPr marL="34290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Lst>
              <a:defRPr>
                <a:solidFill>
                  <a:srgbClr val="000000"/>
                </a:solidFill>
                <a:latin typeface="Arial" pitchFamily="34" charset="0"/>
                <a:ea typeface="WenQuanYi Micro Hei" charset="0"/>
                <a:cs typeface="WenQuanYi Micro Hei" charset="0"/>
              </a:defRPr>
            </a:lvl8pPr>
            <a:lvl9pPr marL="38862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Lst>
              <a:defRPr>
                <a:solidFill>
                  <a:srgbClr val="000000"/>
                </a:solidFill>
                <a:latin typeface="Arial" pitchFamily="34" charset="0"/>
                <a:ea typeface="WenQuanYi Micro Hei" charset="0"/>
                <a:cs typeface="WenQuanYi Micro Hei" charset="0"/>
              </a:defRPr>
            </a:lvl9pPr>
          </a:lstStyle>
          <a:p>
            <a:pPr algn="ctr" hangingPunct="1">
              <a:lnSpc>
                <a:spcPct val="100000"/>
              </a:lnSpc>
            </a:pPr>
            <a:r>
              <a:rPr lang="en-US" altLang="en-US" sz="1000" dirty="0"/>
              <a:t>t = 150 </a:t>
            </a:r>
            <a:r>
              <a:rPr lang="en-US" altLang="en-US" sz="1000" dirty="0" err="1"/>
              <a:t>ms</a:t>
            </a:r>
            <a:endParaRPr lang="en-US" altLang="en-US" sz="1000" dirty="0"/>
          </a:p>
        </p:txBody>
      </p:sp>
      <p:sp>
        <p:nvSpPr>
          <p:cNvPr id="30730" name="AutoShape 10"/>
          <p:cNvSpPr>
            <a:spLocks noChangeArrowheads="1"/>
          </p:cNvSpPr>
          <p:nvPr/>
        </p:nvSpPr>
        <p:spPr bwMode="auto">
          <a:xfrm>
            <a:off x="539750" y="5948787"/>
            <a:ext cx="2592388" cy="398463"/>
          </a:xfrm>
          <a:custGeom>
            <a:avLst/>
            <a:gdLst>
              <a:gd name="G0" fmla="*/ 7201 1 2"/>
              <a:gd name="G1" fmla="*/ 1108 1 2"/>
              <a:gd name="G2" fmla="+- 1108 0 0"/>
              <a:gd name="G3" fmla="+- 7201 0 0"/>
            </a:gdLst>
            <a:ahLst/>
            <a:cxnLst>
              <a:cxn ang="0">
                <a:pos x="r" y="vc"/>
              </a:cxn>
              <a:cxn ang="5400000">
                <a:pos x="hc" y="b"/>
              </a:cxn>
              <a:cxn ang="10800000">
                <a:pos x="l" y="vc"/>
              </a:cxn>
              <a:cxn ang="16200000">
                <a:pos x="hc" y="t"/>
              </a:cxn>
            </a:cxnLst>
            <a:rect l="0" t="0" r="0" b="0"/>
            <a:pathLst>
              <a:path>
                <a:moveTo>
                  <a:pt x="0" y="0"/>
                </a:moveTo>
                <a:lnTo>
                  <a:pt x="7201" y="0"/>
                </a:lnTo>
                <a:lnTo>
                  <a:pt x="7201" y="1108"/>
                </a:lnTo>
                <a:lnTo>
                  <a:pt x="0" y="1108"/>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46800" rIns="0" bIns="46800">
            <a:spAutoFit/>
          </a:bodyPr>
          <a:lstStyle>
            <a:lvl1pPr marL="88900" indent="-88900">
              <a:tabLst>
                <a:tab pos="723900" algn="l"/>
                <a:tab pos="1447800" algn="l"/>
                <a:tab pos="2171700" algn="l"/>
              </a:tabLst>
              <a:defRPr>
                <a:solidFill>
                  <a:srgbClr val="000000"/>
                </a:solidFill>
                <a:latin typeface="Arial" pitchFamily="34" charset="0"/>
                <a:ea typeface="WenQuanYi Micro Hei" charset="0"/>
                <a:cs typeface="WenQuanYi Micro Hei" charset="0"/>
              </a:defRPr>
            </a:lvl1pPr>
            <a:lvl2pPr>
              <a:tabLst>
                <a:tab pos="723900" algn="l"/>
                <a:tab pos="1447800" algn="l"/>
                <a:tab pos="2171700" algn="l"/>
              </a:tabLst>
              <a:defRPr>
                <a:solidFill>
                  <a:srgbClr val="000000"/>
                </a:solidFill>
                <a:latin typeface="Arial" pitchFamily="34" charset="0"/>
                <a:ea typeface="WenQuanYi Micro Hei" charset="0"/>
                <a:cs typeface="WenQuanYi Micro Hei" charset="0"/>
              </a:defRPr>
            </a:lvl2pPr>
            <a:lvl3pPr>
              <a:tabLst>
                <a:tab pos="723900" algn="l"/>
                <a:tab pos="1447800" algn="l"/>
                <a:tab pos="2171700" algn="l"/>
              </a:tabLst>
              <a:defRPr>
                <a:solidFill>
                  <a:srgbClr val="000000"/>
                </a:solidFill>
                <a:latin typeface="Arial" pitchFamily="34" charset="0"/>
                <a:ea typeface="WenQuanYi Micro Hei" charset="0"/>
                <a:cs typeface="WenQuanYi Micro Hei" charset="0"/>
              </a:defRPr>
            </a:lvl3pPr>
            <a:lvl4pPr>
              <a:tabLst>
                <a:tab pos="723900" algn="l"/>
                <a:tab pos="1447800" algn="l"/>
                <a:tab pos="2171700" algn="l"/>
              </a:tabLst>
              <a:defRPr>
                <a:solidFill>
                  <a:srgbClr val="000000"/>
                </a:solidFill>
                <a:latin typeface="Arial" pitchFamily="34" charset="0"/>
                <a:ea typeface="WenQuanYi Micro Hei" charset="0"/>
                <a:cs typeface="WenQuanYi Micro Hei" charset="0"/>
              </a:defRPr>
            </a:lvl4pPr>
            <a:lvl5pPr>
              <a:tabLst>
                <a:tab pos="723900" algn="l"/>
                <a:tab pos="1447800" algn="l"/>
                <a:tab pos="2171700" algn="l"/>
              </a:tabLst>
              <a:defRPr>
                <a:solidFill>
                  <a:srgbClr val="000000"/>
                </a:solidFill>
                <a:latin typeface="Arial" pitchFamily="34" charset="0"/>
                <a:ea typeface="WenQuanYi Micro Hei" charset="0"/>
                <a:cs typeface="WenQuanYi Micro Hei" charset="0"/>
              </a:defRPr>
            </a:lvl5pPr>
            <a:lvl6pPr marL="25146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Lst>
              <a:defRPr>
                <a:solidFill>
                  <a:srgbClr val="000000"/>
                </a:solidFill>
                <a:latin typeface="Arial" pitchFamily="34" charset="0"/>
                <a:ea typeface="WenQuanYi Micro Hei" charset="0"/>
                <a:cs typeface="WenQuanYi Micro Hei" charset="0"/>
              </a:defRPr>
            </a:lvl6pPr>
            <a:lvl7pPr marL="29718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Lst>
              <a:defRPr>
                <a:solidFill>
                  <a:srgbClr val="000000"/>
                </a:solidFill>
                <a:latin typeface="Arial" pitchFamily="34" charset="0"/>
                <a:ea typeface="WenQuanYi Micro Hei" charset="0"/>
                <a:cs typeface="WenQuanYi Micro Hei" charset="0"/>
              </a:defRPr>
            </a:lvl7pPr>
            <a:lvl8pPr marL="34290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Lst>
              <a:defRPr>
                <a:solidFill>
                  <a:srgbClr val="000000"/>
                </a:solidFill>
                <a:latin typeface="Arial" pitchFamily="34" charset="0"/>
                <a:ea typeface="WenQuanYi Micro Hei" charset="0"/>
                <a:cs typeface="WenQuanYi Micro Hei" charset="0"/>
              </a:defRPr>
            </a:lvl8pPr>
            <a:lvl9pPr marL="38862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Lst>
              <a:defRPr>
                <a:solidFill>
                  <a:srgbClr val="000000"/>
                </a:solidFill>
                <a:latin typeface="Arial" pitchFamily="34" charset="0"/>
                <a:ea typeface="WenQuanYi Micro Hei" charset="0"/>
                <a:cs typeface="WenQuanYi Micro Hei" charset="0"/>
              </a:defRPr>
            </a:lvl9pPr>
          </a:lstStyle>
          <a:p>
            <a:pPr hangingPunct="1">
              <a:lnSpc>
                <a:spcPct val="100000"/>
              </a:lnSpc>
              <a:buFont typeface="Wingdings" pitchFamily="2" charset="2"/>
              <a:buChar char=""/>
            </a:pPr>
            <a:r>
              <a:rPr lang="en-US" altLang="en-US" sz="1000" dirty="0"/>
              <a:t>Good correlation of time and place </a:t>
            </a:r>
            <a:endParaRPr lang="en-US" altLang="en-US" sz="1000" dirty="0" smtClean="0"/>
          </a:p>
          <a:p>
            <a:pPr marL="0" indent="0" hangingPunct="1">
              <a:lnSpc>
                <a:spcPct val="100000"/>
              </a:lnSpc>
            </a:pPr>
            <a:r>
              <a:rPr lang="en-US" altLang="en-US" sz="1000" dirty="0"/>
              <a:t> </a:t>
            </a:r>
            <a:r>
              <a:rPr lang="en-US" altLang="en-US" sz="1000" dirty="0" smtClean="0"/>
              <a:t>  of </a:t>
            </a:r>
            <a:r>
              <a:rPr lang="en-US" altLang="en-US" sz="1000" dirty="0"/>
              <a:t>head impact </a:t>
            </a:r>
          </a:p>
        </p:txBody>
      </p:sp>
      <p:sp>
        <p:nvSpPr>
          <p:cNvPr id="30731" name="AutoShape 11"/>
          <p:cNvSpPr>
            <a:spLocks noChangeArrowheads="1"/>
          </p:cNvSpPr>
          <p:nvPr/>
        </p:nvSpPr>
        <p:spPr bwMode="auto">
          <a:xfrm>
            <a:off x="3419475" y="5948787"/>
            <a:ext cx="2592388" cy="398463"/>
          </a:xfrm>
          <a:custGeom>
            <a:avLst/>
            <a:gdLst>
              <a:gd name="G0" fmla="*/ 7201 1 2"/>
              <a:gd name="G1" fmla="*/ 1109 1 2"/>
              <a:gd name="G2" fmla="+- 1109 0 0"/>
              <a:gd name="G3" fmla="+- 7201 0 0"/>
            </a:gdLst>
            <a:ahLst/>
            <a:cxnLst>
              <a:cxn ang="0">
                <a:pos x="r" y="vc"/>
              </a:cxn>
              <a:cxn ang="5400000">
                <a:pos x="hc" y="b"/>
              </a:cxn>
              <a:cxn ang="10800000">
                <a:pos x="l" y="vc"/>
              </a:cxn>
              <a:cxn ang="16200000">
                <a:pos x="hc" y="t"/>
              </a:cxn>
            </a:cxnLst>
            <a:rect l="0" t="0" r="0" b="0"/>
            <a:pathLst>
              <a:path>
                <a:moveTo>
                  <a:pt x="0" y="0"/>
                </a:moveTo>
                <a:lnTo>
                  <a:pt x="7201" y="0"/>
                </a:lnTo>
                <a:lnTo>
                  <a:pt x="7201" y="1109"/>
                </a:lnTo>
                <a:lnTo>
                  <a:pt x="0" y="110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46800" rIns="0" bIns="46800">
            <a:spAutoFit/>
          </a:bodyPr>
          <a:lstStyle>
            <a:lvl1pPr marL="215900" indent="-215900">
              <a:tabLst>
                <a:tab pos="723900" algn="l"/>
                <a:tab pos="1447800" algn="l"/>
                <a:tab pos="2171700" algn="l"/>
              </a:tabLst>
              <a:defRPr>
                <a:solidFill>
                  <a:srgbClr val="000000"/>
                </a:solidFill>
                <a:latin typeface="Arial" pitchFamily="34" charset="0"/>
                <a:ea typeface="WenQuanYi Micro Hei" charset="0"/>
                <a:cs typeface="WenQuanYi Micro Hei" charset="0"/>
              </a:defRPr>
            </a:lvl1pPr>
            <a:lvl2pPr>
              <a:tabLst>
                <a:tab pos="723900" algn="l"/>
                <a:tab pos="1447800" algn="l"/>
                <a:tab pos="2171700" algn="l"/>
              </a:tabLst>
              <a:defRPr>
                <a:solidFill>
                  <a:srgbClr val="000000"/>
                </a:solidFill>
                <a:latin typeface="Arial" pitchFamily="34" charset="0"/>
                <a:ea typeface="WenQuanYi Micro Hei" charset="0"/>
                <a:cs typeface="WenQuanYi Micro Hei" charset="0"/>
              </a:defRPr>
            </a:lvl2pPr>
            <a:lvl3pPr>
              <a:tabLst>
                <a:tab pos="723900" algn="l"/>
                <a:tab pos="1447800" algn="l"/>
                <a:tab pos="2171700" algn="l"/>
              </a:tabLst>
              <a:defRPr>
                <a:solidFill>
                  <a:srgbClr val="000000"/>
                </a:solidFill>
                <a:latin typeface="Arial" pitchFamily="34" charset="0"/>
                <a:ea typeface="WenQuanYi Micro Hei" charset="0"/>
                <a:cs typeface="WenQuanYi Micro Hei" charset="0"/>
              </a:defRPr>
            </a:lvl3pPr>
            <a:lvl4pPr>
              <a:tabLst>
                <a:tab pos="723900" algn="l"/>
                <a:tab pos="1447800" algn="l"/>
                <a:tab pos="2171700" algn="l"/>
              </a:tabLst>
              <a:defRPr>
                <a:solidFill>
                  <a:srgbClr val="000000"/>
                </a:solidFill>
                <a:latin typeface="Arial" pitchFamily="34" charset="0"/>
                <a:ea typeface="WenQuanYi Micro Hei" charset="0"/>
                <a:cs typeface="WenQuanYi Micro Hei" charset="0"/>
              </a:defRPr>
            </a:lvl4pPr>
            <a:lvl5pPr>
              <a:tabLst>
                <a:tab pos="723900" algn="l"/>
                <a:tab pos="1447800" algn="l"/>
                <a:tab pos="2171700" algn="l"/>
              </a:tabLst>
              <a:defRPr>
                <a:solidFill>
                  <a:srgbClr val="000000"/>
                </a:solidFill>
                <a:latin typeface="Arial" pitchFamily="34" charset="0"/>
                <a:ea typeface="WenQuanYi Micro Hei" charset="0"/>
                <a:cs typeface="WenQuanYi Micro Hei" charset="0"/>
              </a:defRPr>
            </a:lvl5pPr>
            <a:lvl6pPr marL="25146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Lst>
              <a:defRPr>
                <a:solidFill>
                  <a:srgbClr val="000000"/>
                </a:solidFill>
                <a:latin typeface="Arial" pitchFamily="34" charset="0"/>
                <a:ea typeface="WenQuanYi Micro Hei" charset="0"/>
                <a:cs typeface="WenQuanYi Micro Hei" charset="0"/>
              </a:defRPr>
            </a:lvl6pPr>
            <a:lvl7pPr marL="29718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Lst>
              <a:defRPr>
                <a:solidFill>
                  <a:srgbClr val="000000"/>
                </a:solidFill>
                <a:latin typeface="Arial" pitchFamily="34" charset="0"/>
                <a:ea typeface="WenQuanYi Micro Hei" charset="0"/>
                <a:cs typeface="WenQuanYi Micro Hei" charset="0"/>
              </a:defRPr>
            </a:lvl7pPr>
            <a:lvl8pPr marL="34290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Lst>
              <a:defRPr>
                <a:solidFill>
                  <a:srgbClr val="000000"/>
                </a:solidFill>
                <a:latin typeface="Arial" pitchFamily="34" charset="0"/>
                <a:ea typeface="WenQuanYi Micro Hei" charset="0"/>
                <a:cs typeface="WenQuanYi Micro Hei" charset="0"/>
              </a:defRPr>
            </a:lvl8pPr>
            <a:lvl9pPr marL="38862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Lst>
              <a:defRPr>
                <a:solidFill>
                  <a:srgbClr val="000000"/>
                </a:solidFill>
                <a:latin typeface="Arial" pitchFamily="34" charset="0"/>
                <a:ea typeface="WenQuanYi Micro Hei" charset="0"/>
                <a:cs typeface="WenQuanYi Micro Hei" charset="0"/>
              </a:defRPr>
            </a:lvl9pPr>
          </a:lstStyle>
          <a:p>
            <a:pPr hangingPunct="1">
              <a:lnSpc>
                <a:spcPct val="100000"/>
              </a:lnSpc>
              <a:buFont typeface="Wingdings" pitchFamily="2" charset="2"/>
              <a:buChar char=""/>
            </a:pPr>
            <a:r>
              <a:rPr lang="en-US" altLang="en-US" sz="1000"/>
              <a:t>similar deformation of the seat structure</a:t>
            </a:r>
          </a:p>
          <a:p>
            <a:pPr hangingPunct="1">
              <a:lnSpc>
                <a:spcPct val="100000"/>
              </a:lnSpc>
              <a:buFont typeface="Wingdings" pitchFamily="2" charset="2"/>
              <a:buNone/>
            </a:pPr>
            <a:endParaRPr lang="en-US" altLang="en-US" sz="1000"/>
          </a:p>
        </p:txBody>
      </p:sp>
      <p:sp>
        <p:nvSpPr>
          <p:cNvPr id="30732" name="AutoShape 12"/>
          <p:cNvSpPr>
            <a:spLocks noChangeArrowheads="1"/>
          </p:cNvSpPr>
          <p:nvPr/>
        </p:nvSpPr>
        <p:spPr bwMode="auto">
          <a:xfrm>
            <a:off x="6300788" y="5948787"/>
            <a:ext cx="2592387" cy="398463"/>
          </a:xfrm>
          <a:custGeom>
            <a:avLst/>
            <a:gdLst>
              <a:gd name="G0" fmla="*/ 7201 1 2"/>
              <a:gd name="G1" fmla="*/ 1108 1 2"/>
              <a:gd name="G2" fmla="+- 1108 0 0"/>
              <a:gd name="G3" fmla="+- 7201 0 0"/>
            </a:gdLst>
            <a:ahLst/>
            <a:cxnLst>
              <a:cxn ang="0">
                <a:pos x="r" y="vc"/>
              </a:cxn>
              <a:cxn ang="5400000">
                <a:pos x="hc" y="b"/>
              </a:cxn>
              <a:cxn ang="10800000">
                <a:pos x="l" y="vc"/>
              </a:cxn>
              <a:cxn ang="16200000">
                <a:pos x="hc" y="t"/>
              </a:cxn>
            </a:cxnLst>
            <a:rect l="0" t="0" r="0" b="0"/>
            <a:pathLst>
              <a:path>
                <a:moveTo>
                  <a:pt x="0" y="0"/>
                </a:moveTo>
                <a:lnTo>
                  <a:pt x="7201" y="0"/>
                </a:lnTo>
                <a:lnTo>
                  <a:pt x="7201" y="1108"/>
                </a:lnTo>
                <a:lnTo>
                  <a:pt x="0" y="1108"/>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46800" rIns="0" bIns="46800">
            <a:spAutoFit/>
          </a:bodyPr>
          <a:lstStyle>
            <a:lvl1pPr marL="88900" indent="-88900">
              <a:tabLst>
                <a:tab pos="723900" algn="l"/>
                <a:tab pos="1447800" algn="l"/>
                <a:tab pos="2171700" algn="l"/>
              </a:tabLst>
              <a:defRPr>
                <a:solidFill>
                  <a:srgbClr val="000000"/>
                </a:solidFill>
                <a:latin typeface="Arial" pitchFamily="34" charset="0"/>
                <a:ea typeface="WenQuanYi Micro Hei" charset="0"/>
                <a:cs typeface="WenQuanYi Micro Hei" charset="0"/>
              </a:defRPr>
            </a:lvl1pPr>
            <a:lvl2pPr>
              <a:tabLst>
                <a:tab pos="723900" algn="l"/>
                <a:tab pos="1447800" algn="l"/>
                <a:tab pos="2171700" algn="l"/>
              </a:tabLst>
              <a:defRPr>
                <a:solidFill>
                  <a:srgbClr val="000000"/>
                </a:solidFill>
                <a:latin typeface="Arial" pitchFamily="34" charset="0"/>
                <a:ea typeface="WenQuanYi Micro Hei" charset="0"/>
                <a:cs typeface="WenQuanYi Micro Hei" charset="0"/>
              </a:defRPr>
            </a:lvl2pPr>
            <a:lvl3pPr>
              <a:tabLst>
                <a:tab pos="723900" algn="l"/>
                <a:tab pos="1447800" algn="l"/>
                <a:tab pos="2171700" algn="l"/>
              </a:tabLst>
              <a:defRPr>
                <a:solidFill>
                  <a:srgbClr val="000000"/>
                </a:solidFill>
                <a:latin typeface="Arial" pitchFamily="34" charset="0"/>
                <a:ea typeface="WenQuanYi Micro Hei" charset="0"/>
                <a:cs typeface="WenQuanYi Micro Hei" charset="0"/>
              </a:defRPr>
            </a:lvl3pPr>
            <a:lvl4pPr>
              <a:tabLst>
                <a:tab pos="723900" algn="l"/>
                <a:tab pos="1447800" algn="l"/>
                <a:tab pos="2171700" algn="l"/>
              </a:tabLst>
              <a:defRPr>
                <a:solidFill>
                  <a:srgbClr val="000000"/>
                </a:solidFill>
                <a:latin typeface="Arial" pitchFamily="34" charset="0"/>
                <a:ea typeface="WenQuanYi Micro Hei" charset="0"/>
                <a:cs typeface="WenQuanYi Micro Hei" charset="0"/>
              </a:defRPr>
            </a:lvl4pPr>
            <a:lvl5pPr>
              <a:tabLst>
                <a:tab pos="723900" algn="l"/>
                <a:tab pos="1447800" algn="l"/>
                <a:tab pos="2171700" algn="l"/>
              </a:tabLst>
              <a:defRPr>
                <a:solidFill>
                  <a:srgbClr val="000000"/>
                </a:solidFill>
                <a:latin typeface="Arial" pitchFamily="34" charset="0"/>
                <a:ea typeface="WenQuanYi Micro Hei" charset="0"/>
                <a:cs typeface="WenQuanYi Micro Hei" charset="0"/>
              </a:defRPr>
            </a:lvl5pPr>
            <a:lvl6pPr marL="25146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Lst>
              <a:defRPr>
                <a:solidFill>
                  <a:srgbClr val="000000"/>
                </a:solidFill>
                <a:latin typeface="Arial" pitchFamily="34" charset="0"/>
                <a:ea typeface="WenQuanYi Micro Hei" charset="0"/>
                <a:cs typeface="WenQuanYi Micro Hei" charset="0"/>
              </a:defRPr>
            </a:lvl6pPr>
            <a:lvl7pPr marL="29718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Lst>
              <a:defRPr>
                <a:solidFill>
                  <a:srgbClr val="000000"/>
                </a:solidFill>
                <a:latin typeface="Arial" pitchFamily="34" charset="0"/>
                <a:ea typeface="WenQuanYi Micro Hei" charset="0"/>
                <a:cs typeface="WenQuanYi Micro Hei" charset="0"/>
              </a:defRPr>
            </a:lvl7pPr>
            <a:lvl8pPr marL="34290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Lst>
              <a:defRPr>
                <a:solidFill>
                  <a:srgbClr val="000000"/>
                </a:solidFill>
                <a:latin typeface="Arial" pitchFamily="34" charset="0"/>
                <a:ea typeface="WenQuanYi Micro Hei" charset="0"/>
                <a:cs typeface="WenQuanYi Micro Hei" charset="0"/>
              </a:defRPr>
            </a:lvl8pPr>
            <a:lvl9pPr marL="38862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Lst>
              <a:defRPr>
                <a:solidFill>
                  <a:srgbClr val="000000"/>
                </a:solidFill>
                <a:latin typeface="Arial" pitchFamily="34" charset="0"/>
                <a:ea typeface="WenQuanYi Micro Hei" charset="0"/>
                <a:cs typeface="WenQuanYi Micro Hei" charset="0"/>
              </a:defRPr>
            </a:lvl9pPr>
          </a:lstStyle>
          <a:p>
            <a:pPr hangingPunct="1">
              <a:lnSpc>
                <a:spcPct val="100000"/>
              </a:lnSpc>
              <a:buFont typeface="Wingdings" pitchFamily="2" charset="2"/>
              <a:buChar char=""/>
            </a:pPr>
            <a:r>
              <a:rPr lang="en-US" altLang="en-US" sz="1000"/>
              <a:t>Neck stiffness of FE-Dummy is too low</a:t>
            </a:r>
          </a:p>
        </p:txBody>
      </p:sp>
      <p:sp>
        <p:nvSpPr>
          <p:cNvPr id="30733" name="Text Box 13"/>
          <p:cNvSpPr txBox="1">
            <a:spLocks noChangeArrowheads="1"/>
          </p:cNvSpPr>
          <p:nvPr/>
        </p:nvSpPr>
        <p:spPr bwMode="auto">
          <a:xfrm>
            <a:off x="309563" y="423863"/>
            <a:ext cx="5940425" cy="2524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1pPr>
            <a:lvl2pPr>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2pPr>
            <a:lvl3pPr>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3pPr>
            <a:lvl4pPr>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4pPr>
            <a:lvl5pPr>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5pPr>
            <a:lvl6pPr marL="25146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6pPr>
            <a:lvl7pPr marL="29718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7pPr>
            <a:lvl8pPr marL="34290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8pPr>
            <a:lvl9pPr marL="38862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9pPr>
          </a:lstStyle>
          <a:p>
            <a:pPr hangingPunct="1">
              <a:lnSpc>
                <a:spcPts val="2000"/>
              </a:lnSpc>
            </a:pPr>
            <a:r>
              <a:rPr lang="de-DE" altLang="en-US" sz="2000">
                <a:ea typeface="MS PGothic" pitchFamily="34" charset="-128"/>
              </a:rPr>
              <a:t>Full-scale HIC simulation and test</a:t>
            </a:r>
          </a:p>
        </p:txBody>
      </p:sp>
      <p:sp>
        <p:nvSpPr>
          <p:cNvPr id="7" name="Fußzeilenplatzhalter 6"/>
          <p:cNvSpPr>
            <a:spLocks noGrp="1"/>
          </p:cNvSpPr>
          <p:nvPr>
            <p:ph type="ftr" sz="quarter" idx="14"/>
          </p:nvPr>
        </p:nvSpPr>
        <p:spPr/>
        <p:txBody>
          <a:bodyPr/>
          <a:lstStyle/>
          <a:p>
            <a:r>
              <a:rPr lang="en-US" altLang="en-US" dirty="0" smtClean="0"/>
              <a:t>HIC Simulation │ F&amp;CSC 2013 │ December 4th, 2013 │ RAG-dvs3 │ dirk goetze </a:t>
            </a:r>
            <a:endParaRPr lang="en-US" altLang="en-US" dirty="0"/>
          </a:p>
        </p:txBody>
      </p:sp>
    </p:spTree>
    <p:extLst>
      <p:ext uri="{BB962C8B-B14F-4D97-AF65-F5344CB8AC3E}">
        <p14:creationId xmlns:p14="http://schemas.microsoft.com/office/powerpoint/2010/main" val="379689816"/>
      </p:ext>
    </p:extLst>
  </p:cSld>
  <p:clrMapOvr>
    <a:masterClrMapping/>
  </p:clrMapOvr>
  <p:transition spd="slow">
    <p:wipe/>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9750" y="1818293"/>
            <a:ext cx="2185988" cy="18002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174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9750" y="3834418"/>
            <a:ext cx="2400300" cy="18002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1747"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19475" y="1818293"/>
            <a:ext cx="2185988" cy="18002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1748"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19475" y="3834418"/>
            <a:ext cx="2400300" cy="18002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1749"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00788" y="1818293"/>
            <a:ext cx="2185987" cy="18002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1750"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00788" y="3834418"/>
            <a:ext cx="2400300" cy="18002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1751" name="AutoShape 7"/>
          <p:cNvSpPr>
            <a:spLocks noChangeArrowheads="1"/>
          </p:cNvSpPr>
          <p:nvPr/>
        </p:nvSpPr>
        <p:spPr bwMode="auto">
          <a:xfrm>
            <a:off x="836341" y="5706080"/>
            <a:ext cx="1150937" cy="246063"/>
          </a:xfrm>
          <a:custGeom>
            <a:avLst/>
            <a:gdLst>
              <a:gd name="G0" fmla="*/ 3200 1 2"/>
              <a:gd name="G1" fmla="*/ 685 1 2"/>
              <a:gd name="G2" fmla="+- 685 0 0"/>
              <a:gd name="G3" fmla="+- 3200 0 0"/>
            </a:gdLst>
            <a:ahLst/>
            <a:cxnLst>
              <a:cxn ang="0">
                <a:pos x="r" y="vc"/>
              </a:cxn>
              <a:cxn ang="5400000">
                <a:pos x="hc" y="b"/>
              </a:cxn>
              <a:cxn ang="10800000">
                <a:pos x="l" y="vc"/>
              </a:cxn>
              <a:cxn ang="16200000">
                <a:pos x="hc" y="t"/>
              </a:cxn>
            </a:cxnLst>
            <a:rect l="0" t="0" r="0" b="0"/>
            <a:pathLst>
              <a:path>
                <a:moveTo>
                  <a:pt x="0" y="0"/>
                </a:moveTo>
                <a:lnTo>
                  <a:pt x="3200" y="0"/>
                </a:lnTo>
                <a:lnTo>
                  <a:pt x="3200" y="685"/>
                </a:lnTo>
                <a:lnTo>
                  <a:pt x="0" y="685"/>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46800" rIns="0" bIns="46800">
            <a:spAutoFit/>
          </a:bodyPr>
          <a:lstStyle>
            <a:lvl1pPr>
              <a:tabLst>
                <a:tab pos="723900" algn="l"/>
              </a:tabLst>
              <a:defRPr>
                <a:solidFill>
                  <a:srgbClr val="000000"/>
                </a:solidFill>
                <a:latin typeface="Arial" pitchFamily="34" charset="0"/>
                <a:ea typeface="WenQuanYi Micro Hei" charset="0"/>
                <a:cs typeface="WenQuanYi Micro Hei" charset="0"/>
              </a:defRPr>
            </a:lvl1pPr>
            <a:lvl2pPr>
              <a:tabLst>
                <a:tab pos="723900" algn="l"/>
              </a:tabLst>
              <a:defRPr>
                <a:solidFill>
                  <a:srgbClr val="000000"/>
                </a:solidFill>
                <a:latin typeface="Arial" pitchFamily="34" charset="0"/>
                <a:ea typeface="WenQuanYi Micro Hei" charset="0"/>
                <a:cs typeface="WenQuanYi Micro Hei" charset="0"/>
              </a:defRPr>
            </a:lvl2pPr>
            <a:lvl3pPr>
              <a:tabLst>
                <a:tab pos="723900" algn="l"/>
              </a:tabLst>
              <a:defRPr>
                <a:solidFill>
                  <a:srgbClr val="000000"/>
                </a:solidFill>
                <a:latin typeface="Arial" pitchFamily="34" charset="0"/>
                <a:ea typeface="WenQuanYi Micro Hei" charset="0"/>
                <a:cs typeface="WenQuanYi Micro Hei" charset="0"/>
              </a:defRPr>
            </a:lvl3pPr>
            <a:lvl4pPr>
              <a:tabLst>
                <a:tab pos="723900" algn="l"/>
              </a:tabLst>
              <a:defRPr>
                <a:solidFill>
                  <a:srgbClr val="000000"/>
                </a:solidFill>
                <a:latin typeface="Arial" pitchFamily="34" charset="0"/>
                <a:ea typeface="WenQuanYi Micro Hei" charset="0"/>
                <a:cs typeface="WenQuanYi Micro Hei" charset="0"/>
              </a:defRPr>
            </a:lvl4pPr>
            <a:lvl5pPr>
              <a:tabLst>
                <a:tab pos="723900" algn="l"/>
              </a:tabLst>
              <a:defRPr>
                <a:solidFill>
                  <a:srgbClr val="000000"/>
                </a:solidFill>
                <a:latin typeface="Arial" pitchFamily="34" charset="0"/>
                <a:ea typeface="WenQuanYi Micro Hei" charset="0"/>
                <a:cs typeface="WenQuanYi Micro Hei" charset="0"/>
              </a:defRPr>
            </a:lvl5pPr>
            <a:lvl6pPr marL="25146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Lst>
              <a:defRPr>
                <a:solidFill>
                  <a:srgbClr val="000000"/>
                </a:solidFill>
                <a:latin typeface="Arial" pitchFamily="34" charset="0"/>
                <a:ea typeface="WenQuanYi Micro Hei" charset="0"/>
                <a:cs typeface="WenQuanYi Micro Hei" charset="0"/>
              </a:defRPr>
            </a:lvl6pPr>
            <a:lvl7pPr marL="29718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Lst>
              <a:defRPr>
                <a:solidFill>
                  <a:srgbClr val="000000"/>
                </a:solidFill>
                <a:latin typeface="Arial" pitchFamily="34" charset="0"/>
                <a:ea typeface="WenQuanYi Micro Hei" charset="0"/>
                <a:cs typeface="WenQuanYi Micro Hei" charset="0"/>
              </a:defRPr>
            </a:lvl7pPr>
            <a:lvl8pPr marL="34290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Lst>
              <a:defRPr>
                <a:solidFill>
                  <a:srgbClr val="000000"/>
                </a:solidFill>
                <a:latin typeface="Arial" pitchFamily="34" charset="0"/>
                <a:ea typeface="WenQuanYi Micro Hei" charset="0"/>
                <a:cs typeface="WenQuanYi Micro Hei" charset="0"/>
              </a:defRPr>
            </a:lvl8pPr>
            <a:lvl9pPr marL="38862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Lst>
              <a:defRPr>
                <a:solidFill>
                  <a:srgbClr val="000000"/>
                </a:solidFill>
                <a:latin typeface="Arial" pitchFamily="34" charset="0"/>
                <a:ea typeface="WenQuanYi Micro Hei" charset="0"/>
                <a:cs typeface="WenQuanYi Micro Hei" charset="0"/>
              </a:defRPr>
            </a:lvl9pPr>
          </a:lstStyle>
          <a:p>
            <a:pPr algn="ctr" hangingPunct="1">
              <a:lnSpc>
                <a:spcPct val="100000"/>
              </a:lnSpc>
            </a:pPr>
            <a:r>
              <a:rPr lang="en-US" altLang="en-US" sz="1000" dirty="0"/>
              <a:t>t = 160 </a:t>
            </a:r>
            <a:r>
              <a:rPr lang="en-US" altLang="en-US" sz="1000" dirty="0" err="1"/>
              <a:t>ms</a:t>
            </a:r>
            <a:endParaRPr lang="en-US" altLang="en-US" sz="1000" dirty="0"/>
          </a:p>
        </p:txBody>
      </p:sp>
      <p:sp>
        <p:nvSpPr>
          <p:cNvPr id="31752" name="AutoShape 8"/>
          <p:cNvSpPr>
            <a:spLocks noChangeArrowheads="1"/>
          </p:cNvSpPr>
          <p:nvPr/>
        </p:nvSpPr>
        <p:spPr bwMode="auto">
          <a:xfrm>
            <a:off x="3697877" y="5706080"/>
            <a:ext cx="1150937" cy="246063"/>
          </a:xfrm>
          <a:custGeom>
            <a:avLst/>
            <a:gdLst>
              <a:gd name="G0" fmla="*/ 3200 1 2"/>
              <a:gd name="G1" fmla="*/ 685 1 2"/>
              <a:gd name="G2" fmla="+- 685 0 0"/>
              <a:gd name="G3" fmla="+- 3200 0 0"/>
            </a:gdLst>
            <a:ahLst/>
            <a:cxnLst>
              <a:cxn ang="0">
                <a:pos x="r" y="vc"/>
              </a:cxn>
              <a:cxn ang="5400000">
                <a:pos x="hc" y="b"/>
              </a:cxn>
              <a:cxn ang="10800000">
                <a:pos x="l" y="vc"/>
              </a:cxn>
              <a:cxn ang="16200000">
                <a:pos x="hc" y="t"/>
              </a:cxn>
            </a:cxnLst>
            <a:rect l="0" t="0" r="0" b="0"/>
            <a:pathLst>
              <a:path>
                <a:moveTo>
                  <a:pt x="0" y="0"/>
                </a:moveTo>
                <a:lnTo>
                  <a:pt x="3200" y="0"/>
                </a:lnTo>
                <a:lnTo>
                  <a:pt x="3200" y="685"/>
                </a:lnTo>
                <a:lnTo>
                  <a:pt x="0" y="685"/>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46800" rIns="0" bIns="46800">
            <a:spAutoFit/>
          </a:bodyPr>
          <a:lstStyle>
            <a:lvl1pPr>
              <a:tabLst>
                <a:tab pos="723900" algn="l"/>
              </a:tabLst>
              <a:defRPr>
                <a:solidFill>
                  <a:srgbClr val="000000"/>
                </a:solidFill>
                <a:latin typeface="Arial" pitchFamily="34" charset="0"/>
                <a:ea typeface="WenQuanYi Micro Hei" charset="0"/>
                <a:cs typeface="WenQuanYi Micro Hei" charset="0"/>
              </a:defRPr>
            </a:lvl1pPr>
            <a:lvl2pPr>
              <a:tabLst>
                <a:tab pos="723900" algn="l"/>
              </a:tabLst>
              <a:defRPr>
                <a:solidFill>
                  <a:srgbClr val="000000"/>
                </a:solidFill>
                <a:latin typeface="Arial" pitchFamily="34" charset="0"/>
                <a:ea typeface="WenQuanYi Micro Hei" charset="0"/>
                <a:cs typeface="WenQuanYi Micro Hei" charset="0"/>
              </a:defRPr>
            </a:lvl2pPr>
            <a:lvl3pPr>
              <a:tabLst>
                <a:tab pos="723900" algn="l"/>
              </a:tabLst>
              <a:defRPr>
                <a:solidFill>
                  <a:srgbClr val="000000"/>
                </a:solidFill>
                <a:latin typeface="Arial" pitchFamily="34" charset="0"/>
                <a:ea typeface="WenQuanYi Micro Hei" charset="0"/>
                <a:cs typeface="WenQuanYi Micro Hei" charset="0"/>
              </a:defRPr>
            </a:lvl3pPr>
            <a:lvl4pPr>
              <a:tabLst>
                <a:tab pos="723900" algn="l"/>
              </a:tabLst>
              <a:defRPr>
                <a:solidFill>
                  <a:srgbClr val="000000"/>
                </a:solidFill>
                <a:latin typeface="Arial" pitchFamily="34" charset="0"/>
                <a:ea typeface="WenQuanYi Micro Hei" charset="0"/>
                <a:cs typeface="WenQuanYi Micro Hei" charset="0"/>
              </a:defRPr>
            </a:lvl4pPr>
            <a:lvl5pPr>
              <a:tabLst>
                <a:tab pos="723900" algn="l"/>
              </a:tabLst>
              <a:defRPr>
                <a:solidFill>
                  <a:srgbClr val="000000"/>
                </a:solidFill>
                <a:latin typeface="Arial" pitchFamily="34" charset="0"/>
                <a:ea typeface="WenQuanYi Micro Hei" charset="0"/>
                <a:cs typeface="WenQuanYi Micro Hei" charset="0"/>
              </a:defRPr>
            </a:lvl5pPr>
            <a:lvl6pPr marL="25146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Lst>
              <a:defRPr>
                <a:solidFill>
                  <a:srgbClr val="000000"/>
                </a:solidFill>
                <a:latin typeface="Arial" pitchFamily="34" charset="0"/>
                <a:ea typeface="WenQuanYi Micro Hei" charset="0"/>
                <a:cs typeface="WenQuanYi Micro Hei" charset="0"/>
              </a:defRPr>
            </a:lvl6pPr>
            <a:lvl7pPr marL="29718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Lst>
              <a:defRPr>
                <a:solidFill>
                  <a:srgbClr val="000000"/>
                </a:solidFill>
                <a:latin typeface="Arial" pitchFamily="34" charset="0"/>
                <a:ea typeface="WenQuanYi Micro Hei" charset="0"/>
                <a:cs typeface="WenQuanYi Micro Hei" charset="0"/>
              </a:defRPr>
            </a:lvl7pPr>
            <a:lvl8pPr marL="34290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Lst>
              <a:defRPr>
                <a:solidFill>
                  <a:srgbClr val="000000"/>
                </a:solidFill>
                <a:latin typeface="Arial" pitchFamily="34" charset="0"/>
                <a:ea typeface="WenQuanYi Micro Hei" charset="0"/>
                <a:cs typeface="WenQuanYi Micro Hei" charset="0"/>
              </a:defRPr>
            </a:lvl8pPr>
            <a:lvl9pPr marL="38862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Lst>
              <a:defRPr>
                <a:solidFill>
                  <a:srgbClr val="000000"/>
                </a:solidFill>
                <a:latin typeface="Arial" pitchFamily="34" charset="0"/>
                <a:ea typeface="WenQuanYi Micro Hei" charset="0"/>
                <a:cs typeface="WenQuanYi Micro Hei" charset="0"/>
              </a:defRPr>
            </a:lvl9pPr>
          </a:lstStyle>
          <a:p>
            <a:pPr algn="ctr" hangingPunct="1">
              <a:lnSpc>
                <a:spcPct val="100000"/>
              </a:lnSpc>
            </a:pPr>
            <a:r>
              <a:rPr lang="en-US" altLang="en-US" sz="1000" dirty="0"/>
              <a:t>t = 170 </a:t>
            </a:r>
            <a:r>
              <a:rPr lang="en-US" altLang="en-US" sz="1000" dirty="0" err="1"/>
              <a:t>ms</a:t>
            </a:r>
            <a:endParaRPr lang="en-US" altLang="en-US" sz="1000" dirty="0"/>
          </a:p>
        </p:txBody>
      </p:sp>
      <p:sp>
        <p:nvSpPr>
          <p:cNvPr id="31753" name="AutoShape 9"/>
          <p:cNvSpPr>
            <a:spLocks noChangeArrowheads="1"/>
          </p:cNvSpPr>
          <p:nvPr/>
        </p:nvSpPr>
        <p:spPr bwMode="auto">
          <a:xfrm>
            <a:off x="6606897" y="5706080"/>
            <a:ext cx="1150938" cy="246063"/>
          </a:xfrm>
          <a:custGeom>
            <a:avLst/>
            <a:gdLst>
              <a:gd name="G0" fmla="*/ 3200 1 2"/>
              <a:gd name="G1" fmla="*/ 685 1 2"/>
              <a:gd name="G2" fmla="+- 685 0 0"/>
              <a:gd name="G3" fmla="+- 3200 0 0"/>
            </a:gdLst>
            <a:ahLst/>
            <a:cxnLst>
              <a:cxn ang="0">
                <a:pos x="r" y="vc"/>
              </a:cxn>
              <a:cxn ang="5400000">
                <a:pos x="hc" y="b"/>
              </a:cxn>
              <a:cxn ang="10800000">
                <a:pos x="l" y="vc"/>
              </a:cxn>
              <a:cxn ang="16200000">
                <a:pos x="hc" y="t"/>
              </a:cxn>
            </a:cxnLst>
            <a:rect l="0" t="0" r="0" b="0"/>
            <a:pathLst>
              <a:path>
                <a:moveTo>
                  <a:pt x="0" y="0"/>
                </a:moveTo>
                <a:lnTo>
                  <a:pt x="3200" y="0"/>
                </a:lnTo>
                <a:lnTo>
                  <a:pt x="3200" y="685"/>
                </a:lnTo>
                <a:lnTo>
                  <a:pt x="0" y="685"/>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46800" rIns="0" bIns="46800">
            <a:spAutoFit/>
          </a:bodyPr>
          <a:lstStyle>
            <a:lvl1pPr>
              <a:tabLst>
                <a:tab pos="723900" algn="l"/>
              </a:tabLst>
              <a:defRPr>
                <a:solidFill>
                  <a:srgbClr val="000000"/>
                </a:solidFill>
                <a:latin typeface="Arial" pitchFamily="34" charset="0"/>
                <a:ea typeface="WenQuanYi Micro Hei" charset="0"/>
                <a:cs typeface="WenQuanYi Micro Hei" charset="0"/>
              </a:defRPr>
            </a:lvl1pPr>
            <a:lvl2pPr>
              <a:tabLst>
                <a:tab pos="723900" algn="l"/>
              </a:tabLst>
              <a:defRPr>
                <a:solidFill>
                  <a:srgbClr val="000000"/>
                </a:solidFill>
                <a:latin typeface="Arial" pitchFamily="34" charset="0"/>
                <a:ea typeface="WenQuanYi Micro Hei" charset="0"/>
                <a:cs typeface="WenQuanYi Micro Hei" charset="0"/>
              </a:defRPr>
            </a:lvl2pPr>
            <a:lvl3pPr>
              <a:tabLst>
                <a:tab pos="723900" algn="l"/>
              </a:tabLst>
              <a:defRPr>
                <a:solidFill>
                  <a:srgbClr val="000000"/>
                </a:solidFill>
                <a:latin typeface="Arial" pitchFamily="34" charset="0"/>
                <a:ea typeface="WenQuanYi Micro Hei" charset="0"/>
                <a:cs typeface="WenQuanYi Micro Hei" charset="0"/>
              </a:defRPr>
            </a:lvl3pPr>
            <a:lvl4pPr>
              <a:tabLst>
                <a:tab pos="723900" algn="l"/>
              </a:tabLst>
              <a:defRPr>
                <a:solidFill>
                  <a:srgbClr val="000000"/>
                </a:solidFill>
                <a:latin typeface="Arial" pitchFamily="34" charset="0"/>
                <a:ea typeface="WenQuanYi Micro Hei" charset="0"/>
                <a:cs typeface="WenQuanYi Micro Hei" charset="0"/>
              </a:defRPr>
            </a:lvl4pPr>
            <a:lvl5pPr>
              <a:tabLst>
                <a:tab pos="723900" algn="l"/>
              </a:tabLst>
              <a:defRPr>
                <a:solidFill>
                  <a:srgbClr val="000000"/>
                </a:solidFill>
                <a:latin typeface="Arial" pitchFamily="34" charset="0"/>
                <a:ea typeface="WenQuanYi Micro Hei" charset="0"/>
                <a:cs typeface="WenQuanYi Micro Hei" charset="0"/>
              </a:defRPr>
            </a:lvl5pPr>
            <a:lvl6pPr marL="25146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Lst>
              <a:defRPr>
                <a:solidFill>
                  <a:srgbClr val="000000"/>
                </a:solidFill>
                <a:latin typeface="Arial" pitchFamily="34" charset="0"/>
                <a:ea typeface="WenQuanYi Micro Hei" charset="0"/>
                <a:cs typeface="WenQuanYi Micro Hei" charset="0"/>
              </a:defRPr>
            </a:lvl6pPr>
            <a:lvl7pPr marL="29718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Lst>
              <a:defRPr>
                <a:solidFill>
                  <a:srgbClr val="000000"/>
                </a:solidFill>
                <a:latin typeface="Arial" pitchFamily="34" charset="0"/>
                <a:ea typeface="WenQuanYi Micro Hei" charset="0"/>
                <a:cs typeface="WenQuanYi Micro Hei" charset="0"/>
              </a:defRPr>
            </a:lvl7pPr>
            <a:lvl8pPr marL="34290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Lst>
              <a:defRPr>
                <a:solidFill>
                  <a:srgbClr val="000000"/>
                </a:solidFill>
                <a:latin typeface="Arial" pitchFamily="34" charset="0"/>
                <a:ea typeface="WenQuanYi Micro Hei" charset="0"/>
                <a:cs typeface="WenQuanYi Micro Hei" charset="0"/>
              </a:defRPr>
            </a:lvl8pPr>
            <a:lvl9pPr marL="38862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Lst>
              <a:defRPr>
                <a:solidFill>
                  <a:srgbClr val="000000"/>
                </a:solidFill>
                <a:latin typeface="Arial" pitchFamily="34" charset="0"/>
                <a:ea typeface="WenQuanYi Micro Hei" charset="0"/>
                <a:cs typeface="WenQuanYi Micro Hei" charset="0"/>
              </a:defRPr>
            </a:lvl9pPr>
          </a:lstStyle>
          <a:p>
            <a:pPr algn="ctr" hangingPunct="1">
              <a:lnSpc>
                <a:spcPct val="100000"/>
              </a:lnSpc>
            </a:pPr>
            <a:r>
              <a:rPr lang="en-US" altLang="en-US" sz="1000" dirty="0"/>
              <a:t>t = 180 </a:t>
            </a:r>
            <a:r>
              <a:rPr lang="en-US" altLang="en-US" sz="1000" dirty="0" err="1"/>
              <a:t>ms</a:t>
            </a:r>
            <a:endParaRPr lang="en-US" altLang="en-US" sz="1000" dirty="0"/>
          </a:p>
        </p:txBody>
      </p:sp>
      <p:sp>
        <p:nvSpPr>
          <p:cNvPr id="31754" name="AutoShape 10"/>
          <p:cNvSpPr>
            <a:spLocks noChangeArrowheads="1"/>
          </p:cNvSpPr>
          <p:nvPr/>
        </p:nvSpPr>
        <p:spPr bwMode="auto">
          <a:xfrm>
            <a:off x="539750" y="5885336"/>
            <a:ext cx="2592388" cy="550863"/>
          </a:xfrm>
          <a:custGeom>
            <a:avLst/>
            <a:gdLst>
              <a:gd name="G0" fmla="*/ 7201 1 2"/>
              <a:gd name="G1" fmla="*/ 1531 1 2"/>
              <a:gd name="G2" fmla="+- 1531 0 0"/>
              <a:gd name="G3" fmla="+- 7201 0 0"/>
            </a:gdLst>
            <a:ahLst/>
            <a:cxnLst>
              <a:cxn ang="0">
                <a:pos x="r" y="vc"/>
              </a:cxn>
              <a:cxn ang="5400000">
                <a:pos x="hc" y="b"/>
              </a:cxn>
              <a:cxn ang="10800000">
                <a:pos x="l" y="vc"/>
              </a:cxn>
              <a:cxn ang="16200000">
                <a:pos x="hc" y="t"/>
              </a:cxn>
            </a:cxnLst>
            <a:rect l="0" t="0" r="0" b="0"/>
            <a:pathLst>
              <a:path>
                <a:moveTo>
                  <a:pt x="0" y="0"/>
                </a:moveTo>
                <a:lnTo>
                  <a:pt x="7201" y="0"/>
                </a:lnTo>
                <a:lnTo>
                  <a:pt x="7201" y="1531"/>
                </a:lnTo>
                <a:lnTo>
                  <a:pt x="0" y="1531"/>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46800" rIns="0" bIns="46800">
            <a:spAutoFit/>
          </a:bodyPr>
          <a:lstStyle>
            <a:lvl1pPr marL="88900" indent="-88900">
              <a:tabLst>
                <a:tab pos="723900" algn="l"/>
                <a:tab pos="1447800" algn="l"/>
                <a:tab pos="2171700" algn="l"/>
              </a:tabLst>
              <a:defRPr>
                <a:solidFill>
                  <a:srgbClr val="000000"/>
                </a:solidFill>
                <a:latin typeface="Arial" pitchFamily="34" charset="0"/>
                <a:ea typeface="WenQuanYi Micro Hei" charset="0"/>
                <a:cs typeface="WenQuanYi Micro Hei" charset="0"/>
              </a:defRPr>
            </a:lvl1pPr>
            <a:lvl2pPr>
              <a:tabLst>
                <a:tab pos="723900" algn="l"/>
                <a:tab pos="1447800" algn="l"/>
                <a:tab pos="2171700" algn="l"/>
              </a:tabLst>
              <a:defRPr>
                <a:solidFill>
                  <a:srgbClr val="000000"/>
                </a:solidFill>
                <a:latin typeface="Arial" pitchFamily="34" charset="0"/>
                <a:ea typeface="WenQuanYi Micro Hei" charset="0"/>
                <a:cs typeface="WenQuanYi Micro Hei" charset="0"/>
              </a:defRPr>
            </a:lvl2pPr>
            <a:lvl3pPr>
              <a:tabLst>
                <a:tab pos="723900" algn="l"/>
                <a:tab pos="1447800" algn="l"/>
                <a:tab pos="2171700" algn="l"/>
              </a:tabLst>
              <a:defRPr>
                <a:solidFill>
                  <a:srgbClr val="000000"/>
                </a:solidFill>
                <a:latin typeface="Arial" pitchFamily="34" charset="0"/>
                <a:ea typeface="WenQuanYi Micro Hei" charset="0"/>
                <a:cs typeface="WenQuanYi Micro Hei" charset="0"/>
              </a:defRPr>
            </a:lvl3pPr>
            <a:lvl4pPr>
              <a:tabLst>
                <a:tab pos="723900" algn="l"/>
                <a:tab pos="1447800" algn="l"/>
                <a:tab pos="2171700" algn="l"/>
              </a:tabLst>
              <a:defRPr>
                <a:solidFill>
                  <a:srgbClr val="000000"/>
                </a:solidFill>
                <a:latin typeface="Arial" pitchFamily="34" charset="0"/>
                <a:ea typeface="WenQuanYi Micro Hei" charset="0"/>
                <a:cs typeface="WenQuanYi Micro Hei" charset="0"/>
              </a:defRPr>
            </a:lvl4pPr>
            <a:lvl5pPr>
              <a:tabLst>
                <a:tab pos="723900" algn="l"/>
                <a:tab pos="1447800" algn="l"/>
                <a:tab pos="2171700" algn="l"/>
              </a:tabLst>
              <a:defRPr>
                <a:solidFill>
                  <a:srgbClr val="000000"/>
                </a:solidFill>
                <a:latin typeface="Arial" pitchFamily="34" charset="0"/>
                <a:ea typeface="WenQuanYi Micro Hei" charset="0"/>
                <a:cs typeface="WenQuanYi Micro Hei" charset="0"/>
              </a:defRPr>
            </a:lvl5pPr>
            <a:lvl6pPr marL="25146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Lst>
              <a:defRPr>
                <a:solidFill>
                  <a:srgbClr val="000000"/>
                </a:solidFill>
                <a:latin typeface="Arial" pitchFamily="34" charset="0"/>
                <a:ea typeface="WenQuanYi Micro Hei" charset="0"/>
                <a:cs typeface="WenQuanYi Micro Hei" charset="0"/>
              </a:defRPr>
            </a:lvl6pPr>
            <a:lvl7pPr marL="29718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Lst>
              <a:defRPr>
                <a:solidFill>
                  <a:srgbClr val="000000"/>
                </a:solidFill>
                <a:latin typeface="Arial" pitchFamily="34" charset="0"/>
                <a:ea typeface="WenQuanYi Micro Hei" charset="0"/>
                <a:cs typeface="WenQuanYi Micro Hei" charset="0"/>
              </a:defRPr>
            </a:lvl7pPr>
            <a:lvl8pPr marL="34290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Lst>
              <a:defRPr>
                <a:solidFill>
                  <a:srgbClr val="000000"/>
                </a:solidFill>
                <a:latin typeface="Arial" pitchFamily="34" charset="0"/>
                <a:ea typeface="WenQuanYi Micro Hei" charset="0"/>
                <a:cs typeface="WenQuanYi Micro Hei" charset="0"/>
              </a:defRPr>
            </a:lvl8pPr>
            <a:lvl9pPr marL="38862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Lst>
              <a:defRPr>
                <a:solidFill>
                  <a:srgbClr val="000000"/>
                </a:solidFill>
                <a:latin typeface="Arial" pitchFamily="34" charset="0"/>
                <a:ea typeface="WenQuanYi Micro Hei" charset="0"/>
                <a:cs typeface="WenQuanYi Micro Hei" charset="0"/>
              </a:defRPr>
            </a:lvl9pPr>
          </a:lstStyle>
          <a:p>
            <a:pPr hangingPunct="1">
              <a:lnSpc>
                <a:spcPct val="100000"/>
              </a:lnSpc>
              <a:buFont typeface="Wingdings" pitchFamily="2" charset="2"/>
              <a:buChar char=""/>
            </a:pPr>
            <a:r>
              <a:rPr lang="en-US" altLang="en-US" sz="1000" dirty="0"/>
              <a:t>Test Dummy moves forward while the </a:t>
            </a:r>
            <a:endParaRPr lang="en-US" altLang="en-US" sz="1000" dirty="0" smtClean="0"/>
          </a:p>
          <a:p>
            <a:pPr marL="0" indent="0" hangingPunct="1">
              <a:lnSpc>
                <a:spcPct val="100000"/>
              </a:lnSpc>
            </a:pPr>
            <a:r>
              <a:rPr lang="en-US" altLang="en-US" sz="1000" dirty="0"/>
              <a:t> </a:t>
            </a:r>
            <a:r>
              <a:rPr lang="en-US" altLang="en-US" sz="1000" dirty="0" smtClean="0"/>
              <a:t>  FE-Dummy </a:t>
            </a:r>
            <a:r>
              <a:rPr lang="en-US" altLang="en-US" sz="1000" dirty="0"/>
              <a:t>is sliding at the </a:t>
            </a:r>
            <a:r>
              <a:rPr lang="en-US" altLang="en-US" sz="1000" dirty="0" smtClean="0"/>
              <a:t>dining table</a:t>
            </a:r>
            <a:endParaRPr lang="en-US" altLang="en-US" sz="1000" dirty="0"/>
          </a:p>
        </p:txBody>
      </p:sp>
      <p:sp>
        <p:nvSpPr>
          <p:cNvPr id="31755" name="AutoShape 11"/>
          <p:cNvSpPr>
            <a:spLocks noChangeArrowheads="1"/>
          </p:cNvSpPr>
          <p:nvPr/>
        </p:nvSpPr>
        <p:spPr bwMode="auto">
          <a:xfrm>
            <a:off x="3419475" y="5885336"/>
            <a:ext cx="2592388" cy="550863"/>
          </a:xfrm>
          <a:custGeom>
            <a:avLst/>
            <a:gdLst>
              <a:gd name="G0" fmla="*/ 7201 1 2"/>
              <a:gd name="G1" fmla="*/ 1531 1 2"/>
              <a:gd name="G2" fmla="+- 1531 0 0"/>
              <a:gd name="G3" fmla="+- 7201 0 0"/>
            </a:gdLst>
            <a:ahLst/>
            <a:cxnLst>
              <a:cxn ang="0">
                <a:pos x="r" y="vc"/>
              </a:cxn>
              <a:cxn ang="5400000">
                <a:pos x="hc" y="b"/>
              </a:cxn>
              <a:cxn ang="10800000">
                <a:pos x="l" y="vc"/>
              </a:cxn>
              <a:cxn ang="16200000">
                <a:pos x="hc" y="t"/>
              </a:cxn>
            </a:cxnLst>
            <a:rect l="0" t="0" r="0" b="0"/>
            <a:pathLst>
              <a:path>
                <a:moveTo>
                  <a:pt x="0" y="0"/>
                </a:moveTo>
                <a:lnTo>
                  <a:pt x="7201" y="0"/>
                </a:lnTo>
                <a:lnTo>
                  <a:pt x="7201" y="1531"/>
                </a:lnTo>
                <a:lnTo>
                  <a:pt x="0" y="1531"/>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46800" rIns="0" bIns="46800">
            <a:spAutoFit/>
          </a:bodyPr>
          <a:lstStyle>
            <a:lvl1pPr marL="88900" indent="-88900">
              <a:tabLst>
                <a:tab pos="723900" algn="l"/>
                <a:tab pos="1447800" algn="l"/>
                <a:tab pos="2171700" algn="l"/>
              </a:tabLst>
              <a:defRPr>
                <a:solidFill>
                  <a:srgbClr val="000000"/>
                </a:solidFill>
                <a:latin typeface="Arial" pitchFamily="34" charset="0"/>
                <a:ea typeface="WenQuanYi Micro Hei" charset="0"/>
                <a:cs typeface="WenQuanYi Micro Hei" charset="0"/>
              </a:defRPr>
            </a:lvl1pPr>
            <a:lvl2pPr>
              <a:tabLst>
                <a:tab pos="723900" algn="l"/>
                <a:tab pos="1447800" algn="l"/>
                <a:tab pos="2171700" algn="l"/>
              </a:tabLst>
              <a:defRPr>
                <a:solidFill>
                  <a:srgbClr val="000000"/>
                </a:solidFill>
                <a:latin typeface="Arial" pitchFamily="34" charset="0"/>
                <a:ea typeface="WenQuanYi Micro Hei" charset="0"/>
                <a:cs typeface="WenQuanYi Micro Hei" charset="0"/>
              </a:defRPr>
            </a:lvl2pPr>
            <a:lvl3pPr>
              <a:tabLst>
                <a:tab pos="723900" algn="l"/>
                <a:tab pos="1447800" algn="l"/>
                <a:tab pos="2171700" algn="l"/>
              </a:tabLst>
              <a:defRPr>
                <a:solidFill>
                  <a:srgbClr val="000000"/>
                </a:solidFill>
                <a:latin typeface="Arial" pitchFamily="34" charset="0"/>
                <a:ea typeface="WenQuanYi Micro Hei" charset="0"/>
                <a:cs typeface="WenQuanYi Micro Hei" charset="0"/>
              </a:defRPr>
            </a:lvl3pPr>
            <a:lvl4pPr>
              <a:tabLst>
                <a:tab pos="723900" algn="l"/>
                <a:tab pos="1447800" algn="l"/>
                <a:tab pos="2171700" algn="l"/>
              </a:tabLst>
              <a:defRPr>
                <a:solidFill>
                  <a:srgbClr val="000000"/>
                </a:solidFill>
                <a:latin typeface="Arial" pitchFamily="34" charset="0"/>
                <a:ea typeface="WenQuanYi Micro Hei" charset="0"/>
                <a:cs typeface="WenQuanYi Micro Hei" charset="0"/>
              </a:defRPr>
            </a:lvl4pPr>
            <a:lvl5pPr>
              <a:tabLst>
                <a:tab pos="723900" algn="l"/>
                <a:tab pos="1447800" algn="l"/>
                <a:tab pos="2171700" algn="l"/>
              </a:tabLst>
              <a:defRPr>
                <a:solidFill>
                  <a:srgbClr val="000000"/>
                </a:solidFill>
                <a:latin typeface="Arial" pitchFamily="34" charset="0"/>
                <a:ea typeface="WenQuanYi Micro Hei" charset="0"/>
                <a:cs typeface="WenQuanYi Micro Hei" charset="0"/>
              </a:defRPr>
            </a:lvl5pPr>
            <a:lvl6pPr marL="25146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Lst>
              <a:defRPr>
                <a:solidFill>
                  <a:srgbClr val="000000"/>
                </a:solidFill>
                <a:latin typeface="Arial" pitchFamily="34" charset="0"/>
                <a:ea typeface="WenQuanYi Micro Hei" charset="0"/>
                <a:cs typeface="WenQuanYi Micro Hei" charset="0"/>
              </a:defRPr>
            </a:lvl6pPr>
            <a:lvl7pPr marL="29718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Lst>
              <a:defRPr>
                <a:solidFill>
                  <a:srgbClr val="000000"/>
                </a:solidFill>
                <a:latin typeface="Arial" pitchFamily="34" charset="0"/>
                <a:ea typeface="WenQuanYi Micro Hei" charset="0"/>
                <a:cs typeface="WenQuanYi Micro Hei" charset="0"/>
              </a:defRPr>
            </a:lvl7pPr>
            <a:lvl8pPr marL="34290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Lst>
              <a:defRPr>
                <a:solidFill>
                  <a:srgbClr val="000000"/>
                </a:solidFill>
                <a:latin typeface="Arial" pitchFamily="34" charset="0"/>
                <a:ea typeface="WenQuanYi Micro Hei" charset="0"/>
                <a:cs typeface="WenQuanYi Micro Hei" charset="0"/>
              </a:defRPr>
            </a:lvl8pPr>
            <a:lvl9pPr marL="38862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Lst>
              <a:defRPr>
                <a:solidFill>
                  <a:srgbClr val="000000"/>
                </a:solidFill>
                <a:latin typeface="Arial" pitchFamily="34" charset="0"/>
                <a:ea typeface="WenQuanYi Micro Hei" charset="0"/>
                <a:cs typeface="WenQuanYi Micro Hei" charset="0"/>
              </a:defRPr>
            </a:lvl9pPr>
          </a:lstStyle>
          <a:p>
            <a:pPr hangingPunct="1">
              <a:lnSpc>
                <a:spcPct val="100000"/>
              </a:lnSpc>
              <a:buFont typeface="Wingdings" pitchFamily="2" charset="2"/>
              <a:buChar char=""/>
            </a:pPr>
            <a:r>
              <a:rPr lang="en-US" altLang="en-US" sz="1000" dirty="0"/>
              <a:t>FE-Dummy is still sliding</a:t>
            </a:r>
          </a:p>
        </p:txBody>
      </p:sp>
      <p:sp>
        <p:nvSpPr>
          <p:cNvPr id="31756" name="AutoShape 12"/>
          <p:cNvSpPr>
            <a:spLocks noChangeArrowheads="1"/>
          </p:cNvSpPr>
          <p:nvPr/>
        </p:nvSpPr>
        <p:spPr bwMode="auto">
          <a:xfrm>
            <a:off x="6300788" y="5885336"/>
            <a:ext cx="2592387" cy="703263"/>
          </a:xfrm>
          <a:custGeom>
            <a:avLst/>
            <a:gdLst>
              <a:gd name="G0" fmla="*/ 7201 1 2"/>
              <a:gd name="G1" fmla="*/ 1954 1 2"/>
              <a:gd name="G2" fmla="+- 1954 0 0"/>
              <a:gd name="G3" fmla="+- 7201 0 0"/>
            </a:gdLst>
            <a:ahLst/>
            <a:cxnLst>
              <a:cxn ang="0">
                <a:pos x="r" y="vc"/>
              </a:cxn>
              <a:cxn ang="5400000">
                <a:pos x="hc" y="b"/>
              </a:cxn>
              <a:cxn ang="10800000">
                <a:pos x="l" y="vc"/>
              </a:cxn>
              <a:cxn ang="16200000">
                <a:pos x="hc" y="t"/>
              </a:cxn>
            </a:cxnLst>
            <a:rect l="0" t="0" r="0" b="0"/>
            <a:pathLst>
              <a:path>
                <a:moveTo>
                  <a:pt x="0" y="0"/>
                </a:moveTo>
                <a:lnTo>
                  <a:pt x="7201" y="0"/>
                </a:lnTo>
                <a:lnTo>
                  <a:pt x="7201" y="1954"/>
                </a:lnTo>
                <a:lnTo>
                  <a:pt x="0" y="1954"/>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46800" rIns="0" bIns="46800">
            <a:spAutoFit/>
          </a:bodyPr>
          <a:lstStyle>
            <a:lvl1pPr marL="88900" indent="-88900">
              <a:tabLst>
                <a:tab pos="723900" algn="l"/>
                <a:tab pos="1447800" algn="l"/>
                <a:tab pos="2171700" algn="l"/>
              </a:tabLst>
              <a:defRPr>
                <a:solidFill>
                  <a:srgbClr val="000000"/>
                </a:solidFill>
                <a:latin typeface="Arial" pitchFamily="34" charset="0"/>
                <a:ea typeface="WenQuanYi Micro Hei" charset="0"/>
                <a:cs typeface="WenQuanYi Micro Hei" charset="0"/>
              </a:defRPr>
            </a:lvl1pPr>
            <a:lvl2pPr>
              <a:tabLst>
                <a:tab pos="723900" algn="l"/>
                <a:tab pos="1447800" algn="l"/>
                <a:tab pos="2171700" algn="l"/>
              </a:tabLst>
              <a:defRPr>
                <a:solidFill>
                  <a:srgbClr val="000000"/>
                </a:solidFill>
                <a:latin typeface="Arial" pitchFamily="34" charset="0"/>
                <a:ea typeface="WenQuanYi Micro Hei" charset="0"/>
                <a:cs typeface="WenQuanYi Micro Hei" charset="0"/>
              </a:defRPr>
            </a:lvl2pPr>
            <a:lvl3pPr>
              <a:tabLst>
                <a:tab pos="723900" algn="l"/>
                <a:tab pos="1447800" algn="l"/>
                <a:tab pos="2171700" algn="l"/>
              </a:tabLst>
              <a:defRPr>
                <a:solidFill>
                  <a:srgbClr val="000000"/>
                </a:solidFill>
                <a:latin typeface="Arial" pitchFamily="34" charset="0"/>
                <a:ea typeface="WenQuanYi Micro Hei" charset="0"/>
                <a:cs typeface="WenQuanYi Micro Hei" charset="0"/>
              </a:defRPr>
            </a:lvl3pPr>
            <a:lvl4pPr>
              <a:tabLst>
                <a:tab pos="723900" algn="l"/>
                <a:tab pos="1447800" algn="l"/>
                <a:tab pos="2171700" algn="l"/>
              </a:tabLst>
              <a:defRPr>
                <a:solidFill>
                  <a:srgbClr val="000000"/>
                </a:solidFill>
                <a:latin typeface="Arial" pitchFamily="34" charset="0"/>
                <a:ea typeface="WenQuanYi Micro Hei" charset="0"/>
                <a:cs typeface="WenQuanYi Micro Hei" charset="0"/>
              </a:defRPr>
            </a:lvl4pPr>
            <a:lvl5pPr>
              <a:tabLst>
                <a:tab pos="723900" algn="l"/>
                <a:tab pos="1447800" algn="l"/>
                <a:tab pos="2171700" algn="l"/>
              </a:tabLst>
              <a:defRPr>
                <a:solidFill>
                  <a:srgbClr val="000000"/>
                </a:solidFill>
                <a:latin typeface="Arial" pitchFamily="34" charset="0"/>
                <a:ea typeface="WenQuanYi Micro Hei" charset="0"/>
                <a:cs typeface="WenQuanYi Micro Hei" charset="0"/>
              </a:defRPr>
            </a:lvl5pPr>
            <a:lvl6pPr marL="25146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Lst>
              <a:defRPr>
                <a:solidFill>
                  <a:srgbClr val="000000"/>
                </a:solidFill>
                <a:latin typeface="Arial" pitchFamily="34" charset="0"/>
                <a:ea typeface="WenQuanYi Micro Hei" charset="0"/>
                <a:cs typeface="WenQuanYi Micro Hei" charset="0"/>
              </a:defRPr>
            </a:lvl6pPr>
            <a:lvl7pPr marL="29718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Lst>
              <a:defRPr>
                <a:solidFill>
                  <a:srgbClr val="000000"/>
                </a:solidFill>
                <a:latin typeface="Arial" pitchFamily="34" charset="0"/>
                <a:ea typeface="WenQuanYi Micro Hei" charset="0"/>
                <a:cs typeface="WenQuanYi Micro Hei" charset="0"/>
              </a:defRPr>
            </a:lvl7pPr>
            <a:lvl8pPr marL="34290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Lst>
              <a:defRPr>
                <a:solidFill>
                  <a:srgbClr val="000000"/>
                </a:solidFill>
                <a:latin typeface="Arial" pitchFamily="34" charset="0"/>
                <a:ea typeface="WenQuanYi Micro Hei" charset="0"/>
                <a:cs typeface="WenQuanYi Micro Hei" charset="0"/>
              </a:defRPr>
            </a:lvl8pPr>
            <a:lvl9pPr marL="38862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Lst>
              <a:defRPr>
                <a:solidFill>
                  <a:srgbClr val="000000"/>
                </a:solidFill>
                <a:latin typeface="Arial" pitchFamily="34" charset="0"/>
                <a:ea typeface="WenQuanYi Micro Hei" charset="0"/>
                <a:cs typeface="WenQuanYi Micro Hei" charset="0"/>
              </a:defRPr>
            </a:lvl9pPr>
          </a:lstStyle>
          <a:p>
            <a:pPr hangingPunct="1">
              <a:lnSpc>
                <a:spcPct val="100000"/>
              </a:lnSpc>
              <a:buFont typeface="Wingdings" pitchFamily="2" charset="2"/>
              <a:buChar char=""/>
            </a:pPr>
            <a:r>
              <a:rPr lang="en-US" altLang="en-US" sz="1000" dirty="0"/>
              <a:t>head movement is more similar again</a:t>
            </a:r>
          </a:p>
          <a:p>
            <a:pPr hangingPunct="1">
              <a:lnSpc>
                <a:spcPct val="100000"/>
              </a:lnSpc>
              <a:buFont typeface="Wingdings" pitchFamily="2" charset="2"/>
              <a:buChar char=""/>
            </a:pPr>
            <a:r>
              <a:rPr lang="en-US" altLang="en-US" sz="1000" dirty="0"/>
              <a:t>FE-Dummy and Test-Dummy are sliding </a:t>
            </a:r>
            <a:endParaRPr lang="en-US" altLang="en-US" sz="1000" dirty="0" smtClean="0"/>
          </a:p>
          <a:p>
            <a:pPr marL="0" indent="0" hangingPunct="1">
              <a:lnSpc>
                <a:spcPct val="100000"/>
              </a:lnSpc>
            </a:pPr>
            <a:r>
              <a:rPr lang="en-US" altLang="en-US" sz="1000" dirty="0"/>
              <a:t> </a:t>
            </a:r>
            <a:r>
              <a:rPr lang="en-US" altLang="en-US" sz="1000" dirty="0" smtClean="0"/>
              <a:t>  at </a:t>
            </a:r>
            <a:r>
              <a:rPr lang="en-US" altLang="en-US" sz="1000" dirty="0"/>
              <a:t>the dining table</a:t>
            </a:r>
          </a:p>
        </p:txBody>
      </p:sp>
      <p:sp>
        <p:nvSpPr>
          <p:cNvPr id="31757" name="Text Box 13"/>
          <p:cNvSpPr txBox="1">
            <a:spLocks noChangeArrowheads="1"/>
          </p:cNvSpPr>
          <p:nvPr/>
        </p:nvSpPr>
        <p:spPr bwMode="auto">
          <a:xfrm>
            <a:off x="309563" y="423863"/>
            <a:ext cx="5940425" cy="2524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1pPr>
            <a:lvl2pPr>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2pPr>
            <a:lvl3pPr>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3pPr>
            <a:lvl4pPr>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4pPr>
            <a:lvl5pPr>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5pPr>
            <a:lvl6pPr marL="25146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6pPr>
            <a:lvl7pPr marL="29718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7pPr>
            <a:lvl8pPr marL="34290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8pPr>
            <a:lvl9pPr marL="38862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9pPr>
          </a:lstStyle>
          <a:p>
            <a:pPr hangingPunct="1">
              <a:lnSpc>
                <a:spcPts val="2000"/>
              </a:lnSpc>
            </a:pPr>
            <a:r>
              <a:rPr lang="de-DE" altLang="en-US" sz="2000">
                <a:ea typeface="MS PGothic" pitchFamily="34" charset="-128"/>
              </a:rPr>
              <a:t>Full-scale HIC simulation and test</a:t>
            </a:r>
          </a:p>
        </p:txBody>
      </p:sp>
      <p:sp>
        <p:nvSpPr>
          <p:cNvPr id="7" name="Fußzeilenplatzhalter 6"/>
          <p:cNvSpPr>
            <a:spLocks noGrp="1"/>
          </p:cNvSpPr>
          <p:nvPr>
            <p:ph type="ftr" sz="quarter" idx="14"/>
          </p:nvPr>
        </p:nvSpPr>
        <p:spPr/>
        <p:txBody>
          <a:bodyPr/>
          <a:lstStyle/>
          <a:p>
            <a:r>
              <a:rPr lang="en-US" altLang="en-US" dirty="0" smtClean="0"/>
              <a:t>HIC Simulation │ F&amp;CSC 2013 │ December 4th, 2013 │ RAG-dvs3 │ dirk goetze </a:t>
            </a:r>
            <a:endParaRPr lang="en-US" altLang="en-US" dirty="0"/>
          </a:p>
        </p:txBody>
      </p:sp>
      <p:sp>
        <p:nvSpPr>
          <p:cNvPr id="18" name="Text Box 4"/>
          <p:cNvSpPr txBox="1">
            <a:spLocks noChangeArrowheads="1"/>
          </p:cNvSpPr>
          <p:nvPr/>
        </p:nvSpPr>
        <p:spPr bwMode="auto">
          <a:xfrm>
            <a:off x="323850" y="1216025"/>
            <a:ext cx="6407150" cy="48371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1pPr>
            <a:lvl2pPr>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2pPr>
            <a:lvl3pPr>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3pPr>
            <a:lvl4pPr>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4pPr>
            <a:lvl5pPr>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5pPr>
            <a:lvl6pPr marL="25146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6pPr>
            <a:lvl7pPr marL="29718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7pPr>
            <a:lvl8pPr marL="34290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8pPr>
            <a:lvl9pPr marL="38862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9pPr>
          </a:lstStyle>
          <a:p>
            <a:pPr hangingPunct="1">
              <a:lnSpc>
                <a:spcPct val="100000"/>
              </a:lnSpc>
              <a:spcAft>
                <a:spcPts val="800"/>
              </a:spcAft>
            </a:pPr>
            <a:r>
              <a:rPr lang="en-US" altLang="en-US" sz="1600" dirty="0" smtClean="0">
                <a:ea typeface="MS PGothic" pitchFamily="34" charset="-128"/>
              </a:rPr>
              <a:t>Comparison full-scale model to test</a:t>
            </a:r>
          </a:p>
          <a:p>
            <a:pPr hangingPunct="1">
              <a:lnSpc>
                <a:spcPct val="100000"/>
              </a:lnSpc>
              <a:spcAft>
                <a:spcPts val="800"/>
              </a:spcAft>
            </a:pPr>
            <a:endParaRPr lang="en-US" altLang="en-US" sz="1600" dirty="0" smtClean="0">
              <a:ea typeface="MS PGothic" pitchFamily="34" charset="-128"/>
            </a:endParaRPr>
          </a:p>
          <a:p>
            <a:pPr hangingPunct="1">
              <a:lnSpc>
                <a:spcPct val="100000"/>
              </a:lnSpc>
              <a:spcAft>
                <a:spcPts val="800"/>
              </a:spcAft>
            </a:pPr>
            <a:endParaRPr lang="en-US" altLang="en-US" sz="1600" dirty="0">
              <a:ea typeface="MS PGothic" pitchFamily="34" charset="-128"/>
            </a:endParaRPr>
          </a:p>
        </p:txBody>
      </p:sp>
    </p:spTree>
    <p:extLst>
      <p:ext uri="{BB962C8B-B14F-4D97-AF65-F5344CB8AC3E}">
        <p14:creationId xmlns:p14="http://schemas.microsoft.com/office/powerpoint/2010/main" val="3388936048"/>
      </p:ext>
    </p:extLst>
  </p:cSld>
  <p:clrMapOvr>
    <a:masterClrMapping/>
  </p:clrMapOvr>
  <p:transition spd="slow">
    <p:wipe/>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ext Box 1"/>
          <p:cNvSpPr txBox="1">
            <a:spLocks noChangeArrowheads="1"/>
          </p:cNvSpPr>
          <p:nvPr/>
        </p:nvSpPr>
        <p:spPr bwMode="auto">
          <a:xfrm>
            <a:off x="323850" y="1216025"/>
            <a:ext cx="6407150" cy="48371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marL="358775" indent="-358775">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1pPr>
            <a:lvl2pPr>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2pPr>
            <a:lvl3pPr>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3pPr>
            <a:lvl4pPr>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4pPr>
            <a:lvl5pPr>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5pPr>
            <a:lvl6pPr marL="25146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6pPr>
            <a:lvl7pPr marL="29718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7pPr>
            <a:lvl8pPr marL="34290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8pPr>
            <a:lvl9pPr marL="38862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9pPr>
          </a:lstStyle>
          <a:p>
            <a:pPr hangingPunct="1">
              <a:lnSpc>
                <a:spcPct val="100000"/>
              </a:lnSpc>
              <a:spcAft>
                <a:spcPts val="800"/>
              </a:spcAft>
              <a:buFont typeface="Times New Roman" pitchFamily="18" charset="0"/>
              <a:buAutoNum type="arabicPeriod"/>
            </a:pPr>
            <a:r>
              <a:rPr lang="de-DE" altLang="en-US" sz="1600">
                <a:solidFill>
                  <a:srgbClr val="A0A0A0"/>
                </a:solidFill>
                <a:ea typeface="MS PGothic" pitchFamily="34" charset="-128"/>
              </a:rPr>
              <a:t>Introduction</a:t>
            </a:r>
          </a:p>
          <a:p>
            <a:pPr hangingPunct="1">
              <a:lnSpc>
                <a:spcPct val="100000"/>
              </a:lnSpc>
              <a:spcAft>
                <a:spcPts val="800"/>
              </a:spcAft>
              <a:buFont typeface="Times New Roman" pitchFamily="18" charset="0"/>
              <a:buAutoNum type="arabicPeriod"/>
            </a:pPr>
            <a:r>
              <a:rPr lang="de-DE" altLang="en-US" sz="1600">
                <a:solidFill>
                  <a:srgbClr val="A0A0A0"/>
                </a:solidFill>
                <a:ea typeface="MS PGothic" pitchFamily="34" charset="-128"/>
              </a:rPr>
              <a:t>HIC study of a simple engineering model	</a:t>
            </a:r>
          </a:p>
          <a:p>
            <a:pPr hangingPunct="1">
              <a:lnSpc>
                <a:spcPct val="100000"/>
              </a:lnSpc>
              <a:spcAft>
                <a:spcPts val="800"/>
              </a:spcAft>
              <a:buFont typeface="Times New Roman" pitchFamily="18" charset="0"/>
              <a:buAutoNum type="arabicPeriod"/>
            </a:pPr>
            <a:r>
              <a:rPr lang="de-DE" altLang="en-US" sz="1600">
                <a:solidFill>
                  <a:srgbClr val="A0A0A0"/>
                </a:solidFill>
                <a:ea typeface="MS PGothic" pitchFamily="34" charset="-128"/>
              </a:rPr>
              <a:t>Study of a seat submodel	</a:t>
            </a:r>
          </a:p>
          <a:p>
            <a:pPr hangingPunct="1">
              <a:lnSpc>
                <a:spcPct val="100000"/>
              </a:lnSpc>
              <a:spcAft>
                <a:spcPts val="800"/>
              </a:spcAft>
              <a:buFont typeface="Times New Roman" pitchFamily="18" charset="0"/>
              <a:buAutoNum type="arabicPeriod"/>
            </a:pPr>
            <a:r>
              <a:rPr lang="de-DE" altLang="en-US" sz="1600">
                <a:solidFill>
                  <a:srgbClr val="C0C0C0"/>
                </a:solidFill>
                <a:ea typeface="MS PGothic" pitchFamily="34" charset="-128"/>
              </a:rPr>
              <a:t>Full-scale HIC simulation and test</a:t>
            </a:r>
          </a:p>
          <a:p>
            <a:pPr hangingPunct="1">
              <a:lnSpc>
                <a:spcPct val="100000"/>
              </a:lnSpc>
              <a:spcAft>
                <a:spcPts val="800"/>
              </a:spcAft>
              <a:buFont typeface="Times New Roman" pitchFamily="18" charset="0"/>
              <a:buAutoNum type="arabicPeriod"/>
            </a:pPr>
            <a:r>
              <a:rPr lang="de-DE" altLang="en-US" sz="1600">
                <a:ea typeface="MS PGothic" pitchFamily="34" charset="-128"/>
              </a:rPr>
              <a:t>Conclusions</a:t>
            </a:r>
          </a:p>
        </p:txBody>
      </p:sp>
      <p:sp>
        <p:nvSpPr>
          <p:cNvPr id="32770" name="Text Box 2"/>
          <p:cNvSpPr txBox="1">
            <a:spLocks noChangeArrowheads="1"/>
          </p:cNvSpPr>
          <p:nvPr/>
        </p:nvSpPr>
        <p:spPr bwMode="auto">
          <a:xfrm>
            <a:off x="0" y="0"/>
            <a:ext cx="1588" cy="196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12347" rIns="0" bIns="0"/>
          <a:lstStyle/>
          <a:p>
            <a:pPr algn="ctr"/>
            <a:endParaRPr lang="en-US" altLang="en-US" sz="1400">
              <a:solidFill>
                <a:srgbClr val="000000"/>
              </a:solidFill>
              <a:latin typeface="Times New Roman" pitchFamily="18" charset="0"/>
              <a:ea typeface="DejaVu Sans" charset="0"/>
              <a:cs typeface="DejaVu Sans" charset="0"/>
            </a:endParaRPr>
          </a:p>
        </p:txBody>
      </p:sp>
      <p:sp>
        <p:nvSpPr>
          <p:cNvPr id="32771" name="Text Box 3"/>
          <p:cNvSpPr txBox="1">
            <a:spLocks noChangeArrowheads="1"/>
          </p:cNvSpPr>
          <p:nvPr/>
        </p:nvSpPr>
        <p:spPr bwMode="auto">
          <a:xfrm>
            <a:off x="317500" y="423863"/>
            <a:ext cx="5940425" cy="2524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1pPr>
            <a:lvl2pPr>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2pPr>
            <a:lvl3pPr>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3pPr>
            <a:lvl4pPr>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4pPr>
            <a:lvl5pPr>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5pPr>
            <a:lvl6pPr marL="25146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6pPr>
            <a:lvl7pPr marL="29718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7pPr>
            <a:lvl8pPr marL="34290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8pPr>
            <a:lvl9pPr marL="38862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9pPr>
          </a:lstStyle>
          <a:p>
            <a:pPr hangingPunct="1">
              <a:lnSpc>
                <a:spcPts val="2000"/>
              </a:lnSpc>
            </a:pPr>
            <a:r>
              <a:rPr lang="de-DE" altLang="en-US" sz="2000">
                <a:ea typeface="MS PGothic" pitchFamily="34" charset="-128"/>
              </a:rPr>
              <a:t>Agenda</a:t>
            </a:r>
          </a:p>
        </p:txBody>
      </p:sp>
      <p:sp>
        <p:nvSpPr>
          <p:cNvPr id="7" name="Fußzeilenplatzhalter 6"/>
          <p:cNvSpPr>
            <a:spLocks noGrp="1"/>
          </p:cNvSpPr>
          <p:nvPr>
            <p:ph type="ftr" sz="quarter" idx="14"/>
          </p:nvPr>
        </p:nvSpPr>
        <p:spPr/>
        <p:txBody>
          <a:bodyPr/>
          <a:lstStyle/>
          <a:p>
            <a:r>
              <a:rPr lang="en-US" altLang="en-US" dirty="0" smtClean="0"/>
              <a:t>HIC Simulation │ F&amp;CSC 2013 │ December 4th, 2013 │ RAG-dvs3 │ dirk goetze </a:t>
            </a:r>
            <a:endParaRPr lang="en-US" altLang="en-US" dirty="0"/>
          </a:p>
        </p:txBody>
      </p:sp>
    </p:spTree>
    <p:extLst>
      <p:ext uri="{BB962C8B-B14F-4D97-AF65-F5344CB8AC3E}">
        <p14:creationId xmlns:p14="http://schemas.microsoft.com/office/powerpoint/2010/main" val="57498579"/>
      </p:ext>
    </p:extLst>
  </p:cSld>
  <p:clrMapOvr>
    <a:masterClrMapping/>
  </p:clrMapOvr>
  <p:transition spd="slow">
    <p:wipe/>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ext Box 1"/>
          <p:cNvSpPr txBox="1">
            <a:spLocks noChangeArrowheads="1"/>
          </p:cNvSpPr>
          <p:nvPr/>
        </p:nvSpPr>
        <p:spPr bwMode="auto">
          <a:xfrm>
            <a:off x="323850" y="1216025"/>
            <a:ext cx="8243888" cy="48371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marL="358775" indent="-358775">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itchFamily="34" charset="0"/>
                <a:ea typeface="WenQuanYi Micro Hei" charset="0"/>
                <a:cs typeface="WenQuanYi Micro Hei"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itchFamily="34" charset="0"/>
                <a:ea typeface="WenQuanYi Micro Hei" charset="0"/>
                <a:cs typeface="WenQuanYi Micro Hei"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itchFamily="34" charset="0"/>
                <a:ea typeface="WenQuanYi Micro Hei" charset="0"/>
                <a:cs typeface="WenQuanYi Micro Hei"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itchFamily="34" charset="0"/>
                <a:ea typeface="WenQuanYi Micro Hei" charset="0"/>
                <a:cs typeface="WenQuanYi Micro Hei"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itchFamily="34" charset="0"/>
                <a:ea typeface="WenQuanYi Micro Hei" charset="0"/>
                <a:cs typeface="WenQuanYi Micro Hei" charset="0"/>
              </a:defRPr>
            </a:lvl5pPr>
            <a:lvl6pPr marL="25146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itchFamily="34" charset="0"/>
                <a:ea typeface="WenQuanYi Micro Hei" charset="0"/>
                <a:cs typeface="WenQuanYi Micro Hei" charset="0"/>
              </a:defRPr>
            </a:lvl6pPr>
            <a:lvl7pPr marL="29718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itchFamily="34" charset="0"/>
                <a:ea typeface="WenQuanYi Micro Hei" charset="0"/>
                <a:cs typeface="WenQuanYi Micro Hei" charset="0"/>
              </a:defRPr>
            </a:lvl7pPr>
            <a:lvl8pPr marL="34290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itchFamily="34" charset="0"/>
                <a:ea typeface="WenQuanYi Micro Hei" charset="0"/>
                <a:cs typeface="WenQuanYi Micro Hei" charset="0"/>
              </a:defRPr>
            </a:lvl8pPr>
            <a:lvl9pPr marL="38862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itchFamily="34" charset="0"/>
                <a:ea typeface="WenQuanYi Micro Hei" charset="0"/>
                <a:cs typeface="WenQuanYi Micro Hei" charset="0"/>
              </a:defRPr>
            </a:lvl9pPr>
          </a:lstStyle>
          <a:p>
            <a:pPr hangingPunct="1">
              <a:lnSpc>
                <a:spcPct val="100000"/>
              </a:lnSpc>
              <a:spcAft>
                <a:spcPts val="800"/>
              </a:spcAft>
              <a:buSzPct val="45000"/>
              <a:buFont typeface="Wingdings" pitchFamily="2" charset="2"/>
              <a:buChar char=""/>
            </a:pPr>
            <a:r>
              <a:rPr lang="en-US" altLang="en-US" sz="1600" dirty="0" smtClean="0">
                <a:ea typeface="MS PGothic" pitchFamily="34" charset="-128"/>
              </a:rPr>
              <a:t>several parameter studies were performed in the initial phase of the development process </a:t>
            </a:r>
          </a:p>
          <a:p>
            <a:pPr hangingPunct="1">
              <a:lnSpc>
                <a:spcPct val="100000"/>
              </a:lnSpc>
              <a:spcAft>
                <a:spcPts val="800"/>
              </a:spcAft>
              <a:buSzPct val="45000"/>
              <a:buFont typeface="Wingdings" pitchFamily="2" charset="2"/>
              <a:buChar char=""/>
            </a:pPr>
            <a:r>
              <a:rPr lang="en-US" altLang="en-US" sz="1600" dirty="0" smtClean="0">
                <a:ea typeface="MS PGothic" pitchFamily="34" charset="-128"/>
              </a:rPr>
              <a:t>the studies showed some basic characteristics of the backrest design</a:t>
            </a:r>
          </a:p>
          <a:p>
            <a:pPr hangingPunct="1">
              <a:lnSpc>
                <a:spcPct val="100000"/>
              </a:lnSpc>
              <a:spcAft>
                <a:spcPts val="800"/>
              </a:spcAft>
              <a:buSzPct val="45000"/>
              <a:buFont typeface="Wingdings" pitchFamily="2" charset="2"/>
              <a:buNone/>
            </a:pPr>
            <a:endParaRPr lang="en-US" altLang="en-US" sz="1600" dirty="0" smtClean="0">
              <a:ea typeface="MS PGothic" pitchFamily="34" charset="-128"/>
            </a:endParaRPr>
          </a:p>
          <a:p>
            <a:pPr hangingPunct="1">
              <a:lnSpc>
                <a:spcPct val="100000"/>
              </a:lnSpc>
              <a:spcAft>
                <a:spcPts val="800"/>
              </a:spcAft>
              <a:buSzPct val="45000"/>
              <a:buFont typeface="Wingdings" pitchFamily="2" charset="2"/>
              <a:buChar char=""/>
            </a:pPr>
            <a:r>
              <a:rPr lang="en-US" altLang="en-US" sz="1600" dirty="0" smtClean="0">
                <a:ea typeface="MS PGothic" pitchFamily="34" charset="-128"/>
              </a:rPr>
              <a:t>a submodel was used to analyze the new backrest in detail</a:t>
            </a:r>
          </a:p>
          <a:p>
            <a:pPr hangingPunct="1">
              <a:lnSpc>
                <a:spcPct val="100000"/>
              </a:lnSpc>
              <a:spcAft>
                <a:spcPts val="800"/>
              </a:spcAft>
              <a:buSzPct val="45000"/>
              <a:buFont typeface="Wingdings" pitchFamily="2" charset="2"/>
              <a:buChar char=""/>
            </a:pPr>
            <a:r>
              <a:rPr lang="en-US" altLang="en-US" sz="1600" dirty="0" smtClean="0">
                <a:ea typeface="MS PGothic" pitchFamily="34" charset="-128"/>
              </a:rPr>
              <a:t>the  fast submodel allows to analyze different backrests designs, configurations and HIC features in detail</a:t>
            </a:r>
          </a:p>
          <a:p>
            <a:pPr hangingPunct="1">
              <a:lnSpc>
                <a:spcPct val="100000"/>
              </a:lnSpc>
              <a:spcAft>
                <a:spcPts val="800"/>
              </a:spcAft>
              <a:buSzPct val="45000"/>
              <a:buFont typeface="Wingdings" pitchFamily="2" charset="2"/>
              <a:buNone/>
            </a:pPr>
            <a:endParaRPr lang="en-US" altLang="en-US" sz="1600" dirty="0" smtClean="0">
              <a:ea typeface="MS PGothic" pitchFamily="34" charset="-128"/>
            </a:endParaRPr>
          </a:p>
          <a:p>
            <a:pPr hangingPunct="1">
              <a:lnSpc>
                <a:spcPct val="100000"/>
              </a:lnSpc>
              <a:spcAft>
                <a:spcPts val="800"/>
              </a:spcAft>
              <a:buSzPct val="45000"/>
              <a:buFont typeface="Wingdings" pitchFamily="2" charset="2"/>
              <a:buChar char=""/>
            </a:pPr>
            <a:r>
              <a:rPr lang="en-US" altLang="en-US" sz="1600" dirty="0" smtClean="0">
                <a:ea typeface="MS PGothic" pitchFamily="34" charset="-128"/>
              </a:rPr>
              <a:t>the results could be correlated to full-scale simulations and tests</a:t>
            </a:r>
          </a:p>
          <a:p>
            <a:pPr hangingPunct="1">
              <a:lnSpc>
                <a:spcPct val="100000"/>
              </a:lnSpc>
              <a:spcAft>
                <a:spcPts val="800"/>
              </a:spcAft>
              <a:buFont typeface="StarSymbol" charset="0"/>
              <a:buNone/>
            </a:pPr>
            <a:endParaRPr lang="en-US" altLang="en-US" sz="1600" dirty="0">
              <a:ea typeface="MS PGothic" pitchFamily="34" charset="-128"/>
            </a:endParaRPr>
          </a:p>
        </p:txBody>
      </p:sp>
      <p:sp>
        <p:nvSpPr>
          <p:cNvPr id="33794" name="Text Box 2"/>
          <p:cNvSpPr txBox="1">
            <a:spLocks noChangeArrowheads="1"/>
          </p:cNvSpPr>
          <p:nvPr/>
        </p:nvSpPr>
        <p:spPr bwMode="auto">
          <a:xfrm>
            <a:off x="0" y="0"/>
            <a:ext cx="1588" cy="196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12347" rIns="0" bIns="0"/>
          <a:lstStyle/>
          <a:p>
            <a:pPr algn="ctr"/>
            <a:endParaRPr lang="en-US" altLang="en-US" sz="1400">
              <a:solidFill>
                <a:srgbClr val="000000"/>
              </a:solidFill>
              <a:latin typeface="Times New Roman" pitchFamily="18" charset="0"/>
              <a:ea typeface="DejaVu Sans" charset="0"/>
              <a:cs typeface="DejaVu Sans" charset="0"/>
            </a:endParaRPr>
          </a:p>
        </p:txBody>
      </p:sp>
      <p:sp>
        <p:nvSpPr>
          <p:cNvPr id="33795" name="Text Box 3"/>
          <p:cNvSpPr txBox="1">
            <a:spLocks noChangeArrowheads="1"/>
          </p:cNvSpPr>
          <p:nvPr/>
        </p:nvSpPr>
        <p:spPr bwMode="auto">
          <a:xfrm>
            <a:off x="317500" y="423863"/>
            <a:ext cx="5940425" cy="2524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1pPr>
            <a:lvl2pPr>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2pPr>
            <a:lvl3pPr>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3pPr>
            <a:lvl4pPr>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4pPr>
            <a:lvl5pPr>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5pPr>
            <a:lvl6pPr marL="25146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6pPr>
            <a:lvl7pPr marL="29718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7pPr>
            <a:lvl8pPr marL="34290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8pPr>
            <a:lvl9pPr marL="38862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9pPr>
          </a:lstStyle>
          <a:p>
            <a:pPr hangingPunct="1">
              <a:lnSpc>
                <a:spcPts val="2000"/>
              </a:lnSpc>
            </a:pPr>
            <a:r>
              <a:rPr lang="de-DE" altLang="en-US" sz="2000">
                <a:ea typeface="MS PGothic" pitchFamily="34" charset="-128"/>
              </a:rPr>
              <a:t>Conclusions</a:t>
            </a:r>
          </a:p>
        </p:txBody>
      </p:sp>
      <p:sp>
        <p:nvSpPr>
          <p:cNvPr id="7" name="Fußzeilenplatzhalter 6"/>
          <p:cNvSpPr>
            <a:spLocks noGrp="1"/>
          </p:cNvSpPr>
          <p:nvPr>
            <p:ph type="ftr" sz="quarter" idx="14"/>
          </p:nvPr>
        </p:nvSpPr>
        <p:spPr/>
        <p:txBody>
          <a:bodyPr/>
          <a:lstStyle/>
          <a:p>
            <a:r>
              <a:rPr lang="en-US" altLang="en-US" dirty="0" smtClean="0"/>
              <a:t>HIC Simulation │ F&amp;CSC 2013 │ December 4th, 2013 │ RAG-dvs3 │ dirk goetze </a:t>
            </a:r>
            <a:endParaRPr lang="en-US" altLang="en-US" dirty="0"/>
          </a:p>
        </p:txBody>
      </p:sp>
    </p:spTree>
    <p:extLst>
      <p:ext uri="{BB962C8B-B14F-4D97-AF65-F5344CB8AC3E}">
        <p14:creationId xmlns:p14="http://schemas.microsoft.com/office/powerpoint/2010/main" val="1381952128"/>
      </p:ext>
    </p:extLst>
  </p:cSld>
  <p:clrMapOvr>
    <a:masterClrMapping/>
  </p:clrMapOvr>
  <p:transition spd="slow">
    <p:wipe/>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Thank you for your attention</a:t>
            </a:r>
            <a:endParaRPr lang="en-US" dirty="0"/>
          </a:p>
        </p:txBody>
      </p:sp>
      <p:sp>
        <p:nvSpPr>
          <p:cNvPr id="7" name="Fußzeilenplatzhalter 6"/>
          <p:cNvSpPr>
            <a:spLocks noGrp="1"/>
          </p:cNvSpPr>
          <p:nvPr>
            <p:ph type="ftr" sz="quarter" idx="19"/>
          </p:nvPr>
        </p:nvSpPr>
        <p:spPr/>
        <p:txBody>
          <a:bodyPr/>
          <a:lstStyle/>
          <a:p>
            <a:pPr>
              <a:defRPr/>
            </a:pPr>
            <a:r>
              <a:rPr lang="en-US" dirty="0" smtClean="0"/>
              <a:t>HIC Simulation │ F&amp;CSC 2013 │ December 4th, 2013 │ RAG-dvs3 │ dirk goetze </a:t>
            </a:r>
            <a:endParaRPr lang="en-US" dirty="0"/>
          </a:p>
        </p:txBody>
      </p:sp>
      <p:sp>
        <p:nvSpPr>
          <p:cNvPr id="11" name="Textplatzhalter 3"/>
          <p:cNvSpPr>
            <a:spLocks noGrp="1"/>
          </p:cNvSpPr>
          <p:nvPr>
            <p:ph type="body" sz="quarter" idx="11"/>
          </p:nvPr>
        </p:nvSpPr>
        <p:spPr/>
        <p:txBody>
          <a:bodyPr/>
          <a:lstStyle/>
          <a:p>
            <a:r>
              <a:rPr lang="en-US" noProof="0" dirty="0" smtClean="0"/>
              <a:t>Dirk Goetze</a:t>
            </a:r>
            <a:endParaRPr lang="en-US" noProof="0" dirty="0"/>
          </a:p>
        </p:txBody>
      </p:sp>
      <p:sp>
        <p:nvSpPr>
          <p:cNvPr id="12" name="Textplatzhalter 4"/>
          <p:cNvSpPr>
            <a:spLocks noGrp="1"/>
          </p:cNvSpPr>
          <p:nvPr>
            <p:ph type="body" sz="quarter" idx="12"/>
          </p:nvPr>
        </p:nvSpPr>
        <p:spPr/>
        <p:txBody>
          <a:bodyPr/>
          <a:lstStyle/>
          <a:p>
            <a:r>
              <a:rPr lang="en-US" noProof="0" dirty="0" smtClean="0"/>
              <a:t>Stress Engineer</a:t>
            </a:r>
            <a:endParaRPr lang="en-US" noProof="0" dirty="0"/>
          </a:p>
        </p:txBody>
      </p:sp>
      <p:sp>
        <p:nvSpPr>
          <p:cNvPr id="13" name="Textplatzhalter 5"/>
          <p:cNvSpPr>
            <a:spLocks noGrp="1"/>
          </p:cNvSpPr>
          <p:nvPr>
            <p:ph type="body" sz="quarter" idx="22"/>
          </p:nvPr>
        </p:nvSpPr>
        <p:spPr/>
        <p:txBody>
          <a:bodyPr/>
          <a:lstStyle/>
          <a:p>
            <a:r>
              <a:rPr lang="en-US" noProof="0" dirty="0" smtClean="0"/>
              <a:t>RECARO Aircraft Seating GmbH &amp; Co. KG</a:t>
            </a:r>
          </a:p>
          <a:p>
            <a:r>
              <a:rPr lang="en-US" dirty="0" err="1" smtClean="0"/>
              <a:t>Daimlerstrasse</a:t>
            </a:r>
            <a:r>
              <a:rPr lang="en-US" dirty="0" smtClean="0"/>
              <a:t> 21</a:t>
            </a:r>
          </a:p>
          <a:p>
            <a:r>
              <a:rPr lang="en-US" dirty="0" smtClean="0"/>
              <a:t>74523 Schwaebisch </a:t>
            </a:r>
            <a:r>
              <a:rPr lang="en-US" noProof="0" dirty="0" smtClean="0"/>
              <a:t>Hall</a:t>
            </a:r>
          </a:p>
          <a:p>
            <a:endParaRPr lang="en-US" noProof="0" dirty="0" smtClean="0"/>
          </a:p>
          <a:p>
            <a:r>
              <a:rPr lang="en-US" noProof="0" dirty="0" smtClean="0"/>
              <a:t>Telephone: +49 791 503-7000</a:t>
            </a:r>
          </a:p>
          <a:p>
            <a:r>
              <a:rPr lang="en-US" noProof="0" dirty="0" smtClean="0"/>
              <a:t>Fax: +49 791 503-7163</a:t>
            </a:r>
          </a:p>
          <a:p>
            <a:r>
              <a:rPr lang="en-US" noProof="0" dirty="0" smtClean="0"/>
              <a:t>Email: info@recaro-as.com</a:t>
            </a:r>
          </a:p>
          <a:p>
            <a:r>
              <a:rPr lang="en-US" noProof="0" dirty="0" smtClean="0"/>
              <a:t>Internet: www.recaro-as.com</a:t>
            </a:r>
          </a:p>
          <a:p>
            <a:endParaRPr lang="en-US" noProof="0" dirty="0"/>
          </a:p>
        </p:txBody>
      </p:sp>
    </p:spTree>
  </p:cSld>
  <p:clrMapOvr>
    <a:masterClrMapping/>
  </p:clrMapOvr>
  <p:transition spd="slow">
    <p:wip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Text Box 1"/>
          <p:cNvSpPr txBox="1">
            <a:spLocks noChangeArrowheads="1"/>
          </p:cNvSpPr>
          <p:nvPr/>
        </p:nvSpPr>
        <p:spPr bwMode="auto">
          <a:xfrm>
            <a:off x="323850" y="1216025"/>
            <a:ext cx="6407150" cy="48371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marL="358775" indent="-358775">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1pPr>
            <a:lvl2pPr>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2pPr>
            <a:lvl3pPr>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3pPr>
            <a:lvl4pPr>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4pPr>
            <a:lvl5pPr>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5pPr>
            <a:lvl6pPr marL="25146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6pPr>
            <a:lvl7pPr marL="29718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7pPr>
            <a:lvl8pPr marL="34290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8pPr>
            <a:lvl9pPr marL="38862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9pPr>
          </a:lstStyle>
          <a:p>
            <a:pPr hangingPunct="1">
              <a:lnSpc>
                <a:spcPct val="100000"/>
              </a:lnSpc>
              <a:spcAft>
                <a:spcPts val="800"/>
              </a:spcAft>
              <a:buFont typeface="Times New Roman" pitchFamily="18" charset="0"/>
              <a:buAutoNum type="arabicPeriod"/>
            </a:pPr>
            <a:r>
              <a:rPr lang="de-DE" altLang="en-US" sz="1600">
                <a:ea typeface="MS PGothic" pitchFamily="34" charset="-128"/>
              </a:rPr>
              <a:t>Introduction</a:t>
            </a:r>
          </a:p>
          <a:p>
            <a:pPr hangingPunct="1">
              <a:lnSpc>
                <a:spcPct val="100000"/>
              </a:lnSpc>
              <a:spcAft>
                <a:spcPts val="800"/>
              </a:spcAft>
              <a:buFont typeface="Times New Roman" pitchFamily="18" charset="0"/>
              <a:buAutoNum type="arabicPeriod"/>
            </a:pPr>
            <a:r>
              <a:rPr lang="de-DE" altLang="en-US" sz="1600">
                <a:solidFill>
                  <a:srgbClr val="A0A0A0"/>
                </a:solidFill>
                <a:ea typeface="MS PGothic" pitchFamily="34" charset="-128"/>
              </a:rPr>
              <a:t>HIC study of a simple engineering model	</a:t>
            </a:r>
          </a:p>
          <a:p>
            <a:pPr hangingPunct="1">
              <a:lnSpc>
                <a:spcPct val="100000"/>
              </a:lnSpc>
              <a:spcAft>
                <a:spcPts val="800"/>
              </a:spcAft>
              <a:buFont typeface="Times New Roman" pitchFamily="18" charset="0"/>
              <a:buAutoNum type="arabicPeriod"/>
            </a:pPr>
            <a:r>
              <a:rPr lang="de-DE" altLang="en-US" sz="1600">
                <a:solidFill>
                  <a:srgbClr val="A0A0A0"/>
                </a:solidFill>
                <a:ea typeface="MS PGothic" pitchFamily="34" charset="-128"/>
              </a:rPr>
              <a:t>Study of a seat submodel	</a:t>
            </a:r>
          </a:p>
          <a:p>
            <a:pPr hangingPunct="1">
              <a:lnSpc>
                <a:spcPct val="100000"/>
              </a:lnSpc>
              <a:spcAft>
                <a:spcPts val="800"/>
              </a:spcAft>
              <a:buFont typeface="Times New Roman" pitchFamily="18" charset="0"/>
              <a:buAutoNum type="arabicPeriod"/>
            </a:pPr>
            <a:r>
              <a:rPr lang="de-DE" altLang="en-US" sz="1600">
                <a:solidFill>
                  <a:srgbClr val="A0A0A0"/>
                </a:solidFill>
                <a:ea typeface="MS PGothic" pitchFamily="34" charset="-128"/>
              </a:rPr>
              <a:t>Full-scale HIC simulation and test</a:t>
            </a:r>
          </a:p>
          <a:p>
            <a:pPr hangingPunct="1">
              <a:lnSpc>
                <a:spcPct val="100000"/>
              </a:lnSpc>
              <a:spcAft>
                <a:spcPts val="800"/>
              </a:spcAft>
              <a:buFont typeface="Times New Roman" pitchFamily="18" charset="0"/>
              <a:buAutoNum type="arabicPeriod"/>
            </a:pPr>
            <a:r>
              <a:rPr lang="de-DE" altLang="en-US" sz="1600">
                <a:solidFill>
                  <a:srgbClr val="A0A0A0"/>
                </a:solidFill>
                <a:ea typeface="MS PGothic" pitchFamily="34" charset="-128"/>
              </a:rPr>
              <a:t>Conclusions</a:t>
            </a:r>
          </a:p>
        </p:txBody>
      </p:sp>
      <p:sp>
        <p:nvSpPr>
          <p:cNvPr id="8194" name="Text Box 2"/>
          <p:cNvSpPr txBox="1">
            <a:spLocks noChangeArrowheads="1"/>
          </p:cNvSpPr>
          <p:nvPr/>
        </p:nvSpPr>
        <p:spPr bwMode="auto">
          <a:xfrm>
            <a:off x="0" y="0"/>
            <a:ext cx="1588" cy="196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12347" rIns="0" bIns="0"/>
          <a:lstStyle/>
          <a:p>
            <a:pPr algn="ctr"/>
            <a:endParaRPr lang="en-US" altLang="en-US" sz="1400">
              <a:solidFill>
                <a:srgbClr val="000000"/>
              </a:solidFill>
              <a:latin typeface="Times New Roman" pitchFamily="18" charset="0"/>
              <a:ea typeface="DejaVu Sans" charset="0"/>
              <a:cs typeface="DejaVu Sans" charset="0"/>
            </a:endParaRPr>
          </a:p>
        </p:txBody>
      </p:sp>
      <p:sp>
        <p:nvSpPr>
          <p:cNvPr id="8195" name="Text Box 3"/>
          <p:cNvSpPr txBox="1">
            <a:spLocks noChangeArrowheads="1"/>
          </p:cNvSpPr>
          <p:nvPr/>
        </p:nvSpPr>
        <p:spPr bwMode="auto">
          <a:xfrm>
            <a:off x="317500" y="423863"/>
            <a:ext cx="5940425" cy="2524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1pPr>
            <a:lvl2pPr>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2pPr>
            <a:lvl3pPr>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3pPr>
            <a:lvl4pPr>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4pPr>
            <a:lvl5pPr>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5pPr>
            <a:lvl6pPr marL="25146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6pPr>
            <a:lvl7pPr marL="29718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7pPr>
            <a:lvl8pPr marL="34290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8pPr>
            <a:lvl9pPr marL="38862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9pPr>
          </a:lstStyle>
          <a:p>
            <a:pPr hangingPunct="1">
              <a:lnSpc>
                <a:spcPts val="2000"/>
              </a:lnSpc>
            </a:pPr>
            <a:r>
              <a:rPr lang="de-DE" altLang="en-US" sz="2000">
                <a:ea typeface="MS PGothic" pitchFamily="34" charset="-128"/>
              </a:rPr>
              <a:t>Agenda</a:t>
            </a:r>
          </a:p>
        </p:txBody>
      </p:sp>
      <p:sp>
        <p:nvSpPr>
          <p:cNvPr id="7" name="Fußzeilenplatzhalter 6"/>
          <p:cNvSpPr>
            <a:spLocks noGrp="1"/>
          </p:cNvSpPr>
          <p:nvPr>
            <p:ph type="ftr" sz="quarter" idx="14"/>
          </p:nvPr>
        </p:nvSpPr>
        <p:spPr/>
        <p:txBody>
          <a:bodyPr/>
          <a:lstStyle/>
          <a:p>
            <a:r>
              <a:rPr lang="en-US" altLang="en-US" dirty="0" smtClean="0"/>
              <a:t>HIC Simulation │ F&amp;CSC 2013 │ December 4th, 2013 │ RAG-dvs3 │ dirk goetze </a:t>
            </a:r>
            <a:endParaRPr lang="en-US" altLang="en-US" dirty="0"/>
          </a:p>
        </p:txBody>
      </p:sp>
    </p:spTree>
    <p:extLst>
      <p:ext uri="{BB962C8B-B14F-4D97-AF65-F5344CB8AC3E}">
        <p14:creationId xmlns:p14="http://schemas.microsoft.com/office/powerpoint/2010/main" val="1505187136"/>
      </p:ext>
    </p:extLst>
  </p:cSld>
  <p:clrMapOvr>
    <a:masterClrMapping/>
  </p:clrMapOvr>
  <p:transition spd="slow">
    <p:wipe/>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Text Box 1"/>
          <p:cNvSpPr txBox="1">
            <a:spLocks noChangeArrowheads="1"/>
          </p:cNvSpPr>
          <p:nvPr/>
        </p:nvSpPr>
        <p:spPr bwMode="auto">
          <a:xfrm>
            <a:off x="425449" y="1216024"/>
            <a:ext cx="8315325" cy="48371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itchFamily="34" charset="0"/>
                <a:ea typeface="WenQuanYi Micro Hei" charset="0"/>
                <a:cs typeface="WenQuanYi Micro Hei"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itchFamily="34" charset="0"/>
                <a:ea typeface="WenQuanYi Micro Hei" charset="0"/>
                <a:cs typeface="WenQuanYi Micro Hei"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itchFamily="34" charset="0"/>
                <a:ea typeface="WenQuanYi Micro Hei" charset="0"/>
                <a:cs typeface="WenQuanYi Micro Hei"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itchFamily="34" charset="0"/>
                <a:ea typeface="WenQuanYi Micro Hei" charset="0"/>
                <a:cs typeface="WenQuanYi Micro Hei"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itchFamily="34" charset="0"/>
                <a:ea typeface="WenQuanYi Micro Hei" charset="0"/>
                <a:cs typeface="WenQuanYi Micro Hei" charset="0"/>
              </a:defRPr>
            </a:lvl5pPr>
            <a:lvl6pPr marL="25146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itchFamily="34" charset="0"/>
                <a:ea typeface="WenQuanYi Micro Hei" charset="0"/>
                <a:cs typeface="WenQuanYi Micro Hei" charset="0"/>
              </a:defRPr>
            </a:lvl6pPr>
            <a:lvl7pPr marL="29718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itchFamily="34" charset="0"/>
                <a:ea typeface="WenQuanYi Micro Hei" charset="0"/>
                <a:cs typeface="WenQuanYi Micro Hei" charset="0"/>
              </a:defRPr>
            </a:lvl7pPr>
            <a:lvl8pPr marL="34290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itchFamily="34" charset="0"/>
                <a:ea typeface="WenQuanYi Micro Hei" charset="0"/>
                <a:cs typeface="WenQuanYi Micro Hei" charset="0"/>
              </a:defRPr>
            </a:lvl8pPr>
            <a:lvl9pPr marL="38862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itchFamily="34" charset="0"/>
                <a:ea typeface="WenQuanYi Micro Hei" charset="0"/>
                <a:cs typeface="WenQuanYi Micro Hei" charset="0"/>
              </a:defRPr>
            </a:lvl9pPr>
          </a:lstStyle>
          <a:p>
            <a:pPr hangingPunct="1">
              <a:lnSpc>
                <a:spcPct val="100000"/>
              </a:lnSpc>
              <a:spcAft>
                <a:spcPts val="800"/>
              </a:spcAft>
            </a:pPr>
            <a:r>
              <a:rPr lang="en-US" altLang="en-US" sz="1600" dirty="0" smtClean="0">
                <a:ea typeface="MS PGothic" pitchFamily="34" charset="-128"/>
              </a:rPr>
              <a:t>Why implementing </a:t>
            </a:r>
            <a:r>
              <a:rPr lang="en-US" altLang="en-US" sz="1600" dirty="0">
                <a:ea typeface="MS PGothic" pitchFamily="34" charset="-128"/>
              </a:rPr>
              <a:t>parameter studies </a:t>
            </a:r>
            <a:r>
              <a:rPr lang="en-US" altLang="en-US" sz="1600" dirty="0" smtClean="0">
                <a:ea typeface="MS PGothic" pitchFamily="34" charset="-128"/>
              </a:rPr>
              <a:t>and a continuous HIC monitoring in the seat development process?</a:t>
            </a:r>
            <a:endParaRPr lang="en-US" altLang="en-US" sz="1600" dirty="0">
              <a:solidFill>
                <a:srgbClr val="FF0000"/>
              </a:solidFill>
              <a:ea typeface="MS PGothic" pitchFamily="34" charset="-128"/>
            </a:endParaRPr>
          </a:p>
        </p:txBody>
      </p:sp>
      <p:sp>
        <p:nvSpPr>
          <p:cNvPr id="9218" name="Text Box 2"/>
          <p:cNvSpPr txBox="1">
            <a:spLocks noChangeArrowheads="1"/>
          </p:cNvSpPr>
          <p:nvPr/>
        </p:nvSpPr>
        <p:spPr bwMode="auto">
          <a:xfrm>
            <a:off x="0" y="0"/>
            <a:ext cx="1588" cy="196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12347" rIns="0" bIns="0"/>
          <a:lstStyle/>
          <a:p>
            <a:pPr algn="ctr"/>
            <a:endParaRPr lang="en-US" altLang="en-US" sz="1400">
              <a:solidFill>
                <a:srgbClr val="000000"/>
              </a:solidFill>
              <a:latin typeface="Times New Roman" pitchFamily="18" charset="0"/>
              <a:ea typeface="DejaVu Sans" charset="0"/>
              <a:cs typeface="DejaVu Sans" charset="0"/>
            </a:endParaRPr>
          </a:p>
        </p:txBody>
      </p:sp>
      <p:sp>
        <p:nvSpPr>
          <p:cNvPr id="9219" name="Text Box 3"/>
          <p:cNvSpPr txBox="1">
            <a:spLocks noChangeArrowheads="1"/>
          </p:cNvSpPr>
          <p:nvPr/>
        </p:nvSpPr>
        <p:spPr bwMode="auto">
          <a:xfrm>
            <a:off x="317500" y="423863"/>
            <a:ext cx="5940425" cy="2524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1pPr>
            <a:lvl2pPr>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2pPr>
            <a:lvl3pPr>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3pPr>
            <a:lvl4pPr>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4pPr>
            <a:lvl5pPr>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5pPr>
            <a:lvl6pPr marL="25146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6pPr>
            <a:lvl7pPr marL="29718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7pPr>
            <a:lvl8pPr marL="34290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8pPr>
            <a:lvl9pPr marL="38862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9pPr>
          </a:lstStyle>
          <a:p>
            <a:pPr hangingPunct="1">
              <a:lnSpc>
                <a:spcPts val="2000"/>
              </a:lnSpc>
            </a:pPr>
            <a:r>
              <a:rPr lang="de-DE" altLang="en-US" sz="2000">
                <a:ea typeface="MS PGothic" pitchFamily="34" charset="-128"/>
              </a:rPr>
              <a:t>Introduction</a:t>
            </a:r>
          </a:p>
        </p:txBody>
      </p:sp>
      <p:sp>
        <p:nvSpPr>
          <p:cNvPr id="9220" name="AutoShape 4"/>
          <p:cNvSpPr>
            <a:spLocks noChangeAspect="1" noChangeArrowheads="1"/>
          </p:cNvSpPr>
          <p:nvPr>
            <a:videoFile r:link="rId1"/>
          </p:nvPr>
        </p:nvSpPr>
        <p:spPr bwMode="auto">
          <a:xfrm>
            <a:off x="1174750" y="2028825"/>
            <a:ext cx="6816725" cy="4162425"/>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pic>
        <p:nvPicPr>
          <p:cNvPr id="6" name="vau456_14_det_right.wmv">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1388840" y="2004914"/>
            <a:ext cx="6279504" cy="4186336"/>
          </a:xfrm>
          <a:prstGeom prst="rect">
            <a:avLst/>
          </a:prstGeom>
        </p:spPr>
      </p:pic>
      <p:sp>
        <p:nvSpPr>
          <p:cNvPr id="8" name="Fußzeilenplatzhalter 7"/>
          <p:cNvSpPr>
            <a:spLocks noGrp="1"/>
          </p:cNvSpPr>
          <p:nvPr>
            <p:ph type="ftr" sz="quarter" idx="14"/>
          </p:nvPr>
        </p:nvSpPr>
        <p:spPr/>
        <p:txBody>
          <a:bodyPr/>
          <a:lstStyle/>
          <a:p>
            <a:r>
              <a:rPr lang="en-US" altLang="en-US" dirty="0" smtClean="0"/>
              <a:t>HIC Simulation │ F&amp;CSC 2013 │ December 4th, 2013 │ RAG-dvs3 │ dirk goetze </a:t>
            </a:r>
            <a:endParaRPr lang="en-US" altLang="en-US" dirty="0"/>
          </a:p>
        </p:txBody>
      </p:sp>
    </p:spTree>
    <p:extLst>
      <p:ext uri="{BB962C8B-B14F-4D97-AF65-F5344CB8AC3E}">
        <p14:creationId xmlns:p14="http://schemas.microsoft.com/office/powerpoint/2010/main" val="783359658"/>
      </p:ext>
    </p:extLst>
  </p:cSld>
  <p:clrMapOvr>
    <a:masterClrMapping/>
  </p:clrMapOvr>
  <p:transition spd="slow">
    <p:wipe/>
  </p:transition>
  <p:timing>
    <p:tnLst>
      <p:par>
        <p:cTn id="1" dur="indefinite" restart="never" nodeType="tmRoot">
          <p:childTnLst>
            <p:seq concurrent="1" nextAc="seek">
              <p:cTn id="2" restart="whenNotActive" fill="hold" evtFilter="cancelBubble" nodeType="interactiveSeq">
                <p:stCondLst>
                  <p:cond evt="onClick" delay="0">
                    <p:tgtEl>
                      <p:spTgt spid="9220"/>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9220"/>
                                        </p:tgtEl>
                                      </p:cBhvr>
                                    </p:cmd>
                                  </p:childTnLst>
                                </p:cTn>
                              </p:par>
                            </p:childTnLst>
                          </p:cTn>
                        </p:par>
                      </p:childTnLst>
                    </p:cTn>
                  </p:par>
                </p:childTnLst>
              </p:cTn>
              <p:nextCondLst>
                <p:cond evt="onClick" delay="0">
                  <p:tgtEl>
                    <p:spTgt spid="9220"/>
                  </p:tgtEl>
                </p:cond>
              </p:nextCondLst>
            </p:seq>
            <p:video>
              <p:cMediaNode vol="80000">
                <p:cTn id="7" fill="hold" display="0">
                  <p:stCondLst>
                    <p:cond delay="indefinite"/>
                  </p:stCondLst>
                </p:cTn>
                <p:tgtEl>
                  <p:spTgt spid="9220"/>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video>
              <p:cMediaNode vol="80000">
                <p:cTn id="13" fill="hold" display="0">
                  <p:stCondLst>
                    <p:cond delay="indefinite"/>
                  </p:stCondLst>
                </p:cTn>
                <p:tgtEl>
                  <p:spTgt spid="6"/>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Text Box 1"/>
          <p:cNvSpPr txBox="1">
            <a:spLocks noChangeArrowheads="1"/>
          </p:cNvSpPr>
          <p:nvPr/>
        </p:nvSpPr>
        <p:spPr bwMode="auto">
          <a:xfrm>
            <a:off x="323850" y="1216025"/>
            <a:ext cx="8604250" cy="48371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marL="358775" indent="-358775">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itchFamily="34" charset="0"/>
                <a:ea typeface="WenQuanYi Micro Hei" charset="0"/>
                <a:cs typeface="WenQuanYi Micro Hei"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itchFamily="34" charset="0"/>
                <a:ea typeface="WenQuanYi Micro Hei" charset="0"/>
                <a:cs typeface="WenQuanYi Micro Hei"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itchFamily="34" charset="0"/>
                <a:ea typeface="WenQuanYi Micro Hei" charset="0"/>
                <a:cs typeface="WenQuanYi Micro Hei"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itchFamily="34" charset="0"/>
                <a:ea typeface="WenQuanYi Micro Hei" charset="0"/>
                <a:cs typeface="WenQuanYi Micro Hei"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itchFamily="34" charset="0"/>
                <a:ea typeface="WenQuanYi Micro Hei" charset="0"/>
                <a:cs typeface="WenQuanYi Micro Hei" charset="0"/>
              </a:defRPr>
            </a:lvl5pPr>
            <a:lvl6pPr marL="25146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itchFamily="34" charset="0"/>
                <a:ea typeface="WenQuanYi Micro Hei" charset="0"/>
                <a:cs typeface="WenQuanYi Micro Hei" charset="0"/>
              </a:defRPr>
            </a:lvl6pPr>
            <a:lvl7pPr marL="29718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itchFamily="34" charset="0"/>
                <a:ea typeface="WenQuanYi Micro Hei" charset="0"/>
                <a:cs typeface="WenQuanYi Micro Hei" charset="0"/>
              </a:defRPr>
            </a:lvl7pPr>
            <a:lvl8pPr marL="34290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itchFamily="34" charset="0"/>
                <a:ea typeface="WenQuanYi Micro Hei" charset="0"/>
                <a:cs typeface="WenQuanYi Micro Hei" charset="0"/>
              </a:defRPr>
            </a:lvl8pPr>
            <a:lvl9pPr marL="38862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itchFamily="34" charset="0"/>
                <a:ea typeface="WenQuanYi Micro Hei" charset="0"/>
                <a:cs typeface="WenQuanYi Micro Hei" charset="0"/>
              </a:defRPr>
            </a:lvl9pPr>
          </a:lstStyle>
          <a:p>
            <a:pPr hangingPunct="1">
              <a:lnSpc>
                <a:spcPct val="100000"/>
              </a:lnSpc>
              <a:spcAft>
                <a:spcPts val="800"/>
              </a:spcAft>
            </a:pPr>
            <a:r>
              <a:rPr lang="en-US" altLang="en-US" sz="1600" dirty="0" smtClean="0">
                <a:ea typeface="MS PGothic" pitchFamily="34" charset="-128"/>
              </a:rPr>
              <a:t>Aims</a:t>
            </a:r>
          </a:p>
          <a:p>
            <a:pPr hangingPunct="1">
              <a:lnSpc>
                <a:spcPct val="100000"/>
              </a:lnSpc>
              <a:spcAft>
                <a:spcPts val="800"/>
              </a:spcAft>
            </a:pPr>
            <a:endParaRPr lang="en-US" altLang="en-US" sz="1600" dirty="0" smtClean="0">
              <a:ea typeface="MS PGothic" pitchFamily="34" charset="-128"/>
            </a:endParaRPr>
          </a:p>
          <a:p>
            <a:pPr hangingPunct="1">
              <a:lnSpc>
                <a:spcPct val="100000"/>
              </a:lnSpc>
              <a:spcAft>
                <a:spcPts val="800"/>
              </a:spcAft>
              <a:buSzPct val="45000"/>
              <a:buFont typeface="Wingdings" pitchFamily="2" charset="2"/>
              <a:buChar char=""/>
            </a:pPr>
            <a:r>
              <a:rPr lang="en-US" altLang="en-US" sz="1600" dirty="0" smtClean="0">
                <a:ea typeface="MS PGothic" pitchFamily="34" charset="-128"/>
              </a:rPr>
              <a:t>Analyze the head injury performance in the development </a:t>
            </a:r>
            <a:r>
              <a:rPr lang="en-US" altLang="en-US" sz="1600" dirty="0" err="1" smtClean="0">
                <a:ea typeface="MS PGothic" pitchFamily="34" charset="-128"/>
              </a:rPr>
              <a:t>phasees</a:t>
            </a:r>
            <a:r>
              <a:rPr lang="en-US" altLang="en-US" sz="1600" dirty="0" smtClean="0">
                <a:ea typeface="MS PGothic" pitchFamily="34" charset="-128"/>
              </a:rPr>
              <a:t> of a seat</a:t>
            </a:r>
          </a:p>
          <a:p>
            <a:pPr hangingPunct="1">
              <a:lnSpc>
                <a:spcPct val="100000"/>
              </a:lnSpc>
              <a:spcAft>
                <a:spcPts val="800"/>
              </a:spcAft>
              <a:buSzPct val="45000"/>
              <a:buFont typeface="Wingdings" pitchFamily="2" charset="2"/>
              <a:buChar char=""/>
            </a:pPr>
            <a:r>
              <a:rPr lang="en-US" altLang="en-US" sz="1600" dirty="0" smtClean="0">
                <a:ea typeface="MS PGothic" pitchFamily="34" charset="-128"/>
              </a:rPr>
              <a:t>Study of global parameters having an effect on HIC</a:t>
            </a:r>
          </a:p>
          <a:p>
            <a:pPr hangingPunct="1">
              <a:lnSpc>
                <a:spcPct val="100000"/>
              </a:lnSpc>
              <a:spcAft>
                <a:spcPts val="800"/>
              </a:spcAft>
              <a:buSzPct val="45000"/>
              <a:buFont typeface="Wingdings" pitchFamily="2" charset="2"/>
              <a:buChar char=""/>
            </a:pPr>
            <a:r>
              <a:rPr lang="en-US" altLang="en-US" sz="1600" dirty="0" smtClean="0">
                <a:ea typeface="MS PGothic" pitchFamily="34" charset="-128"/>
              </a:rPr>
              <a:t>Benchmark of different backrest designs and HIC features</a:t>
            </a:r>
          </a:p>
          <a:p>
            <a:pPr hangingPunct="1">
              <a:lnSpc>
                <a:spcPct val="100000"/>
              </a:lnSpc>
              <a:spcAft>
                <a:spcPts val="800"/>
              </a:spcAft>
              <a:buSzPct val="45000"/>
              <a:buFont typeface="Wingdings" pitchFamily="2" charset="2"/>
              <a:buChar char=""/>
            </a:pPr>
            <a:r>
              <a:rPr lang="en-US" altLang="en-US" sz="1600" dirty="0" smtClean="0">
                <a:ea typeface="MS PGothic" pitchFamily="34" charset="-128"/>
              </a:rPr>
              <a:t>Define seat limits (e.g. monitor masses, additional seat features)</a:t>
            </a:r>
          </a:p>
          <a:p>
            <a:pPr hangingPunct="1">
              <a:lnSpc>
                <a:spcPct val="100000"/>
              </a:lnSpc>
              <a:spcAft>
                <a:spcPts val="800"/>
              </a:spcAft>
              <a:buSzPct val="45000"/>
              <a:buFont typeface="Wingdings" pitchFamily="2" charset="2"/>
              <a:buChar char=""/>
            </a:pPr>
            <a:r>
              <a:rPr lang="en-US" altLang="en-US" sz="1600" dirty="0" smtClean="0">
                <a:ea typeface="MS PGothic" pitchFamily="34" charset="-128"/>
              </a:rPr>
              <a:t>Minimize the risk of HIC fails in customer programs</a:t>
            </a:r>
            <a:endParaRPr lang="en-US" altLang="en-US" sz="1600" dirty="0">
              <a:ea typeface="MS PGothic" pitchFamily="34" charset="-128"/>
            </a:endParaRPr>
          </a:p>
        </p:txBody>
      </p:sp>
      <p:sp>
        <p:nvSpPr>
          <p:cNvPr id="10242" name="Text Box 2"/>
          <p:cNvSpPr txBox="1">
            <a:spLocks noChangeArrowheads="1"/>
          </p:cNvSpPr>
          <p:nvPr/>
        </p:nvSpPr>
        <p:spPr bwMode="auto">
          <a:xfrm>
            <a:off x="0" y="0"/>
            <a:ext cx="1588" cy="196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12347" rIns="0" bIns="0"/>
          <a:lstStyle/>
          <a:p>
            <a:pPr algn="ctr"/>
            <a:endParaRPr lang="en-US" altLang="en-US" sz="1400">
              <a:solidFill>
                <a:srgbClr val="000000"/>
              </a:solidFill>
              <a:latin typeface="Times New Roman" pitchFamily="18" charset="0"/>
              <a:ea typeface="DejaVu Sans" charset="0"/>
              <a:cs typeface="DejaVu Sans" charset="0"/>
            </a:endParaRPr>
          </a:p>
        </p:txBody>
      </p:sp>
      <p:sp>
        <p:nvSpPr>
          <p:cNvPr id="10243" name="Text Box 3"/>
          <p:cNvSpPr txBox="1">
            <a:spLocks noChangeArrowheads="1"/>
          </p:cNvSpPr>
          <p:nvPr/>
        </p:nvSpPr>
        <p:spPr bwMode="auto">
          <a:xfrm>
            <a:off x="317500" y="423863"/>
            <a:ext cx="5940425" cy="2524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1pPr>
            <a:lvl2pPr>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2pPr>
            <a:lvl3pPr>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3pPr>
            <a:lvl4pPr>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4pPr>
            <a:lvl5pPr>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5pPr>
            <a:lvl6pPr marL="25146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6pPr>
            <a:lvl7pPr marL="29718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7pPr>
            <a:lvl8pPr marL="34290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8pPr>
            <a:lvl9pPr marL="38862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9pPr>
          </a:lstStyle>
          <a:p>
            <a:pPr hangingPunct="1">
              <a:lnSpc>
                <a:spcPts val="2000"/>
              </a:lnSpc>
            </a:pPr>
            <a:r>
              <a:rPr lang="de-DE" altLang="en-US" sz="2000">
                <a:ea typeface="MS PGothic" pitchFamily="34" charset="-128"/>
              </a:rPr>
              <a:t>Introduction</a:t>
            </a:r>
          </a:p>
        </p:txBody>
      </p:sp>
      <p:sp>
        <p:nvSpPr>
          <p:cNvPr id="7" name="Fußzeilenplatzhalter 6"/>
          <p:cNvSpPr>
            <a:spLocks noGrp="1"/>
          </p:cNvSpPr>
          <p:nvPr>
            <p:ph type="ftr" sz="quarter" idx="14"/>
          </p:nvPr>
        </p:nvSpPr>
        <p:spPr/>
        <p:txBody>
          <a:bodyPr/>
          <a:lstStyle/>
          <a:p>
            <a:r>
              <a:rPr lang="en-US" altLang="en-US" dirty="0" smtClean="0"/>
              <a:t>HIC Simulation │ F&amp;CSC 2013 │ December 4th, 2013 │ RAG-dvs3 │ dirk goetze </a:t>
            </a:r>
            <a:endParaRPr lang="en-US" altLang="en-US" dirty="0"/>
          </a:p>
        </p:txBody>
      </p:sp>
    </p:spTree>
    <p:extLst>
      <p:ext uri="{BB962C8B-B14F-4D97-AF65-F5344CB8AC3E}">
        <p14:creationId xmlns:p14="http://schemas.microsoft.com/office/powerpoint/2010/main" val="2380933306"/>
      </p:ext>
    </p:extLst>
  </p:cSld>
  <p:clrMapOvr>
    <a:masterClrMapping/>
  </p:clrMapOvr>
  <p:transition spd="slow">
    <p:wipe/>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Text Box 1"/>
          <p:cNvSpPr txBox="1">
            <a:spLocks noChangeArrowheads="1"/>
          </p:cNvSpPr>
          <p:nvPr/>
        </p:nvSpPr>
        <p:spPr bwMode="auto">
          <a:xfrm>
            <a:off x="323850" y="1216025"/>
            <a:ext cx="6407150" cy="48371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1pPr>
            <a:lvl2pPr>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2pPr>
            <a:lvl3pPr>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3pPr>
            <a:lvl4pPr>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4pPr>
            <a:lvl5pPr>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5pPr>
            <a:lvl6pPr marL="25146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6pPr>
            <a:lvl7pPr marL="29718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7pPr>
            <a:lvl8pPr marL="34290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8pPr>
            <a:lvl9pPr marL="38862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9pPr>
          </a:lstStyle>
          <a:p>
            <a:pPr hangingPunct="1">
              <a:lnSpc>
                <a:spcPct val="100000"/>
              </a:lnSpc>
              <a:spcAft>
                <a:spcPts val="800"/>
              </a:spcAft>
            </a:pPr>
            <a:r>
              <a:rPr lang="en-US" altLang="en-US" sz="1600">
                <a:ea typeface="MS PGothic" pitchFamily="34" charset="-128"/>
              </a:rPr>
              <a:t>Approach</a:t>
            </a:r>
          </a:p>
          <a:p>
            <a:pPr hangingPunct="1">
              <a:lnSpc>
                <a:spcPct val="100000"/>
              </a:lnSpc>
              <a:spcAft>
                <a:spcPts val="800"/>
              </a:spcAft>
            </a:pPr>
            <a:endParaRPr lang="de-DE" altLang="en-US" sz="1600">
              <a:ea typeface="MS PGothic" pitchFamily="34" charset="-128"/>
            </a:endParaRPr>
          </a:p>
          <a:p>
            <a:pPr hangingPunct="1">
              <a:lnSpc>
                <a:spcPct val="100000"/>
              </a:lnSpc>
              <a:spcAft>
                <a:spcPts val="800"/>
              </a:spcAft>
            </a:pPr>
            <a:endParaRPr lang="de-DE" altLang="en-US" sz="1600">
              <a:ea typeface="MS PGothic" pitchFamily="34" charset="-128"/>
            </a:endParaRPr>
          </a:p>
        </p:txBody>
      </p:sp>
      <p:sp>
        <p:nvSpPr>
          <p:cNvPr id="11266" name="Text Box 2"/>
          <p:cNvSpPr txBox="1">
            <a:spLocks noChangeArrowheads="1"/>
          </p:cNvSpPr>
          <p:nvPr/>
        </p:nvSpPr>
        <p:spPr bwMode="auto">
          <a:xfrm>
            <a:off x="0" y="0"/>
            <a:ext cx="1588" cy="196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12347" rIns="0" bIns="0"/>
          <a:lstStyle/>
          <a:p>
            <a:pPr algn="ctr"/>
            <a:endParaRPr lang="en-US" altLang="en-US" sz="1400">
              <a:solidFill>
                <a:srgbClr val="000000"/>
              </a:solidFill>
              <a:latin typeface="Times New Roman" pitchFamily="18" charset="0"/>
              <a:ea typeface="DejaVu Sans" charset="0"/>
              <a:cs typeface="DejaVu Sans" charset="0"/>
            </a:endParaRPr>
          </a:p>
        </p:txBody>
      </p:sp>
      <p:sp>
        <p:nvSpPr>
          <p:cNvPr id="11267" name="Text Box 3"/>
          <p:cNvSpPr txBox="1">
            <a:spLocks noChangeArrowheads="1"/>
          </p:cNvSpPr>
          <p:nvPr/>
        </p:nvSpPr>
        <p:spPr bwMode="auto">
          <a:xfrm>
            <a:off x="317500" y="423863"/>
            <a:ext cx="5940425" cy="2524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1pPr>
            <a:lvl2pPr>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2pPr>
            <a:lvl3pPr>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3pPr>
            <a:lvl4pPr>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4pPr>
            <a:lvl5pPr>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5pPr>
            <a:lvl6pPr marL="25146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6pPr>
            <a:lvl7pPr marL="29718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7pPr>
            <a:lvl8pPr marL="34290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8pPr>
            <a:lvl9pPr marL="38862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9pPr>
          </a:lstStyle>
          <a:p>
            <a:pPr hangingPunct="1">
              <a:lnSpc>
                <a:spcPts val="2000"/>
              </a:lnSpc>
            </a:pPr>
            <a:r>
              <a:rPr lang="de-DE" altLang="en-US" sz="2000">
                <a:ea typeface="MS PGothic" pitchFamily="34" charset="-128"/>
              </a:rPr>
              <a:t>Introduction</a:t>
            </a:r>
          </a:p>
        </p:txBody>
      </p:sp>
      <p:pic>
        <p:nvPicPr>
          <p:cNvPr id="11268" name="Picture 4"/>
          <p:cNvPicPr>
            <a:picLocks noChangeAspect="1" noChangeArrowheads="1"/>
          </p:cNvPicPr>
          <p:nvPr/>
        </p:nvPicPr>
        <p:blipFill>
          <a:blip r:embed="rId3" cstate="print">
            <a:clrChange>
              <a:clrFrom>
                <a:srgbClr val="F8F8F8"/>
              </a:clrFrom>
              <a:clrTo>
                <a:srgbClr val="F8F8F8">
                  <a:alpha val="0"/>
                </a:srgbClr>
              </a:clrTo>
            </a:clrChange>
            <a:extLst>
              <a:ext uri="{28A0092B-C50C-407E-A947-70E740481C1C}">
                <a14:useLocalDpi xmlns:a14="http://schemas.microsoft.com/office/drawing/2010/main" val="0"/>
              </a:ext>
            </a:extLst>
          </a:blip>
          <a:srcRect/>
          <a:stretch>
            <a:fillRect/>
          </a:stretch>
        </p:blipFill>
        <p:spPr bwMode="auto">
          <a:xfrm>
            <a:off x="5903913" y="3630613"/>
            <a:ext cx="2843212" cy="27416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1269"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24200" y="3794125"/>
            <a:ext cx="2706688" cy="24384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1270"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0363" y="3667125"/>
            <a:ext cx="2484437" cy="26860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271" name="Text Box 7"/>
          <p:cNvSpPr txBox="1">
            <a:spLocks noChangeArrowheads="1"/>
          </p:cNvSpPr>
          <p:nvPr/>
        </p:nvSpPr>
        <p:spPr bwMode="auto">
          <a:xfrm>
            <a:off x="503238" y="1684338"/>
            <a:ext cx="1728787" cy="1177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1272" name="Text Box 8"/>
          <p:cNvSpPr txBox="1">
            <a:spLocks noChangeArrowheads="1"/>
          </p:cNvSpPr>
          <p:nvPr/>
        </p:nvSpPr>
        <p:spPr bwMode="auto">
          <a:xfrm>
            <a:off x="339725" y="1687513"/>
            <a:ext cx="2166938" cy="20081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59112" rIns="90000" bIns="45000"/>
          <a:lstStyle>
            <a:lvl1pPr marL="215900" indent="-215900">
              <a:tabLst>
                <a:tab pos="723900" algn="l"/>
                <a:tab pos="1447800" algn="l"/>
              </a:tabLst>
              <a:defRPr>
                <a:solidFill>
                  <a:srgbClr val="000000"/>
                </a:solidFill>
                <a:latin typeface="Arial" pitchFamily="34" charset="0"/>
                <a:ea typeface="WenQuanYi Micro Hei" charset="0"/>
                <a:cs typeface="WenQuanYi Micro Hei" charset="0"/>
              </a:defRPr>
            </a:lvl1pPr>
            <a:lvl2pPr>
              <a:tabLst>
                <a:tab pos="723900" algn="l"/>
                <a:tab pos="1447800" algn="l"/>
              </a:tabLst>
              <a:defRPr>
                <a:solidFill>
                  <a:srgbClr val="000000"/>
                </a:solidFill>
                <a:latin typeface="Arial" pitchFamily="34" charset="0"/>
                <a:ea typeface="WenQuanYi Micro Hei" charset="0"/>
                <a:cs typeface="WenQuanYi Micro Hei" charset="0"/>
              </a:defRPr>
            </a:lvl2pPr>
            <a:lvl3pPr>
              <a:tabLst>
                <a:tab pos="723900" algn="l"/>
                <a:tab pos="1447800" algn="l"/>
              </a:tabLst>
              <a:defRPr>
                <a:solidFill>
                  <a:srgbClr val="000000"/>
                </a:solidFill>
                <a:latin typeface="Arial" pitchFamily="34" charset="0"/>
                <a:ea typeface="WenQuanYi Micro Hei" charset="0"/>
                <a:cs typeface="WenQuanYi Micro Hei" charset="0"/>
              </a:defRPr>
            </a:lvl3pPr>
            <a:lvl4pPr>
              <a:tabLst>
                <a:tab pos="723900" algn="l"/>
                <a:tab pos="1447800" algn="l"/>
              </a:tabLst>
              <a:defRPr>
                <a:solidFill>
                  <a:srgbClr val="000000"/>
                </a:solidFill>
                <a:latin typeface="Arial" pitchFamily="34" charset="0"/>
                <a:ea typeface="WenQuanYi Micro Hei" charset="0"/>
                <a:cs typeface="WenQuanYi Micro Hei" charset="0"/>
              </a:defRPr>
            </a:lvl4pPr>
            <a:lvl5pPr>
              <a:tabLst>
                <a:tab pos="723900" algn="l"/>
                <a:tab pos="1447800" algn="l"/>
              </a:tabLst>
              <a:defRPr>
                <a:solidFill>
                  <a:srgbClr val="000000"/>
                </a:solidFill>
                <a:latin typeface="Arial" pitchFamily="34" charset="0"/>
                <a:ea typeface="WenQuanYi Micro Hei" charset="0"/>
                <a:cs typeface="WenQuanYi Micro Hei" charset="0"/>
              </a:defRPr>
            </a:lvl5pPr>
            <a:lvl6pPr marL="25146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 pos="1447800" algn="l"/>
              </a:tabLst>
              <a:defRPr>
                <a:solidFill>
                  <a:srgbClr val="000000"/>
                </a:solidFill>
                <a:latin typeface="Arial" pitchFamily="34" charset="0"/>
                <a:ea typeface="WenQuanYi Micro Hei" charset="0"/>
                <a:cs typeface="WenQuanYi Micro Hei" charset="0"/>
              </a:defRPr>
            </a:lvl6pPr>
            <a:lvl7pPr marL="29718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 pos="1447800" algn="l"/>
              </a:tabLst>
              <a:defRPr>
                <a:solidFill>
                  <a:srgbClr val="000000"/>
                </a:solidFill>
                <a:latin typeface="Arial" pitchFamily="34" charset="0"/>
                <a:ea typeface="WenQuanYi Micro Hei" charset="0"/>
                <a:cs typeface="WenQuanYi Micro Hei" charset="0"/>
              </a:defRPr>
            </a:lvl7pPr>
            <a:lvl8pPr marL="34290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 pos="1447800" algn="l"/>
              </a:tabLst>
              <a:defRPr>
                <a:solidFill>
                  <a:srgbClr val="000000"/>
                </a:solidFill>
                <a:latin typeface="Arial" pitchFamily="34" charset="0"/>
                <a:ea typeface="WenQuanYi Micro Hei" charset="0"/>
                <a:cs typeface="WenQuanYi Micro Hei" charset="0"/>
              </a:defRPr>
            </a:lvl8pPr>
            <a:lvl9pPr marL="38862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 pos="1447800" algn="l"/>
              </a:tabLst>
              <a:defRPr>
                <a:solidFill>
                  <a:srgbClr val="000000"/>
                </a:solidFill>
                <a:latin typeface="Arial" pitchFamily="34" charset="0"/>
                <a:ea typeface="WenQuanYi Micro Hei" charset="0"/>
                <a:cs typeface="WenQuanYi Micro Hei" charset="0"/>
              </a:defRPr>
            </a:lvl9pPr>
          </a:lstStyle>
          <a:p>
            <a:r>
              <a:rPr lang="en-US" altLang="en-US" sz="1600" dirty="0"/>
              <a:t>1 - </a:t>
            </a:r>
            <a:r>
              <a:rPr lang="en-US" altLang="en-US" sz="1600" dirty="0" smtClean="0"/>
              <a:t>engineering </a:t>
            </a:r>
            <a:r>
              <a:rPr lang="en-US" altLang="en-US" sz="1600" dirty="0"/>
              <a:t>model</a:t>
            </a:r>
          </a:p>
          <a:p>
            <a:pPr>
              <a:lnSpc>
                <a:spcPct val="140000"/>
              </a:lnSpc>
            </a:pPr>
            <a:endParaRPr lang="en-US" altLang="en-US" sz="1600" dirty="0"/>
          </a:p>
          <a:p>
            <a:pPr>
              <a:lnSpc>
                <a:spcPct val="140000"/>
              </a:lnSpc>
              <a:buSzPct val="45000"/>
              <a:buFont typeface="Wingdings" pitchFamily="2" charset="2"/>
              <a:buChar char=""/>
            </a:pPr>
            <a:r>
              <a:rPr lang="en-US" altLang="en-US" sz="1600" dirty="0" smtClean="0"/>
              <a:t>backrest </a:t>
            </a:r>
            <a:r>
              <a:rPr lang="en-US" altLang="en-US" sz="1600" dirty="0"/>
              <a:t>mass</a:t>
            </a:r>
          </a:p>
          <a:p>
            <a:pPr>
              <a:lnSpc>
                <a:spcPct val="140000"/>
              </a:lnSpc>
              <a:buSzPct val="45000"/>
              <a:buFont typeface="Wingdings" pitchFamily="2" charset="2"/>
              <a:buChar char=""/>
            </a:pPr>
            <a:r>
              <a:rPr lang="en-US" altLang="en-US" sz="1600" dirty="0" smtClean="0"/>
              <a:t>center </a:t>
            </a:r>
            <a:r>
              <a:rPr lang="en-US" altLang="en-US" sz="1600" dirty="0"/>
              <a:t>of gravity</a:t>
            </a:r>
          </a:p>
          <a:p>
            <a:pPr>
              <a:lnSpc>
                <a:spcPct val="140000"/>
              </a:lnSpc>
              <a:buSzPct val="45000"/>
              <a:buFont typeface="Wingdings" pitchFamily="2" charset="2"/>
              <a:buChar char=""/>
            </a:pPr>
            <a:r>
              <a:rPr lang="en-US" altLang="en-US" sz="1600" dirty="0" smtClean="0"/>
              <a:t>stiffness</a:t>
            </a:r>
            <a:endParaRPr lang="en-US" altLang="en-US" sz="1600" dirty="0"/>
          </a:p>
          <a:p>
            <a:pPr>
              <a:lnSpc>
                <a:spcPct val="140000"/>
              </a:lnSpc>
              <a:buSzPct val="45000"/>
              <a:buFont typeface="Wingdings" pitchFamily="2" charset="2"/>
              <a:buChar char=""/>
            </a:pPr>
            <a:r>
              <a:rPr lang="en-US" altLang="en-US" sz="1600" dirty="0" smtClean="0">
                <a:solidFill>
                  <a:srgbClr val="808080"/>
                </a:solidFill>
              </a:rPr>
              <a:t>backrest angle</a:t>
            </a:r>
          </a:p>
          <a:p>
            <a:pPr>
              <a:lnSpc>
                <a:spcPct val="140000"/>
              </a:lnSpc>
              <a:buSzPct val="45000"/>
              <a:buFont typeface="Wingdings" pitchFamily="2" charset="2"/>
              <a:buChar char=""/>
            </a:pPr>
            <a:r>
              <a:rPr lang="en-US" altLang="en-US" sz="1600" dirty="0" smtClean="0">
                <a:solidFill>
                  <a:srgbClr val="808080"/>
                </a:solidFill>
              </a:rPr>
              <a:t>…</a:t>
            </a:r>
            <a:endParaRPr lang="en-US" altLang="en-US" sz="1600" dirty="0">
              <a:solidFill>
                <a:srgbClr val="808080"/>
              </a:solidFill>
            </a:endParaRPr>
          </a:p>
        </p:txBody>
      </p:sp>
      <p:sp>
        <p:nvSpPr>
          <p:cNvPr id="11273" name="Text Box 9"/>
          <p:cNvSpPr txBox="1">
            <a:spLocks noChangeArrowheads="1"/>
          </p:cNvSpPr>
          <p:nvPr/>
        </p:nvSpPr>
        <p:spPr bwMode="auto">
          <a:xfrm>
            <a:off x="3374181" y="1690043"/>
            <a:ext cx="2493963" cy="24590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59112" rIns="90000" bIns="45000"/>
          <a:lstStyle>
            <a:lvl1pPr marL="215900" indent="-215900">
              <a:tabLst>
                <a:tab pos="723900" algn="l"/>
                <a:tab pos="1447800" algn="l"/>
                <a:tab pos="2171700" algn="l"/>
              </a:tabLst>
              <a:defRPr>
                <a:solidFill>
                  <a:srgbClr val="000000"/>
                </a:solidFill>
                <a:latin typeface="Arial" pitchFamily="34" charset="0"/>
                <a:ea typeface="WenQuanYi Micro Hei" charset="0"/>
                <a:cs typeface="WenQuanYi Micro Hei" charset="0"/>
              </a:defRPr>
            </a:lvl1pPr>
            <a:lvl2pPr>
              <a:tabLst>
                <a:tab pos="723900" algn="l"/>
                <a:tab pos="1447800" algn="l"/>
                <a:tab pos="2171700" algn="l"/>
              </a:tabLst>
              <a:defRPr>
                <a:solidFill>
                  <a:srgbClr val="000000"/>
                </a:solidFill>
                <a:latin typeface="Arial" pitchFamily="34" charset="0"/>
                <a:ea typeface="WenQuanYi Micro Hei" charset="0"/>
                <a:cs typeface="WenQuanYi Micro Hei" charset="0"/>
              </a:defRPr>
            </a:lvl2pPr>
            <a:lvl3pPr>
              <a:tabLst>
                <a:tab pos="723900" algn="l"/>
                <a:tab pos="1447800" algn="l"/>
                <a:tab pos="2171700" algn="l"/>
              </a:tabLst>
              <a:defRPr>
                <a:solidFill>
                  <a:srgbClr val="000000"/>
                </a:solidFill>
                <a:latin typeface="Arial" pitchFamily="34" charset="0"/>
                <a:ea typeface="WenQuanYi Micro Hei" charset="0"/>
                <a:cs typeface="WenQuanYi Micro Hei" charset="0"/>
              </a:defRPr>
            </a:lvl3pPr>
            <a:lvl4pPr>
              <a:tabLst>
                <a:tab pos="723900" algn="l"/>
                <a:tab pos="1447800" algn="l"/>
                <a:tab pos="2171700" algn="l"/>
              </a:tabLst>
              <a:defRPr>
                <a:solidFill>
                  <a:srgbClr val="000000"/>
                </a:solidFill>
                <a:latin typeface="Arial" pitchFamily="34" charset="0"/>
                <a:ea typeface="WenQuanYi Micro Hei" charset="0"/>
                <a:cs typeface="WenQuanYi Micro Hei" charset="0"/>
              </a:defRPr>
            </a:lvl4pPr>
            <a:lvl5pPr>
              <a:tabLst>
                <a:tab pos="723900" algn="l"/>
                <a:tab pos="1447800" algn="l"/>
                <a:tab pos="2171700" algn="l"/>
              </a:tabLst>
              <a:defRPr>
                <a:solidFill>
                  <a:srgbClr val="000000"/>
                </a:solidFill>
                <a:latin typeface="Arial" pitchFamily="34" charset="0"/>
                <a:ea typeface="WenQuanYi Micro Hei" charset="0"/>
                <a:cs typeface="WenQuanYi Micro Hei" charset="0"/>
              </a:defRPr>
            </a:lvl5pPr>
            <a:lvl6pPr marL="25146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Lst>
              <a:defRPr>
                <a:solidFill>
                  <a:srgbClr val="000000"/>
                </a:solidFill>
                <a:latin typeface="Arial" pitchFamily="34" charset="0"/>
                <a:ea typeface="WenQuanYi Micro Hei" charset="0"/>
                <a:cs typeface="WenQuanYi Micro Hei" charset="0"/>
              </a:defRPr>
            </a:lvl6pPr>
            <a:lvl7pPr marL="29718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Lst>
              <a:defRPr>
                <a:solidFill>
                  <a:srgbClr val="000000"/>
                </a:solidFill>
                <a:latin typeface="Arial" pitchFamily="34" charset="0"/>
                <a:ea typeface="WenQuanYi Micro Hei" charset="0"/>
                <a:cs typeface="WenQuanYi Micro Hei" charset="0"/>
              </a:defRPr>
            </a:lvl7pPr>
            <a:lvl8pPr marL="34290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Lst>
              <a:defRPr>
                <a:solidFill>
                  <a:srgbClr val="000000"/>
                </a:solidFill>
                <a:latin typeface="Arial" pitchFamily="34" charset="0"/>
                <a:ea typeface="WenQuanYi Micro Hei" charset="0"/>
                <a:cs typeface="WenQuanYi Micro Hei" charset="0"/>
              </a:defRPr>
            </a:lvl8pPr>
            <a:lvl9pPr marL="38862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Lst>
              <a:defRPr>
                <a:solidFill>
                  <a:srgbClr val="000000"/>
                </a:solidFill>
                <a:latin typeface="Arial" pitchFamily="34" charset="0"/>
                <a:ea typeface="WenQuanYi Micro Hei" charset="0"/>
                <a:cs typeface="WenQuanYi Micro Hei" charset="0"/>
              </a:defRPr>
            </a:lvl9pPr>
          </a:lstStyle>
          <a:p>
            <a:r>
              <a:rPr lang="en-US" altLang="en-US" sz="1600" dirty="0"/>
              <a:t>2 - </a:t>
            </a:r>
            <a:r>
              <a:rPr lang="en-US" altLang="en-US" sz="1600" dirty="0" smtClean="0"/>
              <a:t>submodel</a:t>
            </a:r>
            <a:endParaRPr lang="en-US" altLang="en-US" sz="1600" dirty="0"/>
          </a:p>
          <a:p>
            <a:endParaRPr lang="en-US" altLang="en-US" sz="1600" dirty="0"/>
          </a:p>
          <a:p>
            <a:pPr>
              <a:lnSpc>
                <a:spcPct val="140000"/>
              </a:lnSpc>
              <a:buSzPct val="45000"/>
              <a:buFont typeface="Wingdings" pitchFamily="2" charset="2"/>
              <a:buChar char=""/>
            </a:pPr>
            <a:r>
              <a:rPr lang="en-US" altLang="en-US" sz="1600" dirty="0"/>
              <a:t>d</a:t>
            </a:r>
            <a:r>
              <a:rPr lang="en-US" altLang="en-US" sz="1600" dirty="0" smtClean="0"/>
              <a:t>ummy position (H-Point)</a:t>
            </a:r>
            <a:endParaRPr lang="en-US" altLang="en-US" sz="1600" dirty="0"/>
          </a:p>
          <a:p>
            <a:pPr>
              <a:lnSpc>
                <a:spcPct val="140000"/>
              </a:lnSpc>
              <a:buSzPct val="45000"/>
              <a:buFont typeface="Wingdings" pitchFamily="2" charset="2"/>
              <a:buChar char=""/>
            </a:pPr>
            <a:r>
              <a:rPr lang="en-US" altLang="en-US" sz="1600" dirty="0" smtClean="0"/>
              <a:t>monitor </a:t>
            </a:r>
            <a:r>
              <a:rPr lang="en-US" altLang="en-US" sz="1600" dirty="0"/>
              <a:t>influence</a:t>
            </a:r>
          </a:p>
          <a:p>
            <a:pPr>
              <a:lnSpc>
                <a:spcPct val="140000"/>
              </a:lnSpc>
              <a:buSzPct val="45000"/>
              <a:buFont typeface="Wingdings" pitchFamily="2" charset="2"/>
              <a:buChar char=""/>
            </a:pPr>
            <a:r>
              <a:rPr lang="en-US" altLang="en-US" sz="1600" dirty="0"/>
              <a:t>HIC feature benchmark</a:t>
            </a:r>
          </a:p>
          <a:p>
            <a:pPr>
              <a:lnSpc>
                <a:spcPct val="140000"/>
              </a:lnSpc>
              <a:buSzPct val="45000"/>
              <a:buFont typeface="Wingdings" pitchFamily="2" charset="2"/>
              <a:buChar char=""/>
            </a:pPr>
            <a:r>
              <a:rPr lang="en-US" altLang="en-US" sz="1600" dirty="0">
                <a:solidFill>
                  <a:srgbClr val="808080"/>
                </a:solidFill>
              </a:rPr>
              <a:t>feature </a:t>
            </a:r>
            <a:r>
              <a:rPr lang="en-US" altLang="en-US" sz="1600" dirty="0" smtClean="0">
                <a:solidFill>
                  <a:srgbClr val="808080"/>
                </a:solidFill>
              </a:rPr>
              <a:t>effectiveness</a:t>
            </a:r>
            <a:endParaRPr lang="en-US" altLang="en-US" sz="1600" dirty="0">
              <a:solidFill>
                <a:srgbClr val="808080"/>
              </a:solidFill>
            </a:endParaRPr>
          </a:p>
          <a:p>
            <a:pPr>
              <a:lnSpc>
                <a:spcPct val="140000"/>
              </a:lnSpc>
              <a:buSzPct val="45000"/>
              <a:buFont typeface="Wingdings" pitchFamily="2" charset="2"/>
              <a:buChar char=""/>
            </a:pPr>
            <a:r>
              <a:rPr lang="en-US" altLang="en-US" sz="1600" smtClean="0">
                <a:solidFill>
                  <a:srgbClr val="808080"/>
                </a:solidFill>
              </a:rPr>
              <a:t>…</a:t>
            </a:r>
            <a:r>
              <a:rPr lang="en-US" altLang="en-US" sz="1600" dirty="0"/>
              <a:t>	</a:t>
            </a:r>
          </a:p>
          <a:p>
            <a:pPr>
              <a:buClrTx/>
              <a:buSzTx/>
              <a:buFontTx/>
              <a:buNone/>
            </a:pPr>
            <a:endParaRPr lang="en-US" altLang="en-US" sz="1600" dirty="0"/>
          </a:p>
        </p:txBody>
      </p:sp>
      <p:sp>
        <p:nvSpPr>
          <p:cNvPr id="11274" name="Text Box 10"/>
          <p:cNvSpPr txBox="1">
            <a:spLocks noChangeArrowheads="1"/>
          </p:cNvSpPr>
          <p:nvPr/>
        </p:nvSpPr>
        <p:spPr bwMode="auto">
          <a:xfrm>
            <a:off x="6197600" y="1690688"/>
            <a:ext cx="2654300" cy="1444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59112" rIns="90000" bIns="45000"/>
          <a:lstStyle>
            <a:lvl1pPr marL="215900" indent="-215900">
              <a:tabLst>
                <a:tab pos="723900" algn="l"/>
                <a:tab pos="1447800" algn="l"/>
                <a:tab pos="2171700" algn="l"/>
              </a:tabLst>
              <a:defRPr>
                <a:solidFill>
                  <a:srgbClr val="000000"/>
                </a:solidFill>
                <a:latin typeface="Arial" pitchFamily="34" charset="0"/>
                <a:ea typeface="WenQuanYi Micro Hei" charset="0"/>
                <a:cs typeface="WenQuanYi Micro Hei" charset="0"/>
              </a:defRPr>
            </a:lvl1pPr>
            <a:lvl2pPr>
              <a:tabLst>
                <a:tab pos="723900" algn="l"/>
                <a:tab pos="1447800" algn="l"/>
                <a:tab pos="2171700" algn="l"/>
              </a:tabLst>
              <a:defRPr>
                <a:solidFill>
                  <a:srgbClr val="000000"/>
                </a:solidFill>
                <a:latin typeface="Arial" pitchFamily="34" charset="0"/>
                <a:ea typeface="WenQuanYi Micro Hei" charset="0"/>
                <a:cs typeface="WenQuanYi Micro Hei" charset="0"/>
              </a:defRPr>
            </a:lvl2pPr>
            <a:lvl3pPr>
              <a:tabLst>
                <a:tab pos="723900" algn="l"/>
                <a:tab pos="1447800" algn="l"/>
                <a:tab pos="2171700" algn="l"/>
              </a:tabLst>
              <a:defRPr>
                <a:solidFill>
                  <a:srgbClr val="000000"/>
                </a:solidFill>
                <a:latin typeface="Arial" pitchFamily="34" charset="0"/>
                <a:ea typeface="WenQuanYi Micro Hei" charset="0"/>
                <a:cs typeface="WenQuanYi Micro Hei" charset="0"/>
              </a:defRPr>
            </a:lvl3pPr>
            <a:lvl4pPr>
              <a:tabLst>
                <a:tab pos="723900" algn="l"/>
                <a:tab pos="1447800" algn="l"/>
                <a:tab pos="2171700" algn="l"/>
              </a:tabLst>
              <a:defRPr>
                <a:solidFill>
                  <a:srgbClr val="000000"/>
                </a:solidFill>
                <a:latin typeface="Arial" pitchFamily="34" charset="0"/>
                <a:ea typeface="WenQuanYi Micro Hei" charset="0"/>
                <a:cs typeface="WenQuanYi Micro Hei" charset="0"/>
              </a:defRPr>
            </a:lvl4pPr>
            <a:lvl5pPr>
              <a:tabLst>
                <a:tab pos="723900" algn="l"/>
                <a:tab pos="1447800" algn="l"/>
                <a:tab pos="2171700" algn="l"/>
              </a:tabLst>
              <a:defRPr>
                <a:solidFill>
                  <a:srgbClr val="000000"/>
                </a:solidFill>
                <a:latin typeface="Arial" pitchFamily="34" charset="0"/>
                <a:ea typeface="WenQuanYi Micro Hei" charset="0"/>
                <a:cs typeface="WenQuanYi Micro Hei" charset="0"/>
              </a:defRPr>
            </a:lvl5pPr>
            <a:lvl6pPr marL="25146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Lst>
              <a:defRPr>
                <a:solidFill>
                  <a:srgbClr val="000000"/>
                </a:solidFill>
                <a:latin typeface="Arial" pitchFamily="34" charset="0"/>
                <a:ea typeface="WenQuanYi Micro Hei" charset="0"/>
                <a:cs typeface="WenQuanYi Micro Hei" charset="0"/>
              </a:defRPr>
            </a:lvl6pPr>
            <a:lvl7pPr marL="29718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Lst>
              <a:defRPr>
                <a:solidFill>
                  <a:srgbClr val="000000"/>
                </a:solidFill>
                <a:latin typeface="Arial" pitchFamily="34" charset="0"/>
                <a:ea typeface="WenQuanYi Micro Hei" charset="0"/>
                <a:cs typeface="WenQuanYi Micro Hei" charset="0"/>
              </a:defRPr>
            </a:lvl7pPr>
            <a:lvl8pPr marL="34290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Lst>
              <a:defRPr>
                <a:solidFill>
                  <a:srgbClr val="000000"/>
                </a:solidFill>
                <a:latin typeface="Arial" pitchFamily="34" charset="0"/>
                <a:ea typeface="WenQuanYi Micro Hei" charset="0"/>
                <a:cs typeface="WenQuanYi Micro Hei" charset="0"/>
              </a:defRPr>
            </a:lvl8pPr>
            <a:lvl9pPr marL="38862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Lst>
              <a:defRPr>
                <a:solidFill>
                  <a:srgbClr val="000000"/>
                </a:solidFill>
                <a:latin typeface="Arial" pitchFamily="34" charset="0"/>
                <a:ea typeface="WenQuanYi Micro Hei" charset="0"/>
                <a:cs typeface="WenQuanYi Micro Hei" charset="0"/>
              </a:defRPr>
            </a:lvl9pPr>
          </a:lstStyle>
          <a:p>
            <a:r>
              <a:rPr lang="en-US" altLang="en-US" sz="1600" dirty="0"/>
              <a:t>3 -</a:t>
            </a:r>
            <a:r>
              <a:rPr lang="en-US" altLang="en-US" sz="1600" dirty="0" smtClean="0"/>
              <a:t> full-scale </a:t>
            </a:r>
            <a:r>
              <a:rPr lang="en-US" altLang="en-US" sz="1600" dirty="0"/>
              <a:t>model</a:t>
            </a:r>
          </a:p>
          <a:p>
            <a:endParaRPr lang="en-US" altLang="en-US" sz="1600" dirty="0"/>
          </a:p>
          <a:p>
            <a:pPr>
              <a:lnSpc>
                <a:spcPct val="140000"/>
              </a:lnSpc>
              <a:buSzPct val="45000"/>
              <a:buFont typeface="Wingdings" pitchFamily="2" charset="2"/>
              <a:buChar char=""/>
            </a:pPr>
            <a:r>
              <a:rPr lang="en-US" altLang="en-US" sz="1600" dirty="0" smtClean="0"/>
              <a:t>comparison </a:t>
            </a:r>
            <a:r>
              <a:rPr lang="en-US" altLang="en-US" sz="1600" dirty="0"/>
              <a:t>to submodel</a:t>
            </a:r>
          </a:p>
          <a:p>
            <a:pPr>
              <a:lnSpc>
                <a:spcPct val="140000"/>
              </a:lnSpc>
              <a:buSzPct val="45000"/>
              <a:buFont typeface="Wingdings" pitchFamily="2" charset="2"/>
              <a:buChar char=""/>
            </a:pPr>
            <a:r>
              <a:rPr lang="en-US" altLang="en-US" sz="1600" dirty="0" smtClean="0"/>
              <a:t>comparison </a:t>
            </a:r>
            <a:r>
              <a:rPr lang="en-US" altLang="en-US" sz="1600" dirty="0"/>
              <a:t>to test</a:t>
            </a:r>
          </a:p>
          <a:p>
            <a:pPr>
              <a:buClrTx/>
              <a:buSzTx/>
              <a:buFontTx/>
              <a:buNone/>
            </a:pPr>
            <a:endParaRPr lang="en-US" altLang="en-US" sz="1600" dirty="0"/>
          </a:p>
        </p:txBody>
      </p:sp>
      <p:sp>
        <p:nvSpPr>
          <p:cNvPr id="7" name="Fußzeilenplatzhalter 6"/>
          <p:cNvSpPr>
            <a:spLocks noGrp="1"/>
          </p:cNvSpPr>
          <p:nvPr>
            <p:ph type="ftr" sz="quarter" idx="14"/>
          </p:nvPr>
        </p:nvSpPr>
        <p:spPr/>
        <p:txBody>
          <a:bodyPr/>
          <a:lstStyle/>
          <a:p>
            <a:r>
              <a:rPr lang="en-US" altLang="en-US" dirty="0" smtClean="0"/>
              <a:t>HIC Simulation │ F&amp;CSC 2013 │ December 4th, 2013 │ RAG-dvs3 │ dirk goetze </a:t>
            </a:r>
            <a:endParaRPr lang="en-US" altLang="en-US" dirty="0"/>
          </a:p>
        </p:txBody>
      </p:sp>
    </p:spTree>
    <p:extLst>
      <p:ext uri="{BB962C8B-B14F-4D97-AF65-F5344CB8AC3E}">
        <p14:creationId xmlns:p14="http://schemas.microsoft.com/office/powerpoint/2010/main" val="2421063891"/>
      </p:ext>
    </p:extLst>
  </p:cSld>
  <p:clrMapOvr>
    <a:masterClrMapping/>
  </p:clrMapOvr>
  <p:transition spd="slow">
    <p:wipe/>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Text Box 1"/>
          <p:cNvSpPr txBox="1">
            <a:spLocks noChangeArrowheads="1"/>
          </p:cNvSpPr>
          <p:nvPr/>
        </p:nvSpPr>
        <p:spPr bwMode="auto">
          <a:xfrm>
            <a:off x="323850" y="1216025"/>
            <a:ext cx="6407150" cy="48371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marL="358775" indent="-358775">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1pPr>
            <a:lvl2pPr>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2pPr>
            <a:lvl3pPr>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3pPr>
            <a:lvl4pPr>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4pPr>
            <a:lvl5pPr>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5pPr>
            <a:lvl6pPr marL="25146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6pPr>
            <a:lvl7pPr marL="29718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7pPr>
            <a:lvl8pPr marL="34290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8pPr>
            <a:lvl9pPr marL="38862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9pPr>
          </a:lstStyle>
          <a:p>
            <a:pPr hangingPunct="1">
              <a:lnSpc>
                <a:spcPct val="100000"/>
              </a:lnSpc>
              <a:spcAft>
                <a:spcPts val="800"/>
              </a:spcAft>
              <a:buFont typeface="Times New Roman" pitchFamily="18" charset="0"/>
              <a:buAutoNum type="arabicPeriod"/>
            </a:pPr>
            <a:r>
              <a:rPr lang="de-DE" altLang="en-US" sz="1600">
                <a:solidFill>
                  <a:srgbClr val="A0A0A0"/>
                </a:solidFill>
                <a:ea typeface="MS PGothic" pitchFamily="34" charset="-128"/>
              </a:rPr>
              <a:t>Introduction</a:t>
            </a:r>
          </a:p>
          <a:p>
            <a:pPr hangingPunct="1">
              <a:lnSpc>
                <a:spcPct val="100000"/>
              </a:lnSpc>
              <a:spcAft>
                <a:spcPts val="800"/>
              </a:spcAft>
              <a:buFont typeface="Times New Roman" pitchFamily="18" charset="0"/>
              <a:buAutoNum type="arabicPeriod"/>
            </a:pPr>
            <a:r>
              <a:rPr lang="de-DE" altLang="en-US" sz="1600">
                <a:ea typeface="MS PGothic" pitchFamily="34" charset="-128"/>
              </a:rPr>
              <a:t>HIC study of a simple engineering model	</a:t>
            </a:r>
          </a:p>
          <a:p>
            <a:pPr hangingPunct="1">
              <a:lnSpc>
                <a:spcPct val="100000"/>
              </a:lnSpc>
              <a:spcAft>
                <a:spcPts val="800"/>
              </a:spcAft>
              <a:buFont typeface="Times New Roman" pitchFamily="18" charset="0"/>
              <a:buAutoNum type="arabicPeriod"/>
            </a:pPr>
            <a:r>
              <a:rPr lang="de-DE" altLang="en-US" sz="1600">
                <a:solidFill>
                  <a:srgbClr val="A0A0A0"/>
                </a:solidFill>
                <a:ea typeface="MS PGothic" pitchFamily="34" charset="-128"/>
              </a:rPr>
              <a:t>Study of a seat submodel	</a:t>
            </a:r>
          </a:p>
          <a:p>
            <a:pPr hangingPunct="1">
              <a:lnSpc>
                <a:spcPct val="100000"/>
              </a:lnSpc>
              <a:spcAft>
                <a:spcPts val="800"/>
              </a:spcAft>
              <a:buFont typeface="Times New Roman" pitchFamily="18" charset="0"/>
              <a:buAutoNum type="arabicPeriod"/>
            </a:pPr>
            <a:r>
              <a:rPr lang="de-DE" altLang="en-US" sz="1600">
                <a:solidFill>
                  <a:srgbClr val="A0A0A0"/>
                </a:solidFill>
                <a:ea typeface="MS PGothic" pitchFamily="34" charset="-128"/>
              </a:rPr>
              <a:t>Full-scale HIC simulation and test</a:t>
            </a:r>
          </a:p>
          <a:p>
            <a:pPr hangingPunct="1">
              <a:lnSpc>
                <a:spcPct val="100000"/>
              </a:lnSpc>
              <a:spcAft>
                <a:spcPts val="800"/>
              </a:spcAft>
              <a:buFont typeface="Times New Roman" pitchFamily="18" charset="0"/>
              <a:buAutoNum type="arabicPeriod"/>
            </a:pPr>
            <a:r>
              <a:rPr lang="de-DE" altLang="en-US" sz="1600">
                <a:solidFill>
                  <a:srgbClr val="A0A0A0"/>
                </a:solidFill>
                <a:ea typeface="MS PGothic" pitchFamily="34" charset="-128"/>
              </a:rPr>
              <a:t>Conclusions</a:t>
            </a:r>
          </a:p>
        </p:txBody>
      </p:sp>
      <p:sp>
        <p:nvSpPr>
          <p:cNvPr id="12290" name="Text Box 2"/>
          <p:cNvSpPr txBox="1">
            <a:spLocks noChangeArrowheads="1"/>
          </p:cNvSpPr>
          <p:nvPr/>
        </p:nvSpPr>
        <p:spPr bwMode="auto">
          <a:xfrm>
            <a:off x="0" y="0"/>
            <a:ext cx="1588" cy="196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12347" rIns="0" bIns="0"/>
          <a:lstStyle/>
          <a:p>
            <a:pPr algn="ctr"/>
            <a:endParaRPr lang="en-US" altLang="en-US" sz="1400">
              <a:solidFill>
                <a:srgbClr val="000000"/>
              </a:solidFill>
              <a:latin typeface="Times New Roman" pitchFamily="18" charset="0"/>
              <a:ea typeface="DejaVu Sans" charset="0"/>
              <a:cs typeface="DejaVu Sans" charset="0"/>
            </a:endParaRPr>
          </a:p>
        </p:txBody>
      </p:sp>
      <p:sp>
        <p:nvSpPr>
          <p:cNvPr id="12291" name="Text Box 3"/>
          <p:cNvSpPr txBox="1">
            <a:spLocks noChangeArrowheads="1"/>
          </p:cNvSpPr>
          <p:nvPr/>
        </p:nvSpPr>
        <p:spPr bwMode="auto">
          <a:xfrm>
            <a:off x="317500" y="423863"/>
            <a:ext cx="5940425" cy="2524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1pPr>
            <a:lvl2pPr>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2pPr>
            <a:lvl3pPr>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3pPr>
            <a:lvl4pPr>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4pPr>
            <a:lvl5pPr>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5pPr>
            <a:lvl6pPr marL="25146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6pPr>
            <a:lvl7pPr marL="29718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7pPr>
            <a:lvl8pPr marL="34290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8pPr>
            <a:lvl9pPr marL="38862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9pPr>
          </a:lstStyle>
          <a:p>
            <a:pPr hangingPunct="1">
              <a:lnSpc>
                <a:spcPts val="2000"/>
              </a:lnSpc>
            </a:pPr>
            <a:r>
              <a:rPr lang="de-DE" altLang="en-US" sz="2000">
                <a:ea typeface="MS PGothic" pitchFamily="34" charset="-128"/>
              </a:rPr>
              <a:t>Agenda</a:t>
            </a:r>
          </a:p>
        </p:txBody>
      </p:sp>
      <p:sp>
        <p:nvSpPr>
          <p:cNvPr id="7" name="Fußzeilenplatzhalter 6"/>
          <p:cNvSpPr>
            <a:spLocks noGrp="1"/>
          </p:cNvSpPr>
          <p:nvPr>
            <p:ph type="ftr" sz="quarter" idx="14"/>
          </p:nvPr>
        </p:nvSpPr>
        <p:spPr/>
        <p:txBody>
          <a:bodyPr/>
          <a:lstStyle/>
          <a:p>
            <a:r>
              <a:rPr lang="en-US" altLang="en-US" dirty="0" smtClean="0"/>
              <a:t>HIC Simulation │ F&amp;CSC 2013 │ December 4th, 2013 │ RAG-dvs3 │ dirk goetze </a:t>
            </a:r>
            <a:endParaRPr lang="en-US" altLang="en-US" dirty="0"/>
          </a:p>
        </p:txBody>
      </p:sp>
    </p:spTree>
    <p:extLst>
      <p:ext uri="{BB962C8B-B14F-4D97-AF65-F5344CB8AC3E}">
        <p14:creationId xmlns:p14="http://schemas.microsoft.com/office/powerpoint/2010/main" val="2482677155"/>
      </p:ext>
    </p:extLst>
  </p:cSld>
  <p:clrMapOvr>
    <a:masterClrMapping/>
  </p:clrMapOvr>
  <p:transition spd="slow">
    <p:wipe/>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ext Box 1"/>
          <p:cNvSpPr txBox="1">
            <a:spLocks noChangeArrowheads="1"/>
          </p:cNvSpPr>
          <p:nvPr/>
        </p:nvSpPr>
        <p:spPr bwMode="auto">
          <a:xfrm>
            <a:off x="317500" y="1216024"/>
            <a:ext cx="6407150" cy="48371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1pPr>
            <a:lvl2pPr>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2pPr>
            <a:lvl3pPr>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3pPr>
            <a:lvl4pPr>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4pPr>
            <a:lvl5pPr>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5pPr>
            <a:lvl6pPr marL="25146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6pPr>
            <a:lvl7pPr marL="29718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7pPr>
            <a:lvl8pPr marL="34290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8pPr>
            <a:lvl9pPr marL="38862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9pPr>
          </a:lstStyle>
          <a:p>
            <a:pPr hangingPunct="1">
              <a:lnSpc>
                <a:spcPct val="100000"/>
              </a:lnSpc>
              <a:spcAft>
                <a:spcPts val="800"/>
              </a:spcAft>
            </a:pPr>
            <a:r>
              <a:rPr lang="en-US" altLang="en-US" sz="1600" dirty="0" smtClean="0">
                <a:ea typeface="MS PGothic" pitchFamily="34" charset="-128"/>
              </a:rPr>
              <a:t>Simulation setup</a:t>
            </a:r>
          </a:p>
          <a:p>
            <a:pPr hangingPunct="1">
              <a:lnSpc>
                <a:spcPct val="100000"/>
              </a:lnSpc>
              <a:spcAft>
                <a:spcPts val="800"/>
              </a:spcAft>
            </a:pPr>
            <a:endParaRPr lang="en-US" altLang="en-US" sz="1600" dirty="0" smtClean="0">
              <a:ea typeface="MS PGothic" pitchFamily="34" charset="-128"/>
            </a:endParaRPr>
          </a:p>
          <a:p>
            <a:pPr marL="285750" indent="-285750" hangingPunct="1">
              <a:lnSpc>
                <a:spcPct val="100000"/>
              </a:lnSpc>
              <a:spcAft>
                <a:spcPts val="800"/>
              </a:spcAft>
              <a:buFont typeface="Arial" panose="020B0604020202020204" pitchFamily="34" charset="0"/>
              <a:buChar char="•"/>
            </a:pPr>
            <a:r>
              <a:rPr lang="en-US" altLang="en-US" sz="1600" dirty="0" smtClean="0">
                <a:ea typeface="MS PGothic" pitchFamily="34" charset="-128"/>
              </a:rPr>
              <a:t>simple launch seat structure</a:t>
            </a:r>
          </a:p>
          <a:p>
            <a:pPr marL="285750" indent="-285750" hangingPunct="1">
              <a:lnSpc>
                <a:spcPct val="100000"/>
              </a:lnSpc>
              <a:spcAft>
                <a:spcPts val="800"/>
              </a:spcAft>
              <a:buFont typeface="Arial" panose="020B0604020202020204" pitchFamily="34" charset="0"/>
              <a:buChar char="•"/>
            </a:pPr>
            <a:r>
              <a:rPr lang="en-US" altLang="en-US" sz="1600" dirty="0" smtClean="0">
                <a:ea typeface="MS PGothic" pitchFamily="34" charset="-128"/>
              </a:rPr>
              <a:t>simple backrest structure </a:t>
            </a:r>
          </a:p>
          <a:p>
            <a:pPr marL="285750" indent="-285750" hangingPunct="1">
              <a:lnSpc>
                <a:spcPct val="100000"/>
              </a:lnSpc>
              <a:spcAft>
                <a:spcPts val="800"/>
              </a:spcAft>
              <a:buFont typeface="Arial" panose="020B0604020202020204" pitchFamily="34" charset="0"/>
              <a:buChar char="•"/>
            </a:pPr>
            <a:r>
              <a:rPr lang="en-US" altLang="en-US" sz="1600" dirty="0">
                <a:ea typeface="MS PGothic" pitchFamily="34" charset="-128"/>
              </a:rPr>
              <a:t>n</a:t>
            </a:r>
            <a:r>
              <a:rPr lang="en-US" altLang="en-US" sz="1600" dirty="0" smtClean="0">
                <a:ea typeface="MS PGothic" pitchFamily="34" charset="-128"/>
              </a:rPr>
              <a:t>o inflight entertainment modeled</a:t>
            </a:r>
          </a:p>
          <a:p>
            <a:pPr marL="285750" indent="-285750" hangingPunct="1">
              <a:lnSpc>
                <a:spcPct val="100000"/>
              </a:lnSpc>
              <a:spcAft>
                <a:spcPts val="800"/>
              </a:spcAft>
              <a:buFont typeface="Arial" panose="020B0604020202020204" pitchFamily="34" charset="0"/>
              <a:buChar char="•"/>
            </a:pPr>
            <a:r>
              <a:rPr lang="en-US" altLang="en-US" sz="1600" dirty="0">
                <a:ea typeface="MS PGothic" pitchFamily="34" charset="-128"/>
              </a:rPr>
              <a:t>w</a:t>
            </a:r>
            <a:r>
              <a:rPr lang="en-US" altLang="en-US" sz="1600" dirty="0" smtClean="0">
                <a:ea typeface="MS PGothic" pitchFamily="34" charset="-128"/>
              </a:rPr>
              <a:t>eight increased to long range backrest</a:t>
            </a:r>
          </a:p>
          <a:p>
            <a:pPr marL="285750" indent="-285750" hangingPunct="1">
              <a:lnSpc>
                <a:spcPct val="100000"/>
              </a:lnSpc>
              <a:spcAft>
                <a:spcPts val="800"/>
              </a:spcAft>
              <a:buFont typeface="Arial" panose="020B0604020202020204" pitchFamily="34" charset="0"/>
              <a:buChar char="•"/>
            </a:pPr>
            <a:endParaRPr lang="en-US" altLang="en-US" sz="1600" dirty="0" smtClean="0">
              <a:ea typeface="MS PGothic" pitchFamily="34" charset="-128"/>
            </a:endParaRPr>
          </a:p>
          <a:p>
            <a:pPr marL="285750" indent="-285750" hangingPunct="1">
              <a:lnSpc>
                <a:spcPct val="100000"/>
              </a:lnSpc>
              <a:spcAft>
                <a:spcPts val="800"/>
              </a:spcAft>
              <a:buFont typeface="Arial" panose="020B0604020202020204" pitchFamily="34" charset="0"/>
              <a:buChar char="•"/>
            </a:pPr>
            <a:r>
              <a:rPr lang="en-US" altLang="en-US" sz="1600" dirty="0">
                <a:ea typeface="MS PGothic" pitchFamily="34" charset="-128"/>
              </a:rPr>
              <a:t>p</a:t>
            </a:r>
            <a:r>
              <a:rPr lang="en-US" altLang="en-US" sz="1600" dirty="0" smtClean="0">
                <a:ea typeface="MS PGothic" pitchFamily="34" charset="-128"/>
              </a:rPr>
              <a:t>itch distance from 28‘‘ - 35‘‘ (HIC C)</a:t>
            </a:r>
          </a:p>
          <a:p>
            <a:pPr marL="285750" indent="-285750" hangingPunct="1">
              <a:lnSpc>
                <a:spcPct val="100000"/>
              </a:lnSpc>
              <a:spcAft>
                <a:spcPts val="800"/>
              </a:spcAft>
              <a:buFont typeface="Arial" panose="020B0604020202020204" pitchFamily="34" charset="0"/>
              <a:buChar char="•"/>
            </a:pPr>
            <a:r>
              <a:rPr lang="en-US" altLang="en-US" sz="1600" dirty="0">
                <a:ea typeface="MS PGothic" pitchFamily="34" charset="-128"/>
              </a:rPr>
              <a:t>p</a:t>
            </a:r>
            <a:r>
              <a:rPr lang="en-US" altLang="en-US" sz="1600" dirty="0" smtClean="0">
                <a:ea typeface="MS PGothic" pitchFamily="34" charset="-128"/>
              </a:rPr>
              <a:t>itch distance from 31‘‘ - 38‘‘ (HIC A/B)</a:t>
            </a:r>
          </a:p>
          <a:p>
            <a:pPr hangingPunct="1">
              <a:lnSpc>
                <a:spcPct val="100000"/>
              </a:lnSpc>
              <a:spcAft>
                <a:spcPts val="800"/>
              </a:spcAft>
            </a:pPr>
            <a:endParaRPr lang="en-US" altLang="en-US" sz="1600" dirty="0" smtClean="0">
              <a:ea typeface="MS PGothic" pitchFamily="34" charset="-128"/>
            </a:endParaRPr>
          </a:p>
          <a:p>
            <a:pPr hangingPunct="1">
              <a:lnSpc>
                <a:spcPct val="100000"/>
              </a:lnSpc>
              <a:spcAft>
                <a:spcPts val="800"/>
              </a:spcAft>
            </a:pPr>
            <a:endParaRPr lang="en-US" altLang="en-US" sz="1600" dirty="0">
              <a:ea typeface="MS PGothic" pitchFamily="34" charset="-128"/>
            </a:endParaRPr>
          </a:p>
        </p:txBody>
      </p:sp>
      <p:sp>
        <p:nvSpPr>
          <p:cNvPr id="14338" name="Text Box 2"/>
          <p:cNvSpPr txBox="1">
            <a:spLocks noChangeArrowheads="1"/>
          </p:cNvSpPr>
          <p:nvPr/>
        </p:nvSpPr>
        <p:spPr bwMode="auto">
          <a:xfrm>
            <a:off x="0" y="0"/>
            <a:ext cx="1588" cy="196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12347" rIns="0" bIns="0"/>
          <a:lstStyle/>
          <a:p>
            <a:pPr algn="ctr"/>
            <a:endParaRPr lang="en-US" altLang="en-US" sz="1400">
              <a:solidFill>
                <a:srgbClr val="000000"/>
              </a:solidFill>
              <a:latin typeface="Times New Roman" pitchFamily="18" charset="0"/>
              <a:ea typeface="DejaVu Sans" charset="0"/>
              <a:cs typeface="DejaVu Sans" charset="0"/>
            </a:endParaRPr>
          </a:p>
        </p:txBody>
      </p:sp>
      <p:sp>
        <p:nvSpPr>
          <p:cNvPr id="14339" name="Text Box 3"/>
          <p:cNvSpPr txBox="1">
            <a:spLocks noChangeArrowheads="1"/>
          </p:cNvSpPr>
          <p:nvPr/>
        </p:nvSpPr>
        <p:spPr bwMode="auto">
          <a:xfrm>
            <a:off x="317500" y="423863"/>
            <a:ext cx="5940425" cy="2524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1pPr>
            <a:lvl2pPr>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2pPr>
            <a:lvl3pPr>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3pPr>
            <a:lvl4pPr>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4pPr>
            <a:lvl5pPr>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5pPr>
            <a:lvl6pPr marL="25146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6pPr>
            <a:lvl7pPr marL="29718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7pPr>
            <a:lvl8pPr marL="34290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8pPr>
            <a:lvl9pPr marL="38862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9pPr>
          </a:lstStyle>
          <a:p>
            <a:pPr hangingPunct="1">
              <a:lnSpc>
                <a:spcPts val="2000"/>
              </a:lnSpc>
            </a:pPr>
            <a:r>
              <a:rPr lang="de-DE" altLang="en-US" sz="2000">
                <a:ea typeface="MS PGothic" pitchFamily="34" charset="-128"/>
              </a:rPr>
              <a:t>HIC study of an engineering model</a:t>
            </a:r>
          </a:p>
        </p:txBody>
      </p:sp>
      <p:pic>
        <p:nvPicPr>
          <p:cNvPr id="8" name="Grafik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30726" y="1556792"/>
            <a:ext cx="4261754" cy="4608512"/>
          </a:xfrm>
          <a:prstGeom prst="rect">
            <a:avLst/>
          </a:prstGeom>
        </p:spPr>
      </p:pic>
      <p:sp>
        <p:nvSpPr>
          <p:cNvPr id="9" name="Textfeld 8"/>
          <p:cNvSpPr txBox="1"/>
          <p:nvPr/>
        </p:nvSpPr>
        <p:spPr>
          <a:xfrm>
            <a:off x="1187624" y="4874620"/>
            <a:ext cx="2448272" cy="338554"/>
          </a:xfrm>
          <a:prstGeom prst="rect">
            <a:avLst/>
          </a:prstGeom>
          <a:noFill/>
        </p:spPr>
        <p:txBody>
          <a:bodyPr wrap="square" rtlCol="0">
            <a:spAutoFit/>
          </a:bodyPr>
          <a:lstStyle/>
          <a:p>
            <a:r>
              <a:rPr lang="en-US" sz="1600" dirty="0" smtClean="0">
                <a:latin typeface="+mn-lt"/>
              </a:rPr>
              <a:t>pitch parameter HIC A/B</a:t>
            </a:r>
            <a:endParaRPr lang="en-US" sz="1600" dirty="0">
              <a:latin typeface="+mn-lt"/>
            </a:endParaRPr>
          </a:p>
        </p:txBody>
      </p:sp>
      <p:cxnSp>
        <p:nvCxnSpPr>
          <p:cNvPr id="18" name="Gerade Verbindung mit Pfeil 17"/>
          <p:cNvCxnSpPr/>
          <p:nvPr/>
        </p:nvCxnSpPr>
        <p:spPr bwMode="auto">
          <a:xfrm flipH="1">
            <a:off x="1036464" y="5229256"/>
            <a:ext cx="2952328" cy="0"/>
          </a:xfrm>
          <a:prstGeom prst="straightConnector1">
            <a:avLst/>
          </a:prstGeom>
          <a:solidFill>
            <a:srgbClr val="00B8FF"/>
          </a:solidFill>
          <a:ln w="12700" cap="flat" cmpd="sng" algn="ctr">
            <a:solidFill>
              <a:schemeClr val="tx1"/>
            </a:solidFill>
            <a:prstDash val="solid"/>
            <a:round/>
            <a:headEnd type="triangle"/>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5" name="Textfeld 24"/>
          <p:cNvSpPr txBox="1"/>
          <p:nvPr/>
        </p:nvSpPr>
        <p:spPr>
          <a:xfrm>
            <a:off x="2418904" y="5666652"/>
            <a:ext cx="2448272" cy="338554"/>
          </a:xfrm>
          <a:prstGeom prst="rect">
            <a:avLst/>
          </a:prstGeom>
          <a:noFill/>
        </p:spPr>
        <p:txBody>
          <a:bodyPr wrap="square" rtlCol="0">
            <a:spAutoFit/>
          </a:bodyPr>
          <a:lstStyle/>
          <a:p>
            <a:r>
              <a:rPr lang="en-US" sz="1600" dirty="0" smtClean="0">
                <a:latin typeface="+mj-lt"/>
              </a:rPr>
              <a:t>pitch parameter HIC C</a:t>
            </a:r>
            <a:endParaRPr lang="en-US" sz="1600" dirty="0">
              <a:latin typeface="+mj-lt"/>
            </a:endParaRPr>
          </a:p>
        </p:txBody>
      </p:sp>
      <p:cxnSp>
        <p:nvCxnSpPr>
          <p:cNvPr id="26" name="Gerade Verbindung mit Pfeil 25"/>
          <p:cNvCxnSpPr/>
          <p:nvPr/>
        </p:nvCxnSpPr>
        <p:spPr bwMode="auto">
          <a:xfrm flipH="1">
            <a:off x="2267744" y="6021288"/>
            <a:ext cx="2952328" cy="0"/>
          </a:xfrm>
          <a:prstGeom prst="straightConnector1">
            <a:avLst/>
          </a:prstGeom>
          <a:solidFill>
            <a:srgbClr val="00B8FF"/>
          </a:solidFill>
          <a:ln w="12700" cap="flat" cmpd="sng" algn="ctr">
            <a:solidFill>
              <a:schemeClr val="tx1"/>
            </a:solidFill>
            <a:prstDash val="solid"/>
            <a:round/>
            <a:headEnd type="triangle"/>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9" name="Textfeld 18"/>
          <p:cNvSpPr txBox="1"/>
          <p:nvPr/>
        </p:nvSpPr>
        <p:spPr>
          <a:xfrm>
            <a:off x="971600" y="5301208"/>
            <a:ext cx="576064" cy="338554"/>
          </a:xfrm>
          <a:prstGeom prst="rect">
            <a:avLst/>
          </a:prstGeom>
          <a:noFill/>
        </p:spPr>
        <p:txBody>
          <a:bodyPr wrap="square" rtlCol="0">
            <a:spAutoFit/>
          </a:bodyPr>
          <a:lstStyle/>
          <a:p>
            <a:r>
              <a:rPr lang="de-DE" sz="1600" dirty="0" smtClean="0">
                <a:latin typeface="+mj-lt"/>
              </a:rPr>
              <a:t>38‘‘</a:t>
            </a:r>
            <a:endParaRPr lang="en-US" sz="1600" dirty="0">
              <a:latin typeface="+mj-lt"/>
            </a:endParaRPr>
          </a:p>
        </p:txBody>
      </p:sp>
      <p:sp>
        <p:nvSpPr>
          <p:cNvPr id="28" name="Textfeld 27"/>
          <p:cNvSpPr txBox="1"/>
          <p:nvPr/>
        </p:nvSpPr>
        <p:spPr>
          <a:xfrm>
            <a:off x="3635896" y="5301208"/>
            <a:ext cx="576064" cy="338554"/>
          </a:xfrm>
          <a:prstGeom prst="rect">
            <a:avLst/>
          </a:prstGeom>
          <a:noFill/>
        </p:spPr>
        <p:txBody>
          <a:bodyPr wrap="square" rtlCol="0">
            <a:spAutoFit/>
          </a:bodyPr>
          <a:lstStyle/>
          <a:p>
            <a:r>
              <a:rPr lang="de-DE" sz="1600" dirty="0" smtClean="0">
                <a:latin typeface="+mj-lt"/>
              </a:rPr>
              <a:t>31‘‘</a:t>
            </a:r>
            <a:endParaRPr lang="en-US" sz="1600" dirty="0">
              <a:latin typeface="+mj-lt"/>
            </a:endParaRPr>
          </a:p>
        </p:txBody>
      </p:sp>
      <p:sp>
        <p:nvSpPr>
          <p:cNvPr id="29" name="Textfeld 28"/>
          <p:cNvSpPr txBox="1"/>
          <p:nvPr/>
        </p:nvSpPr>
        <p:spPr>
          <a:xfrm>
            <a:off x="5004048" y="6060022"/>
            <a:ext cx="576064" cy="338554"/>
          </a:xfrm>
          <a:prstGeom prst="rect">
            <a:avLst/>
          </a:prstGeom>
          <a:noFill/>
        </p:spPr>
        <p:txBody>
          <a:bodyPr wrap="square" rtlCol="0">
            <a:spAutoFit/>
          </a:bodyPr>
          <a:lstStyle/>
          <a:p>
            <a:r>
              <a:rPr lang="de-DE" sz="1600" dirty="0" smtClean="0">
                <a:latin typeface="+mj-lt"/>
              </a:rPr>
              <a:t>28‘‘</a:t>
            </a:r>
            <a:endParaRPr lang="en-US" sz="1600" dirty="0">
              <a:latin typeface="+mj-lt"/>
            </a:endParaRPr>
          </a:p>
        </p:txBody>
      </p:sp>
      <p:sp>
        <p:nvSpPr>
          <p:cNvPr id="30" name="Textfeld 29"/>
          <p:cNvSpPr txBox="1"/>
          <p:nvPr/>
        </p:nvSpPr>
        <p:spPr>
          <a:xfrm>
            <a:off x="2195736" y="6060022"/>
            <a:ext cx="576064" cy="338554"/>
          </a:xfrm>
          <a:prstGeom prst="rect">
            <a:avLst/>
          </a:prstGeom>
          <a:noFill/>
        </p:spPr>
        <p:txBody>
          <a:bodyPr wrap="square" rtlCol="0">
            <a:spAutoFit/>
          </a:bodyPr>
          <a:lstStyle/>
          <a:p>
            <a:r>
              <a:rPr lang="de-DE" sz="1600" dirty="0" smtClean="0">
                <a:latin typeface="+mj-lt"/>
              </a:rPr>
              <a:t>35‘‘</a:t>
            </a:r>
            <a:endParaRPr lang="en-US" sz="1600" dirty="0">
              <a:latin typeface="+mj-lt"/>
            </a:endParaRPr>
          </a:p>
        </p:txBody>
      </p:sp>
      <p:sp>
        <p:nvSpPr>
          <p:cNvPr id="7" name="Fußzeilenplatzhalter 6"/>
          <p:cNvSpPr>
            <a:spLocks noGrp="1"/>
          </p:cNvSpPr>
          <p:nvPr>
            <p:ph type="ftr" sz="quarter" idx="14"/>
          </p:nvPr>
        </p:nvSpPr>
        <p:spPr/>
        <p:txBody>
          <a:bodyPr/>
          <a:lstStyle/>
          <a:p>
            <a:r>
              <a:rPr lang="en-US" altLang="en-US" dirty="0" smtClean="0"/>
              <a:t>HIC Simulation │ F&amp;CSC 2013 │ December 4th, 2013 │ RAG-dvs3 │ dirk goetze </a:t>
            </a:r>
            <a:endParaRPr lang="en-US" altLang="en-US" dirty="0"/>
          </a:p>
        </p:txBody>
      </p:sp>
    </p:spTree>
    <p:extLst>
      <p:ext uri="{BB962C8B-B14F-4D97-AF65-F5344CB8AC3E}">
        <p14:creationId xmlns:p14="http://schemas.microsoft.com/office/powerpoint/2010/main" val="4071943857"/>
      </p:ext>
    </p:extLst>
  </p:cSld>
  <p:clrMapOvr>
    <a:masterClrMapping/>
  </p:clrMapOvr>
  <p:transition spd="slow">
    <p:wipe/>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ext Box 1"/>
          <p:cNvSpPr txBox="1">
            <a:spLocks noChangeArrowheads="1"/>
          </p:cNvSpPr>
          <p:nvPr/>
        </p:nvSpPr>
        <p:spPr bwMode="auto">
          <a:xfrm>
            <a:off x="323850" y="1216025"/>
            <a:ext cx="6407150" cy="48371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1pPr>
            <a:lvl2pPr>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2pPr>
            <a:lvl3pPr>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3pPr>
            <a:lvl4pPr>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4pPr>
            <a:lvl5pPr>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5pPr>
            <a:lvl6pPr marL="25146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6pPr>
            <a:lvl7pPr marL="29718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7pPr>
            <a:lvl8pPr marL="34290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8pPr>
            <a:lvl9pPr marL="38862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9pPr>
          </a:lstStyle>
          <a:p>
            <a:pPr hangingPunct="1">
              <a:lnSpc>
                <a:spcPct val="100000"/>
              </a:lnSpc>
              <a:spcAft>
                <a:spcPts val="800"/>
              </a:spcAft>
            </a:pPr>
            <a:r>
              <a:rPr lang="en-US" altLang="en-US" sz="1600" dirty="0" smtClean="0">
                <a:ea typeface="MS PGothic" pitchFamily="34" charset="-128"/>
              </a:rPr>
              <a:t>HIC C over pitch distance at different backrest masses</a:t>
            </a:r>
          </a:p>
          <a:p>
            <a:pPr hangingPunct="1">
              <a:lnSpc>
                <a:spcPct val="100000"/>
              </a:lnSpc>
              <a:spcAft>
                <a:spcPts val="800"/>
              </a:spcAft>
            </a:pPr>
            <a:endParaRPr lang="en-US" altLang="en-US" sz="1600" dirty="0" smtClean="0">
              <a:ea typeface="MS PGothic" pitchFamily="34" charset="-128"/>
            </a:endParaRPr>
          </a:p>
          <a:p>
            <a:pPr hangingPunct="1">
              <a:lnSpc>
                <a:spcPct val="100000"/>
              </a:lnSpc>
              <a:spcAft>
                <a:spcPts val="800"/>
              </a:spcAft>
            </a:pPr>
            <a:endParaRPr lang="en-US" altLang="en-US" sz="1600" dirty="0">
              <a:ea typeface="MS PGothic" pitchFamily="34" charset="-128"/>
            </a:endParaRPr>
          </a:p>
        </p:txBody>
      </p:sp>
      <p:sp>
        <p:nvSpPr>
          <p:cNvPr id="14338" name="Text Box 2"/>
          <p:cNvSpPr txBox="1">
            <a:spLocks noChangeArrowheads="1"/>
          </p:cNvSpPr>
          <p:nvPr/>
        </p:nvSpPr>
        <p:spPr bwMode="auto">
          <a:xfrm>
            <a:off x="0" y="0"/>
            <a:ext cx="1588" cy="196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12347" rIns="0" bIns="0"/>
          <a:lstStyle/>
          <a:p>
            <a:pPr algn="ctr"/>
            <a:endParaRPr lang="en-US" altLang="en-US" sz="1400">
              <a:solidFill>
                <a:srgbClr val="000000"/>
              </a:solidFill>
              <a:latin typeface="Times New Roman" pitchFamily="18" charset="0"/>
              <a:ea typeface="DejaVu Sans" charset="0"/>
              <a:cs typeface="DejaVu Sans" charset="0"/>
            </a:endParaRPr>
          </a:p>
        </p:txBody>
      </p:sp>
      <p:sp>
        <p:nvSpPr>
          <p:cNvPr id="14339" name="Text Box 3"/>
          <p:cNvSpPr txBox="1">
            <a:spLocks noChangeArrowheads="1"/>
          </p:cNvSpPr>
          <p:nvPr/>
        </p:nvSpPr>
        <p:spPr bwMode="auto">
          <a:xfrm>
            <a:off x="317500" y="423863"/>
            <a:ext cx="5940425" cy="2524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1pPr>
            <a:lvl2pPr>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2pPr>
            <a:lvl3pPr>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3pPr>
            <a:lvl4pPr>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4pPr>
            <a:lvl5pPr>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5pPr>
            <a:lvl6pPr marL="25146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6pPr>
            <a:lvl7pPr marL="29718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7pPr>
            <a:lvl8pPr marL="34290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8pPr>
            <a:lvl9pPr marL="38862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Lst>
              <a:defRPr>
                <a:solidFill>
                  <a:srgbClr val="000000"/>
                </a:solidFill>
                <a:latin typeface="Arial" pitchFamily="34" charset="0"/>
                <a:ea typeface="WenQuanYi Micro Hei" charset="0"/>
                <a:cs typeface="WenQuanYi Micro Hei" charset="0"/>
              </a:defRPr>
            </a:lvl9pPr>
          </a:lstStyle>
          <a:p>
            <a:pPr hangingPunct="1">
              <a:lnSpc>
                <a:spcPts val="2000"/>
              </a:lnSpc>
            </a:pPr>
            <a:r>
              <a:rPr lang="de-DE" altLang="en-US" sz="2000">
                <a:ea typeface="MS PGothic" pitchFamily="34" charset="-128"/>
              </a:rPr>
              <a:t>HIC study of an engineering model</a:t>
            </a:r>
          </a:p>
        </p:txBody>
      </p:sp>
      <p:graphicFrame>
        <p:nvGraphicFramePr>
          <p:cNvPr id="14340" name="Object 4"/>
          <p:cNvGraphicFramePr>
            <a:graphicFrameLocks noChangeAspect="1"/>
          </p:cNvGraphicFramePr>
          <p:nvPr>
            <p:extLst>
              <p:ext uri="{D42A27DB-BD31-4B8C-83A1-F6EECF244321}">
                <p14:modId xmlns:p14="http://schemas.microsoft.com/office/powerpoint/2010/main" val="1545012205"/>
              </p:ext>
            </p:extLst>
          </p:nvPr>
        </p:nvGraphicFramePr>
        <p:xfrm>
          <a:off x="683232" y="1317513"/>
          <a:ext cx="7920038" cy="5040312"/>
        </p:xfrm>
        <a:graphic>
          <a:graphicData uri="http://schemas.openxmlformats.org/presentationml/2006/ole">
            <mc:AlternateContent xmlns:mc="http://schemas.openxmlformats.org/markup-compatibility/2006">
              <mc:Choice xmlns:v="urn:schemas-microsoft-com:vml" Requires="v">
                <p:oleObj spid="_x0000_s1064" r:id="rId4" imgW="7920360" imgH="5040360" progId="">
                  <p:embed/>
                </p:oleObj>
              </mc:Choice>
              <mc:Fallback>
                <p:oleObj r:id="rId4" imgW="7920360" imgH="504036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3232" y="1317513"/>
                        <a:ext cx="7920038" cy="5040312"/>
                      </a:xfrm>
                      <a:prstGeom prst="rect">
                        <a:avLst/>
                      </a:prstGeom>
                      <a:noFill/>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 name="Fußzeilenplatzhalter 6"/>
          <p:cNvSpPr>
            <a:spLocks noGrp="1"/>
          </p:cNvSpPr>
          <p:nvPr>
            <p:ph type="ftr" sz="quarter" idx="14"/>
          </p:nvPr>
        </p:nvSpPr>
        <p:spPr/>
        <p:txBody>
          <a:bodyPr/>
          <a:lstStyle/>
          <a:p>
            <a:r>
              <a:rPr lang="en-US" altLang="en-US" dirty="0" smtClean="0"/>
              <a:t>HIC Simulation │ F&amp;CSC 2013 │ December 4th, 2013 │ RAG-dvs3 │ dirk goetze </a:t>
            </a:r>
            <a:endParaRPr lang="en-US" altLang="en-US" dirty="0"/>
          </a:p>
        </p:txBody>
      </p:sp>
      <p:sp>
        <p:nvSpPr>
          <p:cNvPr id="2" name="Textfeld 1"/>
          <p:cNvSpPr txBox="1"/>
          <p:nvPr/>
        </p:nvSpPr>
        <p:spPr>
          <a:xfrm>
            <a:off x="819397" y="5723906"/>
            <a:ext cx="7647709" cy="246221"/>
          </a:xfrm>
          <a:prstGeom prst="rect">
            <a:avLst/>
          </a:prstGeom>
          <a:solidFill>
            <a:schemeClr val="bg1"/>
          </a:solidFill>
        </p:spPr>
        <p:txBody>
          <a:bodyPr wrap="square" lIns="0" tIns="0" rIns="0" bIns="0" rtlCol="0">
            <a:spAutoFit/>
          </a:bodyPr>
          <a:lstStyle/>
          <a:p>
            <a:endParaRPr lang="en-US" sz="1600" dirty="0" smtClean="0">
              <a:latin typeface="+mn-lt"/>
            </a:endParaRPr>
          </a:p>
        </p:txBody>
      </p:sp>
      <p:sp>
        <p:nvSpPr>
          <p:cNvPr id="5" name="Ellipse 4"/>
          <p:cNvSpPr/>
          <p:nvPr/>
        </p:nvSpPr>
        <p:spPr>
          <a:xfrm>
            <a:off x="972000" y="4046400"/>
            <a:ext cx="1353600" cy="921600"/>
          </a:xfrm>
          <a:prstGeom prst="ellipse">
            <a:avLst/>
          </a:prstGeom>
          <a:noFill/>
          <a:ln w="19050">
            <a:solidFill>
              <a:schemeClr val="accent6">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6" name="Textfeld 5"/>
          <p:cNvSpPr txBox="1"/>
          <p:nvPr/>
        </p:nvSpPr>
        <p:spPr>
          <a:xfrm>
            <a:off x="2505600" y="5023628"/>
            <a:ext cx="2282400" cy="430887"/>
          </a:xfrm>
          <a:prstGeom prst="rect">
            <a:avLst/>
          </a:prstGeom>
          <a:solidFill>
            <a:schemeClr val="bg1"/>
          </a:solidFill>
        </p:spPr>
        <p:txBody>
          <a:bodyPr wrap="square" lIns="0" tIns="0" rIns="0" bIns="0" rtlCol="0">
            <a:spAutoFit/>
          </a:bodyPr>
          <a:lstStyle/>
          <a:p>
            <a:r>
              <a:rPr lang="en-US" sz="1400" dirty="0" smtClean="0">
                <a:solidFill>
                  <a:schemeClr val="accent6">
                    <a:lumMod val="75000"/>
                  </a:schemeClr>
                </a:solidFill>
                <a:latin typeface="+mn-lt"/>
              </a:rPr>
              <a:t>minor influence of mass at low pitch distance </a:t>
            </a:r>
          </a:p>
        </p:txBody>
      </p:sp>
      <p:cxnSp>
        <p:nvCxnSpPr>
          <p:cNvPr id="9" name="Gerade Verbindung 8"/>
          <p:cNvCxnSpPr>
            <a:stCxn id="6" idx="1"/>
            <a:endCxn id="5" idx="5"/>
          </p:cNvCxnSpPr>
          <p:nvPr/>
        </p:nvCxnSpPr>
        <p:spPr>
          <a:xfrm flipH="1" flipV="1">
            <a:off x="2127370" y="4833035"/>
            <a:ext cx="378230" cy="406037"/>
          </a:xfrm>
          <a:prstGeom prst="line">
            <a:avLst/>
          </a:prstGeom>
          <a:noFill/>
          <a:ln w="19050">
            <a:solidFill>
              <a:schemeClr val="accent6">
                <a:lumMod val="75000"/>
              </a:schemeClr>
            </a:solidFill>
          </a:ln>
        </p:spPr>
        <p:style>
          <a:lnRef idx="2">
            <a:schemeClr val="accent3">
              <a:shade val="50000"/>
            </a:schemeClr>
          </a:lnRef>
          <a:fillRef idx="1">
            <a:schemeClr val="accent3"/>
          </a:fillRef>
          <a:effectRef idx="0">
            <a:schemeClr val="accent3"/>
          </a:effectRef>
          <a:fontRef idx="minor">
            <a:schemeClr val="lt1"/>
          </a:fontRef>
        </p:style>
      </p:cxnSp>
      <p:sp>
        <p:nvSpPr>
          <p:cNvPr id="18" name="Ellipse 17"/>
          <p:cNvSpPr/>
          <p:nvPr/>
        </p:nvSpPr>
        <p:spPr>
          <a:xfrm>
            <a:off x="7491158" y="2124644"/>
            <a:ext cx="1353600" cy="1208956"/>
          </a:xfrm>
          <a:prstGeom prst="ellipse">
            <a:avLst/>
          </a:prstGeom>
          <a:noFill/>
          <a:ln w="19050">
            <a:solidFill>
              <a:schemeClr val="accent6">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9" name="Textfeld 18"/>
          <p:cNvSpPr txBox="1"/>
          <p:nvPr/>
        </p:nvSpPr>
        <p:spPr>
          <a:xfrm>
            <a:off x="5983886" y="4694400"/>
            <a:ext cx="3014544" cy="430887"/>
          </a:xfrm>
          <a:prstGeom prst="rect">
            <a:avLst/>
          </a:prstGeom>
          <a:solidFill>
            <a:schemeClr val="bg1"/>
          </a:solidFill>
        </p:spPr>
        <p:txBody>
          <a:bodyPr wrap="square" lIns="0" tIns="0" rIns="0" bIns="0" rtlCol="0">
            <a:spAutoFit/>
          </a:bodyPr>
          <a:lstStyle/>
          <a:p>
            <a:pPr algn="ctr"/>
            <a:r>
              <a:rPr lang="en-US" sz="1400" dirty="0" smtClean="0">
                <a:solidFill>
                  <a:schemeClr val="accent6">
                    <a:lumMod val="75000"/>
                  </a:schemeClr>
                </a:solidFill>
                <a:latin typeface="+mn-lt"/>
              </a:rPr>
              <a:t>stiffener in the lower part of the backrest</a:t>
            </a:r>
          </a:p>
        </p:txBody>
      </p:sp>
      <p:cxnSp>
        <p:nvCxnSpPr>
          <p:cNvPr id="20" name="Gerade Verbindung 19"/>
          <p:cNvCxnSpPr>
            <a:endCxn id="18" idx="4"/>
          </p:cNvCxnSpPr>
          <p:nvPr/>
        </p:nvCxnSpPr>
        <p:spPr>
          <a:xfrm flipV="1">
            <a:off x="7610400" y="3333600"/>
            <a:ext cx="557558" cy="1360800"/>
          </a:xfrm>
          <a:prstGeom prst="line">
            <a:avLst/>
          </a:prstGeom>
          <a:noFill/>
          <a:ln w="19050">
            <a:solidFill>
              <a:schemeClr val="accent6">
                <a:lumMod val="75000"/>
              </a:schemeClr>
            </a:solidFill>
          </a:ln>
        </p:spPr>
        <p:style>
          <a:lnRef idx="2">
            <a:schemeClr val="accent3">
              <a:shade val="50000"/>
            </a:schemeClr>
          </a:lnRef>
          <a:fillRef idx="1">
            <a:schemeClr val="accent3"/>
          </a:fillRef>
          <a:effectRef idx="0">
            <a:schemeClr val="accent3"/>
          </a:effectRef>
          <a:fontRef idx="minor">
            <a:schemeClr val="lt1"/>
          </a:fontRef>
        </p:style>
      </p:cxnSp>
      <p:sp>
        <p:nvSpPr>
          <p:cNvPr id="28" name="Ellipse 27"/>
          <p:cNvSpPr/>
          <p:nvPr/>
        </p:nvSpPr>
        <p:spPr>
          <a:xfrm>
            <a:off x="5068800" y="1931032"/>
            <a:ext cx="1127486" cy="921600"/>
          </a:xfrm>
          <a:prstGeom prst="ellipse">
            <a:avLst/>
          </a:prstGeom>
          <a:noFill/>
          <a:ln w="19050">
            <a:solidFill>
              <a:schemeClr val="accent6">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9" name="Textfeld 28"/>
          <p:cNvSpPr txBox="1"/>
          <p:nvPr/>
        </p:nvSpPr>
        <p:spPr>
          <a:xfrm>
            <a:off x="4643251" y="3288758"/>
            <a:ext cx="2282400" cy="215444"/>
          </a:xfrm>
          <a:prstGeom prst="rect">
            <a:avLst/>
          </a:prstGeom>
          <a:solidFill>
            <a:schemeClr val="bg1"/>
          </a:solidFill>
        </p:spPr>
        <p:txBody>
          <a:bodyPr wrap="square" lIns="0" tIns="0" rIns="0" bIns="0" rtlCol="0">
            <a:spAutoFit/>
          </a:bodyPr>
          <a:lstStyle/>
          <a:p>
            <a:pPr algn="ctr"/>
            <a:r>
              <a:rPr lang="en-US" sz="1400" dirty="0" smtClean="0">
                <a:solidFill>
                  <a:schemeClr val="accent6">
                    <a:lumMod val="75000"/>
                  </a:schemeClr>
                </a:solidFill>
                <a:latin typeface="+mn-lt"/>
              </a:rPr>
              <a:t>critical HIC-C distance</a:t>
            </a:r>
          </a:p>
        </p:txBody>
      </p:sp>
      <p:cxnSp>
        <p:nvCxnSpPr>
          <p:cNvPr id="30" name="Gerade Verbindung 29"/>
          <p:cNvCxnSpPr>
            <a:stCxn id="29" idx="0"/>
            <a:endCxn id="28" idx="4"/>
          </p:cNvCxnSpPr>
          <p:nvPr/>
        </p:nvCxnSpPr>
        <p:spPr>
          <a:xfrm flipH="1" flipV="1">
            <a:off x="5632543" y="2852632"/>
            <a:ext cx="151908" cy="436126"/>
          </a:xfrm>
          <a:prstGeom prst="line">
            <a:avLst/>
          </a:prstGeom>
          <a:noFill/>
          <a:ln w="19050">
            <a:solidFill>
              <a:schemeClr val="accent6">
                <a:lumMod val="75000"/>
              </a:schemeClr>
            </a:solidFill>
          </a:ln>
        </p:spPr>
        <p:style>
          <a:lnRef idx="2">
            <a:schemeClr val="accent3">
              <a:shade val="50000"/>
            </a:schemeClr>
          </a:lnRef>
          <a:fillRef idx="1">
            <a:schemeClr val="accent3"/>
          </a:fillRef>
          <a:effectRef idx="0">
            <a:schemeClr val="accent3"/>
          </a:effectRef>
          <a:fontRef idx="minor">
            <a:schemeClr val="lt1"/>
          </a:fontRef>
        </p:style>
      </p:cxnSp>
    </p:spTree>
    <p:extLst>
      <p:ext uri="{BB962C8B-B14F-4D97-AF65-F5344CB8AC3E}">
        <p14:creationId xmlns:p14="http://schemas.microsoft.com/office/powerpoint/2010/main" val="385910630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fade">
                                      <p:cBhvr>
                                        <p:cTn id="18" dur="500"/>
                                        <p:tgtEl>
                                          <p:spTgt spid="28"/>
                                        </p:tgtEl>
                                      </p:cBhvr>
                                    </p:animEffect>
                                  </p:childTnLst>
                                </p:cTn>
                              </p:par>
                              <p:par>
                                <p:cTn id="19" presetID="10" presetClass="entr" presetSubtype="0" fill="hold" nodeType="with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fade">
                                      <p:cBhvr>
                                        <p:cTn id="21" dur="500"/>
                                        <p:tgtEl>
                                          <p:spTgt spid="30"/>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fade">
                                      <p:cBhvr>
                                        <p:cTn id="24" dur="500"/>
                                        <p:tgtEl>
                                          <p:spTgt spid="29"/>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500"/>
                                        <p:tgtEl>
                                          <p:spTgt spid="18"/>
                                        </p:tgtEl>
                                      </p:cBhvr>
                                    </p:animEffect>
                                  </p:childTnLst>
                                </p:cTn>
                              </p:par>
                              <p:par>
                                <p:cTn id="30" presetID="10" presetClass="entr" presetSubtype="0" fill="hold"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500"/>
                                        <p:tgtEl>
                                          <p:spTgt spid="20"/>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8" grpId="0" animBg="1"/>
      <p:bldP spid="19" grpId="0" animBg="1"/>
      <p:bldP spid="28" grpId="0" animBg="1"/>
      <p:bldP spid="29" grpId="0" animBg="1"/>
    </p:bldLst>
  </p:timing>
</p:sld>
</file>

<file path=ppt/theme/theme1.xml><?xml version="1.0" encoding="utf-8"?>
<a:theme xmlns:a="http://schemas.openxmlformats.org/drawingml/2006/main" name="RAS PPT-Master blank FV 4.2-33 Ind.01en">
  <a:themeElements>
    <a:clrScheme name="RAS">
      <a:dk1>
        <a:srgbClr val="000000"/>
      </a:dk1>
      <a:lt1>
        <a:srgbClr val="FFFFFF"/>
      </a:lt1>
      <a:dk2>
        <a:srgbClr val="5F5F5F"/>
      </a:dk2>
      <a:lt2>
        <a:srgbClr val="D9DADB"/>
      </a:lt2>
      <a:accent1>
        <a:srgbClr val="414141"/>
      </a:accent1>
      <a:accent2>
        <a:srgbClr val="7D7D7D"/>
      </a:accent2>
      <a:accent3>
        <a:srgbClr val="A0A0A0"/>
      </a:accent3>
      <a:accent4>
        <a:srgbClr val="C3C3C3"/>
      </a:accent4>
      <a:accent5>
        <a:srgbClr val="EBEBEB"/>
      </a:accent5>
      <a:accent6>
        <a:srgbClr val="99CC00"/>
      </a:accent6>
      <a:hlink>
        <a:srgbClr val="000000"/>
      </a:hlink>
      <a:folHlink>
        <a:srgbClr val="000000"/>
      </a:folHlink>
    </a:clrScheme>
    <a:fontScheme name="Reacro">
      <a:majorFont>
        <a:latin typeface="Arial"/>
        <a:ea typeface="ＭＳ Ｐゴシック"/>
        <a:cs typeface="Arial"/>
      </a:majorFont>
      <a:minorFont>
        <a:latin typeface="Arial"/>
        <a:ea typeface="ＭＳ Ｐゴシック"/>
        <a:cs typeface="Arial"/>
      </a:minorFont>
    </a:fontScheme>
    <a:fmtScheme name="Pin">
      <a:fillStyleLst>
        <a:solidFill>
          <a:schemeClr val="phClr"/>
        </a:solidFill>
        <a:gradFill rotWithShape="1">
          <a:gsLst>
            <a:gs pos="0">
              <a:schemeClr val="phClr">
                <a:tint val="50000"/>
                <a:satMod val="180000"/>
                <a:lumMod val="100000"/>
              </a:schemeClr>
            </a:gs>
            <a:gs pos="40000">
              <a:schemeClr val="phClr">
                <a:tint val="60000"/>
                <a:satMod val="130000"/>
                <a:lumMod val="100000"/>
              </a:schemeClr>
            </a:gs>
            <a:gs pos="100000">
              <a:schemeClr val="phClr">
                <a:tint val="96000"/>
                <a:lumMod val="108000"/>
              </a:schemeClr>
            </a:gs>
          </a:gsLst>
          <a:lin ang="5400000" scaled="0"/>
        </a:gradFill>
        <a:gradFill rotWithShape="1">
          <a:gsLst>
            <a:gs pos="0">
              <a:schemeClr val="phClr"/>
            </a:gs>
            <a:gs pos="100000">
              <a:schemeClr val="phClr">
                <a:shade val="76000"/>
                <a:lumMod val="90000"/>
              </a:schemeClr>
            </a:gs>
          </a:gsLst>
          <a:lin ang="5400000" scaled="0"/>
        </a:gradFill>
      </a:fillStyleLst>
      <a:lnStyleLst>
        <a:ln w="9525" cap="flat" cmpd="sng" algn="ctr">
          <a:solidFill>
            <a:schemeClr val="phClr"/>
          </a:solidFill>
          <a:prstDash val="solid"/>
        </a:ln>
        <a:ln w="15875" cap="flat" cmpd="sng" algn="ctr">
          <a:solidFill>
            <a:schemeClr val="phClr">
              <a:shade val="80000"/>
              <a:lumMod val="90000"/>
            </a:schemeClr>
          </a:solidFill>
          <a:prstDash val="solid"/>
        </a:ln>
        <a:ln w="25400" cap="flat" cmpd="sng" algn="ctr">
          <a:solidFill>
            <a:schemeClr val="phClr"/>
          </a:solidFill>
          <a:prstDash val="solid"/>
        </a:ln>
      </a:lnStyleLst>
      <a:effectStyleLst>
        <a:effectStyle>
          <a:effectLst/>
        </a:effectStyle>
        <a:effectStyle>
          <a:effectLst>
            <a:outerShdw blurRad="38100" dist="38100" dir="4800000" sx="98000" sy="98000" rotWithShape="0">
              <a:srgbClr val="000000">
                <a:alpha val="32000"/>
              </a:srgbClr>
            </a:outerShdw>
          </a:effectLst>
        </a:effectStyle>
        <a:effectStyle>
          <a:effectLst>
            <a:outerShdw blurRad="38100" dist="38100" dir="4800000" sx="96000" sy="96000" rotWithShape="0">
              <a:srgbClr val="000000">
                <a:alpha val="40000"/>
              </a:srgbClr>
            </a:outerShdw>
          </a:effectLst>
          <a:scene3d>
            <a:camera prst="orthographicFront">
              <a:rot lat="0" lon="0" rev="0"/>
            </a:camera>
            <a:lightRig rig="threePt" dir="t">
              <a:rot lat="0" lon="0" rev="3240000"/>
            </a:lightRig>
          </a:scene3d>
          <a:sp3d>
            <a:bevelT w="28575" h="28575"/>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w="19050">
          <a:solidFill>
            <a:schemeClr val="bg2"/>
          </a:solidFill>
        </a:ln>
      </a:spPr>
      <a:bodyPr rtlCol="0" anchor="ctr"/>
      <a:lstStyle>
        <a:defPPr algn="ctr">
          <a:defRPr/>
        </a:defPPr>
      </a:lstStyle>
      <a:style>
        <a:lnRef idx="2">
          <a:schemeClr val="accent3">
            <a:shade val="50000"/>
          </a:schemeClr>
        </a:lnRef>
        <a:fillRef idx="1">
          <a:schemeClr val="accent3"/>
        </a:fillRef>
        <a:effectRef idx="0">
          <a:schemeClr val="accent3"/>
        </a:effectRef>
        <a:fontRef idx="minor">
          <a:schemeClr val="lt1"/>
        </a:fontRef>
      </a:style>
    </a:spDef>
    <a:lnDef>
      <a:spPr>
        <a:ln w="3175">
          <a:solidFill>
            <a:schemeClr val="tx1"/>
          </a:solidFill>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defRPr sz="1600" dirty="0" smtClean="0">
            <a:latin typeface="+mn-lt"/>
          </a:defRPr>
        </a:defPPr>
      </a:lstStyle>
    </a:txDef>
  </a:objectDefaults>
  <a:extraClrSchemeLst>
    <a:extraClrScheme>
      <a:clrScheme name="Standard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andard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andard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andard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Larissa">
  <a:themeElements>
    <a:clrScheme name="RECARO">
      <a:dk1>
        <a:srgbClr val="000000"/>
      </a:dk1>
      <a:lt1>
        <a:srgbClr val="FFFFFF"/>
      </a:lt1>
      <a:dk2>
        <a:srgbClr val="D9DADB"/>
      </a:dk2>
      <a:lt2>
        <a:srgbClr val="535554"/>
      </a:lt2>
      <a:accent1>
        <a:srgbClr val="7F7F7F"/>
      </a:accent1>
      <a:accent2>
        <a:srgbClr val="A5A8A6"/>
      </a:accent2>
      <a:accent3>
        <a:srgbClr val="FFFFFF"/>
      </a:accent3>
      <a:accent4>
        <a:srgbClr val="FFFFFF"/>
      </a:accent4>
      <a:accent5>
        <a:srgbClr val="FFFFFF"/>
      </a:accent5>
      <a:accent6>
        <a:srgbClr val="DE3B1F"/>
      </a:accent6>
      <a:hlink>
        <a:srgbClr val="000000"/>
      </a:hlink>
      <a:folHlink>
        <a:srgbClr val="000000"/>
      </a:folHlink>
    </a:clrScheme>
    <a:fontScheme name="Reacro">
      <a:majorFont>
        <a:latin typeface="Arial"/>
        <a:ea typeface="ＭＳ Ｐゴシック"/>
        <a:cs typeface="Arial"/>
      </a:majorFont>
      <a:minorFont>
        <a:latin typeface="Arial"/>
        <a:ea typeface="ＭＳ Ｐゴシック"/>
        <a:cs typeface="Arial"/>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
  <a:themeElements>
    <a:clrScheme name="RECARO">
      <a:dk1>
        <a:srgbClr val="000000"/>
      </a:dk1>
      <a:lt1>
        <a:srgbClr val="FFFFFF"/>
      </a:lt1>
      <a:dk2>
        <a:srgbClr val="D9DADB"/>
      </a:dk2>
      <a:lt2>
        <a:srgbClr val="535554"/>
      </a:lt2>
      <a:accent1>
        <a:srgbClr val="7F7F7F"/>
      </a:accent1>
      <a:accent2>
        <a:srgbClr val="A5A8A6"/>
      </a:accent2>
      <a:accent3>
        <a:srgbClr val="FFFFFF"/>
      </a:accent3>
      <a:accent4>
        <a:srgbClr val="FFFFFF"/>
      </a:accent4>
      <a:accent5>
        <a:srgbClr val="FFFFFF"/>
      </a:accent5>
      <a:accent6>
        <a:srgbClr val="DE3B1F"/>
      </a:accent6>
      <a:hlink>
        <a:srgbClr val="000000"/>
      </a:hlink>
      <a:folHlink>
        <a:srgbClr val="000000"/>
      </a:folHlink>
    </a:clrScheme>
    <a:fontScheme name="Reacro">
      <a:majorFont>
        <a:latin typeface="Arial"/>
        <a:ea typeface="ＭＳ Ｐゴシック"/>
        <a:cs typeface="Arial"/>
      </a:majorFont>
      <a:minorFont>
        <a:latin typeface="Arial"/>
        <a:ea typeface="ＭＳ Ｐゴシック"/>
        <a:cs typeface="Arial"/>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RAS PPT-Master blank FV 4.2-33 Ind.01en</Template>
  <TotalTime>0</TotalTime>
  <Words>1275</Words>
  <Application>Microsoft Office PowerPoint</Application>
  <PresentationFormat>On-screen Show (4:3)</PresentationFormat>
  <Paragraphs>280</Paragraphs>
  <Slides>28</Slides>
  <Notes>27</Notes>
  <HiddenSlides>1</HiddenSlides>
  <MMClips>2</MMClips>
  <ScaleCrop>false</ScaleCrop>
  <HeadingPairs>
    <vt:vector size="6" baseType="variant">
      <vt:variant>
        <vt:lpstr>Theme</vt:lpstr>
      </vt:variant>
      <vt:variant>
        <vt:i4>1</vt:i4>
      </vt:variant>
      <vt:variant>
        <vt:lpstr>Embedded OLE Servers</vt:lpstr>
      </vt:variant>
      <vt:variant>
        <vt:i4>0</vt:i4>
      </vt:variant>
      <vt:variant>
        <vt:lpstr>Slide Titles</vt:lpstr>
      </vt:variant>
      <vt:variant>
        <vt:i4>28</vt:i4>
      </vt:variant>
    </vt:vector>
  </HeadingPairs>
  <TitlesOfParts>
    <vt:vector size="29" baseType="lpstr">
      <vt:lpstr>RAS PPT-Master blank FV 4.2-33 Ind.01en</vt:lpstr>
      <vt:lpstr>HIC Simulation: Study of Parameters affecting HIC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 for your attention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2013-11-07T09:33:44Z</dcterms:created>
  <dcterms:modified xsi:type="dcterms:W3CDTF">2014-01-29T19:12:33Z</dcterms:modified>
</cp:coreProperties>
</file>