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03" r:id="rId1"/>
    <p:sldMasterId id="2147483816" r:id="rId2"/>
    <p:sldMasterId id="2147483828" r:id="rId3"/>
    <p:sldMasterId id="2147483840" r:id="rId4"/>
  </p:sldMasterIdLst>
  <p:notesMasterIdLst>
    <p:notesMasterId r:id="rId32"/>
  </p:notesMasterIdLst>
  <p:handoutMasterIdLst>
    <p:handoutMasterId r:id="rId33"/>
  </p:handoutMasterIdLst>
  <p:sldIdLst>
    <p:sldId id="312" r:id="rId5"/>
    <p:sldId id="345" r:id="rId6"/>
    <p:sldId id="346" r:id="rId7"/>
    <p:sldId id="351" r:id="rId8"/>
    <p:sldId id="352" r:id="rId9"/>
    <p:sldId id="354" r:id="rId10"/>
    <p:sldId id="358" r:id="rId11"/>
    <p:sldId id="325" r:id="rId12"/>
    <p:sldId id="323" r:id="rId13"/>
    <p:sldId id="324" r:id="rId14"/>
    <p:sldId id="344" r:id="rId15"/>
    <p:sldId id="326" r:id="rId16"/>
    <p:sldId id="355" r:id="rId17"/>
    <p:sldId id="327" r:id="rId18"/>
    <p:sldId id="356" r:id="rId19"/>
    <p:sldId id="330" r:id="rId20"/>
    <p:sldId id="331" r:id="rId21"/>
    <p:sldId id="337" r:id="rId22"/>
    <p:sldId id="357" r:id="rId23"/>
    <p:sldId id="353" r:id="rId24"/>
    <p:sldId id="340" r:id="rId25"/>
    <p:sldId id="342" r:id="rId26"/>
    <p:sldId id="343" r:id="rId27"/>
    <p:sldId id="341" r:id="rId28"/>
    <p:sldId id="349" r:id="rId29"/>
    <p:sldId id="350" r:id="rId30"/>
    <p:sldId id="347" r:id="rId31"/>
  </p:sldIdLst>
  <p:sldSz cx="9144000" cy="6858000" type="screen4x3"/>
  <p:notesSz cx="6858000" cy="9296400"/>
  <p:defaultTextStyle>
    <a:defPPr>
      <a:defRPr lang="en-US"/>
    </a:defPPr>
    <a:lvl1pPr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FF99"/>
    <a:srgbClr val="FFCC00"/>
    <a:srgbClr val="DDDDDD"/>
    <a:srgbClr val="C0C0C0"/>
    <a:srgbClr val="1D2F68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52" autoAdjust="0"/>
    <p:restoredTop sz="92343" autoAdjust="0"/>
  </p:normalViewPr>
  <p:slideViewPr>
    <p:cSldViewPr snapToGrid="0">
      <p:cViewPr varScale="1">
        <p:scale>
          <a:sx n="94" d="100"/>
          <a:sy n="94" d="100"/>
        </p:scale>
        <p:origin x="-672" y="-102"/>
      </p:cViewPr>
      <p:guideLst>
        <p:guide orient="horz" pos="536"/>
        <p:guide pos="3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cat>
            <c:strRef>
              <c:f>Sheet1!$A$2:$A$15</c:f>
              <c:strCache>
                <c:ptCount val="14"/>
                <c:pt idx="0">
                  <c:v>4-Pt</c:v>
                </c:pt>
                <c:pt idx="1">
                  <c:v>4-Pt</c:v>
                </c:pt>
                <c:pt idx="2">
                  <c:v>4-Pt</c:v>
                </c:pt>
                <c:pt idx="3">
                  <c:v>Lap</c:v>
                </c:pt>
                <c:pt idx="4">
                  <c:v>Lap</c:v>
                </c:pt>
                <c:pt idx="5">
                  <c:v>Lap</c:v>
                </c:pt>
                <c:pt idx="6">
                  <c:v>Lap</c:v>
                </c:pt>
                <c:pt idx="7">
                  <c:v>Lap</c:v>
                </c:pt>
                <c:pt idx="8">
                  <c:v>Lap</c:v>
                </c:pt>
                <c:pt idx="9">
                  <c:v>Lap</c:v>
                </c:pt>
                <c:pt idx="10">
                  <c:v>Lap</c:v>
                </c:pt>
                <c:pt idx="11">
                  <c:v>Lap</c:v>
                </c:pt>
                <c:pt idx="12">
                  <c:v>Lap</c:v>
                </c:pt>
                <c:pt idx="13">
                  <c:v>Lap</c:v>
                </c:pt>
              </c:strCache>
            </c:strRef>
          </c:cat>
          <c:val>
            <c:numRef>
              <c:f>Sheet1!$B$2:$B$15</c:f>
              <c:numCache>
                <c:formatCode>General</c:formatCode>
                <c:ptCount val="14"/>
                <c:pt idx="0">
                  <c:v>0.55000000000000004</c:v>
                </c:pt>
                <c:pt idx="1">
                  <c:v>0.54</c:v>
                </c:pt>
                <c:pt idx="2">
                  <c:v>0.57999999999999996</c:v>
                </c:pt>
                <c:pt idx="3">
                  <c:v>0.85</c:v>
                </c:pt>
                <c:pt idx="4">
                  <c:v>0.77</c:v>
                </c:pt>
                <c:pt idx="5">
                  <c:v>0.8</c:v>
                </c:pt>
                <c:pt idx="6">
                  <c:v>1.06</c:v>
                </c:pt>
                <c:pt idx="7">
                  <c:v>0.67</c:v>
                </c:pt>
                <c:pt idx="8">
                  <c:v>0.77</c:v>
                </c:pt>
                <c:pt idx="9">
                  <c:v>0.83</c:v>
                </c:pt>
                <c:pt idx="10">
                  <c:v>0.76</c:v>
                </c:pt>
                <c:pt idx="11">
                  <c:v>0.77</c:v>
                </c:pt>
                <c:pt idx="12">
                  <c:v>0.76</c:v>
                </c:pt>
                <c:pt idx="13">
                  <c:v>0.9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9053568"/>
        <c:axId val="49172864"/>
      </c:barChart>
      <c:catAx>
        <c:axId val="390535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49172864"/>
        <c:crosses val="autoZero"/>
        <c:auto val="1"/>
        <c:lblAlgn val="ctr"/>
        <c:lblOffset val="100"/>
        <c:noMultiLvlLbl val="0"/>
      </c:catAx>
      <c:valAx>
        <c:axId val="4917286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905356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algn="r"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2971800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831263"/>
            <a:ext cx="2971800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algn="r"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7E0A8A5A-ECF8-4879-A4AD-BB7294EEDC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9814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algn="r"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64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06488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1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416425"/>
            <a:ext cx="5029200" cy="418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2971800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831263"/>
            <a:ext cx="2971800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algn="r"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17E8D098-3CB4-4B42-9D27-C25F9ABBED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97809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1225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11225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1225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1225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1225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1225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1225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1225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1225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09547CE-64FF-4295-B723-5ED170B03EE3}" type="slidenum">
              <a:rPr lang="en-US" altLang="en-US" sz="1200" smtClean="0">
                <a:solidFill>
                  <a:srgbClr val="000000"/>
                </a:solidFill>
                <a:latin typeface="Times New Roman" pitchFamily="18" charset="0"/>
              </a:rPr>
              <a:pPr eaLnBrk="1" hangingPunct="1"/>
              <a:t>1</a:t>
            </a:fld>
            <a:endParaRPr lang="en-US" altLang="en-US" sz="12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smtClean="0"/>
              <a:t>F</a:t>
            </a:r>
            <a:r>
              <a:rPr lang="en-US" altLang="en-US" baseline="-25000" smtClean="0"/>
              <a:t>zc</a:t>
            </a:r>
            <a:r>
              <a:rPr lang="en-US" altLang="en-US" smtClean="0"/>
              <a:t> = 6806 N (tension)</a:t>
            </a:r>
          </a:p>
          <a:p>
            <a:r>
              <a:rPr lang="en-US" altLang="en-US" smtClean="0"/>
              <a:t>F</a:t>
            </a:r>
            <a:r>
              <a:rPr lang="en-US" altLang="en-US" baseline="-25000" smtClean="0"/>
              <a:t>zc</a:t>
            </a:r>
            <a:r>
              <a:rPr lang="en-US" altLang="en-US" smtClean="0"/>
              <a:t> = 6160 N (compression)</a:t>
            </a:r>
          </a:p>
          <a:p>
            <a:r>
              <a:rPr lang="en-US" altLang="en-US" smtClean="0"/>
              <a:t>M</a:t>
            </a:r>
            <a:r>
              <a:rPr lang="en-US" altLang="en-US" baseline="-25000" smtClean="0"/>
              <a:t>yc</a:t>
            </a:r>
            <a:r>
              <a:rPr lang="en-US" altLang="en-US" smtClean="0"/>
              <a:t> = 310 Nm (flexion)</a:t>
            </a:r>
          </a:p>
          <a:p>
            <a:r>
              <a:rPr lang="en-US" altLang="en-US" smtClean="0"/>
              <a:t>M</a:t>
            </a:r>
            <a:r>
              <a:rPr lang="en-US" altLang="en-US" baseline="-25000" smtClean="0"/>
              <a:t>yc</a:t>
            </a:r>
            <a:r>
              <a:rPr lang="en-US" altLang="en-US" smtClean="0"/>
              <a:t> = 135 Nm (extension)</a:t>
            </a:r>
          </a:p>
          <a:p>
            <a:r>
              <a:rPr lang="en-US" altLang="en-US" smtClean="0"/>
              <a:t>F</a:t>
            </a:r>
            <a:r>
              <a:rPr lang="en-US" altLang="en-US" baseline="-25000" smtClean="0"/>
              <a:t>t</a:t>
            </a:r>
            <a:r>
              <a:rPr lang="en-US" altLang="en-US" smtClean="0"/>
              <a:t> = 4170 N</a:t>
            </a:r>
          </a:p>
          <a:p>
            <a:r>
              <a:rPr lang="en-US" altLang="en-US" smtClean="0"/>
              <a:t>F</a:t>
            </a:r>
            <a:r>
              <a:rPr lang="en-US" altLang="en-US" baseline="-25000" smtClean="0"/>
              <a:t>c</a:t>
            </a:r>
            <a:r>
              <a:rPr lang="en-US" altLang="en-US" smtClean="0"/>
              <a:t> = 4000 N</a:t>
            </a:r>
          </a:p>
          <a:p>
            <a:endParaRPr lang="en-US" altLang="en-US" smtClean="0"/>
          </a:p>
        </p:txBody>
      </p:sp>
      <p:sp>
        <p:nvSpPr>
          <p:cNvPr id="43012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11225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11225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1225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1225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1225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1225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1225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1225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1225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 smtClean="0">
                <a:latin typeface="Times New Roman" pitchFamily="18" charset="0"/>
              </a:rPr>
              <a:t>Side Facing Seat Issues</a:t>
            </a:r>
          </a:p>
        </p:txBody>
      </p:sp>
      <p:sp>
        <p:nvSpPr>
          <p:cNvPr id="43013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1225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11225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1225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1225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1225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1225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1225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1225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1225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FFFF5AA-51C9-4A35-A071-3607B036929B}" type="slidenum">
              <a:rPr lang="en-US" altLang="en-US" sz="1200" smtClean="0">
                <a:latin typeface="Times New Roman" pitchFamily="18" charset="0"/>
              </a:rPr>
              <a:pPr eaLnBrk="1" hangingPunct="1"/>
              <a:t>5</a:t>
            </a:fld>
            <a:endParaRPr lang="en-US" altLang="en-US" sz="120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smtClean="0"/>
              <a:t>Both passed, case where lower acceptance value of HIC 15 does not make it a fail!</a:t>
            </a: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1225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11225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1225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1225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1225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1225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1225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1225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1225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3D20619-BC38-4797-9CCE-01BB372DA9C1}" type="slidenum">
              <a:rPr lang="en-US" altLang="en-US" sz="1200" smtClean="0">
                <a:latin typeface="Times New Roman" pitchFamily="18" charset="0"/>
              </a:rPr>
              <a:pPr eaLnBrk="1" hangingPunct="1"/>
              <a:t>10</a:t>
            </a:fld>
            <a:endParaRPr lang="en-US" altLang="en-US" sz="120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smtClean="0"/>
              <a:t>HIC15 now passes where HICu fails, also note long duration of HICu window</a:t>
            </a: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1225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11225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1225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1225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1225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1225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1225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1225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1225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6CAFCF6-AB66-431A-9C5B-D85C02FED0B6}" type="slidenum">
              <a:rPr lang="en-US" altLang="en-US" sz="1200" smtClean="0">
                <a:latin typeface="Times New Roman" pitchFamily="18" charset="0"/>
              </a:rPr>
              <a:pPr eaLnBrk="1" hangingPunct="1"/>
              <a:t>21</a:t>
            </a:fld>
            <a:endParaRPr lang="en-US" altLang="en-US" sz="120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smtClean="0"/>
              <a:t>No need to define when the “soft” contact ocurrs with the airbag</a:t>
            </a:r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1225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11225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1225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1225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1225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1225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1225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1225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1225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7D6969B-EAFE-470D-A0F2-589E1C1E6234}" type="slidenum">
              <a:rPr lang="en-US" altLang="en-US" sz="1200" smtClean="0">
                <a:latin typeface="Times New Roman" pitchFamily="18" charset="0"/>
              </a:rPr>
              <a:pPr eaLnBrk="1" hangingPunct="1"/>
              <a:t>25</a:t>
            </a:fld>
            <a:endParaRPr lang="en-US" altLang="en-US" sz="120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81" descr="sunrise_plane_powerpoint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0"/>
            <a:ext cx="3563937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051"/>
          <p:cNvSpPr txBox="1">
            <a:spLocks noChangeArrowheads="1"/>
          </p:cNvSpPr>
          <p:nvPr userDrawn="1"/>
        </p:nvSpPr>
        <p:spPr bwMode="auto">
          <a:xfrm>
            <a:off x="427038" y="3698875"/>
            <a:ext cx="4822825" cy="292258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en-US" sz="1600" smtClean="0">
                <a:solidFill>
                  <a:srgbClr val="1D2F68"/>
                </a:solidFill>
              </a:rPr>
              <a:t>Presented to:</a:t>
            </a:r>
          </a:p>
          <a:p>
            <a:pPr eaLnBrk="1" hangingPunct="1">
              <a:buFontTx/>
              <a:buNone/>
              <a:defRPr/>
            </a:pPr>
            <a:endParaRPr lang="en-US" sz="1600" smtClean="0">
              <a:solidFill>
                <a:srgbClr val="1D2F68"/>
              </a:solidFill>
            </a:endParaRPr>
          </a:p>
          <a:p>
            <a:pPr eaLnBrk="1" hangingPunct="1">
              <a:buFontTx/>
              <a:buNone/>
              <a:defRPr/>
            </a:pPr>
            <a:r>
              <a:rPr lang="en-US" sz="1600" smtClean="0">
                <a:solidFill>
                  <a:srgbClr val="1D2F68"/>
                </a:solidFill>
              </a:rPr>
              <a:t>By:</a:t>
            </a:r>
          </a:p>
          <a:p>
            <a:pPr eaLnBrk="1" hangingPunct="1">
              <a:buFontTx/>
              <a:buNone/>
              <a:defRPr/>
            </a:pPr>
            <a:endParaRPr lang="en-US" sz="1600" smtClean="0">
              <a:solidFill>
                <a:srgbClr val="1D2F68"/>
              </a:solidFill>
            </a:endParaRPr>
          </a:p>
          <a:p>
            <a:pPr eaLnBrk="1" hangingPunct="1">
              <a:buFontTx/>
              <a:buNone/>
              <a:defRPr/>
            </a:pPr>
            <a:endParaRPr lang="en-US" sz="1600" smtClean="0">
              <a:solidFill>
                <a:srgbClr val="1D2F68"/>
              </a:solidFill>
            </a:endParaRPr>
          </a:p>
          <a:p>
            <a:pPr eaLnBrk="1" hangingPunct="1">
              <a:buFontTx/>
              <a:buNone/>
              <a:defRPr/>
            </a:pPr>
            <a:endParaRPr lang="en-US" sz="1600" smtClean="0">
              <a:solidFill>
                <a:srgbClr val="1D2F68"/>
              </a:solidFill>
            </a:endParaRPr>
          </a:p>
          <a:p>
            <a:pPr eaLnBrk="1" hangingPunct="1">
              <a:buFontTx/>
              <a:buNone/>
              <a:defRPr/>
            </a:pPr>
            <a:endParaRPr lang="en-US" sz="1600" smtClean="0">
              <a:solidFill>
                <a:srgbClr val="1D2F68"/>
              </a:solidFill>
            </a:endParaRPr>
          </a:p>
          <a:p>
            <a:pPr eaLnBrk="1" hangingPunct="1">
              <a:buFontTx/>
              <a:buNone/>
              <a:defRPr/>
            </a:pPr>
            <a:r>
              <a:rPr lang="en-US" sz="1600" smtClean="0">
                <a:solidFill>
                  <a:srgbClr val="1D2F68"/>
                </a:solidFill>
              </a:rPr>
              <a:t>Date:</a:t>
            </a:r>
          </a:p>
        </p:txBody>
      </p:sp>
      <p:grpSp>
        <p:nvGrpSpPr>
          <p:cNvPr id="6" name="Group 1080"/>
          <p:cNvGrpSpPr>
            <a:grpSpLocks/>
          </p:cNvGrpSpPr>
          <p:nvPr userDrawn="1"/>
        </p:nvGrpSpPr>
        <p:grpSpPr bwMode="auto">
          <a:xfrm>
            <a:off x="5873750" y="269875"/>
            <a:ext cx="2895600" cy="911225"/>
            <a:chOff x="3700" y="170"/>
            <a:chExt cx="1824" cy="574"/>
          </a:xfrm>
        </p:grpSpPr>
        <p:pic>
          <p:nvPicPr>
            <p:cNvPr id="7" name="Picture 1079" descr="NEW FAA LOGO"/>
            <p:cNvPicPr>
              <a:picLocks noChangeAspect="1" noChangeArrowheads="1"/>
            </p:cNvPicPr>
            <p:nvPr userDrawn="1"/>
          </p:nvPicPr>
          <p:blipFill>
            <a:blip r:embed="rId3">
              <a:clrChange>
                <a:clrFrom>
                  <a:srgbClr val="DF1F06"/>
                </a:clrFrom>
                <a:clrTo>
                  <a:srgbClr val="DF1F0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33" t="3734" r="14973" b="4564"/>
            <a:stretch>
              <a:fillRect/>
            </a:stretch>
          </p:blipFill>
          <p:spPr bwMode="auto">
            <a:xfrm>
              <a:off x="3700" y="170"/>
              <a:ext cx="573" cy="5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 Box 1071"/>
            <p:cNvSpPr txBox="1">
              <a:spLocks noChangeArrowheads="1"/>
            </p:cNvSpPr>
            <p:nvPr userDrawn="1"/>
          </p:nvSpPr>
          <p:spPr bwMode="ltGray">
            <a:xfrm>
              <a:off x="4288" y="288"/>
              <a:ext cx="1236" cy="35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lnSpc>
                  <a:spcPct val="85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US" sz="1800" b="1" smtClean="0">
                  <a:solidFill>
                    <a:srgbClr val="FFFFFF"/>
                  </a:solidFill>
                </a:rPr>
                <a:t>Federal Aviation</a:t>
              </a:r>
            </a:p>
            <a:p>
              <a:pPr eaLnBrk="1" hangingPunct="1">
                <a:lnSpc>
                  <a:spcPct val="85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US" sz="1800" b="1" smtClean="0">
                  <a:solidFill>
                    <a:srgbClr val="FFFFFF"/>
                  </a:solidFill>
                </a:rPr>
                <a:t>Administration</a:t>
              </a:r>
            </a:p>
          </p:txBody>
        </p:sp>
      </p:grpSp>
      <p:sp>
        <p:nvSpPr>
          <p:cNvPr id="63490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446088" y="312738"/>
            <a:ext cx="4983162" cy="1395412"/>
          </a:xfr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63491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449263" y="1754188"/>
            <a:ext cx="4951412" cy="1752600"/>
          </a:xfr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75901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A2B22E-E9DC-4C1B-9C78-045255A824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9758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3388" y="344488"/>
            <a:ext cx="2117725" cy="55546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8625" y="344488"/>
            <a:ext cx="6202363" cy="55546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855DA0-F5C9-434B-932D-EADC91178E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4715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7162800" cy="9048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239838" y="1371600"/>
            <a:ext cx="7637462" cy="5257800"/>
          </a:xfr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978085155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81" descr="sunrise_plane_powerpoint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0"/>
            <a:ext cx="3563937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051"/>
          <p:cNvSpPr txBox="1">
            <a:spLocks noChangeArrowheads="1"/>
          </p:cNvSpPr>
          <p:nvPr userDrawn="1"/>
        </p:nvSpPr>
        <p:spPr bwMode="auto">
          <a:xfrm>
            <a:off x="427038" y="4497388"/>
            <a:ext cx="4822825" cy="218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en-US" sz="1600" smtClean="0">
                <a:solidFill>
                  <a:srgbClr val="1D2F68"/>
                </a:solidFill>
              </a:rPr>
              <a:t>Presented to:</a:t>
            </a:r>
          </a:p>
          <a:p>
            <a:pPr eaLnBrk="1" hangingPunct="1">
              <a:buFontTx/>
              <a:buNone/>
              <a:defRPr/>
            </a:pPr>
            <a:r>
              <a:rPr lang="en-US" sz="1600" smtClean="0">
                <a:solidFill>
                  <a:srgbClr val="1D2F68"/>
                </a:solidFill>
              </a:rPr>
              <a:t>By:</a:t>
            </a:r>
          </a:p>
          <a:p>
            <a:pPr eaLnBrk="1" hangingPunct="1">
              <a:buFontTx/>
              <a:buNone/>
              <a:defRPr/>
            </a:pPr>
            <a:endParaRPr lang="en-US" sz="1600" smtClean="0">
              <a:solidFill>
                <a:srgbClr val="1D2F68"/>
              </a:solidFill>
            </a:endParaRPr>
          </a:p>
          <a:p>
            <a:pPr eaLnBrk="1" hangingPunct="1">
              <a:buFontTx/>
              <a:buNone/>
              <a:defRPr/>
            </a:pPr>
            <a:endParaRPr lang="en-US" sz="1600" smtClean="0">
              <a:solidFill>
                <a:srgbClr val="1D2F68"/>
              </a:solidFill>
            </a:endParaRPr>
          </a:p>
          <a:p>
            <a:pPr eaLnBrk="1" hangingPunct="1">
              <a:buFontTx/>
              <a:buNone/>
              <a:defRPr/>
            </a:pPr>
            <a:endParaRPr lang="en-US" sz="1600" smtClean="0">
              <a:solidFill>
                <a:srgbClr val="1D2F68"/>
              </a:solidFill>
            </a:endParaRPr>
          </a:p>
          <a:p>
            <a:pPr eaLnBrk="1" hangingPunct="1">
              <a:buFontTx/>
              <a:buNone/>
              <a:defRPr/>
            </a:pPr>
            <a:r>
              <a:rPr lang="en-US" sz="1600" smtClean="0">
                <a:solidFill>
                  <a:srgbClr val="1D2F68"/>
                </a:solidFill>
              </a:rPr>
              <a:t>Date:</a:t>
            </a:r>
          </a:p>
        </p:txBody>
      </p:sp>
      <p:grpSp>
        <p:nvGrpSpPr>
          <p:cNvPr id="6" name="Group 1080"/>
          <p:cNvGrpSpPr>
            <a:grpSpLocks/>
          </p:cNvGrpSpPr>
          <p:nvPr userDrawn="1"/>
        </p:nvGrpSpPr>
        <p:grpSpPr bwMode="auto">
          <a:xfrm>
            <a:off x="5873750" y="269875"/>
            <a:ext cx="2895600" cy="911225"/>
            <a:chOff x="3700" y="170"/>
            <a:chExt cx="1824" cy="574"/>
          </a:xfrm>
        </p:grpSpPr>
        <p:pic>
          <p:nvPicPr>
            <p:cNvPr id="7" name="Picture 1079" descr="NEW FAA LOGO"/>
            <p:cNvPicPr>
              <a:picLocks noChangeAspect="1" noChangeArrowheads="1"/>
            </p:cNvPicPr>
            <p:nvPr userDrawn="1"/>
          </p:nvPicPr>
          <p:blipFill>
            <a:blip r:embed="rId3">
              <a:clrChange>
                <a:clrFrom>
                  <a:srgbClr val="DF1F06"/>
                </a:clrFrom>
                <a:clrTo>
                  <a:srgbClr val="DF1F0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33" t="3734" r="14973" b="4564"/>
            <a:stretch>
              <a:fillRect/>
            </a:stretch>
          </p:blipFill>
          <p:spPr bwMode="auto">
            <a:xfrm>
              <a:off x="3700" y="170"/>
              <a:ext cx="573" cy="5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 Box 1071"/>
            <p:cNvSpPr txBox="1">
              <a:spLocks noChangeArrowheads="1"/>
            </p:cNvSpPr>
            <p:nvPr userDrawn="1"/>
          </p:nvSpPr>
          <p:spPr bwMode="ltGray">
            <a:xfrm>
              <a:off x="4288" y="288"/>
              <a:ext cx="1236" cy="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lnSpc>
                  <a:spcPct val="85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US" sz="1800" b="1" smtClean="0">
                  <a:solidFill>
                    <a:srgbClr val="FFFFFF"/>
                  </a:solidFill>
                </a:rPr>
                <a:t>Federal Aviation</a:t>
              </a:r>
            </a:p>
            <a:p>
              <a:pPr eaLnBrk="1" hangingPunct="1">
                <a:lnSpc>
                  <a:spcPct val="85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US" sz="1800" b="1" smtClean="0">
                  <a:solidFill>
                    <a:srgbClr val="FFFFFF"/>
                  </a:solidFill>
                </a:rPr>
                <a:t>Administration</a:t>
              </a:r>
            </a:p>
          </p:txBody>
        </p:sp>
      </p:grpSp>
      <p:sp>
        <p:nvSpPr>
          <p:cNvPr id="63490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446088" y="312738"/>
            <a:ext cx="4983162" cy="1395412"/>
          </a:xfr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en-US" noProof="0" smtClean="0"/>
              <a:t>Select to edit master title</a:t>
            </a:r>
          </a:p>
        </p:txBody>
      </p:sp>
      <p:sp>
        <p:nvSpPr>
          <p:cNvPr id="63491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449263" y="1754188"/>
            <a:ext cx="4951412" cy="1752600"/>
          </a:xfr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smtClean="0"/>
              <a:t>Select to edit master subtitle</a:t>
            </a:r>
          </a:p>
        </p:txBody>
      </p:sp>
    </p:spTree>
    <p:extLst>
      <p:ext uri="{BB962C8B-B14F-4D97-AF65-F5344CB8AC3E}">
        <p14:creationId xmlns:p14="http://schemas.microsoft.com/office/powerpoint/2010/main" val="15313454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3246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360F61-38EB-4795-91BF-EFF2831971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310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508125"/>
            <a:ext cx="3948113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5813" y="1508125"/>
            <a:ext cx="3949700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CAC8F2-4E34-4621-92A8-80804FECE4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4159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5B9343-2E77-4498-99FD-16DD7A5014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9180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08DD3E-3350-4FA2-96F1-E3B06305D3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7211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533218-86AC-48A9-893E-E21F3D2192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994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0CF150-408D-45E9-9DCA-1D769A101B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9393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534CB4-D03D-44F2-B560-506F3988CA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3156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A34786-84F7-4BA6-891A-EC911ADCE1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0369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49318-D080-4470-8E25-64AA92FE9C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57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3388" y="344488"/>
            <a:ext cx="2117725" cy="55546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8625" y="344488"/>
            <a:ext cx="6202363" cy="55546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654B0C-1A5B-4FBE-84AD-8CB94E5EBD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5303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2507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0CAC37-FBA2-4DAB-86E2-8219FDFBB2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121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508125"/>
            <a:ext cx="3948113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5813" y="1508125"/>
            <a:ext cx="3949700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9121B6-D374-445B-86BF-6F3351040E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523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C64DAA-5092-4114-BD61-0DEABCB300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2302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BBE218-B9F5-48BE-BE73-8973C43E82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239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21768A-9060-47C6-B414-1FCB788D99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241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D3FB9A-C8FB-4F9B-85B7-B4F22ACFC5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2871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F45453-8B04-4B9C-9E2B-A95D38DE69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3039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390368-A84C-4A40-B7F4-10BB69AFA9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741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B909DA-4D0E-4C99-8C6F-9AA57C4E02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772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3388" y="344488"/>
            <a:ext cx="2117725" cy="55546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8625" y="344488"/>
            <a:ext cx="6202363" cy="55546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6CE4D0-DBC5-4232-B7D7-7873BF49AB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6616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939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508125"/>
            <a:ext cx="3948113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5813" y="1508125"/>
            <a:ext cx="3949700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006315-171E-4D48-8E8D-E275DCB435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678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F4753A-A942-4DB2-9BBF-9581DD1A82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3370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56F0AC-CED0-4B28-95B4-B630231F94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495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B31DFC-2C1A-43B9-A67E-F7E85BFCB4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206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D10C56-C5BF-4E30-B265-08E8967161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301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B84E06-0BF3-4A94-839F-241C9C44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624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344488"/>
            <a:ext cx="847248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Select to edit master title</a:t>
            </a:r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508125"/>
            <a:ext cx="8050213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Select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6329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30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3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>
                <a:solidFill>
                  <a:srgbClr val="FFFFFF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7CC8EA59-2694-418A-A551-6451B1EC57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Rectangle 12"/>
          <p:cNvSpPr>
            <a:spLocks noChangeArrowheads="1"/>
          </p:cNvSpPr>
          <p:nvPr/>
        </p:nvSpPr>
        <p:spPr bwMode="auto">
          <a:xfrm>
            <a:off x="0" y="6035675"/>
            <a:ext cx="9144000" cy="815975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32" name="Rectangle 17"/>
          <p:cNvSpPr>
            <a:spLocks noChangeArrowheads="1"/>
          </p:cNvSpPr>
          <p:nvPr/>
        </p:nvSpPr>
        <p:spPr bwMode="auto">
          <a:xfrm>
            <a:off x="6940550" y="630555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fld id="{D9DF0633-324F-444B-BB3F-6E5DAFB22C46}" type="slidenum">
              <a:rPr lang="en-US" altLang="en-US" sz="1200" b="1" smtClean="0">
                <a:solidFill>
                  <a:srgbClr val="FFFFFF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  <a:defRPr/>
              </a:pPr>
              <a:t>‹#›</a:t>
            </a:fld>
            <a:endParaRPr lang="en-US" altLang="en-US" sz="1200" b="1" smtClean="0">
              <a:solidFill>
                <a:srgbClr val="FFFFFF"/>
              </a:solidFill>
            </a:endParaRPr>
          </a:p>
        </p:txBody>
      </p:sp>
      <p:grpSp>
        <p:nvGrpSpPr>
          <p:cNvPr id="1033" name="Group 25"/>
          <p:cNvGrpSpPr>
            <a:grpSpLocks/>
          </p:cNvGrpSpPr>
          <p:nvPr/>
        </p:nvGrpSpPr>
        <p:grpSpPr bwMode="auto">
          <a:xfrm>
            <a:off x="5708650" y="6124575"/>
            <a:ext cx="2047875" cy="661988"/>
            <a:chOff x="3596" y="3858"/>
            <a:chExt cx="1290" cy="417"/>
          </a:xfrm>
        </p:grpSpPr>
        <p:pic>
          <p:nvPicPr>
            <p:cNvPr id="1037" name="Picture 26" descr="NEW FAA LOGO"/>
            <p:cNvPicPr>
              <a:picLocks noChangeAspect="1" noChangeArrowheads="1"/>
            </p:cNvPicPr>
            <p:nvPr userDrawn="1"/>
          </p:nvPicPr>
          <p:blipFill>
            <a:blip r:embed="rId14">
              <a:clrChange>
                <a:clrFrom>
                  <a:srgbClr val="DF1F06"/>
                </a:clrFrom>
                <a:clrTo>
                  <a:srgbClr val="DF1F0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33" t="3734" r="14973" b="4564"/>
            <a:stretch>
              <a:fillRect/>
            </a:stretch>
          </p:blipFill>
          <p:spPr bwMode="auto">
            <a:xfrm>
              <a:off x="3596" y="3858"/>
              <a:ext cx="416" cy="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 Box 27"/>
            <p:cNvSpPr txBox="1">
              <a:spLocks noChangeArrowheads="1"/>
            </p:cNvSpPr>
            <p:nvPr userDrawn="1"/>
          </p:nvSpPr>
          <p:spPr bwMode="auto">
            <a:xfrm>
              <a:off x="4023" y="3947"/>
              <a:ext cx="863" cy="25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lnSpc>
                  <a:spcPct val="85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US" sz="1200" b="1" smtClean="0">
                  <a:solidFill>
                    <a:srgbClr val="FFFFFF"/>
                  </a:solidFill>
                </a:rPr>
                <a:t>Federal Aviation</a:t>
              </a:r>
            </a:p>
            <a:p>
              <a:pPr eaLnBrk="1" hangingPunct="1">
                <a:lnSpc>
                  <a:spcPct val="85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US" sz="1200" b="1" smtClean="0">
                  <a:solidFill>
                    <a:srgbClr val="FFFFFF"/>
                  </a:solidFill>
                </a:rPr>
                <a:t>Administration</a:t>
              </a:r>
            </a:p>
          </p:txBody>
        </p:sp>
      </p:grpSp>
      <p:grpSp>
        <p:nvGrpSpPr>
          <p:cNvPr id="1034" name="Group 12"/>
          <p:cNvGrpSpPr>
            <a:grpSpLocks/>
          </p:cNvGrpSpPr>
          <p:nvPr userDrawn="1"/>
        </p:nvGrpSpPr>
        <p:grpSpPr bwMode="auto">
          <a:xfrm>
            <a:off x="441325" y="6205538"/>
            <a:ext cx="4792663" cy="454025"/>
            <a:chOff x="441325" y="6205538"/>
            <a:chExt cx="4792663" cy="454025"/>
          </a:xfrm>
        </p:grpSpPr>
        <p:sp>
          <p:nvSpPr>
            <p:cNvPr id="16" name="Text Box 29"/>
            <p:cNvSpPr txBox="1">
              <a:spLocks noChangeArrowheads="1"/>
            </p:cNvSpPr>
            <p:nvPr/>
          </p:nvSpPr>
          <p:spPr bwMode="auto">
            <a:xfrm>
              <a:off x="449263" y="6205538"/>
              <a:ext cx="4784725" cy="27463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buFontTx/>
                <a:buNone/>
                <a:defRPr/>
              </a:pPr>
              <a:r>
                <a:rPr lang="en-US" sz="1200" b="1" dirty="0" smtClean="0">
                  <a:solidFill>
                    <a:srgbClr val="C0C0C0"/>
                  </a:solidFill>
                </a:rPr>
                <a:t>HIC Unlimited vs. HIC 15</a:t>
              </a:r>
              <a:endParaRPr lang="en-US" sz="1200" dirty="0" smtClean="0">
                <a:solidFill>
                  <a:srgbClr val="C0C0C0"/>
                </a:solidFill>
              </a:endParaRPr>
            </a:p>
          </p:txBody>
        </p:sp>
        <p:sp>
          <p:nvSpPr>
            <p:cNvPr id="17" name="Text Box 30"/>
            <p:cNvSpPr txBox="1">
              <a:spLocks noChangeArrowheads="1"/>
            </p:cNvSpPr>
            <p:nvPr/>
          </p:nvSpPr>
          <p:spPr bwMode="auto">
            <a:xfrm>
              <a:off x="441325" y="6384925"/>
              <a:ext cx="3740150" cy="27463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buFontTx/>
                <a:buNone/>
                <a:defRPr/>
              </a:pPr>
              <a:r>
                <a:rPr lang="en-US" sz="1200" dirty="0" smtClean="0">
                  <a:solidFill>
                    <a:srgbClr val="C0C0C0"/>
                  </a:solidFill>
                </a:rPr>
                <a:t>Dec 2013</a:t>
              </a: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50" r:id="rId1"/>
    <p:sldLayoutId id="2147484351" r:id="rId2"/>
    <p:sldLayoutId id="2147484352" r:id="rId3"/>
    <p:sldLayoutId id="2147484324" r:id="rId4"/>
    <p:sldLayoutId id="2147484325" r:id="rId5"/>
    <p:sldLayoutId id="2147484326" r:id="rId6"/>
    <p:sldLayoutId id="2147484327" r:id="rId7"/>
    <p:sldLayoutId id="2147484328" r:id="rId8"/>
    <p:sldLayoutId id="2147484329" r:id="rId9"/>
    <p:sldLayoutId id="2147484330" r:id="rId10"/>
    <p:sldLayoutId id="2147484331" r:id="rId11"/>
    <p:sldLayoutId id="2147484353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344488"/>
            <a:ext cx="847248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Select to edit master title</a:t>
            </a:r>
          </a:p>
        </p:txBody>
      </p:sp>
      <p:sp>
        <p:nvSpPr>
          <p:cNvPr id="2051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508125"/>
            <a:ext cx="8050213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Select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6329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30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3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>
                <a:solidFill>
                  <a:srgbClr val="FFFFFF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841CAE42-4F43-479B-99BE-22538750EA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55" name="Rectangle 12"/>
          <p:cNvSpPr>
            <a:spLocks noChangeArrowheads="1"/>
          </p:cNvSpPr>
          <p:nvPr/>
        </p:nvSpPr>
        <p:spPr bwMode="auto">
          <a:xfrm>
            <a:off x="0" y="6035675"/>
            <a:ext cx="9144000" cy="815975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056" name="Rectangle 17"/>
          <p:cNvSpPr>
            <a:spLocks noChangeArrowheads="1"/>
          </p:cNvSpPr>
          <p:nvPr/>
        </p:nvSpPr>
        <p:spPr bwMode="auto">
          <a:xfrm>
            <a:off x="6940550" y="630555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fld id="{75484A0F-C3E2-441E-9E67-F1BD7B5103D1}" type="slidenum">
              <a:rPr lang="en-US" altLang="en-US" sz="1200" b="1" smtClean="0">
                <a:solidFill>
                  <a:srgbClr val="FFFFFF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  <a:defRPr/>
              </a:pPr>
              <a:t>‹#›</a:t>
            </a:fld>
            <a:endParaRPr lang="en-US" altLang="en-US" sz="1200" b="1" smtClean="0">
              <a:solidFill>
                <a:srgbClr val="FFFFFF"/>
              </a:solidFill>
            </a:endParaRPr>
          </a:p>
        </p:txBody>
      </p:sp>
      <p:grpSp>
        <p:nvGrpSpPr>
          <p:cNvPr id="2057" name="Group 25"/>
          <p:cNvGrpSpPr>
            <a:grpSpLocks/>
          </p:cNvGrpSpPr>
          <p:nvPr userDrawn="1"/>
        </p:nvGrpSpPr>
        <p:grpSpPr bwMode="auto">
          <a:xfrm>
            <a:off x="5708650" y="6124575"/>
            <a:ext cx="2047875" cy="661988"/>
            <a:chOff x="3596" y="3858"/>
            <a:chExt cx="1290" cy="417"/>
          </a:xfrm>
        </p:grpSpPr>
        <p:pic>
          <p:nvPicPr>
            <p:cNvPr id="2061" name="Picture 26" descr="NEW FAA LOGO"/>
            <p:cNvPicPr>
              <a:picLocks noChangeAspect="1" noChangeArrowheads="1"/>
            </p:cNvPicPr>
            <p:nvPr userDrawn="1"/>
          </p:nvPicPr>
          <p:blipFill>
            <a:blip r:embed="rId13">
              <a:clrChange>
                <a:clrFrom>
                  <a:srgbClr val="DF1F06"/>
                </a:clrFrom>
                <a:clrTo>
                  <a:srgbClr val="DF1F0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33" t="3734" r="14973" b="4564"/>
            <a:stretch>
              <a:fillRect/>
            </a:stretch>
          </p:blipFill>
          <p:spPr bwMode="auto">
            <a:xfrm>
              <a:off x="3596" y="3858"/>
              <a:ext cx="416" cy="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86" name="Text Box 27"/>
            <p:cNvSpPr txBox="1">
              <a:spLocks noChangeArrowheads="1"/>
            </p:cNvSpPr>
            <p:nvPr userDrawn="1"/>
          </p:nvSpPr>
          <p:spPr bwMode="auto">
            <a:xfrm>
              <a:off x="4023" y="3947"/>
              <a:ext cx="863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lnSpc>
                  <a:spcPct val="85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US" sz="1200" b="1" smtClean="0">
                  <a:solidFill>
                    <a:srgbClr val="FFFFFF"/>
                  </a:solidFill>
                </a:rPr>
                <a:t>Federal Aviation</a:t>
              </a:r>
            </a:p>
            <a:p>
              <a:pPr eaLnBrk="1" hangingPunct="1">
                <a:lnSpc>
                  <a:spcPct val="85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US" sz="1200" b="1" smtClean="0">
                  <a:solidFill>
                    <a:srgbClr val="FFFFFF"/>
                  </a:solidFill>
                </a:rPr>
                <a:t>Administration</a:t>
              </a:r>
            </a:p>
          </p:txBody>
        </p:sp>
      </p:grpSp>
      <p:grpSp>
        <p:nvGrpSpPr>
          <p:cNvPr id="2058" name="Group 1"/>
          <p:cNvGrpSpPr>
            <a:grpSpLocks/>
          </p:cNvGrpSpPr>
          <p:nvPr userDrawn="1"/>
        </p:nvGrpSpPr>
        <p:grpSpPr bwMode="auto">
          <a:xfrm>
            <a:off x="441325" y="6205538"/>
            <a:ext cx="4792663" cy="454025"/>
            <a:chOff x="441325" y="6205538"/>
            <a:chExt cx="4792663" cy="454025"/>
          </a:xfrm>
        </p:grpSpPr>
        <p:sp>
          <p:nvSpPr>
            <p:cNvPr id="3083" name="Text Box 29"/>
            <p:cNvSpPr txBox="1">
              <a:spLocks noChangeArrowheads="1"/>
            </p:cNvSpPr>
            <p:nvPr userDrawn="1"/>
          </p:nvSpPr>
          <p:spPr bwMode="auto">
            <a:xfrm>
              <a:off x="449263" y="6205538"/>
              <a:ext cx="4784725" cy="274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buFontTx/>
                <a:buNone/>
                <a:defRPr/>
              </a:pPr>
              <a:r>
                <a:rPr lang="en-US" sz="1200" b="1" smtClean="0">
                  <a:solidFill>
                    <a:srgbClr val="C0C0C0"/>
                  </a:solidFill>
                </a:rPr>
                <a:t>Simulation Validation Methods</a:t>
              </a:r>
              <a:endParaRPr lang="en-US" sz="1200" smtClean="0">
                <a:solidFill>
                  <a:srgbClr val="C0C0C0"/>
                </a:solidFill>
              </a:endParaRPr>
            </a:p>
          </p:txBody>
        </p:sp>
        <p:sp>
          <p:nvSpPr>
            <p:cNvPr id="3084" name="Text Box 30"/>
            <p:cNvSpPr txBox="1">
              <a:spLocks noChangeArrowheads="1"/>
            </p:cNvSpPr>
            <p:nvPr userDrawn="1"/>
          </p:nvSpPr>
          <p:spPr bwMode="auto">
            <a:xfrm>
              <a:off x="441325" y="6384925"/>
              <a:ext cx="3740150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buFontTx/>
                <a:buNone/>
                <a:defRPr/>
              </a:pPr>
              <a:r>
                <a:rPr lang="en-US" sz="1200" smtClean="0">
                  <a:solidFill>
                    <a:srgbClr val="C0C0C0"/>
                  </a:solidFill>
                </a:rPr>
                <a:t>12 June 2013</a:t>
              </a: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54" r:id="rId1"/>
    <p:sldLayoutId id="2147484355" r:id="rId2"/>
    <p:sldLayoutId id="2147484332" r:id="rId3"/>
    <p:sldLayoutId id="2147484333" r:id="rId4"/>
    <p:sldLayoutId id="2147484334" r:id="rId5"/>
    <p:sldLayoutId id="2147484335" r:id="rId6"/>
    <p:sldLayoutId id="2147484336" r:id="rId7"/>
    <p:sldLayoutId id="2147484337" r:id="rId8"/>
    <p:sldLayoutId id="2147484338" r:id="rId9"/>
    <p:sldLayoutId id="2147484339" r:id="rId10"/>
    <p:sldLayoutId id="2147484340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344488"/>
            <a:ext cx="847248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Select to edit master title</a:t>
            </a:r>
          </a:p>
        </p:txBody>
      </p:sp>
      <p:sp>
        <p:nvSpPr>
          <p:cNvPr id="3075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508125"/>
            <a:ext cx="8050213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Select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6329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30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3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>
                <a:solidFill>
                  <a:srgbClr val="FFFFFF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D8490FAA-62DB-4A74-8289-B7A5D37753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079" name="Rectangle 12"/>
          <p:cNvSpPr>
            <a:spLocks noChangeArrowheads="1"/>
          </p:cNvSpPr>
          <p:nvPr/>
        </p:nvSpPr>
        <p:spPr bwMode="auto">
          <a:xfrm>
            <a:off x="0" y="6035675"/>
            <a:ext cx="9144000" cy="815975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080" name="Rectangle 17"/>
          <p:cNvSpPr>
            <a:spLocks noChangeArrowheads="1"/>
          </p:cNvSpPr>
          <p:nvPr/>
        </p:nvSpPr>
        <p:spPr bwMode="auto">
          <a:xfrm>
            <a:off x="6940550" y="630555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fld id="{0594817D-29D9-4E0F-8E5D-EDD5896EB0D7}" type="slidenum">
              <a:rPr lang="en-US" altLang="en-US" sz="1200" b="1" smtClean="0">
                <a:solidFill>
                  <a:srgbClr val="FFFFFF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  <a:defRPr/>
              </a:pPr>
              <a:t>‹#›</a:t>
            </a:fld>
            <a:endParaRPr lang="en-US" altLang="en-US" sz="1200" b="1" smtClean="0">
              <a:solidFill>
                <a:srgbClr val="FFFFFF"/>
              </a:solidFill>
            </a:endParaRPr>
          </a:p>
        </p:txBody>
      </p:sp>
      <p:grpSp>
        <p:nvGrpSpPr>
          <p:cNvPr id="3081" name="Group 25"/>
          <p:cNvGrpSpPr>
            <a:grpSpLocks/>
          </p:cNvGrpSpPr>
          <p:nvPr userDrawn="1"/>
        </p:nvGrpSpPr>
        <p:grpSpPr bwMode="auto">
          <a:xfrm>
            <a:off x="5708650" y="6124575"/>
            <a:ext cx="2047875" cy="661988"/>
            <a:chOff x="3596" y="3858"/>
            <a:chExt cx="1290" cy="417"/>
          </a:xfrm>
        </p:grpSpPr>
        <p:pic>
          <p:nvPicPr>
            <p:cNvPr id="3085" name="Picture 26" descr="NEW FAA LOGO"/>
            <p:cNvPicPr>
              <a:picLocks noChangeAspect="1" noChangeArrowheads="1"/>
            </p:cNvPicPr>
            <p:nvPr userDrawn="1"/>
          </p:nvPicPr>
          <p:blipFill>
            <a:blip r:embed="rId12">
              <a:clrChange>
                <a:clrFrom>
                  <a:srgbClr val="DF1F06"/>
                </a:clrFrom>
                <a:clrTo>
                  <a:srgbClr val="DF1F0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33" t="3734" r="14973" b="4564"/>
            <a:stretch>
              <a:fillRect/>
            </a:stretch>
          </p:blipFill>
          <p:spPr bwMode="auto">
            <a:xfrm>
              <a:off x="3596" y="3858"/>
              <a:ext cx="416" cy="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10" name="Text Box 27"/>
            <p:cNvSpPr txBox="1">
              <a:spLocks noChangeArrowheads="1"/>
            </p:cNvSpPr>
            <p:nvPr userDrawn="1"/>
          </p:nvSpPr>
          <p:spPr bwMode="auto">
            <a:xfrm>
              <a:off x="4023" y="3947"/>
              <a:ext cx="863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lnSpc>
                  <a:spcPct val="85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US" sz="1200" b="1" smtClean="0">
                  <a:solidFill>
                    <a:srgbClr val="FFFFFF"/>
                  </a:solidFill>
                </a:rPr>
                <a:t>Federal Aviation</a:t>
              </a:r>
            </a:p>
            <a:p>
              <a:pPr eaLnBrk="1" hangingPunct="1">
                <a:lnSpc>
                  <a:spcPct val="85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US" sz="1200" b="1" smtClean="0">
                  <a:solidFill>
                    <a:srgbClr val="FFFFFF"/>
                  </a:solidFill>
                </a:rPr>
                <a:t>Administration</a:t>
              </a:r>
            </a:p>
          </p:txBody>
        </p:sp>
      </p:grpSp>
      <p:grpSp>
        <p:nvGrpSpPr>
          <p:cNvPr id="3082" name="Group 13"/>
          <p:cNvGrpSpPr>
            <a:grpSpLocks/>
          </p:cNvGrpSpPr>
          <p:nvPr userDrawn="1"/>
        </p:nvGrpSpPr>
        <p:grpSpPr bwMode="auto">
          <a:xfrm>
            <a:off x="441325" y="6205538"/>
            <a:ext cx="4792663" cy="454025"/>
            <a:chOff x="441325" y="6205538"/>
            <a:chExt cx="4792663" cy="454025"/>
          </a:xfrm>
        </p:grpSpPr>
        <p:sp>
          <p:nvSpPr>
            <p:cNvPr id="15" name="Text Box 29"/>
            <p:cNvSpPr txBox="1">
              <a:spLocks noChangeArrowheads="1"/>
            </p:cNvSpPr>
            <p:nvPr/>
          </p:nvSpPr>
          <p:spPr bwMode="auto">
            <a:xfrm>
              <a:off x="449263" y="6205538"/>
              <a:ext cx="4784725" cy="27463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buFontTx/>
                <a:buNone/>
                <a:defRPr/>
              </a:pPr>
              <a:r>
                <a:rPr lang="en-US" sz="1200" b="1" dirty="0" smtClean="0">
                  <a:solidFill>
                    <a:srgbClr val="C0C0C0"/>
                  </a:solidFill>
                </a:rPr>
                <a:t>Simulation Validation Methods</a:t>
              </a:r>
              <a:endParaRPr lang="en-US" sz="1200" dirty="0" smtClean="0">
                <a:solidFill>
                  <a:srgbClr val="C0C0C0"/>
                </a:solidFill>
              </a:endParaRPr>
            </a:p>
          </p:txBody>
        </p:sp>
        <p:sp>
          <p:nvSpPr>
            <p:cNvPr id="16" name="Text Box 30"/>
            <p:cNvSpPr txBox="1">
              <a:spLocks noChangeArrowheads="1"/>
            </p:cNvSpPr>
            <p:nvPr/>
          </p:nvSpPr>
          <p:spPr bwMode="auto">
            <a:xfrm>
              <a:off x="441325" y="6384925"/>
              <a:ext cx="3740150" cy="27463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buFontTx/>
                <a:buNone/>
                <a:defRPr/>
              </a:pPr>
              <a:r>
                <a:rPr lang="en-US" sz="1200" dirty="0" smtClean="0">
                  <a:solidFill>
                    <a:srgbClr val="C0C0C0"/>
                  </a:solidFill>
                </a:rPr>
                <a:t>12 June 2013</a:t>
              </a: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56" r:id="rId1"/>
    <p:sldLayoutId id="2147484341" r:id="rId2"/>
    <p:sldLayoutId id="2147484342" r:id="rId3"/>
    <p:sldLayoutId id="2147484343" r:id="rId4"/>
    <p:sldLayoutId id="2147484344" r:id="rId5"/>
    <p:sldLayoutId id="2147484345" r:id="rId6"/>
    <p:sldLayoutId id="2147484346" r:id="rId7"/>
    <p:sldLayoutId id="2147484347" r:id="rId8"/>
    <p:sldLayoutId id="2147484348" r:id="rId9"/>
    <p:sldLayoutId id="2147484349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344488"/>
            <a:ext cx="847248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Select to edit master title</a:t>
            </a:r>
          </a:p>
        </p:txBody>
      </p:sp>
      <p:sp>
        <p:nvSpPr>
          <p:cNvPr id="4099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508125"/>
            <a:ext cx="8050213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Select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6329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30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3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>
                <a:solidFill>
                  <a:srgbClr val="FFFFFF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440C3D1F-8ED0-4301-A7CA-91901A2BA9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103" name="Rectangle 12"/>
          <p:cNvSpPr>
            <a:spLocks noChangeArrowheads="1"/>
          </p:cNvSpPr>
          <p:nvPr/>
        </p:nvSpPr>
        <p:spPr bwMode="auto">
          <a:xfrm>
            <a:off x="0" y="6035675"/>
            <a:ext cx="9144000" cy="815975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104" name="Rectangle 17"/>
          <p:cNvSpPr>
            <a:spLocks noChangeArrowheads="1"/>
          </p:cNvSpPr>
          <p:nvPr/>
        </p:nvSpPr>
        <p:spPr bwMode="auto">
          <a:xfrm>
            <a:off x="6940550" y="630555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fld id="{08507E86-3AC4-463A-9AF6-023D4F424BD8}" type="slidenum">
              <a:rPr lang="en-US" altLang="en-US" sz="1200" b="1" smtClean="0">
                <a:solidFill>
                  <a:srgbClr val="FFFFFF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  <a:defRPr/>
              </a:pPr>
              <a:t>‹#›</a:t>
            </a:fld>
            <a:endParaRPr lang="en-US" altLang="en-US" sz="1200" b="1" smtClean="0">
              <a:solidFill>
                <a:srgbClr val="FFFFFF"/>
              </a:solidFill>
            </a:endParaRPr>
          </a:p>
        </p:txBody>
      </p:sp>
      <p:grpSp>
        <p:nvGrpSpPr>
          <p:cNvPr id="4105" name="Group 25"/>
          <p:cNvGrpSpPr>
            <a:grpSpLocks/>
          </p:cNvGrpSpPr>
          <p:nvPr userDrawn="1"/>
        </p:nvGrpSpPr>
        <p:grpSpPr bwMode="auto">
          <a:xfrm>
            <a:off x="5708650" y="6124575"/>
            <a:ext cx="2047875" cy="661988"/>
            <a:chOff x="3596" y="3858"/>
            <a:chExt cx="1290" cy="417"/>
          </a:xfrm>
        </p:grpSpPr>
        <p:pic>
          <p:nvPicPr>
            <p:cNvPr id="4109" name="Picture 26" descr="NEW FAA LOGO"/>
            <p:cNvPicPr>
              <a:picLocks noChangeAspect="1" noChangeArrowheads="1"/>
            </p:cNvPicPr>
            <p:nvPr userDrawn="1"/>
          </p:nvPicPr>
          <p:blipFill>
            <a:blip r:embed="rId3">
              <a:clrChange>
                <a:clrFrom>
                  <a:srgbClr val="DF1F06"/>
                </a:clrFrom>
                <a:clrTo>
                  <a:srgbClr val="DF1F0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33" t="3734" r="14973" b="4564"/>
            <a:stretch>
              <a:fillRect/>
            </a:stretch>
          </p:blipFill>
          <p:spPr bwMode="auto">
            <a:xfrm>
              <a:off x="3596" y="3858"/>
              <a:ext cx="416" cy="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34" name="Text Box 27"/>
            <p:cNvSpPr txBox="1">
              <a:spLocks noChangeArrowheads="1"/>
            </p:cNvSpPr>
            <p:nvPr userDrawn="1"/>
          </p:nvSpPr>
          <p:spPr bwMode="auto">
            <a:xfrm>
              <a:off x="4023" y="3947"/>
              <a:ext cx="863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lnSpc>
                  <a:spcPct val="85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US" sz="1200" b="1" smtClean="0">
                  <a:solidFill>
                    <a:srgbClr val="FFFFFF"/>
                  </a:solidFill>
                </a:rPr>
                <a:t>Federal Aviation</a:t>
              </a:r>
            </a:p>
            <a:p>
              <a:pPr eaLnBrk="1" hangingPunct="1">
                <a:lnSpc>
                  <a:spcPct val="85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US" sz="1200" b="1" smtClean="0">
                  <a:solidFill>
                    <a:srgbClr val="FFFFFF"/>
                  </a:solidFill>
                </a:rPr>
                <a:t>Administration</a:t>
              </a:r>
            </a:p>
          </p:txBody>
        </p:sp>
      </p:grpSp>
      <p:grpSp>
        <p:nvGrpSpPr>
          <p:cNvPr id="4106" name="Group 13"/>
          <p:cNvGrpSpPr>
            <a:grpSpLocks/>
          </p:cNvGrpSpPr>
          <p:nvPr userDrawn="1"/>
        </p:nvGrpSpPr>
        <p:grpSpPr bwMode="auto">
          <a:xfrm>
            <a:off x="441325" y="6205538"/>
            <a:ext cx="4792663" cy="454025"/>
            <a:chOff x="441325" y="6205538"/>
            <a:chExt cx="4792663" cy="454025"/>
          </a:xfrm>
        </p:grpSpPr>
        <p:sp>
          <p:nvSpPr>
            <p:cNvPr id="5131" name="Text Box 29"/>
            <p:cNvSpPr txBox="1">
              <a:spLocks noChangeArrowheads="1"/>
            </p:cNvSpPr>
            <p:nvPr userDrawn="1"/>
          </p:nvSpPr>
          <p:spPr bwMode="auto">
            <a:xfrm>
              <a:off x="449263" y="6205538"/>
              <a:ext cx="4784725" cy="274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buFontTx/>
                <a:buNone/>
                <a:defRPr/>
              </a:pPr>
              <a:r>
                <a:rPr lang="en-US" sz="1200" b="1" smtClean="0">
                  <a:solidFill>
                    <a:srgbClr val="C0C0C0"/>
                  </a:solidFill>
                </a:rPr>
                <a:t>Simulation Validation Methods</a:t>
              </a:r>
              <a:endParaRPr lang="en-US" sz="1200" smtClean="0">
                <a:solidFill>
                  <a:srgbClr val="C0C0C0"/>
                </a:solidFill>
              </a:endParaRPr>
            </a:p>
          </p:txBody>
        </p:sp>
        <p:sp>
          <p:nvSpPr>
            <p:cNvPr id="5132" name="Text Box 30"/>
            <p:cNvSpPr txBox="1">
              <a:spLocks noChangeArrowheads="1"/>
            </p:cNvSpPr>
            <p:nvPr userDrawn="1"/>
          </p:nvSpPr>
          <p:spPr bwMode="auto">
            <a:xfrm>
              <a:off x="441325" y="6384925"/>
              <a:ext cx="3740150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buFontTx/>
                <a:buNone/>
                <a:defRPr/>
              </a:pPr>
              <a:r>
                <a:rPr lang="en-US" sz="1200" smtClean="0">
                  <a:solidFill>
                    <a:srgbClr val="C0C0C0"/>
                  </a:solidFill>
                </a:rPr>
                <a:t>12 June 2013</a:t>
              </a: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57" r:id="rId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1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Head Injury Criterion for Aviation Airbag Applications</a:t>
            </a:r>
          </a:p>
        </p:txBody>
      </p:sp>
      <p:sp>
        <p:nvSpPr>
          <p:cNvPr id="13315" name="Text Box 17"/>
          <p:cNvSpPr txBox="1">
            <a:spLocks noChangeArrowheads="1"/>
          </p:cNvSpPr>
          <p:nvPr/>
        </p:nvSpPr>
        <p:spPr bwMode="auto">
          <a:xfrm>
            <a:off x="1801813" y="3706813"/>
            <a:ext cx="34655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600">
                <a:solidFill>
                  <a:srgbClr val="002060"/>
                </a:solidFill>
              </a:rPr>
              <a:t>The Seventh Triennial Fire &amp; Cabin Safety Research Conference</a:t>
            </a:r>
            <a:endParaRPr lang="en-US" altLang="en-US" sz="1600">
              <a:solidFill>
                <a:srgbClr val="002060"/>
              </a:solidFill>
              <a:latin typeface="Arial Narrow" pitchFamily="34" charset="0"/>
            </a:endParaRPr>
          </a:p>
        </p:txBody>
      </p:sp>
      <p:sp>
        <p:nvSpPr>
          <p:cNvPr id="13316" name="Text Box 18"/>
          <p:cNvSpPr txBox="1">
            <a:spLocks noChangeArrowheads="1"/>
          </p:cNvSpPr>
          <p:nvPr/>
        </p:nvSpPr>
        <p:spPr bwMode="auto">
          <a:xfrm>
            <a:off x="1641475" y="4356100"/>
            <a:ext cx="34655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600">
                <a:solidFill>
                  <a:srgbClr val="1D2F68"/>
                </a:solidFill>
              </a:rPr>
              <a:t>Joseph A. Pellettiere, Chief Scientific and Technical Advisor for Crash Dynamics</a:t>
            </a:r>
          </a:p>
        </p:txBody>
      </p:sp>
      <p:sp>
        <p:nvSpPr>
          <p:cNvPr id="13317" name="Text Box 19"/>
          <p:cNvSpPr txBox="1">
            <a:spLocks noChangeArrowheads="1"/>
          </p:cNvSpPr>
          <p:nvPr/>
        </p:nvSpPr>
        <p:spPr bwMode="auto">
          <a:xfrm>
            <a:off x="1501775" y="6303963"/>
            <a:ext cx="34655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600">
                <a:solidFill>
                  <a:srgbClr val="002060"/>
                </a:solidFill>
              </a:rPr>
              <a:t>December 2013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9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13"/>
          <a:stretch>
            <a:fillRect/>
          </a:stretch>
        </p:blipFill>
        <p:spPr bwMode="auto">
          <a:xfrm>
            <a:off x="558800" y="942975"/>
            <a:ext cx="8016875" cy="506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Hybrid II Airbag Contact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Planned Test</a:t>
            </a:r>
          </a:p>
        </p:txBody>
      </p:sp>
      <p:sp>
        <p:nvSpPr>
          <p:cNvPr id="23555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16G, 44 ft/sec </a:t>
            </a:r>
          </a:p>
          <a:p>
            <a:r>
              <a:rPr lang="en-US" altLang="en-US" smtClean="0"/>
              <a:t>Business class double</a:t>
            </a:r>
          </a:p>
          <a:p>
            <a:r>
              <a:rPr lang="en-US" altLang="en-US" smtClean="0"/>
              <a:t>Hybrid II in front seat</a:t>
            </a:r>
          </a:p>
          <a:p>
            <a:r>
              <a:rPr lang="en-US" altLang="en-US" smtClean="0"/>
              <a:t>FAA Hybrid III in launch seat</a:t>
            </a:r>
          </a:p>
          <a:p>
            <a:r>
              <a:rPr lang="en-US" altLang="en-US" smtClean="0"/>
              <a:t>Barrier bag</a:t>
            </a:r>
          </a:p>
          <a:p>
            <a:r>
              <a:rPr lang="en-US" altLang="en-US" smtClean="0"/>
              <a:t>Wedge bag</a:t>
            </a:r>
          </a:p>
          <a:p>
            <a:endParaRPr lang="en-US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339725" y="274638"/>
            <a:ext cx="8499475" cy="846137"/>
          </a:xfrm>
        </p:spPr>
        <p:txBody>
          <a:bodyPr/>
          <a:lstStyle/>
          <a:p>
            <a:r>
              <a:rPr lang="en-US" altLang="en-US" smtClean="0"/>
              <a:t>Barrier Bag</a:t>
            </a:r>
          </a:p>
        </p:txBody>
      </p:sp>
      <p:pic>
        <p:nvPicPr>
          <p:cNvPr id="4" name="FA14A-01  RightC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8525" y="922338"/>
            <a:ext cx="7127875" cy="5345112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ATD Contacts- Left</a:t>
            </a:r>
          </a:p>
        </p:txBody>
      </p:sp>
      <p:pic>
        <p:nvPicPr>
          <p:cNvPr id="25603" name="Picture 7" descr="FA14A-01 post 00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1724025"/>
            <a:ext cx="2165350" cy="162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8" descr="FA14A-01 post 0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850" y="1724025"/>
            <a:ext cx="2165350" cy="162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9" descr="FA14A-01 post 01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4314825"/>
            <a:ext cx="2165350" cy="162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10" descr="FA14A-01 post 01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850" y="4314825"/>
            <a:ext cx="2165350" cy="162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7" descr="FA14A-01 post 005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850" y="1724025"/>
            <a:ext cx="2165350" cy="162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8" descr="FA14A-01 post 006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850" y="4238625"/>
            <a:ext cx="2165350" cy="162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339725" y="274638"/>
            <a:ext cx="8499475" cy="846137"/>
          </a:xfrm>
        </p:spPr>
        <p:txBody>
          <a:bodyPr/>
          <a:lstStyle/>
          <a:p>
            <a:r>
              <a:rPr lang="en-US" altLang="en-US" smtClean="0"/>
              <a:t>Wedge Bag</a:t>
            </a:r>
          </a:p>
        </p:txBody>
      </p:sp>
      <p:pic>
        <p:nvPicPr>
          <p:cNvPr id="6" name="FA14A-01  LeftC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03313" y="935038"/>
            <a:ext cx="7132637" cy="534987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ATD Contacts- Right</a:t>
            </a:r>
          </a:p>
        </p:txBody>
      </p:sp>
      <p:pic>
        <p:nvPicPr>
          <p:cNvPr id="27651" name="Picture 7" descr="FA14A-01 post 0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963" y="1597025"/>
            <a:ext cx="218440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8" descr="FA14A-01 post 01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888" y="1597025"/>
            <a:ext cx="2185987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9" descr="FA14A-01 post 02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963" y="4168775"/>
            <a:ext cx="218440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10" descr="FA14A-01 post 02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888" y="4168775"/>
            <a:ext cx="2185987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7" descr="FA14A-01 post 005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" y="1597025"/>
            <a:ext cx="2333625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Picture 8" descr="FA14A-01 post 006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" y="4111625"/>
            <a:ext cx="2333625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Left ATD HIC</a:t>
            </a:r>
          </a:p>
        </p:txBody>
      </p:sp>
      <p:pic>
        <p:nvPicPr>
          <p:cNvPr id="28675" name="Content Placeholder 4" descr="WK13A-01 Report_Page_0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01988" y="1490663"/>
            <a:ext cx="5680075" cy="4391025"/>
          </a:xfrm>
        </p:spPr>
      </p:pic>
      <p:sp>
        <p:nvSpPr>
          <p:cNvPr id="28676" name="Content Placeholder 1"/>
          <p:cNvSpPr txBox="1">
            <a:spLocks/>
          </p:cNvSpPr>
          <p:nvPr/>
        </p:nvSpPr>
        <p:spPr bwMode="auto">
          <a:xfrm>
            <a:off x="495300" y="1508125"/>
            <a:ext cx="2732088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b="1">
                <a:solidFill>
                  <a:srgbClr val="000000"/>
                </a:solidFill>
              </a:rPr>
              <a:t>No contact with fwd seat back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en-US" b="1">
                <a:solidFill>
                  <a:srgbClr val="000000"/>
                </a:solidFill>
              </a:rPr>
              <a:t>HIC: 693.3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en-US" b="1">
                <a:solidFill>
                  <a:srgbClr val="000000"/>
                </a:solidFill>
              </a:rPr>
              <a:t>T1= 129.7 ms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en-US" b="1">
                <a:solidFill>
                  <a:srgbClr val="000000"/>
                </a:solidFill>
              </a:rPr>
              <a:t>T2= 210.8 ms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en-US" b="1">
                <a:solidFill>
                  <a:srgbClr val="000000"/>
                </a:solidFill>
              </a:rPr>
              <a:t>HIC15: 306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en-US" b="1">
                <a:solidFill>
                  <a:srgbClr val="000000"/>
                </a:solidFill>
              </a:rPr>
              <a:t>T1=150.9 ms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en-US" b="1">
                <a:solidFill>
                  <a:srgbClr val="000000"/>
                </a:solidFill>
              </a:rPr>
              <a:t>T2=165.9 ms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Left ATD Upper Neck</a:t>
            </a:r>
          </a:p>
        </p:txBody>
      </p:sp>
      <p:pic>
        <p:nvPicPr>
          <p:cNvPr id="29699" name="Content Placeholder 4" descr="WK13A-01 Report_Page_0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397125"/>
            <a:ext cx="4554538" cy="3521075"/>
          </a:xfrm>
        </p:spPr>
      </p:pic>
      <p:pic>
        <p:nvPicPr>
          <p:cNvPr id="29700" name="Content Placeholder 4" descr="WK13A-01 Report_Page_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463" y="2390775"/>
            <a:ext cx="4554537" cy="352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TextBox 2"/>
          <p:cNvSpPr txBox="1">
            <a:spLocks noChangeArrowheads="1"/>
          </p:cNvSpPr>
          <p:nvPr/>
        </p:nvSpPr>
        <p:spPr bwMode="auto">
          <a:xfrm>
            <a:off x="703263" y="1958975"/>
            <a:ext cx="60674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/>
              <a:t>Forces				Moments</a:t>
            </a:r>
          </a:p>
        </p:txBody>
      </p:sp>
      <p:sp>
        <p:nvSpPr>
          <p:cNvPr id="29702" name="Rectangle 3"/>
          <p:cNvSpPr>
            <a:spLocks noChangeArrowheads="1"/>
          </p:cNvSpPr>
          <p:nvPr/>
        </p:nvSpPr>
        <p:spPr bwMode="auto">
          <a:xfrm>
            <a:off x="2640013" y="1298575"/>
            <a:ext cx="25987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000000"/>
                </a:solidFill>
              </a:rPr>
              <a:t>Nij =.46 @ 0.152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Right ATD HIC</a:t>
            </a:r>
          </a:p>
        </p:txBody>
      </p:sp>
      <p:pic>
        <p:nvPicPr>
          <p:cNvPr id="30723" name="Content Placeholder 4" descr="WK13A-01 Report_Page_0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09925" y="1500188"/>
            <a:ext cx="5680075" cy="4391025"/>
          </a:xfrm>
        </p:spPr>
      </p:pic>
      <p:sp>
        <p:nvSpPr>
          <p:cNvPr id="30724" name="Rectangle 1"/>
          <p:cNvSpPr>
            <a:spLocks noChangeArrowheads="1"/>
          </p:cNvSpPr>
          <p:nvPr/>
        </p:nvSpPr>
        <p:spPr bwMode="auto">
          <a:xfrm>
            <a:off x="277813" y="1589088"/>
            <a:ext cx="3009900" cy="415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000000"/>
                </a:solidFill>
              </a:rPr>
              <a:t>Contact with fwd seat back</a:t>
            </a:r>
          </a:p>
          <a:p>
            <a:pPr eaLnBrk="1" hangingPunct="1"/>
            <a:r>
              <a:rPr lang="en-US" altLang="en-US" b="1">
                <a:solidFill>
                  <a:srgbClr val="000000"/>
                </a:solidFill>
              </a:rPr>
              <a:t>HIC: 400.4</a:t>
            </a:r>
          </a:p>
          <a:p>
            <a:pPr eaLnBrk="1" hangingPunct="1"/>
            <a:r>
              <a:rPr lang="en-US" altLang="en-US" b="1">
                <a:solidFill>
                  <a:srgbClr val="000000"/>
                </a:solidFill>
              </a:rPr>
              <a:t>T1= 140.9 ms</a:t>
            </a:r>
          </a:p>
          <a:p>
            <a:pPr eaLnBrk="1" hangingPunct="1"/>
            <a:r>
              <a:rPr lang="en-US" altLang="en-US" b="1">
                <a:solidFill>
                  <a:srgbClr val="000000"/>
                </a:solidFill>
              </a:rPr>
              <a:t>T2= 156.0 ms</a:t>
            </a:r>
          </a:p>
          <a:p>
            <a:pPr eaLnBrk="1" hangingPunct="1"/>
            <a:r>
              <a:rPr lang="en-US" altLang="en-US" b="1">
                <a:solidFill>
                  <a:srgbClr val="000000"/>
                </a:solidFill>
              </a:rPr>
              <a:t>HIC15: 400.4</a:t>
            </a:r>
          </a:p>
          <a:p>
            <a:pPr eaLnBrk="1" hangingPunct="1"/>
            <a:r>
              <a:rPr lang="en-US" altLang="en-US" b="1">
                <a:solidFill>
                  <a:srgbClr val="000000"/>
                </a:solidFill>
              </a:rPr>
              <a:t>T1=140.9 ms</a:t>
            </a:r>
          </a:p>
          <a:p>
            <a:pPr eaLnBrk="1" hangingPunct="1"/>
            <a:r>
              <a:rPr lang="en-US" altLang="en-US" b="1">
                <a:solidFill>
                  <a:srgbClr val="000000"/>
                </a:solidFill>
              </a:rPr>
              <a:t>T2=155.9 ms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Right ATD Upper Neck</a:t>
            </a:r>
          </a:p>
        </p:txBody>
      </p:sp>
      <p:sp>
        <p:nvSpPr>
          <p:cNvPr id="31747" name="TextBox 2"/>
          <p:cNvSpPr txBox="1">
            <a:spLocks noChangeArrowheads="1"/>
          </p:cNvSpPr>
          <p:nvPr/>
        </p:nvSpPr>
        <p:spPr bwMode="auto">
          <a:xfrm>
            <a:off x="703263" y="1958975"/>
            <a:ext cx="60674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/>
              <a:t>Forces				Moments</a:t>
            </a:r>
          </a:p>
        </p:txBody>
      </p:sp>
      <p:sp>
        <p:nvSpPr>
          <p:cNvPr id="31748" name="Rectangle 3"/>
          <p:cNvSpPr>
            <a:spLocks noChangeArrowheads="1"/>
          </p:cNvSpPr>
          <p:nvPr/>
        </p:nvSpPr>
        <p:spPr bwMode="auto">
          <a:xfrm>
            <a:off x="2640013" y="1298575"/>
            <a:ext cx="25987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000000"/>
                </a:solidFill>
              </a:rPr>
              <a:t>Nij =.85 @ 0.155</a:t>
            </a:r>
            <a:endParaRPr lang="en-US" altLang="en-US"/>
          </a:p>
        </p:txBody>
      </p:sp>
      <p:pic>
        <p:nvPicPr>
          <p:cNvPr id="31749" name="Content Placeholder 4" descr="WK13A-01 Report_Page_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2419350"/>
            <a:ext cx="4478337" cy="346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Content Placeholder 4" descr="WK13A-01 Report_Page_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725" y="2419350"/>
            <a:ext cx="4479925" cy="346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Objective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  <a:defRPr/>
            </a:pPr>
            <a:r>
              <a:rPr lang="en-US" altLang="en-US" dirty="0" smtClean="0"/>
              <a:t>Purpose: Develop appropriate evaluation criteria for inflatable restraint impacts</a:t>
            </a:r>
          </a:p>
          <a:p>
            <a:pPr>
              <a:defRPr/>
            </a:pPr>
            <a:endParaRPr lang="en-US" altLang="en-US" dirty="0" smtClean="0"/>
          </a:p>
          <a:p>
            <a:pPr>
              <a:defRPr/>
            </a:pPr>
            <a:r>
              <a:rPr lang="en-US" altLang="en-US" dirty="0" smtClean="0"/>
              <a:t>Compare HIC Unlimited with HIC 15</a:t>
            </a:r>
          </a:p>
          <a:p>
            <a:pPr>
              <a:defRPr/>
            </a:pPr>
            <a:r>
              <a:rPr lang="en-US" altLang="en-US" dirty="0" smtClean="0"/>
              <a:t>Evaluate </a:t>
            </a:r>
            <a:r>
              <a:rPr lang="en-US" altLang="en-US" dirty="0" err="1" smtClean="0"/>
              <a:t>Nij</a:t>
            </a:r>
            <a:r>
              <a:rPr lang="en-US" altLang="en-US" dirty="0" smtClean="0"/>
              <a:t> where applicable/available</a:t>
            </a:r>
          </a:p>
          <a:p>
            <a:pPr>
              <a:defRPr/>
            </a:pPr>
            <a:r>
              <a:rPr lang="en-US" altLang="en-US" dirty="0" smtClean="0"/>
              <a:t>Compare Hybrid II with FAA Hybrid III</a:t>
            </a:r>
          </a:p>
          <a:p>
            <a:pPr>
              <a:defRPr/>
            </a:pPr>
            <a:endParaRPr lang="en-US" altLang="en-US" dirty="0" smtClean="0"/>
          </a:p>
          <a:p>
            <a:pPr>
              <a:defRPr/>
            </a:pPr>
            <a:r>
              <a:rPr lang="en-US" altLang="en-US" dirty="0" smtClean="0"/>
              <a:t>Will review and summarize video and testing from several studies of interest</a:t>
            </a:r>
          </a:p>
          <a:p>
            <a:pPr>
              <a:defRPr/>
            </a:pP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Planned test summary</a:t>
            </a: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Only minor contact with inflatable restraint</a:t>
            </a:r>
          </a:p>
          <a:p>
            <a:r>
              <a:rPr lang="en-US" altLang="en-US" smtClean="0"/>
              <a:t>HIC15 lower than HICu</a:t>
            </a:r>
          </a:p>
          <a:p>
            <a:r>
              <a:rPr lang="en-US" altLang="en-US" smtClean="0"/>
              <a:t>All HICs passed</a:t>
            </a:r>
          </a:p>
          <a:p>
            <a:r>
              <a:rPr lang="en-US" altLang="en-US" smtClean="0"/>
              <a:t>All Nij passed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HII vs. FAA HIII</a:t>
            </a:r>
          </a:p>
        </p:txBody>
      </p:sp>
      <p:sp>
        <p:nvSpPr>
          <p:cNvPr id="33795" name="Content Placeholder 4"/>
          <p:cNvSpPr>
            <a:spLocks noGrp="1"/>
          </p:cNvSpPr>
          <p:nvPr>
            <p:ph idx="1"/>
          </p:nvPr>
        </p:nvSpPr>
        <p:spPr>
          <a:xfrm>
            <a:off x="495300" y="1127125"/>
            <a:ext cx="8050213" cy="4391025"/>
          </a:xfrm>
        </p:spPr>
        <p:txBody>
          <a:bodyPr/>
          <a:lstStyle/>
          <a:p>
            <a:r>
              <a:rPr lang="en-US" altLang="en-US" smtClean="0"/>
              <a:t>Rigid Fixture </a:t>
            </a:r>
          </a:p>
          <a:p>
            <a:r>
              <a:rPr lang="en-US" altLang="en-US" smtClean="0"/>
              <a:t>3 pt. Belt, Wedge bag</a:t>
            </a:r>
          </a:p>
          <a:p>
            <a:r>
              <a:rPr lang="en-US" altLang="en-US" smtClean="0"/>
              <a:t>No head contact with wall</a:t>
            </a:r>
          </a:p>
          <a:p>
            <a:r>
              <a:rPr lang="en-US" altLang="en-US" smtClean="0"/>
              <a:t>Part 23 crew (26G)</a:t>
            </a:r>
          </a:p>
          <a:p>
            <a:r>
              <a:rPr lang="en-US" altLang="en-US" smtClean="0"/>
              <a:t>Neck data not collected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976313" y="3629025"/>
          <a:ext cx="6356350" cy="22240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2734"/>
                <a:gridCol w="736355"/>
                <a:gridCol w="794544"/>
                <a:gridCol w="794544"/>
                <a:gridCol w="794544"/>
                <a:gridCol w="794544"/>
                <a:gridCol w="794544"/>
                <a:gridCol w="794544"/>
              </a:tblGrid>
              <a:tr h="370681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27" marR="91427" marT="45700" marB="45700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27" marR="91427" marT="45700" marB="45700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Hybrid II</a:t>
                      </a:r>
                      <a:endParaRPr lang="en-US" sz="1800" dirty="0"/>
                    </a:p>
                  </a:txBody>
                  <a:tcPr marL="91427" marR="91427" marT="45700" marB="45700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FAA</a:t>
                      </a:r>
                      <a:r>
                        <a:rPr lang="en-US" sz="1800" baseline="0" dirty="0" smtClean="0"/>
                        <a:t> Hybrid III</a:t>
                      </a:r>
                      <a:endParaRPr lang="en-US" sz="1800" dirty="0"/>
                    </a:p>
                  </a:txBody>
                  <a:tcPr marL="91427" marR="91427" marT="45700" marB="45700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681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27" marR="91427" marT="45700" marB="45700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27" marR="91427" marT="45700" marB="45700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27" marR="91427" marT="45700" marB="4570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T1</a:t>
                      </a:r>
                      <a:endParaRPr lang="en-US" sz="1800" dirty="0"/>
                    </a:p>
                  </a:txBody>
                  <a:tcPr marL="91427" marR="91427" marT="45700" marB="4570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T2</a:t>
                      </a:r>
                      <a:endParaRPr lang="en-US" sz="1800" dirty="0"/>
                    </a:p>
                  </a:txBody>
                  <a:tcPr marL="91427" marR="91427" marT="45700" marB="45700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27" marR="91427" marT="45700" marB="4570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T1</a:t>
                      </a:r>
                      <a:endParaRPr lang="en-US" sz="1800" dirty="0"/>
                    </a:p>
                  </a:txBody>
                  <a:tcPr marL="91427" marR="91427" marT="45700" marB="4570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T2</a:t>
                      </a:r>
                      <a:endParaRPr lang="en-US" sz="1800" dirty="0"/>
                    </a:p>
                  </a:txBody>
                  <a:tcPr marL="91427" marR="91427" marT="45700" marB="45700"/>
                </a:tc>
              </a:tr>
              <a:tr h="370681">
                <a:tc rowSpan="2">
                  <a:txBody>
                    <a:bodyPr/>
                    <a:lstStyle/>
                    <a:p>
                      <a:r>
                        <a:rPr lang="en-US" sz="1800" dirty="0" err="1" smtClean="0"/>
                        <a:t>HICu</a:t>
                      </a:r>
                      <a:endParaRPr lang="en-US" sz="1800" dirty="0"/>
                    </a:p>
                  </a:txBody>
                  <a:tcPr marL="91427" marR="91427" marT="45700" marB="4570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Test1</a:t>
                      </a:r>
                      <a:endParaRPr lang="en-US" sz="1800" dirty="0"/>
                    </a:p>
                  </a:txBody>
                  <a:tcPr marL="91427" marR="91427" marT="45700" marB="4570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1339</a:t>
                      </a:r>
                      <a:endParaRPr lang="en-US" sz="1800" dirty="0"/>
                    </a:p>
                  </a:txBody>
                  <a:tcPr marL="91427" marR="91427" marT="45700" marB="4570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74</a:t>
                      </a:r>
                      <a:endParaRPr lang="en-US" sz="1800" dirty="0"/>
                    </a:p>
                  </a:txBody>
                  <a:tcPr marL="91427" marR="91427" marT="45700" marB="4570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186</a:t>
                      </a:r>
                      <a:endParaRPr lang="en-US" sz="1800" dirty="0"/>
                    </a:p>
                  </a:txBody>
                  <a:tcPr marL="91427" marR="91427" marT="45700" marB="4570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844</a:t>
                      </a:r>
                      <a:endParaRPr lang="en-US" sz="1800" dirty="0"/>
                    </a:p>
                  </a:txBody>
                  <a:tcPr marL="91427" marR="91427" marT="45700" marB="4570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67</a:t>
                      </a:r>
                      <a:endParaRPr lang="en-US" sz="1800" dirty="0"/>
                    </a:p>
                  </a:txBody>
                  <a:tcPr marL="91427" marR="91427" marT="45700" marB="4570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203</a:t>
                      </a:r>
                      <a:endParaRPr lang="en-US" sz="1800" dirty="0"/>
                    </a:p>
                  </a:txBody>
                  <a:tcPr marL="91427" marR="91427" marT="45700" marB="45700"/>
                </a:tc>
              </a:tr>
              <a:tr h="37068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Test2</a:t>
                      </a:r>
                      <a:endParaRPr lang="en-US" sz="1800" dirty="0"/>
                    </a:p>
                  </a:txBody>
                  <a:tcPr marL="91427" marR="91427" marT="45700" marB="4570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1294</a:t>
                      </a:r>
                      <a:endParaRPr lang="en-US" sz="1800" dirty="0"/>
                    </a:p>
                  </a:txBody>
                  <a:tcPr marL="91427" marR="91427" marT="45700" marB="4570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73</a:t>
                      </a:r>
                      <a:endParaRPr lang="en-US" sz="1800" dirty="0"/>
                    </a:p>
                  </a:txBody>
                  <a:tcPr marL="91427" marR="91427" marT="45700" marB="4570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193</a:t>
                      </a:r>
                      <a:endParaRPr lang="en-US" sz="1800" dirty="0"/>
                    </a:p>
                  </a:txBody>
                  <a:tcPr marL="91427" marR="91427" marT="45700" marB="4570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1131</a:t>
                      </a:r>
                      <a:endParaRPr lang="en-US" sz="1800" dirty="0"/>
                    </a:p>
                  </a:txBody>
                  <a:tcPr marL="91427" marR="91427" marT="45700" marB="4570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71</a:t>
                      </a:r>
                      <a:endParaRPr lang="en-US" sz="1800" dirty="0"/>
                    </a:p>
                  </a:txBody>
                  <a:tcPr marL="91427" marR="91427" marT="45700" marB="4570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200</a:t>
                      </a:r>
                      <a:endParaRPr lang="en-US" sz="1800" dirty="0"/>
                    </a:p>
                  </a:txBody>
                  <a:tcPr marL="91427" marR="91427" marT="45700" marB="45700"/>
                </a:tc>
              </a:tr>
              <a:tr h="370681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HIC15</a:t>
                      </a:r>
                      <a:endParaRPr lang="en-US" sz="1800" dirty="0"/>
                    </a:p>
                  </a:txBody>
                  <a:tcPr marL="91427" marR="91427" marT="45700" marB="4570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Test1</a:t>
                      </a:r>
                      <a:endParaRPr lang="en-US" sz="1800" dirty="0"/>
                    </a:p>
                  </a:txBody>
                  <a:tcPr marL="91427" marR="91427" marT="45700" marB="4570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486</a:t>
                      </a:r>
                      <a:endParaRPr lang="en-US" sz="1800" dirty="0"/>
                    </a:p>
                  </a:txBody>
                  <a:tcPr marL="91427" marR="91427" marT="45700" marB="4570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102</a:t>
                      </a:r>
                      <a:endParaRPr lang="en-US" sz="1800" dirty="0"/>
                    </a:p>
                  </a:txBody>
                  <a:tcPr marL="91427" marR="91427" marT="45700" marB="4570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117</a:t>
                      </a:r>
                      <a:endParaRPr lang="en-US" sz="1800" dirty="0"/>
                    </a:p>
                  </a:txBody>
                  <a:tcPr marL="91427" marR="91427" marT="45700" marB="4570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406</a:t>
                      </a:r>
                      <a:endParaRPr lang="en-US" sz="1800" dirty="0"/>
                    </a:p>
                  </a:txBody>
                  <a:tcPr marL="91427" marR="91427" marT="45700" marB="4570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102</a:t>
                      </a:r>
                      <a:endParaRPr lang="en-US" sz="1800" dirty="0"/>
                    </a:p>
                  </a:txBody>
                  <a:tcPr marL="91427" marR="91427" marT="45700" marB="4570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117</a:t>
                      </a:r>
                      <a:endParaRPr lang="en-US" sz="1800" dirty="0"/>
                    </a:p>
                  </a:txBody>
                  <a:tcPr marL="91427" marR="91427" marT="45700" marB="45700"/>
                </a:tc>
              </a:tr>
              <a:tr h="370681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27" marR="91427" marT="45700" marB="4570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Test2</a:t>
                      </a:r>
                      <a:endParaRPr lang="en-US" sz="1800" dirty="0"/>
                    </a:p>
                  </a:txBody>
                  <a:tcPr marL="91427" marR="91427" marT="45700" marB="4570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514</a:t>
                      </a:r>
                      <a:endParaRPr lang="en-US" sz="1800" dirty="0"/>
                    </a:p>
                  </a:txBody>
                  <a:tcPr marL="91427" marR="91427" marT="45700" marB="4570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103</a:t>
                      </a:r>
                      <a:endParaRPr lang="en-US" sz="1800" dirty="0"/>
                    </a:p>
                  </a:txBody>
                  <a:tcPr marL="91427" marR="91427" marT="45700" marB="4570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118</a:t>
                      </a:r>
                      <a:endParaRPr lang="en-US" sz="1800" dirty="0"/>
                    </a:p>
                  </a:txBody>
                  <a:tcPr marL="91427" marR="91427" marT="45700" marB="4570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430</a:t>
                      </a:r>
                      <a:endParaRPr lang="en-US" sz="1800" dirty="0"/>
                    </a:p>
                  </a:txBody>
                  <a:tcPr marL="91427" marR="91427" marT="45700" marB="4570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101</a:t>
                      </a:r>
                      <a:endParaRPr lang="en-US" sz="1800" dirty="0"/>
                    </a:p>
                  </a:txBody>
                  <a:tcPr marL="91427" marR="91427" marT="45700" marB="4570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116</a:t>
                      </a:r>
                      <a:endParaRPr lang="en-US" sz="1800" dirty="0"/>
                    </a:p>
                  </a:txBody>
                  <a:tcPr marL="91427" marR="91427" marT="45700" marB="45700"/>
                </a:tc>
              </a:tr>
            </a:tbl>
          </a:graphicData>
        </a:graphic>
      </p:graphicFrame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5721350" y="1454150"/>
            <a:ext cx="2470150" cy="3624263"/>
            <a:chOff x="5721178" y="1453632"/>
            <a:chExt cx="2469548" cy="3624995"/>
          </a:xfrm>
        </p:grpSpPr>
        <p:sp>
          <p:nvSpPr>
            <p:cNvPr id="33857" name="Oval 6"/>
            <p:cNvSpPr>
              <a:spLocks noChangeArrowheads="1"/>
            </p:cNvSpPr>
            <p:nvPr/>
          </p:nvSpPr>
          <p:spPr bwMode="auto">
            <a:xfrm>
              <a:off x="5721178" y="4028303"/>
              <a:ext cx="1643449" cy="1050324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cxnSp>
          <p:nvCxnSpPr>
            <p:cNvPr id="33858" name="Straight Arrow Connector 8"/>
            <p:cNvCxnSpPr>
              <a:cxnSpLocks noChangeShapeType="1"/>
              <a:endCxn id="33859" idx="2"/>
            </p:cNvCxnSpPr>
            <p:nvPr/>
          </p:nvCxnSpPr>
          <p:spPr bwMode="auto">
            <a:xfrm flipV="1">
              <a:off x="6542902" y="1915297"/>
              <a:ext cx="451022" cy="2113006"/>
            </a:xfrm>
            <a:prstGeom prst="straightConnector1">
              <a:avLst/>
            </a:prstGeom>
            <a:noFill/>
            <a:ln w="25400" algn="ctr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3859" name="TextBox 9"/>
            <p:cNvSpPr txBox="1">
              <a:spLocks noChangeArrowheads="1"/>
            </p:cNvSpPr>
            <p:nvPr/>
          </p:nvSpPr>
          <p:spPr bwMode="auto">
            <a:xfrm>
              <a:off x="5797122" y="1453632"/>
              <a:ext cx="239360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altLang="en-US">
                  <a:solidFill>
                    <a:srgbClr val="FF0000"/>
                  </a:solidFill>
                </a:rPr>
                <a:t>130 ms duration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HICu vs. HIC15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1"/>
          </p:nvPr>
        </p:nvGraphicFramePr>
        <p:xfrm>
          <a:off x="495300" y="1508125"/>
          <a:ext cx="3948113" cy="33369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6038"/>
                <a:gridCol w="1316038"/>
                <a:gridCol w="1316038"/>
              </a:tblGrid>
              <a:tr h="370769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Test</a:t>
                      </a:r>
                      <a:endParaRPr lang="en-US" sz="1800" dirty="0"/>
                    </a:p>
                  </a:txBody>
                  <a:tcPr marL="44845" marR="44845" marT="45711" marB="45711"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HIC</a:t>
                      </a:r>
                      <a:r>
                        <a:rPr lang="en-US" sz="1800" baseline="0" dirty="0" err="1" smtClean="0"/>
                        <a:t>u</a:t>
                      </a:r>
                      <a:endParaRPr lang="en-US" sz="1800" dirty="0"/>
                    </a:p>
                  </a:txBody>
                  <a:tcPr marL="44845" marR="44845" marT="45711" marB="45711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HIC15</a:t>
                      </a:r>
                      <a:endParaRPr lang="en-US" sz="1800" dirty="0"/>
                    </a:p>
                  </a:txBody>
                  <a:tcPr marL="44845" marR="44845" marT="45711" marB="45711"/>
                </a:tc>
              </a:tr>
              <a:tr h="370769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B1</a:t>
                      </a:r>
                    </a:p>
                  </a:txBody>
                  <a:tcPr marL="44845" marR="44845" marT="45711" marB="45711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1029</a:t>
                      </a:r>
                    </a:p>
                  </a:txBody>
                  <a:tcPr marL="44845" marR="44845" marT="45711" marB="45711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622</a:t>
                      </a:r>
                      <a:endParaRPr lang="en-US" sz="1800" dirty="0"/>
                    </a:p>
                  </a:txBody>
                  <a:tcPr marL="44845" marR="44845" marT="45711" marB="45711"/>
                </a:tc>
              </a:tr>
              <a:tr h="370769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B2</a:t>
                      </a:r>
                      <a:endParaRPr lang="en-US" sz="1800" dirty="0"/>
                    </a:p>
                  </a:txBody>
                  <a:tcPr marL="44845" marR="44845" marT="45711" marB="45711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1303</a:t>
                      </a:r>
                      <a:endParaRPr lang="en-US" sz="1800" dirty="0"/>
                    </a:p>
                  </a:txBody>
                  <a:tcPr marL="44845" marR="44845" marT="45711" marB="45711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582</a:t>
                      </a:r>
                      <a:endParaRPr lang="en-US" sz="1800" dirty="0"/>
                    </a:p>
                  </a:txBody>
                  <a:tcPr marL="44845" marR="44845" marT="45711" marB="45711"/>
                </a:tc>
              </a:tr>
              <a:tr h="370769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C1</a:t>
                      </a:r>
                      <a:endParaRPr lang="en-US" sz="1800" dirty="0"/>
                    </a:p>
                  </a:txBody>
                  <a:tcPr marL="44845" marR="44845" marT="45711" marB="45711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1032</a:t>
                      </a:r>
                      <a:endParaRPr lang="en-US" sz="1800" dirty="0"/>
                    </a:p>
                  </a:txBody>
                  <a:tcPr marL="44845" marR="44845" marT="45711" marB="45711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812</a:t>
                      </a:r>
                      <a:endParaRPr lang="en-US" sz="1800" dirty="0"/>
                    </a:p>
                  </a:txBody>
                  <a:tcPr marL="44845" marR="44845" marT="45711" marB="45711"/>
                </a:tc>
              </a:tr>
              <a:tr h="370769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C2</a:t>
                      </a:r>
                      <a:endParaRPr lang="en-US" sz="1800" dirty="0"/>
                    </a:p>
                  </a:txBody>
                  <a:tcPr marL="44845" marR="44845" marT="45711" marB="45711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1008</a:t>
                      </a:r>
                      <a:endParaRPr lang="en-US" sz="1800" dirty="0"/>
                    </a:p>
                  </a:txBody>
                  <a:tcPr marL="44845" marR="44845" marT="45711" marB="45711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822</a:t>
                      </a:r>
                      <a:endParaRPr lang="en-US" sz="1800" dirty="0"/>
                    </a:p>
                  </a:txBody>
                  <a:tcPr marL="44845" marR="44845" marT="45711" marB="45711"/>
                </a:tc>
              </a:tr>
              <a:tr h="370769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F1</a:t>
                      </a:r>
                      <a:endParaRPr lang="en-US" sz="1800" dirty="0"/>
                    </a:p>
                  </a:txBody>
                  <a:tcPr marL="44845" marR="44845" marT="45711" marB="45711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1106</a:t>
                      </a:r>
                      <a:endParaRPr lang="en-US" sz="1800" dirty="0"/>
                    </a:p>
                  </a:txBody>
                  <a:tcPr marL="44845" marR="44845" marT="45711" marB="45711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893</a:t>
                      </a:r>
                      <a:endParaRPr lang="en-US" sz="1800" dirty="0"/>
                    </a:p>
                  </a:txBody>
                  <a:tcPr marL="44845" marR="44845" marT="45711" marB="45711"/>
                </a:tc>
              </a:tr>
              <a:tr h="370769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F2</a:t>
                      </a:r>
                      <a:endParaRPr lang="en-US" sz="1800" dirty="0"/>
                    </a:p>
                  </a:txBody>
                  <a:tcPr marL="44845" marR="44845" marT="45711" marB="45711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1020</a:t>
                      </a:r>
                      <a:endParaRPr lang="en-US" sz="1800" dirty="0"/>
                    </a:p>
                  </a:txBody>
                  <a:tcPr marL="44845" marR="44845" marT="45711" marB="45711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943</a:t>
                      </a:r>
                      <a:endParaRPr lang="en-US" sz="1800" dirty="0"/>
                    </a:p>
                  </a:txBody>
                  <a:tcPr marL="44845" marR="44845" marT="45711" marB="45711"/>
                </a:tc>
              </a:tr>
              <a:tr h="370769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F3</a:t>
                      </a:r>
                      <a:endParaRPr lang="en-US" sz="1800" dirty="0"/>
                    </a:p>
                  </a:txBody>
                  <a:tcPr marL="44845" marR="44845" marT="45711" marB="45711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1346</a:t>
                      </a:r>
                      <a:endParaRPr lang="en-US" sz="1800" dirty="0"/>
                    </a:p>
                  </a:txBody>
                  <a:tcPr marL="44845" marR="44845" marT="45711" marB="45711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1186</a:t>
                      </a:r>
                      <a:endParaRPr lang="en-US" sz="1800" dirty="0"/>
                    </a:p>
                  </a:txBody>
                  <a:tcPr marL="44845" marR="44845" marT="45711" marB="45711"/>
                </a:tc>
              </a:tr>
              <a:tr h="370769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F4</a:t>
                      </a:r>
                      <a:endParaRPr lang="en-US" sz="1800" dirty="0"/>
                    </a:p>
                  </a:txBody>
                  <a:tcPr marL="44845" marR="44845" marT="45711" marB="45711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1174</a:t>
                      </a:r>
                      <a:endParaRPr lang="en-US" sz="1800" dirty="0"/>
                    </a:p>
                  </a:txBody>
                  <a:tcPr marL="44845" marR="44845" marT="45711" marB="45711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864</a:t>
                      </a:r>
                      <a:endParaRPr lang="en-US" sz="1800" dirty="0"/>
                    </a:p>
                  </a:txBody>
                  <a:tcPr marL="44845" marR="44845" marT="45711" marB="45711"/>
                </a:tc>
              </a:tr>
            </a:tbl>
          </a:graphicData>
        </a:graphic>
      </p:graphicFrame>
      <p:sp>
        <p:nvSpPr>
          <p:cNvPr id="34861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en-US" smtClean="0"/>
              <a:t>Industry data</a:t>
            </a:r>
          </a:p>
          <a:p>
            <a:r>
              <a:rPr lang="en-US" altLang="en-US" smtClean="0"/>
              <a:t>Non-airbag tests</a:t>
            </a:r>
          </a:p>
          <a:p>
            <a:r>
              <a:rPr lang="en-US" altLang="en-US" smtClean="0"/>
              <a:t>Double peaks</a:t>
            </a:r>
          </a:p>
          <a:p>
            <a:r>
              <a:rPr lang="en-US" altLang="en-US" smtClean="0"/>
              <a:t>HIC15 significantly lower</a:t>
            </a:r>
          </a:p>
          <a:p>
            <a:r>
              <a:rPr lang="en-US" altLang="en-US" smtClean="0"/>
              <a:t>HIC15 generally chose first peak</a:t>
            </a:r>
          </a:p>
          <a:p>
            <a:r>
              <a:rPr lang="en-US" altLang="en-US" smtClean="0"/>
              <a:t>2 cases where HIC15 &lt; 700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HICu vs. HIC15</a:t>
            </a:r>
          </a:p>
        </p:txBody>
      </p:sp>
      <p:pic>
        <p:nvPicPr>
          <p:cNvPr id="35843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6525" y="2424113"/>
            <a:ext cx="4721225" cy="32083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4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95813" y="2473325"/>
            <a:ext cx="4721225" cy="3208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45" name="TextBox 6"/>
          <p:cNvSpPr txBox="1">
            <a:spLocks noChangeArrowheads="1"/>
          </p:cNvSpPr>
          <p:nvPr/>
        </p:nvSpPr>
        <p:spPr bwMode="auto">
          <a:xfrm>
            <a:off x="1606550" y="1441450"/>
            <a:ext cx="184943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HICu: 1029</a:t>
            </a:r>
          </a:p>
          <a:p>
            <a:pPr eaLnBrk="1" hangingPunct="1"/>
            <a:r>
              <a:rPr lang="en-US" altLang="en-US"/>
              <a:t>HIC15: 622</a:t>
            </a:r>
          </a:p>
        </p:txBody>
      </p:sp>
      <p:sp>
        <p:nvSpPr>
          <p:cNvPr id="35846" name="TextBox 9"/>
          <p:cNvSpPr txBox="1">
            <a:spLocks noChangeArrowheads="1"/>
          </p:cNvSpPr>
          <p:nvPr/>
        </p:nvSpPr>
        <p:spPr bwMode="auto">
          <a:xfrm>
            <a:off x="5972175" y="1338263"/>
            <a:ext cx="18510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HICu: 1020</a:t>
            </a:r>
          </a:p>
          <a:p>
            <a:pPr eaLnBrk="1" hangingPunct="1"/>
            <a:r>
              <a:rPr lang="en-US" altLang="en-US"/>
              <a:t>HIC15: 943</a:t>
            </a:r>
          </a:p>
        </p:txBody>
      </p:sp>
      <p:sp>
        <p:nvSpPr>
          <p:cNvPr id="35847" name="TextBox 7"/>
          <p:cNvSpPr txBox="1">
            <a:spLocks noChangeArrowheads="1"/>
          </p:cNvSpPr>
          <p:nvPr/>
        </p:nvSpPr>
        <p:spPr bwMode="auto">
          <a:xfrm>
            <a:off x="473075" y="5545138"/>
            <a:ext cx="86709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/>
              <a:t>Note: HICu includes both peaks together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Forward Facing Seat Nij*</a:t>
            </a:r>
          </a:p>
        </p:txBody>
      </p:sp>
      <p:graphicFrame>
        <p:nvGraphicFramePr>
          <p:cNvPr id="2" name="Content Placeholder 4"/>
          <p:cNvGraphicFramePr>
            <a:graphicFrameLocks noGrp="1"/>
          </p:cNvGraphicFramePr>
          <p:nvPr>
            <p:ph idx="1"/>
          </p:nvPr>
        </p:nvGraphicFramePr>
        <p:xfrm>
          <a:off x="409575" y="965200"/>
          <a:ext cx="8050213" cy="4391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36868" name="Group 19"/>
          <p:cNvGrpSpPr>
            <a:grpSpLocks/>
          </p:cNvGrpSpPr>
          <p:nvPr/>
        </p:nvGrpSpPr>
        <p:grpSpPr bwMode="auto">
          <a:xfrm>
            <a:off x="993775" y="4867275"/>
            <a:ext cx="7331075" cy="1112838"/>
            <a:chOff x="993531" y="4990148"/>
            <a:chExt cx="7331676" cy="1113866"/>
          </a:xfrm>
        </p:grpSpPr>
        <p:cxnSp>
          <p:nvCxnSpPr>
            <p:cNvPr id="36870" name="Straight Connector 6"/>
            <p:cNvCxnSpPr>
              <a:cxnSpLocks noChangeShapeType="1"/>
            </p:cNvCxnSpPr>
            <p:nvPr/>
          </p:nvCxnSpPr>
          <p:spPr bwMode="auto">
            <a:xfrm>
              <a:off x="993531" y="5011615"/>
              <a:ext cx="0" cy="870439"/>
            </a:xfrm>
            <a:prstGeom prst="line">
              <a:avLst/>
            </a:prstGeom>
            <a:noFill/>
            <a:ln w="222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871" name="Straight Connector 7"/>
            <p:cNvCxnSpPr>
              <a:cxnSpLocks noChangeShapeType="1"/>
            </p:cNvCxnSpPr>
            <p:nvPr/>
          </p:nvCxnSpPr>
          <p:spPr bwMode="auto">
            <a:xfrm>
              <a:off x="2579315" y="5011614"/>
              <a:ext cx="0" cy="870439"/>
            </a:xfrm>
            <a:prstGeom prst="line">
              <a:avLst/>
            </a:prstGeom>
            <a:noFill/>
            <a:ln w="222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872" name="Straight Connector 8"/>
            <p:cNvCxnSpPr>
              <a:cxnSpLocks noChangeShapeType="1"/>
            </p:cNvCxnSpPr>
            <p:nvPr/>
          </p:nvCxnSpPr>
          <p:spPr bwMode="auto">
            <a:xfrm>
              <a:off x="3617283" y="5011613"/>
              <a:ext cx="0" cy="870439"/>
            </a:xfrm>
            <a:prstGeom prst="line">
              <a:avLst/>
            </a:prstGeom>
            <a:noFill/>
            <a:ln w="222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873" name="Straight Connector 9"/>
            <p:cNvCxnSpPr>
              <a:cxnSpLocks noChangeShapeType="1"/>
            </p:cNvCxnSpPr>
            <p:nvPr/>
          </p:nvCxnSpPr>
          <p:spPr bwMode="auto">
            <a:xfrm>
              <a:off x="5174234" y="5011612"/>
              <a:ext cx="0" cy="870439"/>
            </a:xfrm>
            <a:prstGeom prst="line">
              <a:avLst/>
            </a:prstGeom>
            <a:noFill/>
            <a:ln w="222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874" name="Straight Connector 10"/>
            <p:cNvCxnSpPr>
              <a:cxnSpLocks noChangeShapeType="1"/>
            </p:cNvCxnSpPr>
            <p:nvPr/>
          </p:nvCxnSpPr>
          <p:spPr bwMode="auto">
            <a:xfrm>
              <a:off x="5705574" y="5008247"/>
              <a:ext cx="0" cy="870439"/>
            </a:xfrm>
            <a:prstGeom prst="line">
              <a:avLst/>
            </a:prstGeom>
            <a:noFill/>
            <a:ln w="222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875" name="Straight Connector 11"/>
            <p:cNvCxnSpPr>
              <a:cxnSpLocks noChangeShapeType="1"/>
            </p:cNvCxnSpPr>
            <p:nvPr/>
          </p:nvCxnSpPr>
          <p:spPr bwMode="auto">
            <a:xfrm>
              <a:off x="7262525" y="5013238"/>
              <a:ext cx="0" cy="870439"/>
            </a:xfrm>
            <a:prstGeom prst="line">
              <a:avLst/>
            </a:prstGeom>
            <a:noFill/>
            <a:ln w="222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876" name="Straight Connector 12"/>
            <p:cNvCxnSpPr>
              <a:cxnSpLocks noChangeShapeType="1"/>
            </p:cNvCxnSpPr>
            <p:nvPr/>
          </p:nvCxnSpPr>
          <p:spPr bwMode="auto">
            <a:xfrm>
              <a:off x="8325207" y="4990148"/>
              <a:ext cx="0" cy="870439"/>
            </a:xfrm>
            <a:prstGeom prst="line">
              <a:avLst/>
            </a:prstGeom>
            <a:noFill/>
            <a:ln w="222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6877" name="TextBox 13"/>
            <p:cNvSpPr txBox="1">
              <a:spLocks noChangeArrowheads="1"/>
            </p:cNvSpPr>
            <p:nvPr/>
          </p:nvSpPr>
          <p:spPr bwMode="auto">
            <a:xfrm>
              <a:off x="1087395" y="5478898"/>
              <a:ext cx="133882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altLang="en-US" sz="1800"/>
                <a:t>No Contact</a:t>
              </a:r>
            </a:p>
          </p:txBody>
        </p:sp>
        <p:sp>
          <p:nvSpPr>
            <p:cNvPr id="36878" name="TextBox 14"/>
            <p:cNvSpPr txBox="1">
              <a:spLocks noChangeArrowheads="1"/>
            </p:cNvSpPr>
            <p:nvPr/>
          </p:nvSpPr>
          <p:spPr bwMode="auto">
            <a:xfrm>
              <a:off x="2579315" y="5457683"/>
              <a:ext cx="979755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Torso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Contact</a:t>
              </a:r>
            </a:p>
          </p:txBody>
        </p:sp>
        <p:sp>
          <p:nvSpPr>
            <p:cNvPr id="36879" name="TextBox 15"/>
            <p:cNvSpPr txBox="1">
              <a:spLocks noChangeArrowheads="1"/>
            </p:cNvSpPr>
            <p:nvPr/>
          </p:nvSpPr>
          <p:spPr bwMode="auto">
            <a:xfrm>
              <a:off x="3683365" y="5509354"/>
              <a:ext cx="123623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altLang="en-US" sz="1800"/>
                <a:t>Seat Back</a:t>
              </a:r>
            </a:p>
          </p:txBody>
        </p:sp>
        <p:sp>
          <p:nvSpPr>
            <p:cNvPr id="36880" name="TextBox 16"/>
            <p:cNvSpPr txBox="1">
              <a:spLocks noChangeArrowheads="1"/>
            </p:cNvSpPr>
            <p:nvPr/>
          </p:nvSpPr>
          <p:spPr bwMode="auto">
            <a:xfrm>
              <a:off x="5174234" y="5371176"/>
              <a:ext cx="593432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/>
                <a:t>Dbl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/>
                <a:t>Row</a:t>
              </a:r>
            </a:p>
          </p:txBody>
        </p:sp>
        <p:sp>
          <p:nvSpPr>
            <p:cNvPr id="36881" name="TextBox 17"/>
            <p:cNvSpPr txBox="1">
              <a:spLocks noChangeArrowheads="1"/>
            </p:cNvSpPr>
            <p:nvPr/>
          </p:nvSpPr>
          <p:spPr bwMode="auto">
            <a:xfrm>
              <a:off x="5843138" y="5458672"/>
              <a:ext cx="62491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altLang="en-US" sz="1800"/>
                <a:t>Wall</a:t>
              </a:r>
            </a:p>
          </p:txBody>
        </p:sp>
        <p:sp>
          <p:nvSpPr>
            <p:cNvPr id="36882" name="TextBox 18"/>
            <p:cNvSpPr txBox="1">
              <a:spLocks noChangeArrowheads="1"/>
            </p:cNvSpPr>
            <p:nvPr/>
          </p:nvSpPr>
          <p:spPr bwMode="auto">
            <a:xfrm>
              <a:off x="7413868" y="5401299"/>
              <a:ext cx="842923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Wall &amp;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Ledge</a:t>
              </a:r>
            </a:p>
          </p:txBody>
        </p:sp>
      </p:grpSp>
      <p:sp>
        <p:nvSpPr>
          <p:cNvPr id="36869" name="TextBox 20"/>
          <p:cNvSpPr txBox="1">
            <a:spLocks noChangeArrowheads="1"/>
          </p:cNvSpPr>
          <p:nvPr/>
        </p:nvSpPr>
        <p:spPr bwMode="auto">
          <a:xfrm>
            <a:off x="157163" y="5832475"/>
            <a:ext cx="7678737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/>
              <a:t>* DeWeese R, Assessment of Head and Neck Injury Potential for Occupants of Typical Aircraft Seats and Interior Configurations During Forward Impacts,Fifth Triennial International Aviation Fire and Cabin Safety Research Conference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Possible Solution</a:t>
            </a:r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Modify HIC and use FAA Hybrid III with Neck Loads</a:t>
            </a:r>
          </a:p>
          <a:p>
            <a:r>
              <a:rPr lang="en-US" altLang="en-US" smtClean="0"/>
              <a:t>Use HIC15 &lt; 700</a:t>
            </a:r>
          </a:p>
          <a:p>
            <a:pPr lvl="1"/>
            <a:r>
              <a:rPr lang="en-US" altLang="en-US" smtClean="0"/>
              <a:t>Simple definition of contact, algorithm was able to calculate start/end times</a:t>
            </a:r>
          </a:p>
          <a:p>
            <a:pPr lvl="1"/>
            <a:r>
              <a:rPr lang="en-US" altLang="en-US" smtClean="0"/>
              <a:t>Generally takes only the first peak</a:t>
            </a:r>
          </a:p>
          <a:p>
            <a:r>
              <a:rPr lang="en-US" altLang="en-US" smtClean="0"/>
              <a:t>Incorporate Nij &lt;1 from FMVSS 208</a:t>
            </a:r>
          </a:p>
          <a:p>
            <a:r>
              <a:rPr lang="en-US" altLang="en-US" smtClean="0"/>
              <a:t>Seats generally do not fail Nij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HIC 15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Use would eliminate failure from “lower” g longer duration contacts that would be typical of inflatables</a:t>
            </a:r>
          </a:p>
          <a:p>
            <a:r>
              <a:rPr lang="en-US" altLang="en-US" smtClean="0"/>
              <a:t>Consistent with transition to HIC 15 in FMVSS 208</a:t>
            </a:r>
          </a:p>
          <a:p>
            <a:r>
              <a:rPr lang="en-US" altLang="en-US" smtClean="0"/>
              <a:t>Limitation is if a secondary contact with a hard structure after an inflatable contact?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Conclusions</a:t>
            </a:r>
          </a:p>
        </p:txBody>
      </p:sp>
      <p:sp>
        <p:nvSpPr>
          <p:cNvPr id="399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HIC15 good for airbag contacts</a:t>
            </a:r>
          </a:p>
          <a:p>
            <a:pPr lvl="1"/>
            <a:r>
              <a:rPr lang="en-US" altLang="en-US" smtClean="0"/>
              <a:t>Start usually after contact, good when you have soft contacts making it difficult to determine start</a:t>
            </a:r>
          </a:p>
          <a:p>
            <a:r>
              <a:rPr lang="en-US" altLang="en-US" smtClean="0"/>
              <a:t>Nij only exceeded when HIC was also exceeded</a:t>
            </a:r>
          </a:p>
          <a:p>
            <a:r>
              <a:rPr lang="en-US" altLang="en-US" smtClean="0"/>
              <a:t>In this series FAA Hybrid III generally had lower HIC values</a:t>
            </a:r>
          </a:p>
          <a:p>
            <a:pPr lvl="1"/>
            <a:r>
              <a:rPr lang="en-US" altLang="en-US" smtClean="0"/>
              <a:t>More pronounced with HICu vs. HIC15</a:t>
            </a:r>
          </a:p>
          <a:p>
            <a:r>
              <a:rPr lang="en-US" altLang="en-US" smtClean="0"/>
              <a:t>Additional data to be collected and welcomed</a:t>
            </a:r>
          </a:p>
          <a:p>
            <a:endParaRPr lang="en-US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Data Sources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Sled tests conducted as part of class demo</a:t>
            </a:r>
          </a:p>
          <a:p>
            <a:pPr lvl="1"/>
            <a:r>
              <a:rPr lang="en-US" altLang="en-US" smtClean="0"/>
              <a:t>Hybrid II with airbag</a:t>
            </a:r>
          </a:p>
          <a:p>
            <a:pPr lvl="1"/>
            <a:r>
              <a:rPr lang="en-US" altLang="en-US" smtClean="0"/>
              <a:t>2 FAA Hybrid III’s with airbags</a:t>
            </a:r>
          </a:p>
          <a:p>
            <a:r>
              <a:rPr lang="en-US" altLang="en-US" smtClean="0"/>
              <a:t>Industry supplied data</a:t>
            </a:r>
          </a:p>
          <a:p>
            <a:pPr lvl="1"/>
            <a:r>
              <a:rPr lang="en-US" altLang="en-US" smtClean="0"/>
              <a:t>Compares HICu with HIC15</a:t>
            </a:r>
          </a:p>
          <a:p>
            <a:pPr lvl="1"/>
            <a:r>
              <a:rPr lang="en-US" altLang="en-US" smtClean="0"/>
              <a:t>Compares HICu with HIC15 and Hybrid II with FAA Hybrid III</a:t>
            </a:r>
          </a:p>
          <a:p>
            <a:r>
              <a:rPr lang="en-US" altLang="en-US" smtClean="0"/>
              <a:t>CAMI research data</a:t>
            </a:r>
          </a:p>
          <a:p>
            <a:pPr lvl="1"/>
            <a:r>
              <a:rPr lang="en-US" altLang="en-US" smtClean="0"/>
              <a:t>Nij calculation for non-airbag tests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Head Injury Criterion (HIC)</a:t>
            </a:r>
          </a:p>
        </p:txBody>
      </p:sp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7" r="9656"/>
          <a:stretch>
            <a:fillRect/>
          </a:stretch>
        </p:blipFill>
        <p:spPr bwMode="auto">
          <a:xfrm>
            <a:off x="4191000" y="2057400"/>
            <a:ext cx="4724400" cy="313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163" y="1093788"/>
            <a:ext cx="3394075" cy="96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05438" y="5187950"/>
            <a:ext cx="3133725" cy="565150"/>
          </a:xfrm>
          <a:noFill/>
        </p:spPr>
      </p:pic>
      <p:sp>
        <p:nvSpPr>
          <p:cNvPr id="16390" name="TextBox 3"/>
          <p:cNvSpPr txBox="1">
            <a:spLocks noChangeArrowheads="1"/>
          </p:cNvSpPr>
          <p:nvPr/>
        </p:nvSpPr>
        <p:spPr bwMode="auto">
          <a:xfrm>
            <a:off x="76200" y="1752600"/>
            <a:ext cx="4038600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1"/>
              <a:t>Resultant head acceleration</a:t>
            </a:r>
          </a:p>
          <a:p>
            <a:pPr eaLnBrk="1" hangingPunct="1"/>
            <a:r>
              <a:rPr lang="en-US" altLang="en-US" b="1"/>
              <a:t>Calculated after contact</a:t>
            </a:r>
          </a:p>
          <a:p>
            <a:pPr eaLnBrk="1" hangingPunct="1"/>
            <a:r>
              <a:rPr lang="en-US" altLang="en-US" b="1"/>
              <a:t>No limit on duration</a:t>
            </a:r>
          </a:p>
          <a:p>
            <a:pPr eaLnBrk="1" hangingPunct="1"/>
            <a:r>
              <a:rPr lang="en-US" altLang="en-US" b="1"/>
              <a:t>&lt;1000 represents ~ 23% risk of AIS 3+ (severe) head injury</a:t>
            </a:r>
          </a:p>
          <a:p>
            <a:pPr eaLnBrk="1" hangingPunct="1"/>
            <a:r>
              <a:rPr lang="en-US" altLang="en-US" b="1"/>
              <a:t>Applied in multiple directions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Neck Injury (Nij)</a:t>
            </a:r>
          </a:p>
        </p:txBody>
      </p:sp>
      <p:grpSp>
        <p:nvGrpSpPr>
          <p:cNvPr id="17411" name="Group 15"/>
          <p:cNvGrpSpPr>
            <a:grpSpLocks/>
          </p:cNvGrpSpPr>
          <p:nvPr/>
        </p:nvGrpSpPr>
        <p:grpSpPr bwMode="auto">
          <a:xfrm>
            <a:off x="5010150" y="1905000"/>
            <a:ext cx="4133850" cy="3543300"/>
            <a:chOff x="2084462" y="406472"/>
            <a:chExt cx="5492185" cy="5934125"/>
          </a:xfrm>
        </p:grpSpPr>
        <p:sp>
          <p:nvSpPr>
            <p:cNvPr id="4" name="Freeform 3"/>
            <p:cNvSpPr/>
            <p:nvPr/>
          </p:nvSpPr>
          <p:spPr>
            <a:xfrm>
              <a:off x="3442744" y="1921907"/>
              <a:ext cx="3138391" cy="2929841"/>
            </a:xfrm>
            <a:custGeom>
              <a:avLst/>
              <a:gdLst>
                <a:gd name="connsiteX0" fmla="*/ 0 w 3136307"/>
                <a:gd name="connsiteY0" fmla="*/ 1136591 h 2931208"/>
                <a:gd name="connsiteX1" fmla="*/ 1298961 w 3136307"/>
                <a:gd name="connsiteY1" fmla="*/ 0 h 2931208"/>
                <a:gd name="connsiteX2" fmla="*/ 3136307 w 3136307"/>
                <a:gd name="connsiteY2" fmla="*/ 1136591 h 2931208"/>
                <a:gd name="connsiteX3" fmla="*/ 1307507 w 3136307"/>
                <a:gd name="connsiteY3" fmla="*/ 2931208 h 2931208"/>
                <a:gd name="connsiteX4" fmla="*/ 0 w 3136307"/>
                <a:gd name="connsiteY4" fmla="*/ 1136591 h 2931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36307" h="2931208">
                  <a:moveTo>
                    <a:pt x="0" y="1136591"/>
                  </a:moveTo>
                  <a:lnTo>
                    <a:pt x="1298961" y="0"/>
                  </a:lnTo>
                  <a:lnTo>
                    <a:pt x="3136307" y="1136591"/>
                  </a:lnTo>
                  <a:lnTo>
                    <a:pt x="1307507" y="2931208"/>
                  </a:lnTo>
                  <a:lnTo>
                    <a:pt x="0" y="1136591"/>
                  </a:lnTo>
                  <a:close/>
                </a:path>
              </a:pathLst>
            </a:custGeom>
            <a:solidFill>
              <a:srgbClr val="4F81BD">
                <a:lumMod val="20000"/>
                <a:lumOff val="8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Calibri"/>
              </a:endParaRPr>
            </a:p>
          </p:txBody>
        </p:sp>
        <p:cxnSp>
          <p:nvCxnSpPr>
            <p:cNvPr id="17415" name="Straight Arrow Connector 4"/>
            <p:cNvCxnSpPr>
              <a:cxnSpLocks noChangeShapeType="1"/>
            </p:cNvCxnSpPr>
            <p:nvPr/>
          </p:nvCxnSpPr>
          <p:spPr bwMode="auto">
            <a:xfrm>
              <a:off x="2084462" y="3059668"/>
              <a:ext cx="5334000" cy="0"/>
            </a:xfrm>
            <a:prstGeom prst="straightConnector1">
              <a:avLst/>
            </a:prstGeom>
            <a:noFill/>
            <a:ln w="38100" algn="ctr">
              <a:solidFill>
                <a:srgbClr val="4A7EBB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416" name="Straight Arrow Connector 5"/>
            <p:cNvCxnSpPr>
              <a:cxnSpLocks noChangeShapeType="1"/>
            </p:cNvCxnSpPr>
            <p:nvPr/>
          </p:nvCxnSpPr>
          <p:spPr bwMode="auto">
            <a:xfrm flipV="1">
              <a:off x="4751462" y="849868"/>
              <a:ext cx="0" cy="4800599"/>
            </a:xfrm>
            <a:prstGeom prst="straightConnector1">
              <a:avLst/>
            </a:prstGeom>
            <a:noFill/>
            <a:ln w="38100" algn="ctr">
              <a:solidFill>
                <a:srgbClr val="4A7EBB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" name="TextBox 6"/>
            <p:cNvSpPr txBox="1"/>
            <p:nvPr/>
          </p:nvSpPr>
          <p:spPr>
            <a:xfrm>
              <a:off x="4296944" y="406472"/>
              <a:ext cx="1273917" cy="61415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b="1" kern="0" dirty="0">
                  <a:solidFill>
                    <a:sysClr val="windowText" lastClr="000000"/>
                  </a:solidFill>
                </a:rPr>
                <a:t>Tension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039630" y="5726448"/>
              <a:ext cx="1948840" cy="61414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b="1" kern="0" dirty="0">
                  <a:solidFill>
                    <a:sysClr val="windowText" lastClr="000000"/>
                  </a:solidFill>
                </a:rPr>
                <a:t>Compression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370222" y="3333655"/>
              <a:ext cx="1206425" cy="61414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b="1" kern="0" dirty="0">
                  <a:solidFill>
                    <a:sysClr val="windowText" lastClr="000000"/>
                  </a:solidFill>
                </a:rPr>
                <a:t>Flexion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388177" y="3386829"/>
              <a:ext cx="1527013" cy="61414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b="1" kern="0" dirty="0">
                  <a:solidFill>
                    <a:sysClr val="windowText" lastClr="000000"/>
                  </a:solidFill>
                </a:rPr>
                <a:t>Extension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208090" y="1552355"/>
              <a:ext cx="588448" cy="61414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 dirty="0" err="1">
                  <a:solidFill>
                    <a:sysClr val="windowText" lastClr="000000"/>
                  </a:solidFill>
                </a:rPr>
                <a:t>N</a:t>
              </a:r>
              <a:r>
                <a:rPr lang="en-US" sz="1800" kern="0" baseline="-25000" dirty="0" err="1">
                  <a:solidFill>
                    <a:sysClr val="windowText" lastClr="000000"/>
                  </a:solidFill>
                </a:rPr>
                <a:t>tf</a:t>
              </a:r>
              <a:endParaRPr lang="en-US" sz="1800" kern="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368384" y="4779966"/>
              <a:ext cx="622194" cy="61414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 dirty="0" err="1">
                  <a:solidFill>
                    <a:sysClr val="windowText" lastClr="000000"/>
                  </a:solidFill>
                </a:rPr>
                <a:t>N</a:t>
              </a:r>
              <a:r>
                <a:rPr lang="en-US" sz="1800" kern="0" baseline="-25000" dirty="0" err="1">
                  <a:solidFill>
                    <a:sysClr val="windowText" lastClr="000000"/>
                  </a:solidFill>
                </a:rPr>
                <a:t>cf</a:t>
              </a:r>
              <a:endParaRPr lang="en-US" sz="1800" kern="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474382" y="4779966"/>
              <a:ext cx="645395" cy="61414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 dirty="0" err="1">
                  <a:solidFill>
                    <a:sysClr val="windowText" lastClr="000000"/>
                  </a:solidFill>
                </a:rPr>
                <a:t>N</a:t>
              </a:r>
              <a:r>
                <a:rPr lang="en-US" sz="1800" kern="0" baseline="-25000" dirty="0" err="1">
                  <a:solidFill>
                    <a:sysClr val="windowText" lastClr="000000"/>
                  </a:solidFill>
                </a:rPr>
                <a:t>ce</a:t>
              </a:r>
              <a:endParaRPr lang="en-US" sz="1800" kern="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295105" y="1552355"/>
              <a:ext cx="611649" cy="61414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 dirty="0" err="1">
                  <a:solidFill>
                    <a:sysClr val="windowText" lastClr="000000"/>
                  </a:solidFill>
                </a:rPr>
                <a:t>N</a:t>
              </a:r>
              <a:r>
                <a:rPr lang="en-US" sz="1800" kern="0" baseline="-25000" dirty="0" err="1">
                  <a:solidFill>
                    <a:sysClr val="windowText" lastClr="000000"/>
                  </a:solidFill>
                </a:rPr>
                <a:t>te</a:t>
              </a:r>
              <a:endParaRPr lang="en-US" sz="1800" kern="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107122" y="2873707"/>
              <a:ext cx="1967821" cy="76569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kern="0" dirty="0">
                  <a:solidFill>
                    <a:sysClr val="windowText" lastClr="000000"/>
                  </a:solidFill>
                </a:rPr>
                <a:t>No Injury</a:t>
              </a:r>
            </a:p>
          </p:txBody>
        </p:sp>
      </p:grpSp>
      <p:sp>
        <p:nvSpPr>
          <p:cNvPr id="17412" name="Rectangle 1"/>
          <p:cNvSpPr>
            <a:spLocks noChangeArrowheads="1"/>
          </p:cNvSpPr>
          <p:nvPr/>
        </p:nvSpPr>
        <p:spPr bwMode="auto">
          <a:xfrm>
            <a:off x="5943600" y="5410200"/>
            <a:ext cx="2978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N</a:t>
            </a:r>
            <a:r>
              <a:rPr lang="en-US" altLang="en-US" baseline="-25000"/>
              <a:t>ij</a:t>
            </a:r>
            <a:r>
              <a:rPr lang="en-US" altLang="en-US"/>
              <a:t>=F</a:t>
            </a:r>
            <a:r>
              <a:rPr lang="en-US" altLang="en-US" baseline="-25000"/>
              <a:t>z</a:t>
            </a:r>
            <a:r>
              <a:rPr lang="en-US" altLang="en-US"/>
              <a:t>/F</a:t>
            </a:r>
            <a:r>
              <a:rPr lang="en-US" altLang="en-US" baseline="-25000"/>
              <a:t>zc</a:t>
            </a:r>
            <a:r>
              <a:rPr lang="en-US" altLang="en-US"/>
              <a:t> + M</a:t>
            </a:r>
            <a:r>
              <a:rPr lang="en-US" altLang="en-US" baseline="-25000"/>
              <a:t>y</a:t>
            </a:r>
            <a:r>
              <a:rPr lang="en-US" altLang="en-US"/>
              <a:t>/M</a:t>
            </a:r>
            <a:r>
              <a:rPr lang="en-US" altLang="en-US" baseline="-25000"/>
              <a:t>yc</a:t>
            </a:r>
            <a:r>
              <a:rPr lang="en-US" altLang="en-US"/>
              <a:t> </a:t>
            </a:r>
          </a:p>
        </p:txBody>
      </p:sp>
      <p:sp>
        <p:nvSpPr>
          <p:cNvPr id="17413" name="Content Placeholder 2"/>
          <p:cNvSpPr>
            <a:spLocks noGrp="1"/>
          </p:cNvSpPr>
          <p:nvPr>
            <p:ph idx="1"/>
          </p:nvPr>
        </p:nvSpPr>
        <p:spPr>
          <a:xfrm>
            <a:off x="495300" y="1508125"/>
            <a:ext cx="4830763" cy="4500563"/>
          </a:xfrm>
        </p:spPr>
        <p:txBody>
          <a:bodyPr/>
          <a:lstStyle/>
          <a:p>
            <a:r>
              <a:rPr lang="en-US" altLang="en-US" sz="2400" smtClean="0"/>
              <a:t>Focused on frontal and rearward motion</a:t>
            </a:r>
          </a:p>
          <a:p>
            <a:r>
              <a:rPr lang="en-US" altLang="en-US" sz="2400" smtClean="0"/>
              <a:t>No shear limits</a:t>
            </a:r>
          </a:p>
          <a:p>
            <a:r>
              <a:rPr lang="en-US" altLang="en-US" sz="2400" smtClean="0"/>
              <a:t>No lateral bending limits</a:t>
            </a:r>
          </a:p>
          <a:p>
            <a:r>
              <a:rPr lang="en-US" altLang="en-US" sz="2400" smtClean="0"/>
              <a:t>&lt;1 represents ~20% risk of AIS3+ (severe) neck injury</a:t>
            </a:r>
          </a:p>
          <a:p>
            <a:endParaRPr lang="en-US" altLang="en-US" sz="2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FMVSS 208 changes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400" smtClean="0"/>
              <a:t>Hybrid III adoption</a:t>
            </a:r>
          </a:p>
          <a:p>
            <a:pPr lvl="1"/>
            <a:r>
              <a:rPr lang="en-US" altLang="en-US" sz="2000" smtClean="0"/>
              <a:t>Improved biofidelity</a:t>
            </a:r>
          </a:p>
          <a:p>
            <a:pPr lvl="1"/>
            <a:r>
              <a:rPr lang="en-US" altLang="en-US" sz="2000" smtClean="0"/>
              <a:t>Increase measurement capability</a:t>
            </a:r>
          </a:p>
          <a:p>
            <a:r>
              <a:rPr lang="en-US" altLang="en-US" sz="2400" smtClean="0"/>
              <a:t>Limiting HIC window provides:</a:t>
            </a:r>
          </a:p>
          <a:p>
            <a:pPr lvl="1"/>
            <a:r>
              <a:rPr lang="en-US" altLang="en-US" sz="2000" smtClean="0"/>
              <a:t>Equally stringent evaluation for long durations, with decrease acceptance level</a:t>
            </a:r>
          </a:p>
          <a:p>
            <a:pPr lvl="1"/>
            <a:r>
              <a:rPr lang="en-US" altLang="en-US" sz="2000" smtClean="0"/>
              <a:t>Increased stringency for short durations, where biomechanical certainty is not as strong</a:t>
            </a:r>
          </a:p>
          <a:p>
            <a:r>
              <a:rPr lang="en-US" altLang="en-US" sz="2400" smtClean="0"/>
              <a:t>Nij adopted to address</a:t>
            </a:r>
          </a:p>
          <a:p>
            <a:pPr lvl="1"/>
            <a:r>
              <a:rPr lang="en-US" altLang="en-US" sz="2000" smtClean="0"/>
              <a:t>Airbag loading</a:t>
            </a:r>
          </a:p>
          <a:p>
            <a:pPr lvl="1"/>
            <a:r>
              <a:rPr lang="en-US" altLang="en-US" sz="2000" smtClean="0"/>
              <a:t>Fatalities to children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Data Summary</a:t>
            </a:r>
          </a:p>
        </p:txBody>
      </p:sp>
      <p:sp>
        <p:nvSpPr>
          <p:cNvPr id="19459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2 Class Demo tests</a:t>
            </a:r>
          </a:p>
          <a:p>
            <a:r>
              <a:rPr lang="en-US" altLang="en-US" smtClean="0"/>
              <a:t>Part 23 Crew data</a:t>
            </a:r>
          </a:p>
          <a:p>
            <a:r>
              <a:rPr lang="en-US" altLang="en-US" smtClean="0"/>
              <a:t>Industry supplied Part 25 data</a:t>
            </a:r>
          </a:p>
          <a:p>
            <a:r>
              <a:rPr lang="en-US" altLang="en-US" smtClean="0"/>
              <a:t>CAMI research test data</a:t>
            </a:r>
          </a:p>
        </p:txBody>
      </p:sp>
      <p:sp>
        <p:nvSpPr>
          <p:cNvPr id="19460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7239000" y="6248400"/>
            <a:ext cx="19050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5FA5B3C-3826-428F-9623-F02D99090892}" type="slidenum">
              <a:rPr lang="en-US" altLang="en-US" sz="1400" smtClean="0">
                <a:solidFill>
                  <a:srgbClr val="FFFFFF"/>
                </a:solidFill>
                <a:latin typeface="Times New Roman" pitchFamily="18" charset="0"/>
              </a:rPr>
              <a:pPr eaLnBrk="1" hangingPunct="1"/>
              <a:t>7</a:t>
            </a:fld>
            <a:endParaRPr lang="en-US" altLang="en-US" sz="14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16 G 44 ft/s</a:t>
            </a:r>
          </a:p>
        </p:txBody>
      </p:sp>
      <p:pic>
        <p:nvPicPr>
          <p:cNvPr id="5" name="P1w11018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50800" y="1446213"/>
            <a:ext cx="9144000" cy="4572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233363" y="1552575"/>
            <a:ext cx="2868612" cy="175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>
                <a:latin typeface="Times New Roman" pitchFamily="18" charset="0"/>
              </a:rPr>
              <a:t>Left Side Occupant Head Impact (Hybrid-II)</a:t>
            </a:r>
          </a:p>
          <a:p>
            <a:pPr eaLnBrk="1" hangingPunct="1"/>
            <a:r>
              <a:rPr lang="en-US" altLang="en-US">
                <a:latin typeface="Times New Roman" pitchFamily="18" charset="0"/>
              </a:rPr>
              <a:t>Air Bag Contact</a:t>
            </a:r>
          </a:p>
        </p:txBody>
      </p:sp>
      <p:pic>
        <p:nvPicPr>
          <p:cNvPr id="21507" name="Picture 6" descr="DSCN065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413" y="1419225"/>
            <a:ext cx="6097587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012 SAS Pellettiere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1_Custom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1_Custom Design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17565</TotalTime>
  <Words>845</Words>
  <Application>Microsoft Office PowerPoint</Application>
  <PresentationFormat>On-screen Show (4:3)</PresentationFormat>
  <Paragraphs>227</Paragraphs>
  <Slides>27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Times New Roman</vt:lpstr>
      <vt:lpstr>Arial Narrow</vt:lpstr>
      <vt:lpstr>2012 SAS Pellettiere</vt:lpstr>
      <vt:lpstr>2_Custom Design</vt:lpstr>
      <vt:lpstr>3_Custom Design</vt:lpstr>
      <vt:lpstr>4_Custom Design</vt:lpstr>
      <vt:lpstr>Head Injury Criterion for Aviation Airbag Applications</vt:lpstr>
      <vt:lpstr>Objective</vt:lpstr>
      <vt:lpstr>Data Sources</vt:lpstr>
      <vt:lpstr>Head Injury Criterion (HIC)</vt:lpstr>
      <vt:lpstr>Neck Injury (Nij)</vt:lpstr>
      <vt:lpstr>FMVSS 208 changes</vt:lpstr>
      <vt:lpstr>Data Summary</vt:lpstr>
      <vt:lpstr>16 G 44 ft/s</vt:lpstr>
      <vt:lpstr>PowerPoint Presentation</vt:lpstr>
      <vt:lpstr>Hybrid II Airbag Contact</vt:lpstr>
      <vt:lpstr>Planned Test</vt:lpstr>
      <vt:lpstr>Barrier Bag</vt:lpstr>
      <vt:lpstr>ATD Contacts- Left</vt:lpstr>
      <vt:lpstr>Wedge Bag</vt:lpstr>
      <vt:lpstr>ATD Contacts- Right</vt:lpstr>
      <vt:lpstr>Left ATD HIC</vt:lpstr>
      <vt:lpstr>Left ATD Upper Neck</vt:lpstr>
      <vt:lpstr>Right ATD HIC</vt:lpstr>
      <vt:lpstr>Right ATD Upper Neck</vt:lpstr>
      <vt:lpstr>Planned test summary</vt:lpstr>
      <vt:lpstr>HII vs. FAA HIII</vt:lpstr>
      <vt:lpstr>HICu vs. HIC15</vt:lpstr>
      <vt:lpstr>HICu vs. HIC15</vt:lpstr>
      <vt:lpstr>Forward Facing Seat Nij*</vt:lpstr>
      <vt:lpstr>Possible Solution</vt:lpstr>
      <vt:lpstr>HIC 15</vt:lpstr>
      <vt:lpstr>Conclusions</vt:lpstr>
    </vt:vector>
  </TitlesOfParts>
  <Company>FAA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MTONEY</dc:creator>
  <cp:lastModifiedBy>Michael Donio</cp:lastModifiedBy>
  <cp:revision>332</cp:revision>
  <dcterms:created xsi:type="dcterms:W3CDTF">2005-01-28T20:32:53Z</dcterms:created>
  <dcterms:modified xsi:type="dcterms:W3CDTF">2014-01-29T18:40:41Z</dcterms:modified>
</cp:coreProperties>
</file>