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37"/>
  </p:notesMasterIdLst>
  <p:handoutMasterIdLst>
    <p:handoutMasterId r:id="rId38"/>
  </p:handoutMasterIdLst>
  <p:sldIdLst>
    <p:sldId id="273" r:id="rId2"/>
    <p:sldId id="275" r:id="rId3"/>
    <p:sldId id="284" r:id="rId4"/>
    <p:sldId id="308" r:id="rId5"/>
    <p:sldId id="309" r:id="rId6"/>
    <p:sldId id="312" r:id="rId7"/>
    <p:sldId id="303" r:id="rId8"/>
    <p:sldId id="276" r:id="rId9"/>
    <p:sldId id="290" r:id="rId10"/>
    <p:sldId id="310" r:id="rId11"/>
    <p:sldId id="333" r:id="rId12"/>
    <p:sldId id="323" r:id="rId13"/>
    <p:sldId id="278" r:id="rId14"/>
    <p:sldId id="285" r:id="rId15"/>
    <p:sldId id="304" r:id="rId16"/>
    <p:sldId id="334" r:id="rId17"/>
    <p:sldId id="335" r:id="rId18"/>
    <p:sldId id="330" r:id="rId19"/>
    <p:sldId id="321" r:id="rId20"/>
    <p:sldId id="318" r:id="rId21"/>
    <p:sldId id="319" r:id="rId22"/>
    <p:sldId id="324" r:id="rId23"/>
    <p:sldId id="320" r:id="rId24"/>
    <p:sldId id="315" r:id="rId25"/>
    <p:sldId id="314" r:id="rId26"/>
    <p:sldId id="332" r:id="rId27"/>
    <p:sldId id="325" r:id="rId28"/>
    <p:sldId id="326" r:id="rId29"/>
    <p:sldId id="329" r:id="rId30"/>
    <p:sldId id="328" r:id="rId31"/>
    <p:sldId id="331" r:id="rId32"/>
    <p:sldId id="322" r:id="rId33"/>
    <p:sldId id="327" r:id="rId34"/>
    <p:sldId id="305" r:id="rId35"/>
    <p:sldId id="306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4" autoAdjust="0"/>
    <p:restoredTop sz="94444" autoAdjust="0"/>
  </p:normalViewPr>
  <p:slideViewPr>
    <p:cSldViewPr snapToGrid="0">
      <p:cViewPr varScale="1">
        <p:scale>
          <a:sx n="75" d="100"/>
          <a:sy n="75" d="100"/>
        </p:scale>
        <p:origin x="-1158" y="-84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489"/>
            <a:ext cx="297180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1925D475-2B70-48D8-AB83-653298E664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16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4025"/>
            <a:ext cx="5029200" cy="41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489"/>
            <a:ext cx="297180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489"/>
            <a:ext cx="2971800" cy="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1C62C2FD-305A-4B7E-81AB-7851578679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37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16C19-1FF0-4B67-817D-612F8FAAE9DD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18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19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20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22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24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25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26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27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28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29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2C2FD-305A-4B7E-81AB-78515786796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46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30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31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32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33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34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35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2C2FD-305A-4B7E-81AB-78515786796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1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2C2FD-305A-4B7E-81AB-78515786796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1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2C2FD-305A-4B7E-81AB-78515786796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14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15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16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F5DC75-7DCF-4255-8C52-8EB499942C35}" type="slidenum">
              <a:rPr lang="en-US"/>
              <a:pPr/>
              <a:t>17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2" name="Picture 1078" descr="title_imagery_no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0"/>
            <a:ext cx="3552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Date: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5873750" y="269875"/>
            <a:ext cx="2895600" cy="911225"/>
            <a:chOff x="3700" y="170"/>
            <a:chExt cx="1824" cy="574"/>
          </a:xfrm>
        </p:grpSpPr>
        <p:pic>
          <p:nvPicPr>
            <p:cNvPr id="63543" name="Picture 1079" descr="NEW FAA LOGO"/>
            <p:cNvPicPr>
              <a:picLocks noChangeAspect="1" noChangeArrowheads="1"/>
            </p:cNvPicPr>
            <p:nvPr userDrawn="1"/>
          </p:nvPicPr>
          <p:blipFill>
            <a:blip r:embed="rId3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" y="170"/>
              <a:ext cx="573" cy="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3B7B8-F7EB-42A8-9574-525AA7BADB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9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E2BC7-8EE9-4254-A9DA-717DC56336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74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2B442B2-DF3C-41B3-8BB7-CDC277EF53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7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508125"/>
            <a:ext cx="8050213" cy="43910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89A281-5954-4B89-B434-E8D183026E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8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9408A-4839-4F13-B9FE-ABFE522553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F38491-7D10-46AF-91F9-0CF2AE572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0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32C306-8CFE-464F-9801-1C944D6C68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84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55FB7-AFF3-4B3B-A4E2-8F3F0B613D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8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EE100-713B-46F3-99F9-FA62091F4E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21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90F63-8A9E-4764-9E84-A6279B6297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39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02C55-8D0D-4232-95FB-7F6C6B0C11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683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6350D-AF42-4B3B-85CE-2ED375CA4F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6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F1ADBB2C-7220-4191-A08F-DF1786AA54B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953E04C9-7E8F-4633-A4F4-D6E78AE34ABB}" type="slidenum">
              <a:rPr lang="en-US" sz="1200" b="1">
                <a:solidFill>
                  <a:schemeClr val="bg1"/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1">
              <a:solidFill>
                <a:schemeClr val="bg1"/>
              </a:solidFill>
            </a:endParaRPr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56346" name="Picture 26" descr="NEW FAA LOGO"/>
            <p:cNvPicPr>
              <a:picLocks noChangeAspect="1" noChangeArrowheads="1"/>
            </p:cNvPicPr>
            <p:nvPr userDrawn="1"/>
          </p:nvPicPr>
          <p:blipFill>
            <a:blip r:embed="rId15" cstate="print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Performance of a Numerical Model of the ES-2re as a Function of Impact Angle</a:t>
            </a:r>
            <a:endParaRPr lang="en-US" sz="1200" dirty="0">
              <a:solidFill>
                <a:srgbClr val="C0C0C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wmv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2F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24425" cy="3543300"/>
          </a:xfrm>
        </p:spPr>
        <p:txBody>
          <a:bodyPr/>
          <a:lstStyle/>
          <a:p>
            <a:r>
              <a:rPr lang="en-US" dirty="0" smtClean="0"/>
              <a:t>Performance </a:t>
            </a:r>
            <a:r>
              <a:rPr lang="en-US" dirty="0"/>
              <a:t>of a Numerical Model of the ES-2re </a:t>
            </a:r>
            <a:r>
              <a:rPr lang="en-US" dirty="0" smtClean="0"/>
              <a:t>as </a:t>
            </a:r>
            <a:r>
              <a:rPr lang="en-US" dirty="0"/>
              <a:t>a Function of Impact Angle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754188" y="4497388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IAFCSRC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788988" y="4875213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>
                <a:solidFill>
                  <a:schemeClr val="bg1"/>
                </a:solidFill>
              </a:rPr>
              <a:t>David Moorcroft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1000125" y="52244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5 December 2013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772"/>
            <a:ext cx="9144000" cy="609600"/>
          </a:xfrm>
        </p:spPr>
        <p:txBody>
          <a:bodyPr/>
          <a:lstStyle/>
          <a:p>
            <a:pPr algn="ctr"/>
            <a:r>
              <a:rPr lang="en-US" sz="3600" dirty="0" smtClean="0"/>
              <a:t>Full Body Support </a:t>
            </a:r>
            <a:br>
              <a:rPr lang="en-US" sz="3600" dirty="0" smtClean="0"/>
            </a:br>
            <a:r>
              <a:rPr lang="en-US" sz="3600" dirty="0" smtClean="0"/>
              <a:t>Body-Centered Restraint</a:t>
            </a:r>
            <a:endParaRPr lang="en-US" sz="3600" dirty="0"/>
          </a:p>
        </p:txBody>
      </p:sp>
      <p:pic>
        <p:nvPicPr>
          <p:cNvPr id="3" name="P1w05065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1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22294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9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772"/>
            <a:ext cx="9144000" cy="609600"/>
          </a:xfrm>
        </p:spPr>
        <p:txBody>
          <a:bodyPr/>
          <a:lstStyle/>
          <a:p>
            <a:pPr algn="ctr"/>
            <a:r>
              <a:rPr lang="en-US" sz="3600" dirty="0" smtClean="0"/>
              <a:t>Full Body Support </a:t>
            </a:r>
            <a:br>
              <a:rPr lang="en-US" sz="3600" dirty="0" smtClean="0"/>
            </a:br>
            <a:r>
              <a:rPr lang="en-US" sz="3600" dirty="0" smtClean="0"/>
              <a:t>Body-Centered Restraint</a:t>
            </a:r>
            <a:endParaRPr lang="en-US" sz="3600" dirty="0"/>
          </a:p>
        </p:txBody>
      </p:sp>
      <p:pic>
        <p:nvPicPr>
          <p:cNvPr id="1026" name="Picture 2" descr="Y:\AllPresentations\7th_IAFCSRC\Modeling\bel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0036" y="1157962"/>
            <a:ext cx="6457002" cy="468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 bwMode="auto">
          <a:xfrm>
            <a:off x="5961185" y="3501422"/>
            <a:ext cx="518746" cy="20014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3584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Y:\AllPresentations\7th_IAFCSRC\Modeling\Picture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3"/>
          <a:stretch/>
        </p:blipFill>
        <p:spPr bwMode="auto">
          <a:xfrm>
            <a:off x="4462625" y="1570678"/>
            <a:ext cx="2855518" cy="446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871" y="335695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Wall Placement</a:t>
            </a:r>
            <a:endParaRPr lang="en-US" sz="3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 smtClean="0"/>
              <a:t>Numerical ES-2re arms stick out further than physical ATD</a:t>
            </a:r>
          </a:p>
          <a:p>
            <a:r>
              <a:rPr lang="en-US" dirty="0" smtClean="0"/>
              <a:t>Moved wall 1” outboard to accommodate</a:t>
            </a:r>
          </a:p>
          <a:p>
            <a:r>
              <a:rPr lang="en-US" dirty="0" smtClean="0"/>
              <a:t>Delays head contact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896113" y="1588262"/>
            <a:ext cx="70338" cy="4396167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6793545" y="1588262"/>
            <a:ext cx="70338" cy="4399103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354526" y="1319330"/>
            <a:ext cx="131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/>
              <a:t>CAMI Wall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97272" y="1333260"/>
            <a:ext cx="1518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smtClean="0"/>
              <a:t>Virtual </a:t>
            </a:r>
            <a:r>
              <a:rPr lang="en-US" sz="1800" dirty="0"/>
              <a:t>Wall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7086600" y="1702592"/>
            <a:ext cx="729762" cy="16137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6342185" y="1643978"/>
            <a:ext cx="424983" cy="31670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 flipH="1">
            <a:off x="6009554" y="1195754"/>
            <a:ext cx="757614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6767168" y="1099039"/>
            <a:ext cx="0" cy="21663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6022784" y="1093183"/>
            <a:ext cx="0" cy="21663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224954" y="931987"/>
            <a:ext cx="54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/>
              <a:t>10”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152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58763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Point Comparison</a:t>
            </a:r>
            <a:endParaRPr lang="en-US" sz="3600" dirty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265" y="1183542"/>
            <a:ext cx="7686919" cy="4667250"/>
          </a:xfrm>
        </p:spPr>
        <p:txBody>
          <a:bodyPr/>
          <a:lstStyle/>
          <a:p>
            <a:pPr marL="533400" indent="-533400">
              <a:lnSpc>
                <a:spcPct val="90000"/>
              </a:lnSpc>
            </a:pPr>
            <a:r>
              <a:rPr lang="en-US" dirty="0" smtClean="0"/>
              <a:t>Madymo 7.4.1</a:t>
            </a:r>
          </a:p>
          <a:p>
            <a:pPr marL="533400" indent="-533400">
              <a:lnSpc>
                <a:spcPct val="90000"/>
              </a:lnSpc>
            </a:pPr>
            <a:r>
              <a:rPr lang="en-US" dirty="0"/>
              <a:t>ES-2re </a:t>
            </a:r>
            <a:endParaRPr lang="en-US" dirty="0" smtClean="0"/>
          </a:p>
          <a:p>
            <a:pPr marL="933450" lvl="1" indent="-533400">
              <a:lnSpc>
                <a:spcPct val="90000"/>
              </a:lnSpc>
            </a:pPr>
            <a:r>
              <a:rPr lang="en-US" dirty="0" smtClean="0"/>
              <a:t>Quality-rate </a:t>
            </a:r>
            <a:r>
              <a:rPr lang="en-US" dirty="0"/>
              <a:t>facet model, version </a:t>
            </a:r>
            <a:r>
              <a:rPr lang="en-US" dirty="0" smtClean="0"/>
              <a:t>3.0.2</a:t>
            </a:r>
          </a:p>
          <a:p>
            <a:pPr marL="933450" lvl="1" indent="-533400">
              <a:lnSpc>
                <a:spcPct val="90000"/>
              </a:lnSpc>
            </a:pPr>
            <a:r>
              <a:rPr lang="en-US" dirty="0" smtClean="0"/>
              <a:t>Left hand model</a:t>
            </a:r>
          </a:p>
          <a:p>
            <a:pPr marL="533400" indent="-533400">
              <a:lnSpc>
                <a:spcPct val="90000"/>
              </a:lnSpc>
            </a:pPr>
            <a:r>
              <a:rPr lang="en-US" dirty="0" smtClean="0"/>
              <a:t>Test case: 90°</a:t>
            </a:r>
          </a:p>
          <a:p>
            <a:pPr marL="933450" lvl="1" indent="-533400">
              <a:lnSpc>
                <a:spcPct val="90000"/>
              </a:lnSpc>
            </a:pPr>
            <a:r>
              <a:rPr lang="en-US" dirty="0" smtClean="0"/>
              <a:t>Full body support (wall), body-centered restraint</a:t>
            </a:r>
          </a:p>
          <a:p>
            <a:pPr marL="533400" indent="-533400">
              <a:lnSpc>
                <a:spcPct val="90000"/>
              </a:lnSpc>
            </a:pPr>
            <a:r>
              <a:rPr lang="en-US" dirty="0" smtClean="0"/>
              <a:t>All other scenarios are an extrapolation</a:t>
            </a:r>
          </a:p>
          <a:p>
            <a:pPr marL="533400" indent="-533400">
              <a:lnSpc>
                <a:spcPct val="90000"/>
              </a:lnSpc>
            </a:pPr>
            <a:r>
              <a:rPr lang="en-US" dirty="0" smtClean="0"/>
              <a:t>Point comparison provides limited confidence in model at other angles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2248" y="335696"/>
            <a:ext cx="8472488" cy="609600"/>
          </a:xfrm>
        </p:spPr>
        <p:txBody>
          <a:bodyPr/>
          <a:lstStyle/>
          <a:p>
            <a:pPr marL="533400" indent="-533400" algn="ctr"/>
            <a:r>
              <a:rPr lang="en-US" sz="3600" dirty="0" smtClean="0"/>
              <a:t>Shoulder Strap, </a:t>
            </a:r>
            <a:r>
              <a:rPr lang="en-US" sz="3600" dirty="0"/>
              <a:t>90° </a:t>
            </a:r>
            <a:r>
              <a:rPr lang="en-US" sz="3600" dirty="0" smtClean="0"/>
              <a:t>Simulation</a:t>
            </a:r>
            <a:endParaRPr lang="en-US" sz="3600" dirty="0"/>
          </a:p>
        </p:txBody>
      </p:sp>
      <p:pic>
        <p:nvPicPr>
          <p:cNvPr id="3" name="90_s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790" r="57660"/>
          <a:stretch/>
        </p:blipFill>
        <p:spPr>
          <a:xfrm>
            <a:off x="3112477" y="1021771"/>
            <a:ext cx="2927838" cy="476649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5662248" y="1021771"/>
            <a:ext cx="35169" cy="4640475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Test-Simulation Comparison</a:t>
            </a:r>
            <a:endParaRPr lang="en-US" sz="36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6746145"/>
              </p:ext>
            </p:extLst>
          </p:nvPr>
        </p:nvGraphicFramePr>
        <p:xfrm>
          <a:off x="512885" y="1226771"/>
          <a:ext cx="8050211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9015"/>
                <a:gridCol w="1186962"/>
                <a:gridCol w="1749669"/>
                <a:gridCol w="18545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Injury Criteria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Limit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Test (A05065)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Simulation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Tension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Upper Neck Compression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Shear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Torque (in-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Rib Deflection (in)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Middle Rib Deflection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Rib Deflection (in)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Abdominal Forces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Pubic </a:t>
                      </a:r>
                      <a:r>
                        <a:rPr lang="en-US" dirty="0" err="1" smtClean="0"/>
                        <a:t>Symphysis</a:t>
                      </a:r>
                      <a:r>
                        <a:rPr lang="en-US" baseline="0" dirty="0" smtClean="0"/>
                        <a:t> Force (</a:t>
                      </a:r>
                      <a:r>
                        <a:rPr lang="en-US" baseline="0" dirty="0" err="1" smtClean="0"/>
                        <a:t>lb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Shoulder Strap Load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0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Test-Simulation Comparison</a:t>
            </a:r>
            <a:endParaRPr lang="en-US" sz="36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227261"/>
              </p:ext>
            </p:extLst>
          </p:nvPr>
        </p:nvGraphicFramePr>
        <p:xfrm>
          <a:off x="512885" y="1226771"/>
          <a:ext cx="8050211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9015"/>
                <a:gridCol w="1186962"/>
                <a:gridCol w="1749669"/>
                <a:gridCol w="18545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Injury Criteria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Limit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Test (A05065)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Simulation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HIC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537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770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Tension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Upper Neck Compression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Shear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117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Torque (in-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Rib Deflection (in)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Middle Rib Deflection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Rib Deflection (in)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Abdominal Forces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562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Pubic </a:t>
                      </a:r>
                      <a:r>
                        <a:rPr lang="en-US" dirty="0" err="1" smtClean="0"/>
                        <a:t>Symphysis</a:t>
                      </a:r>
                      <a:r>
                        <a:rPr lang="en-US" baseline="0" dirty="0" smtClean="0"/>
                        <a:t> Force (</a:t>
                      </a:r>
                      <a:r>
                        <a:rPr lang="en-US" baseline="0" dirty="0" err="1" smtClean="0"/>
                        <a:t>lb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1350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748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Shoulder Strap Load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1750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333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626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Test-Simulation Comparison</a:t>
            </a:r>
            <a:endParaRPr lang="en-US" sz="36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174273"/>
              </p:ext>
            </p:extLst>
          </p:nvPr>
        </p:nvGraphicFramePr>
        <p:xfrm>
          <a:off x="512885" y="1226771"/>
          <a:ext cx="8050211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9015"/>
                <a:gridCol w="1186962"/>
                <a:gridCol w="1749669"/>
                <a:gridCol w="185456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Injury Criteria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Limit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Test (A05065)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Simulation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Tension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Upper Neck Compression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405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162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152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Shear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Torque (in-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1018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141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Rib Deflection (in)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Middle Rib Deflection (in)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0.75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Rib Deflection (in)</a:t>
                      </a:r>
                      <a:endParaRPr lang="en-US" dirty="0" smtClean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0.55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0.32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Abdominal Forces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Pubic </a:t>
                      </a:r>
                      <a:r>
                        <a:rPr lang="en-US" dirty="0" err="1" smtClean="0"/>
                        <a:t>Symphysis</a:t>
                      </a:r>
                      <a:r>
                        <a:rPr lang="en-US" baseline="0" dirty="0" smtClean="0"/>
                        <a:t> Force (</a:t>
                      </a:r>
                      <a:r>
                        <a:rPr lang="en-US" baseline="0" dirty="0" err="1" smtClean="0"/>
                        <a:t>lb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Shoulder Strap Load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333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90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040" y="133473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Head Acceleration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62" y="721887"/>
            <a:ext cx="7306407" cy="530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1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Head </a:t>
            </a:r>
            <a:r>
              <a:rPr lang="en-US" sz="3600" dirty="0" smtClean="0"/>
              <a:t>Contact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HIC is higher in simulation (770 vs. 537)</a:t>
            </a:r>
          </a:p>
          <a:p>
            <a:endParaRPr lang="en-US" dirty="0" smtClean="0"/>
          </a:p>
          <a:p>
            <a:r>
              <a:rPr lang="en-US" dirty="0" smtClean="0"/>
              <a:t>Head resultant has lower peak but wider duration</a:t>
            </a:r>
          </a:p>
          <a:p>
            <a:pPr lvl="1"/>
            <a:r>
              <a:rPr lang="en-US" dirty="0" smtClean="0"/>
              <a:t>HIC duration: test </a:t>
            </a:r>
            <a:r>
              <a:rPr lang="el-GR" dirty="0" smtClean="0">
                <a:latin typeface="GreekC"/>
                <a:cs typeface="GreekC"/>
              </a:rPr>
              <a:t>Δ</a:t>
            </a:r>
            <a:r>
              <a:rPr lang="en-US" dirty="0" smtClean="0">
                <a:latin typeface="+mj-lt"/>
                <a:cs typeface="GreekC"/>
              </a:rPr>
              <a:t>t = 6.4, simulation </a:t>
            </a:r>
            <a:r>
              <a:rPr lang="el-GR" dirty="0">
                <a:latin typeface="GreekC"/>
                <a:cs typeface="GreekC"/>
              </a:rPr>
              <a:t>Δ</a:t>
            </a:r>
            <a:r>
              <a:rPr lang="en-US" dirty="0" smtClean="0">
                <a:cs typeface="GreekC"/>
              </a:rPr>
              <a:t>t = 19.4</a:t>
            </a:r>
          </a:p>
          <a:p>
            <a:pPr lvl="1"/>
            <a:endParaRPr lang="en-US" dirty="0" smtClean="0">
              <a:latin typeface="+mj-lt"/>
              <a:cs typeface="GreekC"/>
            </a:endParaRPr>
          </a:p>
          <a:p>
            <a:r>
              <a:rPr lang="en-US" dirty="0" smtClean="0">
                <a:latin typeface="+mj-lt"/>
                <a:cs typeface="GreekC"/>
              </a:rPr>
              <a:t>Similar energy, softer contact in </a:t>
            </a:r>
            <a:r>
              <a:rPr lang="en-US" dirty="0" smtClean="0">
                <a:latin typeface="+mj-lt"/>
                <a:cs typeface="GreekC"/>
              </a:rPr>
              <a:t>simulation</a:t>
            </a:r>
          </a:p>
          <a:p>
            <a:pPr lvl="1"/>
            <a:r>
              <a:rPr lang="en-US" dirty="0" smtClean="0">
                <a:latin typeface="+mj-lt"/>
                <a:cs typeface="GreekC"/>
              </a:rPr>
              <a:t>1” difference in wall placement also a factor</a:t>
            </a:r>
            <a:endParaRPr lang="en-US" dirty="0" smtClean="0">
              <a:latin typeface="+mj-lt"/>
              <a:cs typeface="GreekC"/>
            </a:endParaRPr>
          </a:p>
        </p:txBody>
      </p:sp>
    </p:spTree>
    <p:extLst>
      <p:ext uri="{BB962C8B-B14F-4D97-AF65-F5344CB8AC3E}">
        <p14:creationId xmlns:p14="http://schemas.microsoft.com/office/powerpoint/2010/main" val="389065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Side-Facing Seats</a:t>
            </a:r>
            <a:endParaRPr lang="en-US" sz="36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1882" y="1068022"/>
            <a:ext cx="4143741" cy="4814032"/>
          </a:xfrm>
        </p:spPr>
        <p:txBody>
          <a:bodyPr/>
          <a:lstStyle/>
          <a:p>
            <a:r>
              <a:rPr lang="en-US" dirty="0" smtClean="0"/>
              <a:t>FAA Policy (PS-ANM-25-03-R1) requires testing with the ES-2re for purely side-facing seats</a:t>
            </a:r>
          </a:p>
          <a:p>
            <a:r>
              <a:rPr lang="en-US" dirty="0" smtClean="0"/>
              <a:t>Evaluates risk of injury to head, neck, ribs (from contact and shoulder strap loads), abdomen, pelvis, and legs</a:t>
            </a:r>
          </a:p>
          <a:p>
            <a:endParaRPr lang="en-US" dirty="0"/>
          </a:p>
        </p:txBody>
      </p:sp>
      <p:pic>
        <p:nvPicPr>
          <p:cNvPr id="2" name="Picture 2" descr="C:\Users\aam630dm\Desktop\CE13K-03 0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09148" y="1485901"/>
            <a:ext cx="4590892" cy="43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76646" y="1143000"/>
            <a:ext cx="2523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/>
              <a:t>Photo courtesy of Cessna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Thorax Contact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  <a:cs typeface="GreekC"/>
              </a:rPr>
              <a:t>Thorax interaction with wall different between test and simulation</a:t>
            </a:r>
          </a:p>
          <a:p>
            <a:pPr marL="0" indent="0">
              <a:buNone/>
            </a:pPr>
            <a:endParaRPr lang="en-US" sz="1100" dirty="0" smtClean="0">
              <a:latin typeface="+mj-lt"/>
              <a:cs typeface="GreekC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  <a:cs typeface="GreekC"/>
              </a:rPr>
              <a:t>Test: Arm is trapped between body and wall </a:t>
            </a:r>
          </a:p>
          <a:p>
            <a:pPr lvl="1"/>
            <a:r>
              <a:rPr lang="en-US" dirty="0" smtClean="0">
                <a:latin typeface="+mj-lt"/>
                <a:cs typeface="GreekC"/>
              </a:rPr>
              <a:t>Reduces loads (ATD and strap) </a:t>
            </a:r>
          </a:p>
          <a:p>
            <a:pPr lvl="1"/>
            <a:r>
              <a:rPr lang="en-US" dirty="0" smtClean="0">
                <a:latin typeface="+mj-lt"/>
                <a:cs typeface="GreekC"/>
              </a:rPr>
              <a:t>Increases deflections</a:t>
            </a:r>
          </a:p>
          <a:p>
            <a:pPr marL="0" indent="0">
              <a:buNone/>
            </a:pPr>
            <a:endParaRPr lang="en-US" sz="1100" dirty="0" smtClean="0">
              <a:latin typeface="+mj-lt"/>
              <a:cs typeface="GreekC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  <a:cs typeface="GreekC"/>
              </a:rPr>
              <a:t>Simulation: Shoulder rotates in front of ribs</a:t>
            </a:r>
          </a:p>
          <a:p>
            <a:pPr lvl="1"/>
            <a:r>
              <a:rPr lang="en-US" dirty="0" smtClean="0">
                <a:latin typeface="+mj-lt"/>
                <a:cs typeface="GreekC"/>
              </a:rPr>
              <a:t>Peak loads </a:t>
            </a:r>
            <a:r>
              <a:rPr lang="en-US" dirty="0">
                <a:latin typeface="+mj-lt"/>
                <a:cs typeface="GreekC"/>
              </a:rPr>
              <a:t>(ATD and strap)</a:t>
            </a:r>
            <a:r>
              <a:rPr lang="en-US" dirty="0" smtClean="0">
                <a:latin typeface="+mj-lt"/>
                <a:cs typeface="GreekC"/>
              </a:rPr>
              <a:t> and deflections occur at or before shoulder rotation</a:t>
            </a:r>
          </a:p>
          <a:p>
            <a:pPr lvl="1"/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03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AllPresentations\7th_IAFCSRC\Modeling\shoulder_rotat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9173" y="1266100"/>
            <a:ext cx="2443933" cy="39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Shoulder Interaction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990600"/>
            <a:ext cx="242943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>
            <a:off x="7429502" y="1266100"/>
            <a:ext cx="0" cy="423788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68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Pelvic Contact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Pubic </a:t>
            </a:r>
            <a:r>
              <a:rPr lang="en-US" dirty="0" err="1"/>
              <a:t>Symphysis</a:t>
            </a:r>
            <a:r>
              <a:rPr lang="en-US" dirty="0"/>
              <a:t> Force </a:t>
            </a:r>
            <a:r>
              <a:rPr lang="en-US" dirty="0" smtClean="0"/>
              <a:t>much higher</a:t>
            </a:r>
          </a:p>
          <a:p>
            <a:pPr lvl="1"/>
            <a:r>
              <a:rPr lang="en-US" dirty="0" smtClean="0">
                <a:latin typeface="+mj-lt"/>
                <a:cs typeface="GreekC"/>
              </a:rPr>
              <a:t>748 </a:t>
            </a:r>
            <a:r>
              <a:rPr lang="en-US" dirty="0" err="1" smtClean="0">
                <a:latin typeface="+mj-lt"/>
                <a:cs typeface="GreekC"/>
              </a:rPr>
              <a:t>lb</a:t>
            </a:r>
            <a:r>
              <a:rPr lang="en-US" dirty="0" smtClean="0">
                <a:latin typeface="+mj-lt"/>
                <a:cs typeface="GreekC"/>
              </a:rPr>
              <a:t> vs. 203 </a:t>
            </a:r>
            <a:r>
              <a:rPr lang="en-US" dirty="0" err="1" smtClean="0">
                <a:latin typeface="+mj-lt"/>
                <a:cs typeface="GreekC"/>
              </a:rPr>
              <a:t>lb</a:t>
            </a:r>
            <a:endParaRPr lang="en-US" dirty="0" smtClean="0">
              <a:latin typeface="+mj-lt"/>
              <a:cs typeface="GreekC"/>
            </a:endParaRPr>
          </a:p>
          <a:p>
            <a:endParaRPr lang="en-US" sz="1100" dirty="0" smtClean="0">
              <a:latin typeface="+mj-lt"/>
              <a:cs typeface="GreekC"/>
            </a:endParaRPr>
          </a:p>
          <a:p>
            <a:r>
              <a:rPr lang="en-US" dirty="0" smtClean="0">
                <a:latin typeface="+mj-lt"/>
                <a:cs typeface="GreekC"/>
              </a:rPr>
              <a:t>Cause uncertain</a:t>
            </a:r>
          </a:p>
          <a:p>
            <a:pPr lvl="1"/>
            <a:r>
              <a:rPr lang="en-US" dirty="0" smtClean="0">
                <a:latin typeface="+mj-lt"/>
                <a:cs typeface="GreekC"/>
              </a:rPr>
              <a:t>May be related to simplified seat bottom cushion </a:t>
            </a:r>
            <a:r>
              <a:rPr lang="en-US" dirty="0" smtClean="0">
                <a:latin typeface="+mj-lt"/>
                <a:cs typeface="GreekC"/>
              </a:rPr>
              <a:t>representation</a:t>
            </a:r>
          </a:p>
          <a:p>
            <a:pPr lvl="1"/>
            <a:r>
              <a:rPr lang="en-US" dirty="0" smtClean="0">
                <a:latin typeface="+mj-lt"/>
                <a:cs typeface="GreekC"/>
              </a:rPr>
              <a:t>No pelvic contact with wall</a:t>
            </a:r>
            <a:endParaRPr lang="en-US" dirty="0" smtClean="0">
              <a:latin typeface="+mj-lt"/>
              <a:cs typeface="GreekC"/>
            </a:endParaRPr>
          </a:p>
          <a:p>
            <a:pPr lvl="1"/>
            <a:endParaRPr lang="en-US" sz="1100" dirty="0" smtClean="0">
              <a:latin typeface="+mj-lt"/>
              <a:cs typeface="GreekC"/>
            </a:endParaRPr>
          </a:p>
          <a:p>
            <a:r>
              <a:rPr lang="en-US" dirty="0" smtClean="0">
                <a:latin typeface="+mj-lt"/>
                <a:cs typeface="GreekC"/>
              </a:rPr>
              <a:t>Value still half the injury limit</a:t>
            </a:r>
          </a:p>
          <a:p>
            <a:pPr marL="0" indent="0">
              <a:buNone/>
            </a:pPr>
            <a:r>
              <a:rPr lang="en-US" dirty="0">
                <a:latin typeface="+mj-lt"/>
                <a:cs typeface="GreekC"/>
              </a:rPr>
              <a:t>	</a:t>
            </a:r>
            <a:endParaRPr lang="en-US" dirty="0" smtClean="0">
              <a:latin typeface="+mj-lt"/>
              <a:cs typeface="GreekC"/>
            </a:endParaRPr>
          </a:p>
        </p:txBody>
      </p:sp>
    </p:spTree>
    <p:extLst>
      <p:ext uri="{BB962C8B-B14F-4D97-AF65-F5344CB8AC3E}">
        <p14:creationId xmlns:p14="http://schemas.microsoft.com/office/powerpoint/2010/main" val="40002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Point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v-ATD to wall interaction is similar to the physical ATD to wall interaction from an injury criteria perspective</a:t>
            </a:r>
          </a:p>
          <a:p>
            <a:endParaRPr lang="en-US" sz="1100" dirty="0"/>
          </a:p>
          <a:p>
            <a:r>
              <a:rPr lang="en-US" dirty="0" smtClean="0"/>
              <a:t>Mostly conservative</a:t>
            </a:r>
          </a:p>
          <a:p>
            <a:endParaRPr lang="en-US" sz="1100" dirty="0" smtClean="0"/>
          </a:p>
          <a:p>
            <a:r>
              <a:rPr lang="en-US" dirty="0" smtClean="0"/>
              <a:t>Simulation appears to be sufficient to show trends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Simulation Results: Shoulder Strap</a:t>
            </a:r>
            <a:endParaRPr lang="en-US" sz="36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059780"/>
              </p:ext>
            </p:extLst>
          </p:nvPr>
        </p:nvGraphicFramePr>
        <p:xfrm>
          <a:off x="556846" y="1112471"/>
          <a:ext cx="8050211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914400"/>
                <a:gridCol w="844062"/>
                <a:gridCol w="896815"/>
                <a:gridCol w="861646"/>
                <a:gridCol w="9137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Injury Criteria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75°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45°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Tension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Upper Neck Compression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Shear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Torque (in-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Rib Deflection (in)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Middle Rib Deflection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Rib Deflection (in)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Abdominal Forces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Pubic </a:t>
                      </a:r>
                      <a:r>
                        <a:rPr lang="en-US" dirty="0" err="1" smtClean="0"/>
                        <a:t>Symphysis</a:t>
                      </a:r>
                      <a:r>
                        <a:rPr lang="en-US" baseline="0" dirty="0" smtClean="0"/>
                        <a:t> Force (</a:t>
                      </a:r>
                      <a:r>
                        <a:rPr lang="en-US" baseline="0" dirty="0" err="1" smtClean="0"/>
                        <a:t>lb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Shoulder Strap Load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930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537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2248" y="335696"/>
            <a:ext cx="8472488" cy="609600"/>
          </a:xfrm>
        </p:spPr>
        <p:txBody>
          <a:bodyPr/>
          <a:lstStyle/>
          <a:p>
            <a:pPr algn="ctr"/>
            <a:r>
              <a:rPr lang="en-US" sz="3600" dirty="0"/>
              <a:t>Shoulder Strap, </a:t>
            </a:r>
            <a:r>
              <a:rPr lang="en-US" sz="3600" dirty="0" smtClean="0"/>
              <a:t>45° Simulation</a:t>
            </a:r>
            <a:endParaRPr lang="en-US" sz="3600" dirty="0"/>
          </a:p>
        </p:txBody>
      </p:sp>
      <p:pic>
        <p:nvPicPr>
          <p:cNvPr id="4" name="45_s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9528" r="41952"/>
          <a:stretch/>
        </p:blipFill>
        <p:spPr>
          <a:xfrm>
            <a:off x="3226776" y="1004318"/>
            <a:ext cx="3209193" cy="49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8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2248" y="147377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Rib Deflections (With Shoulder Strap)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08" y="735408"/>
            <a:ext cx="7227277" cy="525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913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846" y="344488"/>
            <a:ext cx="8725267" cy="609600"/>
          </a:xfrm>
        </p:spPr>
        <p:txBody>
          <a:bodyPr/>
          <a:lstStyle/>
          <a:p>
            <a:pPr algn="ctr"/>
            <a:r>
              <a:rPr lang="en-US" sz="3600" dirty="0" smtClean="0"/>
              <a:t>Simulation Results: No Shoulder Strap</a:t>
            </a:r>
            <a:endParaRPr lang="en-US" sz="36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510246"/>
              </p:ext>
            </p:extLst>
          </p:nvPr>
        </p:nvGraphicFramePr>
        <p:xfrm>
          <a:off x="556846" y="1112471"/>
          <a:ext cx="8050211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914400"/>
                <a:gridCol w="844062"/>
                <a:gridCol w="896815"/>
                <a:gridCol w="861646"/>
                <a:gridCol w="9137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Injury Criteria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75°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45°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°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533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Tension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Upper Neck Compression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Shear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Neck Torque (in-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Upper Rib Deflection (in)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Middle Rib Deflection (in)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Lower</a:t>
                      </a:r>
                      <a:r>
                        <a:rPr lang="en-US" baseline="0" dirty="0" smtClean="0"/>
                        <a:t> Rib Deflection (in)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Abdominal Forces (</a:t>
                      </a:r>
                      <a:r>
                        <a:rPr lang="en-US" dirty="0" err="1" smtClean="0"/>
                        <a:t>lb</a:t>
                      </a:r>
                      <a:r>
                        <a:rPr lang="en-US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Pubic </a:t>
                      </a:r>
                      <a:r>
                        <a:rPr lang="en-US" dirty="0" err="1" smtClean="0"/>
                        <a:t>Symphysis</a:t>
                      </a:r>
                      <a:r>
                        <a:rPr lang="en-US" baseline="0" dirty="0" smtClean="0"/>
                        <a:t> Force (</a:t>
                      </a:r>
                      <a:r>
                        <a:rPr lang="en-US" baseline="0" dirty="0" err="1" smtClean="0"/>
                        <a:t>lb</a:t>
                      </a:r>
                      <a:r>
                        <a:rPr lang="en-US" baseline="0" dirty="0" smtClean="0"/>
                        <a:t>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1634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1923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78368" y="5591908"/>
            <a:ext cx="6040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 smtClean="0"/>
              <a:t>Values in red exceed injury criteria limit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49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040" y="107098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HIC</a:t>
            </a:r>
            <a:endParaRPr lang="en-US" sz="36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54" y="659594"/>
            <a:ext cx="7367954" cy="535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55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120" y="108306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Upper Neck Tension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2738"/>
            <a:ext cx="7323992" cy="532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44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3457" y="265360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ES-2re</a:t>
            </a:r>
            <a:endParaRPr lang="en-US" sz="3600" dirty="0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1223014"/>
            <a:ext cx="3574439" cy="4764088"/>
          </a:xfrm>
        </p:spPr>
        <p:txBody>
          <a:bodyPr/>
          <a:lstStyle/>
          <a:p>
            <a:r>
              <a:rPr lang="en-US" dirty="0"/>
              <a:t>The ES-2re was specifically designed for lateral loading</a:t>
            </a:r>
          </a:p>
          <a:p>
            <a:pPr lvl="1"/>
            <a:r>
              <a:rPr lang="en-US" dirty="0" smtClean="0"/>
              <a:t>Rib deflection instrumentation is designed for unilateral motion</a:t>
            </a:r>
          </a:p>
          <a:p>
            <a:pPr lvl="1"/>
            <a:r>
              <a:rPr lang="en-US" dirty="0" smtClean="0"/>
              <a:t>Solid rubber abdomen casing</a:t>
            </a:r>
          </a:p>
        </p:txBody>
      </p:sp>
      <p:pic>
        <p:nvPicPr>
          <p:cNvPr id="1026" name="Picture 2" descr="Y:\AllPresentations\7th_IAFCSRC\Modeling\DSCN39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3592" y="1223014"/>
            <a:ext cx="4800600" cy="44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2248" y="335696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No Shoulder </a:t>
            </a:r>
            <a:r>
              <a:rPr lang="en-US" sz="3600" dirty="0"/>
              <a:t>Strap, </a:t>
            </a:r>
            <a:r>
              <a:rPr lang="en-US" sz="3600" dirty="0" smtClean="0"/>
              <a:t>30° Simulation</a:t>
            </a:r>
            <a:endParaRPr lang="en-US" sz="3600" dirty="0"/>
          </a:p>
        </p:txBody>
      </p:sp>
      <p:pic>
        <p:nvPicPr>
          <p:cNvPr id="4" name="30_no_sh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5637"/>
          <a:stretch/>
        </p:blipFill>
        <p:spPr>
          <a:xfrm>
            <a:off x="108437" y="1274885"/>
            <a:ext cx="8877659" cy="46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7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2248" y="335696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No Shoulder </a:t>
            </a:r>
            <a:r>
              <a:rPr lang="en-US" sz="3600" dirty="0"/>
              <a:t>Strap, </a:t>
            </a:r>
            <a:r>
              <a:rPr lang="en-US" sz="3600" dirty="0" smtClean="0"/>
              <a:t>30° Simulation</a:t>
            </a:r>
            <a:endParaRPr lang="en-US" sz="3600" dirty="0"/>
          </a:p>
        </p:txBody>
      </p:sp>
      <p:pic>
        <p:nvPicPr>
          <p:cNvPr id="3" name="30_no_sh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45540"/>
          <a:stretch/>
        </p:blipFill>
        <p:spPr>
          <a:xfrm>
            <a:off x="205155" y="1213338"/>
            <a:ext cx="8887908" cy="466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040" y="186226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Conclusions (1)</a:t>
            </a:r>
            <a:endParaRPr lang="en-US" sz="3600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221" y="819763"/>
            <a:ext cx="7643079" cy="4391025"/>
          </a:xfrm>
        </p:spPr>
        <p:txBody>
          <a:bodyPr/>
          <a:lstStyle/>
          <a:p>
            <a:pPr marL="533400" indent="-533400"/>
            <a:r>
              <a:rPr lang="en-US" dirty="0" smtClean="0"/>
              <a:t>When seated next to a padded full wall with an effective shoulder restraint and body-centered lap belt, the ES-2re v-ATD suggests that the injury criteria listed </a:t>
            </a:r>
            <a:r>
              <a:rPr lang="en-US" dirty="0"/>
              <a:t>in </a:t>
            </a:r>
            <a:r>
              <a:rPr lang="en-US" dirty="0" smtClean="0"/>
              <a:t>PS-ANM-25-03-R1 are unlikely to be exceeded for any angle between 30° and 90°</a:t>
            </a:r>
          </a:p>
          <a:p>
            <a:pPr marL="933450" lvl="1" indent="-533400"/>
            <a:r>
              <a:rPr lang="en-US" dirty="0" smtClean="0"/>
              <a:t>More forward-facing angles are also unlikely to exceed the side-facing specific injury criteria</a:t>
            </a:r>
          </a:p>
          <a:p>
            <a:pPr marL="533400" indent="-533400"/>
            <a:r>
              <a:rPr lang="en-US" dirty="0" smtClean="0"/>
              <a:t>The ES-2re appears to be capable of avoiding internal damage in this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5327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Conclusions (2)</a:t>
            </a:r>
            <a:endParaRPr lang="en-US" sz="3600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13" y="1153870"/>
            <a:ext cx="7643079" cy="4391025"/>
          </a:xfrm>
        </p:spPr>
        <p:txBody>
          <a:bodyPr/>
          <a:lstStyle/>
          <a:p>
            <a:pPr marL="533400" indent="-533400"/>
            <a:r>
              <a:rPr lang="en-US" dirty="0" smtClean="0"/>
              <a:t>Simulations without a shoulder restraint suggests </a:t>
            </a:r>
            <a:r>
              <a:rPr lang="en-US" dirty="0"/>
              <a:t>that </a:t>
            </a:r>
            <a:r>
              <a:rPr lang="en-US" dirty="0" smtClean="0"/>
              <a:t>the </a:t>
            </a:r>
            <a:r>
              <a:rPr lang="en-US" dirty="0"/>
              <a:t>ES-2re v-ATD </a:t>
            </a:r>
            <a:r>
              <a:rPr lang="en-US" dirty="0" smtClean="0"/>
              <a:t>is not </a:t>
            </a:r>
            <a:r>
              <a:rPr lang="en-US" dirty="0"/>
              <a:t>capable of </a:t>
            </a:r>
            <a:r>
              <a:rPr lang="en-US" dirty="0" smtClean="0"/>
              <a:t>flailing in a realistic manner</a:t>
            </a:r>
          </a:p>
          <a:p>
            <a:pPr marL="933450" lvl="1" indent="-533400"/>
            <a:r>
              <a:rPr lang="en-US" dirty="0"/>
              <a:t>This configuration simulates an ineffective shoulder </a:t>
            </a:r>
            <a:r>
              <a:rPr lang="en-US" dirty="0" smtClean="0"/>
              <a:t>restraint</a:t>
            </a:r>
          </a:p>
          <a:p>
            <a:pPr marL="933450" lvl="1" indent="-533400"/>
            <a:endParaRPr lang="en-US" dirty="0" smtClean="0"/>
          </a:p>
          <a:p>
            <a:pPr marL="533400" indent="-533400"/>
            <a:r>
              <a:rPr lang="en-US" dirty="0" smtClean="0"/>
              <a:t>Internal </a:t>
            </a:r>
            <a:r>
              <a:rPr lang="en-US" dirty="0"/>
              <a:t>damage </a:t>
            </a:r>
            <a:r>
              <a:rPr lang="en-US" dirty="0" smtClean="0"/>
              <a:t>to the ribs is likely to occur in </a:t>
            </a:r>
            <a:r>
              <a:rPr lang="en-US" dirty="0"/>
              <a:t>this </a:t>
            </a:r>
            <a:r>
              <a:rPr lang="en-US" dirty="0" smtClean="0"/>
              <a:t>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Future Work</a:t>
            </a:r>
            <a:endParaRPr lang="en-US" sz="3600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1013" y="1189038"/>
            <a:ext cx="8050212" cy="4391025"/>
          </a:xfrm>
        </p:spPr>
        <p:txBody>
          <a:bodyPr/>
          <a:lstStyle/>
          <a:p>
            <a:pPr marL="533400" indent="-533400"/>
            <a:r>
              <a:rPr lang="en-US" dirty="0" smtClean="0"/>
              <a:t>Additional evaluations are needed to evaluate configurations that allow more occupant flailing (e.g., armrest)</a:t>
            </a:r>
          </a:p>
          <a:p>
            <a:pPr marL="533400" indent="-533400"/>
            <a:endParaRPr lang="en-US" dirty="0" smtClean="0"/>
          </a:p>
          <a:p>
            <a:pPr marL="533400" indent="-533400"/>
            <a:r>
              <a:rPr lang="en-US" dirty="0" smtClean="0"/>
              <a:t>It is unknown what unique injuries can occur in oblique seats; therefore, the instrumentation requirements are also unknown</a:t>
            </a:r>
          </a:p>
        </p:txBody>
      </p:sp>
    </p:spTree>
    <p:extLst>
      <p:ext uri="{BB962C8B-B14F-4D97-AF65-F5344CB8AC3E}">
        <p14:creationId xmlns:p14="http://schemas.microsoft.com/office/powerpoint/2010/main" val="7098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Questions?</a:t>
            </a:r>
            <a:endParaRPr lang="en-US" sz="3600" dirty="0"/>
          </a:p>
        </p:txBody>
      </p:sp>
      <p:pic>
        <p:nvPicPr>
          <p:cNvPr id="3" name="ES2_Error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4.32"/>
                </p14:media>
              </p:ext>
            </p:extLst>
          </p:nvPr>
        </p:nvPicPr>
        <p:blipFill rotWithShape="1">
          <a:blip r:embed="rId5"/>
          <a:srcRect r="23177"/>
          <a:stretch>
            <a:fillRect/>
          </a:stretch>
        </p:blipFill>
        <p:spPr>
          <a:xfrm>
            <a:off x="1101113" y="888176"/>
            <a:ext cx="7066941" cy="5028560"/>
          </a:xfrm>
        </p:spPr>
      </p:pic>
    </p:spTree>
    <p:extLst>
      <p:ext uri="{BB962C8B-B14F-4D97-AF65-F5344CB8AC3E}">
        <p14:creationId xmlns:p14="http://schemas.microsoft.com/office/powerpoint/2010/main" val="355960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dirty="0" smtClean="0"/>
              <a:t>ES-2re Injury Criteria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49825"/>
          </a:xfrm>
        </p:spPr>
        <p:txBody>
          <a:bodyPr/>
          <a:lstStyle/>
          <a:p>
            <a:pPr eaLnBrk="1" hangingPunct="1"/>
            <a:r>
              <a:rPr lang="en-US" b="1" dirty="0" smtClean="0"/>
              <a:t>Head: HIC &lt; 1000 </a:t>
            </a:r>
            <a:r>
              <a:rPr lang="en-US" dirty="0" smtClean="0"/>
              <a:t>(23% risk of AIS 3+ head injury) </a:t>
            </a:r>
          </a:p>
          <a:p>
            <a:pPr eaLnBrk="1" hangingPunct="1"/>
            <a:r>
              <a:rPr lang="en-US" b="1" dirty="0" smtClean="0"/>
              <a:t>Upper Neck Tension Force &lt; 405 </a:t>
            </a:r>
            <a:r>
              <a:rPr lang="en-US" b="1" dirty="0" err="1" smtClean="0"/>
              <a:t>lb</a:t>
            </a:r>
            <a:r>
              <a:rPr lang="en-US" b="1" dirty="0" smtClean="0"/>
              <a:t> </a:t>
            </a:r>
            <a:r>
              <a:rPr lang="en-US" dirty="0" smtClean="0"/>
              <a:t>(25% risk of AIS 3+ neck injury)</a:t>
            </a:r>
          </a:p>
          <a:p>
            <a:pPr eaLnBrk="1" hangingPunct="1"/>
            <a:r>
              <a:rPr lang="en-US" b="1" dirty="0" smtClean="0"/>
              <a:t>Upper Neck Compressive Force &lt; 405 </a:t>
            </a:r>
            <a:r>
              <a:rPr lang="en-US" b="1" dirty="0" err="1" smtClean="0"/>
              <a:t>lb</a:t>
            </a:r>
            <a:endParaRPr lang="en-US" dirty="0" smtClean="0"/>
          </a:p>
          <a:p>
            <a:pPr eaLnBrk="1" hangingPunct="1"/>
            <a:r>
              <a:rPr lang="en-US" b="1" dirty="0" smtClean="0"/>
              <a:t>Upper Neck Torque (x-axis) &lt; 1018 in-</a:t>
            </a:r>
            <a:r>
              <a:rPr lang="en-US" b="1" dirty="0" err="1" smtClean="0"/>
              <a:t>lb</a:t>
            </a:r>
            <a:endParaRPr lang="en-US" b="1" dirty="0" smtClean="0"/>
          </a:p>
          <a:p>
            <a:pPr eaLnBrk="1" hangingPunct="1"/>
            <a:r>
              <a:rPr lang="en-US" b="1" dirty="0" smtClean="0"/>
              <a:t>Upper Neck Shear &lt; 186 </a:t>
            </a:r>
            <a:r>
              <a:rPr lang="en-US" b="1" dirty="0" err="1" smtClean="0"/>
              <a:t>lb</a:t>
            </a:r>
            <a:endParaRPr lang="en-US" b="1" dirty="0" smtClean="0"/>
          </a:p>
          <a:p>
            <a:pPr eaLnBrk="1" hangingPunct="1"/>
            <a:r>
              <a:rPr lang="en-US" dirty="0"/>
              <a:t>Upper Torso Strap Load &lt; 1750 </a:t>
            </a:r>
            <a:r>
              <a:rPr lang="en-US" dirty="0" err="1"/>
              <a:t>lb</a:t>
            </a:r>
            <a:r>
              <a:rPr lang="en-US" dirty="0"/>
              <a:t> (50% risk of AIS 3+ chest injury)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7484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600" dirty="0" smtClean="0"/>
              <a:t>ES-2re Injury Criteria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Upper, Middle, Lower Rib deflection &lt; 1.73” </a:t>
            </a:r>
            <a:r>
              <a:rPr lang="en-US" dirty="0" smtClean="0"/>
              <a:t>(50% risk of AIS 3+ chest injury)</a:t>
            </a:r>
          </a:p>
          <a:p>
            <a:pPr eaLnBrk="1" hangingPunct="1"/>
            <a:r>
              <a:rPr lang="en-US" b="1" dirty="0" err="1" smtClean="0"/>
              <a:t>Front+Middle+Rear</a:t>
            </a:r>
            <a:r>
              <a:rPr lang="en-US" b="1" dirty="0" smtClean="0"/>
              <a:t> Abdominal Force &lt; 562 </a:t>
            </a:r>
            <a:r>
              <a:rPr lang="en-US" b="1" dirty="0" err="1" smtClean="0"/>
              <a:t>lb</a:t>
            </a:r>
            <a:r>
              <a:rPr lang="en-US" b="1" dirty="0" smtClean="0"/>
              <a:t> </a:t>
            </a:r>
            <a:r>
              <a:rPr lang="en-US" dirty="0" smtClean="0"/>
              <a:t>(33% risk of AIS 3+ abdominal injury)</a:t>
            </a:r>
          </a:p>
          <a:p>
            <a:pPr eaLnBrk="1" hangingPunct="1"/>
            <a:r>
              <a:rPr lang="en-US" b="1" dirty="0" smtClean="0"/>
              <a:t>Pubic Symphysis Force &lt; 1,350 </a:t>
            </a:r>
            <a:r>
              <a:rPr lang="en-US" b="1" dirty="0" err="1" smtClean="0"/>
              <a:t>lb</a:t>
            </a:r>
            <a:r>
              <a:rPr lang="en-US" b="1" dirty="0" smtClean="0"/>
              <a:t> </a:t>
            </a:r>
            <a:r>
              <a:rPr lang="en-US" dirty="0" smtClean="0"/>
              <a:t>(25% risk of AIS 3+ pelvic injury)</a:t>
            </a:r>
          </a:p>
          <a:p>
            <a:pPr eaLnBrk="1" hangingPunct="1"/>
            <a:r>
              <a:rPr lang="en-US" b="1" dirty="0" smtClean="0"/>
              <a:t>Lower Leg Flail Limit (35°)</a:t>
            </a:r>
          </a:p>
          <a:p>
            <a:pPr eaLnBrk="1" hangingPunct="1"/>
            <a:r>
              <a:rPr lang="en-US" b="1" dirty="0" smtClean="0"/>
              <a:t>Restraints must remain on ATD</a:t>
            </a:r>
          </a:p>
          <a:p>
            <a:pPr eaLnBrk="1" hangingPunct="1"/>
            <a:r>
              <a:rPr lang="en-US" b="1" dirty="0" smtClean="0"/>
              <a:t>Occupant Support Criteria</a:t>
            </a:r>
          </a:p>
        </p:txBody>
      </p:sp>
    </p:spTree>
    <p:extLst>
      <p:ext uri="{BB962C8B-B14F-4D97-AF65-F5344CB8AC3E}">
        <p14:creationId xmlns:p14="http://schemas.microsoft.com/office/powerpoint/2010/main" val="546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Obliquely-Mounted </a:t>
            </a:r>
            <a:r>
              <a:rPr lang="en-US" sz="3600" dirty="0"/>
              <a:t>Seats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006231"/>
            <a:ext cx="8686800" cy="4391025"/>
          </a:xfrm>
        </p:spPr>
        <p:txBody>
          <a:bodyPr/>
          <a:lstStyle/>
          <a:p>
            <a:r>
              <a:rPr lang="en-US" sz="2400" dirty="0" smtClean="0"/>
              <a:t>Obliquely-oriented seats </a:t>
            </a:r>
            <a:r>
              <a:rPr lang="en-US" sz="2400" dirty="0"/>
              <a:t>presents a </a:t>
            </a:r>
            <a:r>
              <a:rPr lang="en-US" sz="2400" dirty="0" smtClean="0"/>
              <a:t>novel </a:t>
            </a:r>
            <a:r>
              <a:rPr lang="en-US" sz="2400" dirty="0"/>
              <a:t>loading environment that may permit significant flailing </a:t>
            </a:r>
            <a:r>
              <a:rPr lang="en-US" sz="2400" dirty="0" smtClean="0"/>
              <a:t>with </a:t>
            </a:r>
            <a:r>
              <a:rPr lang="en-US" sz="2400" dirty="0"/>
              <a:t>off-axis </a:t>
            </a:r>
            <a:r>
              <a:rPr lang="en-US" sz="2400" dirty="0" smtClean="0"/>
              <a:t>loading</a:t>
            </a:r>
          </a:p>
          <a:p>
            <a:r>
              <a:rPr lang="en-US" sz="2400" dirty="0"/>
              <a:t>An ATD capable of evaluating injury risks due to combined forward and lateral loading is </a:t>
            </a:r>
            <a:r>
              <a:rPr lang="en-US" sz="2400" dirty="0" smtClean="0"/>
              <a:t>necessary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085167"/>
            <a:ext cx="5219700" cy="293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72325" y="574202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Delta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6400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370865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Obliquely-Mounted Seats</a:t>
            </a:r>
            <a:endParaRPr lang="en-US" sz="3600" dirty="0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6036" y="1111983"/>
            <a:ext cx="4090987" cy="4312871"/>
          </a:xfrm>
        </p:spPr>
        <p:txBody>
          <a:bodyPr/>
          <a:lstStyle/>
          <a:p>
            <a:r>
              <a:rPr lang="en-US" dirty="0" smtClean="0"/>
              <a:t>Current forward-facing ATDs cannot measure all the likely injuries</a:t>
            </a:r>
          </a:p>
          <a:p>
            <a:endParaRPr lang="en-US" dirty="0" smtClean="0"/>
          </a:p>
          <a:p>
            <a:r>
              <a:rPr lang="en-US" dirty="0" smtClean="0"/>
              <a:t>Construction of the ES-2re may not hold up to significant forward flail</a:t>
            </a:r>
          </a:p>
          <a:p>
            <a:endParaRPr lang="en-US" dirty="0"/>
          </a:p>
        </p:txBody>
      </p:sp>
      <p:pic>
        <p:nvPicPr>
          <p:cNvPr id="1027" name="Picture 3" descr="Y:\Projects\ObliqueSeats\Ref\jet_j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73930"/>
            <a:ext cx="47625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00346" y="5712762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100" dirty="0"/>
              <a:t>Jet Airways</a:t>
            </a:r>
          </a:p>
        </p:txBody>
      </p:sp>
    </p:spTree>
    <p:extLst>
      <p:ext uri="{BB962C8B-B14F-4D97-AF65-F5344CB8AC3E}">
        <p14:creationId xmlns:p14="http://schemas.microsoft.com/office/powerpoint/2010/main" val="30930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3432" y="358775"/>
            <a:ext cx="8678006" cy="609600"/>
          </a:xfrm>
        </p:spPr>
        <p:txBody>
          <a:bodyPr/>
          <a:lstStyle/>
          <a:p>
            <a:pPr algn="ctr"/>
            <a:r>
              <a:rPr lang="en-US" sz="3600" dirty="0" smtClean="0"/>
              <a:t>Oblique Flail: FAA-Hybrid </a:t>
            </a:r>
            <a:r>
              <a:rPr lang="en-US" sz="3600" dirty="0"/>
              <a:t>III </a:t>
            </a:r>
            <a:r>
              <a:rPr lang="en-US" sz="3600" dirty="0" smtClean="0"/>
              <a:t>+ Armrest</a:t>
            </a:r>
            <a:endParaRPr lang="en-US" sz="3600" dirty="0"/>
          </a:p>
        </p:txBody>
      </p:sp>
      <p:pic>
        <p:nvPicPr>
          <p:cNvPr id="3" name="A12025_FvP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86.79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30188"/>
            <a:ext cx="8472488" cy="609600"/>
          </a:xfrm>
        </p:spPr>
        <p:txBody>
          <a:bodyPr/>
          <a:lstStyle/>
          <a:p>
            <a:pPr algn="ctr"/>
            <a:r>
              <a:rPr lang="en-US" sz="3600" dirty="0" smtClean="0"/>
              <a:t>Methods</a:t>
            </a:r>
            <a:endParaRPr lang="en-US" sz="3600" dirty="0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0" y="925513"/>
            <a:ext cx="8210550" cy="4957762"/>
          </a:xfrm>
        </p:spPr>
        <p:txBody>
          <a:bodyPr/>
          <a:lstStyle/>
          <a:p>
            <a:r>
              <a:rPr lang="en-US" dirty="0" smtClean="0"/>
              <a:t>v-ATD of ES-2re (left-hand configuration)</a:t>
            </a:r>
          </a:p>
          <a:p>
            <a:r>
              <a:rPr lang="en-US" dirty="0" smtClean="0"/>
              <a:t>Wall configuration and restraint system similar to 2005 CAMI tests</a:t>
            </a:r>
          </a:p>
          <a:p>
            <a:pPr lvl="1"/>
            <a:r>
              <a:rPr lang="en-US" dirty="0" smtClean="0"/>
              <a:t>Report number: AM-07/13</a:t>
            </a:r>
          </a:p>
          <a:p>
            <a:r>
              <a:rPr lang="en-US" dirty="0"/>
              <a:t>Instrumentation per side-facing policy</a:t>
            </a:r>
          </a:p>
          <a:p>
            <a:r>
              <a:rPr lang="en-US" dirty="0" smtClean="0"/>
              <a:t>Pulse applied from 90° to 30°(</a:t>
            </a:r>
            <a:r>
              <a:rPr lang="en-US" dirty="0"/>
              <a:t>15</a:t>
            </a:r>
            <a:r>
              <a:rPr lang="en-US" dirty="0" smtClean="0"/>
              <a:t>° increments)</a:t>
            </a:r>
          </a:p>
          <a:p>
            <a:r>
              <a:rPr lang="en-US" dirty="0" smtClean="0"/>
              <a:t>14 CFR Part 25.562 Test 2 pulse (16g peak, 90 </a:t>
            </a:r>
            <a:r>
              <a:rPr lang="en-US" dirty="0" err="1" smtClean="0"/>
              <a:t>ms</a:t>
            </a:r>
            <a:r>
              <a:rPr lang="en-US" dirty="0" smtClean="0"/>
              <a:t> rise time, 44 </a:t>
            </a:r>
            <a:r>
              <a:rPr lang="en-US" dirty="0" err="1" smtClean="0"/>
              <a:t>ft</a:t>
            </a:r>
            <a:r>
              <a:rPr lang="en-US" dirty="0" smtClean="0"/>
              <a:t>/s velocity change)</a:t>
            </a:r>
          </a:p>
          <a:p>
            <a:r>
              <a:rPr lang="en-US" dirty="0" smtClean="0"/>
              <a:t>Simulations with and without shoulder strap</a:t>
            </a:r>
          </a:p>
          <a:p>
            <a:pPr lvl="1"/>
            <a:r>
              <a:rPr lang="en-US" dirty="0" smtClean="0"/>
              <a:t>No strap is worst case for ineffective shoulder strap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9426</TotalTime>
  <Words>1412</Words>
  <Application>Microsoft Office PowerPoint</Application>
  <PresentationFormat>On-screen Show (4:3)</PresentationFormat>
  <Paragraphs>432</Paragraphs>
  <Slides>35</Slides>
  <Notes>25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1_Custom Design</vt:lpstr>
      <vt:lpstr>Performance of a Numerical Model of the ES-2re as a Function of Impact Angle</vt:lpstr>
      <vt:lpstr>Side-Facing Seats</vt:lpstr>
      <vt:lpstr>ES-2re</vt:lpstr>
      <vt:lpstr>ES-2re Injury Criteria</vt:lpstr>
      <vt:lpstr>ES-2re Injury Criteria</vt:lpstr>
      <vt:lpstr>Obliquely-Mounted Seats</vt:lpstr>
      <vt:lpstr>Obliquely-Mounted Seats</vt:lpstr>
      <vt:lpstr>Oblique Flail: FAA-Hybrid III + Armrest</vt:lpstr>
      <vt:lpstr>Methods</vt:lpstr>
      <vt:lpstr>Full Body Support  Body-Centered Restraint</vt:lpstr>
      <vt:lpstr>Full Body Support  Body-Centered Restraint</vt:lpstr>
      <vt:lpstr>Wall Placement</vt:lpstr>
      <vt:lpstr>Point Comparison</vt:lpstr>
      <vt:lpstr>Shoulder Strap, 90° Simulation</vt:lpstr>
      <vt:lpstr>Test-Simulation Comparison</vt:lpstr>
      <vt:lpstr>Test-Simulation Comparison</vt:lpstr>
      <vt:lpstr>Test-Simulation Comparison</vt:lpstr>
      <vt:lpstr>Head Acceleration</vt:lpstr>
      <vt:lpstr>Head Contact</vt:lpstr>
      <vt:lpstr>Thorax Contact</vt:lpstr>
      <vt:lpstr>Shoulder Interaction</vt:lpstr>
      <vt:lpstr>Pelvic Contact</vt:lpstr>
      <vt:lpstr>Point Comparison</vt:lpstr>
      <vt:lpstr>Simulation Results: Shoulder Strap</vt:lpstr>
      <vt:lpstr>Shoulder Strap, 45° Simulation</vt:lpstr>
      <vt:lpstr>Rib Deflections (With Shoulder Strap)</vt:lpstr>
      <vt:lpstr>Simulation Results: No Shoulder Strap</vt:lpstr>
      <vt:lpstr>HIC</vt:lpstr>
      <vt:lpstr>Upper Neck Tension</vt:lpstr>
      <vt:lpstr>No Shoulder Strap, 30° Simulation</vt:lpstr>
      <vt:lpstr>No Shoulder Strap, 30° Simulation</vt:lpstr>
      <vt:lpstr>Conclusions (1)</vt:lpstr>
      <vt:lpstr>Conclusions (2)</vt:lpstr>
      <vt:lpstr>Future Work</vt:lpstr>
      <vt:lpstr>Questions?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David Moorcroft</cp:lastModifiedBy>
  <cp:revision>256</cp:revision>
  <cp:lastPrinted>2013-11-27T18:13:59Z</cp:lastPrinted>
  <dcterms:created xsi:type="dcterms:W3CDTF">2005-01-28T20:32:53Z</dcterms:created>
  <dcterms:modified xsi:type="dcterms:W3CDTF">2013-12-03T15:02:20Z</dcterms:modified>
</cp:coreProperties>
</file>