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51" r:id="rId1"/>
  </p:sldMasterIdLst>
  <p:notesMasterIdLst>
    <p:notesMasterId r:id="rId40"/>
  </p:notesMasterIdLst>
  <p:handoutMasterIdLst>
    <p:handoutMasterId r:id="rId41"/>
  </p:handoutMasterIdLst>
  <p:sldIdLst>
    <p:sldId id="265" r:id="rId2"/>
    <p:sldId id="264" r:id="rId3"/>
    <p:sldId id="266" r:id="rId4"/>
    <p:sldId id="267" r:id="rId5"/>
    <p:sldId id="299" r:id="rId6"/>
    <p:sldId id="323" r:id="rId7"/>
    <p:sldId id="324" r:id="rId8"/>
    <p:sldId id="325" r:id="rId9"/>
    <p:sldId id="327" r:id="rId10"/>
    <p:sldId id="298" r:id="rId11"/>
    <p:sldId id="300" r:id="rId12"/>
    <p:sldId id="301" r:id="rId13"/>
    <p:sldId id="303" r:id="rId14"/>
    <p:sldId id="295" r:id="rId15"/>
    <p:sldId id="304" r:id="rId16"/>
    <p:sldId id="274" r:id="rId17"/>
    <p:sldId id="273" r:id="rId18"/>
    <p:sldId id="305" r:id="rId19"/>
    <p:sldId id="296" r:id="rId20"/>
    <p:sldId id="306" r:id="rId21"/>
    <p:sldId id="307" r:id="rId22"/>
    <p:sldId id="308" r:id="rId23"/>
    <p:sldId id="309" r:id="rId24"/>
    <p:sldId id="310" r:id="rId25"/>
    <p:sldId id="311" r:id="rId26"/>
    <p:sldId id="313" r:id="rId27"/>
    <p:sldId id="312" r:id="rId28"/>
    <p:sldId id="315" r:id="rId29"/>
    <p:sldId id="316" r:id="rId30"/>
    <p:sldId id="314" r:id="rId31"/>
    <p:sldId id="317" r:id="rId32"/>
    <p:sldId id="318" r:id="rId33"/>
    <p:sldId id="319" r:id="rId34"/>
    <p:sldId id="320" r:id="rId35"/>
    <p:sldId id="321" r:id="rId36"/>
    <p:sldId id="322" r:id="rId37"/>
    <p:sldId id="326" r:id="rId38"/>
    <p:sldId id="328" r:id="rId3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5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EAEAEA"/>
    <a:srgbClr val="155A0C"/>
    <a:srgbClr val="006600"/>
    <a:srgbClr val="FDF105"/>
    <a:srgbClr val="ACD0AF"/>
    <a:srgbClr val="070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7" autoAdjust="0"/>
    <p:restoredTop sz="98227" autoAdjust="0"/>
  </p:normalViewPr>
  <p:slideViewPr>
    <p:cSldViewPr>
      <p:cViewPr varScale="1">
        <p:scale>
          <a:sx n="105" d="100"/>
          <a:sy n="105" d="100"/>
        </p:scale>
        <p:origin x="-1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1018" y="-58"/>
      </p:cViewPr>
      <p:guideLst>
        <p:guide orient="horz" pos="3025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522" cy="4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6" tIns="48319" rIns="96636" bIns="48319" numCol="1" anchor="t" anchorCtr="0" compatLnSpc="1">
            <a:prstTxWarp prst="textNoShape">
              <a:avLst/>
            </a:prstTxWarp>
          </a:bodyPr>
          <a:lstStyle>
            <a:lvl1pPr defTabSz="967065" eaLnBrk="0" hangingPunct="0">
              <a:defRPr sz="1200" smtClean="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678" y="0"/>
            <a:ext cx="3170522" cy="4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6" tIns="48319" rIns="96636" bIns="48319" numCol="1" anchor="t" anchorCtr="0" compatLnSpc="1">
            <a:prstTxWarp prst="textNoShape">
              <a:avLst/>
            </a:prstTxWarp>
          </a:bodyPr>
          <a:lstStyle>
            <a:lvl1pPr algn="r" defTabSz="967065" eaLnBrk="0" hangingPunct="0">
              <a:defRPr sz="1200" smtClean="0">
                <a:latin typeface="Times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1712"/>
            <a:ext cx="3170522" cy="4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6" tIns="48319" rIns="96636" bIns="48319" numCol="1" anchor="b" anchorCtr="0" compatLnSpc="1">
            <a:prstTxWarp prst="textNoShape">
              <a:avLst/>
            </a:prstTxWarp>
          </a:bodyPr>
          <a:lstStyle>
            <a:lvl1pPr defTabSz="967065" eaLnBrk="0" hangingPunct="0">
              <a:defRPr sz="1200" smtClean="0">
                <a:latin typeface="Times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May 2005 Board PowerPoint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678" y="9121712"/>
            <a:ext cx="3170522" cy="4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6" tIns="48319" rIns="96636" bIns="48319" numCol="1" anchor="b" anchorCtr="0" compatLnSpc="1">
            <a:prstTxWarp prst="textNoShape">
              <a:avLst/>
            </a:prstTxWarp>
          </a:bodyPr>
          <a:lstStyle>
            <a:lvl1pPr algn="r" defTabSz="967065" eaLnBrk="0" hangingPunct="0">
              <a:defRPr sz="1200" smtClean="0">
                <a:latin typeface="Times" pitchFamily="18" charset="0"/>
              </a:defRPr>
            </a:lvl1pPr>
          </a:lstStyle>
          <a:p>
            <a:pPr>
              <a:defRPr/>
            </a:pPr>
            <a:fld id="{48AFF1DB-56DB-43E4-8A39-692EBB839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01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522" cy="4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6" tIns="48319" rIns="96636" bIns="48319" numCol="1" anchor="t" anchorCtr="0" compatLnSpc="1">
            <a:prstTxWarp prst="textNoShape">
              <a:avLst/>
            </a:prstTxWarp>
          </a:bodyPr>
          <a:lstStyle>
            <a:lvl1pPr defTabSz="96706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49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678" y="0"/>
            <a:ext cx="3170522" cy="4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6" tIns="48319" rIns="96636" bIns="48319" numCol="1" anchor="t" anchorCtr="0" compatLnSpc="1">
            <a:prstTxWarp prst="textNoShape">
              <a:avLst/>
            </a:prstTxWarp>
          </a:bodyPr>
          <a:lstStyle>
            <a:lvl1pPr algn="r" defTabSz="96706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49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156" y="4560857"/>
            <a:ext cx="5366888" cy="432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6" tIns="48319" rIns="96636" bIns="48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849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12"/>
            <a:ext cx="3170522" cy="4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6" tIns="48319" rIns="96636" bIns="48319" numCol="1" anchor="b" anchorCtr="0" compatLnSpc="1">
            <a:prstTxWarp prst="textNoShape">
              <a:avLst/>
            </a:prstTxWarp>
          </a:bodyPr>
          <a:lstStyle>
            <a:lvl1pPr defTabSz="96706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May 2005 Board PowerPoint</a:t>
            </a:r>
          </a:p>
        </p:txBody>
      </p:sp>
      <p:sp>
        <p:nvSpPr>
          <p:cNvPr id="849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678" y="9121712"/>
            <a:ext cx="3170522" cy="4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6" tIns="48319" rIns="96636" bIns="48319" numCol="1" anchor="b" anchorCtr="0" compatLnSpc="1">
            <a:prstTxWarp prst="textNoShape">
              <a:avLst/>
            </a:prstTxWarp>
          </a:bodyPr>
          <a:lstStyle>
            <a:lvl1pPr algn="r" defTabSz="967065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353E4995-E0DC-4E5A-A1DD-A6B8CFE90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66496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706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7096" indent="-295037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0148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2207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24266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6325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8384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0443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2502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latin typeface="Times New Roman" pitchFamily="18" charset="0"/>
              </a:rPr>
              <a:t>May 2005 Board PowerPoint</a:t>
            </a:r>
          </a:p>
        </p:txBody>
      </p:sp>
      <p:sp>
        <p:nvSpPr>
          <p:cNvPr id="717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706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7096" indent="-295037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0148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2207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24266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6325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8384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0443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2502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A0827C5-88CC-4D1F-AAB5-22BE50858B5B}" type="slidenum">
              <a:rPr lang="en-US" altLang="en-US">
                <a:latin typeface="Times New Roman" pitchFamily="18" charset="0"/>
              </a:rPr>
              <a:pPr/>
              <a:t>2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952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706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7096" indent="-295037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0148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2207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24266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6325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8384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0443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2502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latin typeface="Times New Roman" pitchFamily="18" charset="0"/>
              </a:rPr>
              <a:t>May 2005 Board PowerPoint</a:t>
            </a:r>
          </a:p>
        </p:txBody>
      </p:sp>
      <p:sp>
        <p:nvSpPr>
          <p:cNvPr id="819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706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7096" indent="-295037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0148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2207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24266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6325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8384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0443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2502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8D70B33-8731-40F5-B4ED-5DED3CE8273B}" type="slidenum">
              <a:rPr lang="en-US" altLang="en-US">
                <a:latin typeface="Times New Roman" pitchFamily="18" charset="0"/>
              </a:rPr>
              <a:pPr/>
              <a:t>15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00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706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7096" indent="-295037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0148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2207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24266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6325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8384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0443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2502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latin typeface="Times New Roman" pitchFamily="18" charset="0"/>
              </a:rPr>
              <a:t>May 2005 Board PowerPoint</a:t>
            </a:r>
          </a:p>
        </p:txBody>
      </p:sp>
      <p:sp>
        <p:nvSpPr>
          <p:cNvPr id="819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706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7096" indent="-295037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0148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2207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24266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6325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8384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0443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2502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8D70B33-8731-40F5-B4ED-5DED3CE8273B}" type="slidenum">
              <a:rPr lang="en-US" altLang="en-US">
                <a:latin typeface="Times New Roman" pitchFamily="18" charset="0"/>
              </a:rPr>
              <a:pPr/>
              <a:t>3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998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706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7096" indent="-295037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0148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2207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24266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6325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8384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0443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2502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latin typeface="Times New Roman" pitchFamily="18" charset="0"/>
              </a:rPr>
              <a:t>May 2005 Board PowerPoint</a:t>
            </a:r>
          </a:p>
        </p:txBody>
      </p:sp>
      <p:sp>
        <p:nvSpPr>
          <p:cNvPr id="819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706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7096" indent="-295037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0148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2207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24266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6325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8384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0443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2502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8D70B33-8731-40F5-B4ED-5DED3CE8273B}" type="slidenum">
              <a:rPr lang="en-US" altLang="en-US">
                <a:latin typeface="Times New Roman" pitchFamily="18" charset="0"/>
              </a:rPr>
              <a:pPr/>
              <a:t>4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69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42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05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67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21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10E656-58EC-4B1F-A588-3459CED039E0}" type="slidenum">
              <a:rPr lang="en-US"/>
              <a:pPr/>
              <a:t>13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2656" y="3433325"/>
            <a:ext cx="7694676" cy="325167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5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30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6706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7096" indent="-295037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0148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2207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24266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6325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8384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0443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2502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latin typeface="Times New Roman" pitchFamily="18" charset="0"/>
              </a:rPr>
              <a:t>May 2005 Board PowerPoint</a:t>
            </a:r>
          </a:p>
        </p:txBody>
      </p:sp>
      <p:sp>
        <p:nvSpPr>
          <p:cNvPr id="819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706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7096" indent="-295037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0148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2207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24266" indent="-236030" defTabSz="96706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96325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68384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0443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12502" indent="-236030" defTabSz="967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8D70B33-8731-40F5-B4ED-5DED3CE8273B}" type="slidenum">
              <a:rPr lang="en-US" altLang="en-US">
                <a:latin typeface="Times New Roman" pitchFamily="18" charset="0"/>
              </a:rPr>
              <a:pPr/>
              <a:t>14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97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 userDrawn="1"/>
        </p:nvSpPr>
        <p:spPr bwMode="auto">
          <a:xfrm>
            <a:off x="8229600" y="-76200"/>
            <a:ext cx="838200" cy="7010400"/>
          </a:xfrm>
          <a:prstGeom prst="rect">
            <a:avLst/>
          </a:prstGeom>
          <a:solidFill>
            <a:srgbClr val="155A0C">
              <a:alpha val="74901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" name="Picture 16" descr="MCW reversed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5589588"/>
            <a:ext cx="1252538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5438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86200"/>
            <a:ext cx="7543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6764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351FC9-5D51-4665-B874-5253C7B3ED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501930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53BDC-AE79-40C9-9575-039324A144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830349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2200" y="274638"/>
            <a:ext cx="1905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640E8-62EE-490E-9834-2A5078417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49654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38D4A-179E-4AD5-81BE-87B97A41F7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536796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6BEA3-4977-4A43-A5D2-5F8942F6D1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823329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33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600200"/>
            <a:ext cx="3733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65318-6B9B-48C5-9675-D790D2F875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431228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A578F-AB1E-40B5-92CE-ACE8B46970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16313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2A300-F7A2-440C-BF80-DC3C408691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616660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C98BF-89BA-4264-99C1-217FFF8005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613663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DB07-A356-475A-8CAC-409C4A34DE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965160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FD104-7C94-4C0F-8F1D-41A7816B47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90326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620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6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6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524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40BEA3B-C120-4E64-A116-1D0C8FFDEC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11"/>
          <p:cNvSpPr>
            <a:spLocks noChangeArrowheads="1"/>
          </p:cNvSpPr>
          <p:nvPr userDrawn="1"/>
        </p:nvSpPr>
        <p:spPr bwMode="auto">
          <a:xfrm>
            <a:off x="8229600" y="-76200"/>
            <a:ext cx="914400" cy="7010400"/>
          </a:xfrm>
          <a:prstGeom prst="rect">
            <a:avLst/>
          </a:prstGeom>
          <a:solidFill>
            <a:srgbClr val="155A0C">
              <a:alpha val="74901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32" name="Object 18"/>
          <p:cNvGraphicFramePr>
            <a:graphicFrameLocks noChangeAspect="1"/>
          </p:cNvGraphicFramePr>
          <p:nvPr userDrawn="1"/>
        </p:nvGraphicFramePr>
        <p:xfrm>
          <a:off x="7897813" y="5181600"/>
          <a:ext cx="1246187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Image" r:id="rId14" imgW="8673016" imgH="10082540" progId="Photoshop.Image.9">
                  <p:embed/>
                </p:oleObj>
              </mc:Choice>
              <mc:Fallback>
                <p:oleObj name="Image" r:id="rId14" imgW="8673016" imgH="10082540" progId="Photoshop.Image.9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7813" y="5181600"/>
                        <a:ext cx="1246187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19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3048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300">
                <a:solidFill>
                  <a:schemeClr val="accent1"/>
                </a:solidFill>
                <a:latin typeface="Times New Roman" pitchFamily="18" charset="0"/>
              </a:rPr>
              <a:t>Milwaukee</a:t>
            </a:r>
          </a:p>
        </p:txBody>
      </p:sp>
      <p:sp>
        <p:nvSpPr>
          <p:cNvPr id="1034" name="Line 20"/>
          <p:cNvSpPr>
            <a:spLocks noChangeShapeType="1"/>
          </p:cNvSpPr>
          <p:nvPr userDrawn="1"/>
        </p:nvSpPr>
        <p:spPr bwMode="auto">
          <a:xfrm flipH="1">
            <a:off x="8077200" y="6248400"/>
            <a:ext cx="914400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image" Target="../media/image69.wmf"/><Relationship Id="rId3" Type="http://schemas.openxmlformats.org/officeDocument/2006/relationships/image" Target="../media/image61.jpeg"/><Relationship Id="rId7" Type="http://schemas.openxmlformats.org/officeDocument/2006/relationships/image" Target="../media/image65.wmf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wmf"/><Relationship Id="rId11" Type="http://schemas.openxmlformats.org/officeDocument/2006/relationships/image" Target="../media/image67.png"/><Relationship Id="rId5" Type="http://schemas.openxmlformats.org/officeDocument/2006/relationships/image" Target="../media/image63.wmf"/><Relationship Id="rId10" Type="http://schemas.openxmlformats.org/officeDocument/2006/relationships/image" Target="../media/image60.e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5" y="0"/>
            <a:ext cx="7195933" cy="686159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219200"/>
            <a:ext cx="7259638" cy="19272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Oblique occupant injury research in the aircraft environment</a:t>
            </a:r>
          </a:p>
        </p:txBody>
      </p:sp>
      <p:sp>
        <p:nvSpPr>
          <p:cNvPr id="3076" name="Subtitle 2"/>
          <p:cNvSpPr>
            <a:spLocks noGrp="1"/>
          </p:cNvSpPr>
          <p:nvPr>
            <p:ph type="subTitle" idx="1"/>
          </p:nvPr>
        </p:nvSpPr>
        <p:spPr>
          <a:xfrm>
            <a:off x="563451" y="3962400"/>
            <a:ext cx="7280223" cy="25908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</a:t>
            </a:r>
            <a:r>
              <a:rPr lang="en-US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Humm, F </a:t>
            </a:r>
            <a:r>
              <a:rPr lang="en-US" alt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Pintar</a:t>
            </a:r>
            <a:r>
              <a:rPr lang="en-US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 </a:t>
            </a:r>
            <a:r>
              <a:rPr lang="en-US" alt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Yoganandan</a:t>
            </a:r>
            <a:endParaRPr lang="en-US" altLang="en-US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alt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College of Wisconsin</a:t>
            </a:r>
          </a:p>
          <a:p>
            <a:pPr eaLnBrk="1" hangingPunct="1"/>
            <a:endParaRPr lang="en-US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Taylor, D </a:t>
            </a:r>
            <a:r>
              <a:rPr lang="en-US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Moorcroft ,R </a:t>
            </a:r>
            <a:r>
              <a:rPr lang="en-US" altLang="en-US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DeWeese</a:t>
            </a:r>
            <a:endParaRPr lang="en-US" altLang="en-US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alt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FAA CAMI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81000" y="1071573"/>
            <a:ext cx="3962400" cy="5487987"/>
            <a:chOff x="1066800" y="685800"/>
            <a:chExt cx="3962400" cy="5487987"/>
          </a:xfrm>
        </p:grpSpPr>
        <p:pic>
          <p:nvPicPr>
            <p:cNvPr id="22" name="Picture 2" descr="DSCN249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6800" y="685800"/>
              <a:ext cx="3962400" cy="5487987"/>
            </a:xfrm>
            <a:prstGeom prst="rect">
              <a:avLst/>
            </a:prstGeom>
            <a:solidFill>
              <a:srgbClr val="FF00FF"/>
            </a:solidFill>
          </p:spPr>
        </p:pic>
        <p:sp>
          <p:nvSpPr>
            <p:cNvPr id="23" name="AutoShape 4"/>
            <p:cNvSpPr>
              <a:spLocks noChangeArrowheads="1"/>
            </p:cNvSpPr>
            <p:nvPr/>
          </p:nvSpPr>
          <p:spPr bwMode="auto">
            <a:xfrm rot="20838806">
              <a:off x="2743200" y="2979737"/>
              <a:ext cx="782638" cy="239713"/>
            </a:xfrm>
            <a:prstGeom prst="rightArrow">
              <a:avLst>
                <a:gd name="adj1" fmla="val 50000"/>
                <a:gd name="adj2" fmla="val 81622"/>
              </a:avLst>
            </a:prstGeom>
            <a:solidFill>
              <a:srgbClr val="FF00FF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 rot="20838806">
              <a:off x="2895600" y="3436937"/>
              <a:ext cx="782638" cy="239713"/>
            </a:xfrm>
            <a:prstGeom prst="rightArrow">
              <a:avLst>
                <a:gd name="adj1" fmla="val 50000"/>
                <a:gd name="adj2" fmla="val 81622"/>
              </a:avLst>
            </a:prstGeom>
            <a:solidFill>
              <a:srgbClr val="FF00FF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utoShape 6" descr="Wide upward diagonal"/>
            <p:cNvSpPr>
              <a:spLocks noChangeArrowheads="1"/>
            </p:cNvSpPr>
            <p:nvPr/>
          </p:nvSpPr>
          <p:spPr bwMode="auto">
            <a:xfrm rot="20838806">
              <a:off x="3352800" y="4037012"/>
              <a:ext cx="782638" cy="239713"/>
            </a:xfrm>
            <a:prstGeom prst="rightArrow">
              <a:avLst>
                <a:gd name="adj1" fmla="val 50000"/>
                <a:gd name="adj2" fmla="val 81622"/>
              </a:avLst>
            </a:prstGeom>
            <a:pattFill prst="wdUpDiag">
              <a:fgClr>
                <a:srgbClr val="FF00FF"/>
              </a:fgClr>
              <a:bgClr>
                <a:srgbClr val="FFFF00"/>
              </a:bgClr>
            </a:patt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" name="Picture 4" descr="Oblique-Side-Wall-Setu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87" y="1071574"/>
            <a:ext cx="2732087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9246" y="180438"/>
            <a:ext cx="7620000" cy="1143000"/>
          </a:xfrm>
        </p:spPr>
        <p:txBody>
          <a:bodyPr/>
          <a:lstStyle/>
          <a:p>
            <a:r>
              <a:rPr lang="en-US" dirty="0" smtClean="0"/>
              <a:t>Oblique Research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30" y="1021647"/>
            <a:ext cx="4915814" cy="32684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" t="4264" r="23274" b="26347"/>
          <a:stretch/>
        </p:blipFill>
        <p:spPr>
          <a:xfrm>
            <a:off x="188330" y="3057446"/>
            <a:ext cx="4601057" cy="362530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-64987" y="1602845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Intruding vehicle structure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53265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Far-Side Research</a:t>
            </a:r>
            <a:endParaRPr lang="en-US" dirty="0"/>
          </a:p>
        </p:txBody>
      </p:sp>
      <p:pic>
        <p:nvPicPr>
          <p:cNvPr id="3" name="Picture 3" descr="Monash-buck-actual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3000" y="2667000"/>
            <a:ext cx="4419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nash-buck-actua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0631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129552" y="2248354"/>
            <a:ext cx="1316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Side View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7200" y="6080124"/>
            <a:ext cx="1597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Frontal View</a:t>
            </a:r>
          </a:p>
        </p:txBody>
      </p:sp>
    </p:spTree>
    <p:extLst>
      <p:ext uri="{BB962C8B-B14F-4D97-AF65-F5344CB8AC3E}">
        <p14:creationId xmlns:p14="http://schemas.microsoft.com/office/powerpoint/2010/main" val="27110566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"/>
            <a:ext cx="7620000" cy="1143000"/>
          </a:xfrm>
        </p:spPr>
        <p:txBody>
          <a:bodyPr/>
          <a:lstStyle/>
          <a:p>
            <a:r>
              <a:rPr lang="en-US" dirty="0" smtClean="0"/>
              <a:t>Far-Side Research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762000" y="951255"/>
            <a:ext cx="6934200" cy="2004227"/>
            <a:chOff x="0" y="1260475"/>
            <a:chExt cx="8001000" cy="2244725"/>
          </a:xfrm>
        </p:grpSpPr>
        <p:pic>
          <p:nvPicPr>
            <p:cNvPr id="7" name="Picture 10" descr="Config-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807"/>
            <a:stretch>
              <a:fillRect/>
            </a:stretch>
          </p:blipFill>
          <p:spPr bwMode="auto">
            <a:xfrm>
              <a:off x="0" y="1295400"/>
              <a:ext cx="1752600" cy="2182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" descr="Config-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033"/>
            <a:stretch>
              <a:fillRect/>
            </a:stretch>
          </p:blipFill>
          <p:spPr bwMode="auto">
            <a:xfrm>
              <a:off x="2057400" y="1295400"/>
              <a:ext cx="1676400" cy="2201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Config-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807"/>
            <a:stretch>
              <a:fillRect/>
            </a:stretch>
          </p:blipFill>
          <p:spPr bwMode="auto">
            <a:xfrm>
              <a:off x="4114800" y="1260475"/>
              <a:ext cx="1752600" cy="2244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3" descr="Config-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96"/>
            <a:stretch>
              <a:fillRect/>
            </a:stretch>
          </p:blipFill>
          <p:spPr bwMode="auto">
            <a:xfrm>
              <a:off x="6200775" y="1266825"/>
              <a:ext cx="1800225" cy="223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575094" y="2996247"/>
            <a:ext cx="7620000" cy="1869057"/>
            <a:chOff x="228600" y="3657600"/>
            <a:chExt cx="8077200" cy="1981200"/>
          </a:xfrm>
        </p:grpSpPr>
        <p:pic>
          <p:nvPicPr>
            <p:cNvPr id="11" name="Picture 3" descr="Config-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657600"/>
              <a:ext cx="2133600" cy="196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Config-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3657600"/>
              <a:ext cx="2133600" cy="195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Config-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3684588"/>
              <a:ext cx="2133600" cy="195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 descr="Config-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3686175"/>
              <a:ext cx="2133600" cy="195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498894" y="4970253"/>
            <a:ext cx="7696200" cy="1887747"/>
            <a:chOff x="228600" y="5770562"/>
            <a:chExt cx="8077200" cy="1981200"/>
          </a:xfrm>
        </p:grpSpPr>
        <p:pic>
          <p:nvPicPr>
            <p:cNvPr id="15" name="Picture 6" descr="Config-2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791200"/>
              <a:ext cx="2133600" cy="1960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" descr="Config-2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5770562"/>
              <a:ext cx="2133600" cy="196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 descr="Config-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5770562"/>
              <a:ext cx="2133600" cy="196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9" descr="Config-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5770562"/>
              <a:ext cx="2133600" cy="196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79010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274638"/>
            <a:ext cx="8458200" cy="1143000"/>
          </a:xfrm>
        </p:spPr>
        <p:txBody>
          <a:bodyPr/>
          <a:lstStyle/>
          <a:p>
            <a:r>
              <a:rPr lang="en-US" dirty="0"/>
              <a:t>Far Side Impact:  Injurious Events</a:t>
            </a:r>
            <a:br>
              <a:rPr lang="en-US" dirty="0"/>
            </a:br>
            <a:r>
              <a:rPr lang="en-US" sz="2400" dirty="0" smtClean="0">
                <a:solidFill>
                  <a:srgbClr val="5F5F5F"/>
                </a:solidFill>
              </a:rPr>
              <a:t>8.3 m/s</a:t>
            </a:r>
            <a:endParaRPr lang="en-US" sz="2400" dirty="0">
              <a:solidFill>
                <a:srgbClr val="5F5F5F"/>
              </a:solidFill>
            </a:endParaRPr>
          </a:p>
        </p:txBody>
      </p:sp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228600" y="2798260"/>
            <a:ext cx="2819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5F5F5F"/>
                </a:solidFill>
                <a:latin typeface="Tahoma" panose="020B0604030504040204" pitchFamily="34" charset="0"/>
              </a:rPr>
              <a:t>Outboard </a:t>
            </a:r>
          </a:p>
          <a:p>
            <a:r>
              <a:rPr lang="en-US" dirty="0">
                <a:solidFill>
                  <a:srgbClr val="5F5F5F"/>
                </a:solidFill>
                <a:latin typeface="Tahoma" panose="020B0604030504040204" pitchFamily="34" charset="0"/>
              </a:rPr>
              <a:t>  shoulder Belt</a:t>
            </a:r>
          </a:p>
          <a:p>
            <a:r>
              <a:rPr lang="en-US" dirty="0">
                <a:solidFill>
                  <a:srgbClr val="5F5F5F"/>
                </a:solidFill>
                <a:latin typeface="Tahoma" panose="020B0604030504040204" pitchFamily="34" charset="0"/>
              </a:rPr>
              <a:t>Normal position</a:t>
            </a:r>
          </a:p>
          <a:p>
            <a:r>
              <a:rPr lang="en-US" dirty="0">
                <a:solidFill>
                  <a:srgbClr val="5F5F5F"/>
                </a:solidFill>
                <a:latin typeface="Tahoma" panose="020B0604030504040204" pitchFamily="34" charset="0"/>
              </a:rPr>
              <a:t>60 – degree</a:t>
            </a:r>
          </a:p>
          <a:p>
            <a:r>
              <a:rPr lang="en-US" dirty="0">
                <a:solidFill>
                  <a:srgbClr val="5F5F5F"/>
                </a:solidFill>
                <a:latin typeface="Tahoma" panose="020B0604030504040204" pitchFamily="34" charset="0"/>
              </a:rPr>
              <a:t> configuration - 3</a:t>
            </a:r>
          </a:p>
        </p:txBody>
      </p:sp>
      <p:pic>
        <p:nvPicPr>
          <p:cNvPr id="249868" name="Picture 12" descr="Config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11"/>
          <a:stretch>
            <a:fillRect/>
          </a:stretch>
        </p:blipFill>
        <p:spPr bwMode="auto">
          <a:xfrm>
            <a:off x="2819400" y="2286000"/>
            <a:ext cx="254476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9869" name="Group 13"/>
          <p:cNvGrpSpPr>
            <a:grpSpLocks/>
          </p:cNvGrpSpPr>
          <p:nvPr/>
        </p:nvGrpSpPr>
        <p:grpSpPr bwMode="auto">
          <a:xfrm>
            <a:off x="6019800" y="2057400"/>
            <a:ext cx="1989138" cy="4202113"/>
            <a:chOff x="695" y="535"/>
            <a:chExt cx="1638" cy="3408"/>
          </a:xfrm>
        </p:grpSpPr>
        <p:pic>
          <p:nvPicPr>
            <p:cNvPr id="249870" name="Picture 14" descr="Skeleton-ribs-sid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5" y="535"/>
              <a:ext cx="1638" cy="3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9871" name="Line 15"/>
            <p:cNvSpPr>
              <a:spLocks noChangeShapeType="1"/>
            </p:cNvSpPr>
            <p:nvPr/>
          </p:nvSpPr>
          <p:spPr bwMode="auto">
            <a:xfrm flipH="1">
              <a:off x="1686" y="1603"/>
              <a:ext cx="64" cy="19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2" name="Line 16"/>
            <p:cNvSpPr>
              <a:spLocks noChangeShapeType="1"/>
            </p:cNvSpPr>
            <p:nvPr/>
          </p:nvSpPr>
          <p:spPr bwMode="auto">
            <a:xfrm flipH="1">
              <a:off x="1609" y="2100"/>
              <a:ext cx="49" cy="16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3" name="Line 17"/>
            <p:cNvSpPr>
              <a:spLocks noChangeShapeType="1"/>
            </p:cNvSpPr>
            <p:nvPr/>
          </p:nvSpPr>
          <p:spPr bwMode="auto">
            <a:xfrm flipH="1">
              <a:off x="1596" y="2366"/>
              <a:ext cx="53" cy="16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4" name="Line 18"/>
            <p:cNvSpPr>
              <a:spLocks noChangeShapeType="1"/>
            </p:cNvSpPr>
            <p:nvPr/>
          </p:nvSpPr>
          <p:spPr bwMode="auto">
            <a:xfrm flipH="1">
              <a:off x="1577" y="1836"/>
              <a:ext cx="39" cy="15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5" name="Line 19"/>
            <p:cNvSpPr>
              <a:spLocks noChangeShapeType="1"/>
            </p:cNvSpPr>
            <p:nvPr/>
          </p:nvSpPr>
          <p:spPr bwMode="auto">
            <a:xfrm flipH="1">
              <a:off x="1488" y="2595"/>
              <a:ext cx="58" cy="15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6" name="Line 20"/>
            <p:cNvSpPr>
              <a:spLocks noChangeShapeType="1"/>
            </p:cNvSpPr>
            <p:nvPr/>
          </p:nvSpPr>
          <p:spPr bwMode="auto">
            <a:xfrm flipH="1">
              <a:off x="1474" y="2830"/>
              <a:ext cx="53" cy="16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9877" name="Text Box 21"/>
          <p:cNvSpPr txBox="1">
            <a:spLocks noChangeArrowheads="1"/>
          </p:cNvSpPr>
          <p:nvPr/>
        </p:nvSpPr>
        <p:spPr bwMode="auto">
          <a:xfrm>
            <a:off x="6477000" y="1143000"/>
            <a:ext cx="2273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Verdana" panose="020B0604030504040204" pitchFamily="34" charset="0"/>
              </a:rPr>
              <a:t>PMHS had</a:t>
            </a:r>
          </a:p>
          <a:p>
            <a:r>
              <a:rPr lang="en-US">
                <a:solidFill>
                  <a:schemeClr val="bg1"/>
                </a:solidFill>
                <a:latin typeface="Verdana" panose="020B0604030504040204" pitchFamily="34" charset="0"/>
              </a:rPr>
              <a:t>6 right rib fxs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8208" y="5476855"/>
            <a:ext cx="25202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&lt;13.4 m/s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Shoulder Belt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606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CAMI Sled Tests</a:t>
            </a:r>
          </a:p>
        </p:txBody>
      </p:sp>
      <p:pic>
        <p:nvPicPr>
          <p:cNvPr id="4" name="Picture 3" descr="DSCN234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1676399"/>
            <a:ext cx="3200400" cy="418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CN238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2400" y="1684945"/>
            <a:ext cx="3170300" cy="41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93467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Pelvis and legs restrained but not torso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2401" y="5861538"/>
            <a:ext cx="317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Pelvis and legs restrained plus armrest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413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CAMI Sled Tests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1524000"/>
            <a:ext cx="6629400" cy="52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595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PMHS Setup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55996"/>
            <a:ext cx="5352297" cy="5702004"/>
          </a:xfrm>
          <a:prstGeom prst="rect">
            <a:avLst/>
          </a:prstGeom>
        </p:spPr>
      </p:pic>
      <p:sp>
        <p:nvSpPr>
          <p:cNvPr id="19" name="Left Arrow 18"/>
          <p:cNvSpPr/>
          <p:nvPr/>
        </p:nvSpPr>
        <p:spPr bwMode="auto">
          <a:xfrm>
            <a:off x="5410200" y="5486400"/>
            <a:ext cx="1143000" cy="533400"/>
          </a:xfrm>
          <a:prstGeom prst="leftArrow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1200" y="518963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309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PMHS Instrumentation</a:t>
            </a:r>
            <a:endParaRPr lang="en-US" dirty="0"/>
          </a:p>
        </p:txBody>
      </p:sp>
      <p:pic>
        <p:nvPicPr>
          <p:cNvPr id="2058" name="Picture 2057"/>
          <p:cNvPicPr>
            <a:picLocks noChangeAspect="1"/>
          </p:cNvPicPr>
          <p:nvPr/>
        </p:nvPicPr>
        <p:blipFill rotWithShape="1">
          <a:blip r:embed="rId2"/>
          <a:srcRect l="31094" t="26255" r="31094" b="7991"/>
          <a:stretch/>
        </p:blipFill>
        <p:spPr>
          <a:xfrm>
            <a:off x="1371600" y="1219200"/>
            <a:ext cx="5791200" cy="5486400"/>
          </a:xfrm>
          <a:prstGeom prst="rect">
            <a:avLst/>
          </a:prstGeom>
        </p:spPr>
      </p:pic>
      <p:pic>
        <p:nvPicPr>
          <p:cNvPr id="2059" name="Picture 2058"/>
          <p:cNvPicPr>
            <a:picLocks noChangeAspect="1"/>
          </p:cNvPicPr>
          <p:nvPr/>
        </p:nvPicPr>
        <p:blipFill rotWithShape="1">
          <a:blip r:embed="rId3"/>
          <a:srcRect l="27451" t="22001" r="34313" b="23333"/>
          <a:stretch/>
        </p:blipFill>
        <p:spPr>
          <a:xfrm>
            <a:off x="6172200" y="2309019"/>
            <a:ext cx="1667107" cy="1752600"/>
          </a:xfrm>
          <a:prstGeom prst="rect">
            <a:avLst/>
          </a:prstGeom>
        </p:spPr>
      </p:pic>
      <p:pic>
        <p:nvPicPr>
          <p:cNvPr id="2060" name="Picture 2059"/>
          <p:cNvPicPr>
            <a:picLocks noChangeAspect="1"/>
          </p:cNvPicPr>
          <p:nvPr/>
        </p:nvPicPr>
        <p:blipFill rotWithShape="1">
          <a:blip r:embed="rId4"/>
          <a:srcRect l="47001" t="51861" r="36999" b="36976"/>
          <a:stretch/>
        </p:blipFill>
        <p:spPr>
          <a:xfrm flipH="1">
            <a:off x="6172200" y="2270919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34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PMHS Instrumentation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6200" y="1423004"/>
            <a:ext cx="3332692" cy="4999038"/>
            <a:chOff x="1143001" y="1981200"/>
            <a:chExt cx="2895600" cy="4343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001" y="1981200"/>
              <a:ext cx="2895600" cy="43434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403115" y="3452529"/>
              <a:ext cx="199770" cy="164395"/>
              <a:chOff x="4224341" y="3326889"/>
              <a:chExt cx="245610" cy="202118"/>
            </a:xfrm>
          </p:grpSpPr>
          <p:sp>
            <p:nvSpPr>
              <p:cNvPr id="5" name="Isosceles Triangle 4"/>
              <p:cNvSpPr/>
              <p:nvPr/>
            </p:nvSpPr>
            <p:spPr bwMode="auto">
              <a:xfrm rot="10800000">
                <a:off x="4233867" y="3348037"/>
                <a:ext cx="228600" cy="171450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sq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 bwMode="auto">
              <a:xfrm>
                <a:off x="4224341" y="3326889"/>
                <a:ext cx="64632" cy="70873"/>
              </a:xfrm>
              <a:prstGeom prst="ellipse">
                <a:avLst/>
              </a:prstGeom>
              <a:solidFill>
                <a:schemeClr val="bg2"/>
              </a:solidFill>
              <a:ln w="12700" cap="sq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4405319" y="3329549"/>
                <a:ext cx="64632" cy="70873"/>
              </a:xfrm>
              <a:prstGeom prst="ellipse">
                <a:avLst/>
              </a:prstGeom>
              <a:solidFill>
                <a:schemeClr val="bg2"/>
              </a:solidFill>
              <a:ln w="12700" cap="sq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4310067" y="3458134"/>
                <a:ext cx="64632" cy="70873"/>
              </a:xfrm>
              <a:prstGeom prst="ellipse">
                <a:avLst/>
              </a:prstGeom>
              <a:solidFill>
                <a:schemeClr val="bg2"/>
              </a:solidFill>
              <a:ln w="12700" cap="sq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 bwMode="auto">
            <a:xfrm>
              <a:off x="2258865" y="2321844"/>
              <a:ext cx="52569" cy="57645"/>
            </a:xfrm>
            <a:prstGeom prst="ellipse">
              <a:avLst/>
            </a:prstGeom>
            <a:solidFill>
              <a:schemeClr val="bg2"/>
            </a:solidFill>
            <a:ln w="12700" cap="sq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2679802" y="2324007"/>
              <a:ext cx="52569" cy="57645"/>
            </a:xfrm>
            <a:prstGeom prst="ellipse">
              <a:avLst/>
            </a:prstGeom>
            <a:solidFill>
              <a:schemeClr val="bg2"/>
            </a:solidFill>
            <a:ln w="12700" cap="sq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2472841" y="2627028"/>
              <a:ext cx="52569" cy="57645"/>
            </a:xfrm>
            <a:prstGeom prst="ellipse">
              <a:avLst/>
            </a:prstGeom>
            <a:solidFill>
              <a:schemeClr val="bg2"/>
            </a:solidFill>
            <a:ln w="12700" cap="sq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405231" y="3794912"/>
              <a:ext cx="199770" cy="164395"/>
              <a:chOff x="4224341" y="3326889"/>
              <a:chExt cx="245610" cy="202118"/>
            </a:xfrm>
          </p:grpSpPr>
          <p:sp>
            <p:nvSpPr>
              <p:cNvPr id="20" name="Isosceles Triangle 19"/>
              <p:cNvSpPr/>
              <p:nvPr/>
            </p:nvSpPr>
            <p:spPr bwMode="auto">
              <a:xfrm rot="10800000">
                <a:off x="4233867" y="3348037"/>
                <a:ext cx="228600" cy="171450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sq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4224341" y="3326889"/>
                <a:ext cx="64632" cy="70873"/>
              </a:xfrm>
              <a:prstGeom prst="ellipse">
                <a:avLst/>
              </a:prstGeom>
              <a:solidFill>
                <a:schemeClr val="bg2"/>
              </a:solidFill>
              <a:ln w="12700" cap="sq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4405319" y="3329549"/>
                <a:ext cx="64632" cy="70873"/>
              </a:xfrm>
              <a:prstGeom prst="ellipse">
                <a:avLst/>
              </a:prstGeom>
              <a:solidFill>
                <a:schemeClr val="bg2"/>
              </a:solidFill>
              <a:ln w="12700" cap="sq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4310067" y="3458134"/>
                <a:ext cx="64632" cy="70873"/>
              </a:xfrm>
              <a:prstGeom prst="ellipse">
                <a:avLst/>
              </a:prstGeom>
              <a:solidFill>
                <a:schemeClr val="bg2"/>
              </a:solidFill>
              <a:ln w="12700" cap="sq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397028" y="4534461"/>
              <a:ext cx="199770" cy="164395"/>
              <a:chOff x="4224341" y="3326889"/>
              <a:chExt cx="245610" cy="202118"/>
            </a:xfrm>
          </p:grpSpPr>
          <p:sp>
            <p:nvSpPr>
              <p:cNvPr id="25" name="Isosceles Triangle 24"/>
              <p:cNvSpPr/>
              <p:nvPr/>
            </p:nvSpPr>
            <p:spPr bwMode="auto">
              <a:xfrm rot="10800000">
                <a:off x="4233867" y="3348037"/>
                <a:ext cx="228600" cy="171450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sq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4224341" y="3326889"/>
                <a:ext cx="64632" cy="70873"/>
              </a:xfrm>
              <a:prstGeom prst="ellipse">
                <a:avLst/>
              </a:prstGeom>
              <a:solidFill>
                <a:schemeClr val="bg2"/>
              </a:solidFill>
              <a:ln w="12700" cap="sq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4405319" y="3329549"/>
                <a:ext cx="64632" cy="70873"/>
              </a:xfrm>
              <a:prstGeom prst="ellipse">
                <a:avLst/>
              </a:prstGeom>
              <a:solidFill>
                <a:schemeClr val="bg2"/>
              </a:solidFill>
              <a:ln w="12700" cap="sq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4310067" y="3458134"/>
                <a:ext cx="64632" cy="70873"/>
              </a:xfrm>
              <a:prstGeom prst="ellipse">
                <a:avLst/>
              </a:prstGeom>
              <a:solidFill>
                <a:schemeClr val="bg2"/>
              </a:solidFill>
              <a:ln w="12700" cap="sq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399241" y="5274009"/>
              <a:ext cx="199770" cy="164395"/>
              <a:chOff x="4224341" y="3326889"/>
              <a:chExt cx="245610" cy="202118"/>
            </a:xfrm>
          </p:grpSpPr>
          <p:sp>
            <p:nvSpPr>
              <p:cNvPr id="30" name="Isosceles Triangle 29"/>
              <p:cNvSpPr/>
              <p:nvPr/>
            </p:nvSpPr>
            <p:spPr bwMode="auto">
              <a:xfrm rot="10800000">
                <a:off x="4233867" y="3348037"/>
                <a:ext cx="228600" cy="171450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 cap="sq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4224341" y="3326889"/>
                <a:ext cx="64632" cy="70873"/>
              </a:xfrm>
              <a:prstGeom prst="ellipse">
                <a:avLst/>
              </a:prstGeom>
              <a:solidFill>
                <a:schemeClr val="bg2"/>
              </a:solidFill>
              <a:ln w="12700" cap="sq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4405319" y="3329549"/>
                <a:ext cx="64632" cy="70873"/>
              </a:xfrm>
              <a:prstGeom prst="ellipse">
                <a:avLst/>
              </a:prstGeom>
              <a:solidFill>
                <a:schemeClr val="bg2"/>
              </a:solidFill>
              <a:ln w="12700" cap="sq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4310067" y="3458134"/>
                <a:ext cx="64632" cy="70873"/>
              </a:xfrm>
              <a:prstGeom prst="ellipse">
                <a:avLst/>
              </a:prstGeom>
              <a:solidFill>
                <a:schemeClr val="bg2"/>
              </a:solidFill>
              <a:ln w="12700" cap="sq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6339" r="4844" b="16597"/>
          <a:stretch/>
        </p:blipFill>
        <p:spPr>
          <a:xfrm>
            <a:off x="3429000" y="1524000"/>
            <a:ext cx="5105400" cy="452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410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PMHS Instrumentation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524000"/>
            <a:ext cx="3200400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800" y="1524000"/>
            <a:ext cx="3352800" cy="487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37338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Chestband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2057400" y="4103132"/>
            <a:ext cx="914400" cy="1002268"/>
          </a:xfrm>
          <a:prstGeom prst="straightConnector1">
            <a:avLst/>
          </a:prstGeom>
          <a:solidFill>
            <a:schemeClr val="accent1"/>
          </a:solidFill>
          <a:ln w="60325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4114800" y="4103132"/>
            <a:ext cx="914400" cy="647700"/>
          </a:xfrm>
          <a:prstGeom prst="straightConnector1">
            <a:avLst/>
          </a:prstGeom>
          <a:solidFill>
            <a:schemeClr val="accent1"/>
          </a:solidFill>
          <a:ln w="60325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385144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Occupant Protection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838" y="1676400"/>
            <a:ext cx="7543800" cy="1524000"/>
          </a:xfrm>
        </p:spPr>
        <p:txBody>
          <a:bodyPr/>
          <a:lstStyle/>
          <a:p>
            <a:pPr eaLnBrk="1" hangingPunct="1"/>
            <a:r>
              <a:rPr lang="en-US" altLang="en-US" smtClean="0"/>
              <a:t>Static </a:t>
            </a:r>
            <a:r>
              <a:rPr lang="en-US" altLang="en-US" smtClean="0">
                <a:sym typeface="Wingdings" pitchFamily="2" charset="2"/>
              </a:rPr>
              <a:t> Seat strength</a:t>
            </a:r>
          </a:p>
          <a:p>
            <a:pPr eaLnBrk="1" hangingPunct="1"/>
            <a:r>
              <a:rPr lang="en-US" altLang="en-US" smtClean="0">
                <a:sym typeface="Wingdings" pitchFamily="2" charset="2"/>
              </a:rPr>
              <a:t>Dynamic  Assess occupant injury</a:t>
            </a:r>
            <a:endParaRPr lang="en-US" altLang="en-US" smtClean="0"/>
          </a:p>
          <a:p>
            <a:pPr eaLnBrk="1" hangingPunct="1"/>
            <a:r>
              <a:rPr lang="en-US" altLang="en-US" smtClean="0"/>
              <a:t>Original standard</a:t>
            </a:r>
            <a:r>
              <a:rPr lang="en-US" altLang="en-US" smtClean="0">
                <a:sym typeface="Wingdings" pitchFamily="2" charset="2"/>
              </a:rPr>
              <a:t> Forward facing seats</a:t>
            </a:r>
            <a:endParaRPr lang="en-US" altLang="en-US" smtClean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3352799"/>
            <a:ext cx="5847477" cy="328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Injury Metrics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567" t="26255" r="43034" b="57307"/>
          <a:stretch/>
        </p:blipFill>
        <p:spPr>
          <a:xfrm>
            <a:off x="228600" y="1219200"/>
            <a:ext cx="3644900" cy="1600200"/>
          </a:xfrm>
          <a:prstGeom prst="rect">
            <a:avLst/>
          </a:prstGeom>
        </p:spPr>
      </p:pic>
      <p:pic>
        <p:nvPicPr>
          <p:cNvPr id="6" name="Picture 4" descr="PN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3810000" cy="361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9" y="2909651"/>
            <a:ext cx="2899822" cy="201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89028"/>
            <a:ext cx="7547820" cy="166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9358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to Anatomical Axes</a:t>
            </a:r>
            <a:endParaRPr lang="en-US" dirty="0"/>
          </a:p>
        </p:txBody>
      </p:sp>
      <p:pic>
        <p:nvPicPr>
          <p:cNvPr id="5" name="Picture 2" descr="K:\FAA-MCW\monthly reports\project summary\faro meas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1623219"/>
            <a:ext cx="2870201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0627" y="1513547"/>
            <a:ext cx="4201973" cy="239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K:\FAA-MCW\monthly reports\project summary\rotation matri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1" y="4167403"/>
            <a:ext cx="6010199" cy="267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4387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CG location</a:t>
            </a:r>
            <a:endParaRPr lang="en-US" dirty="0"/>
          </a:p>
        </p:txBody>
      </p:sp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43200"/>
            <a:ext cx="3122970" cy="178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K:\FAA-MCW\monthly reports\project summary\cg lo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721" y="1524000"/>
            <a:ext cx="4884879" cy="47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9995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381000"/>
            <a:ext cx="80406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kern="0" dirty="0" smtClean="0"/>
              <a:t>Head MOI Determination</a:t>
            </a:r>
            <a:endParaRPr lang="en-US" kern="0" dirty="0"/>
          </a:p>
        </p:txBody>
      </p:sp>
      <p:grpSp>
        <p:nvGrpSpPr>
          <p:cNvPr id="6" name="Group 5"/>
          <p:cNvGrpSpPr/>
          <p:nvPr/>
        </p:nvGrpSpPr>
        <p:grpSpPr>
          <a:xfrm>
            <a:off x="2577347" y="1201569"/>
            <a:ext cx="3772653" cy="1520693"/>
            <a:chOff x="2628147" y="972969"/>
            <a:chExt cx="3772653" cy="1520693"/>
          </a:xfrm>
        </p:grpSpPr>
        <p:pic>
          <p:nvPicPr>
            <p:cNvPr id="7" name="Picture 2" descr="K:\FAA-MCW\monthly reports\project summary\moment calc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28147" y="972969"/>
              <a:ext cx="3772653" cy="1520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K:\FAA-MCW\monthly reports\project summary\moment calc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40058" y="2039481"/>
              <a:ext cx="1252025" cy="454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K:\FAA-MCW\monthly reports\project summary\moment calc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892083" y="1906153"/>
              <a:ext cx="1354931" cy="546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 descr="K:\FAA-MCW\monthly reports\project summary\moi cal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6800" y="2904215"/>
            <a:ext cx="5943600" cy="395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716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2"/>
          <p:cNvSpPr>
            <a:spLocks noChangeArrowheads="1"/>
          </p:cNvSpPr>
          <p:nvPr/>
        </p:nvSpPr>
        <p:spPr bwMode="auto">
          <a:xfrm>
            <a:off x="2105025" y="49213"/>
            <a:ext cx="4464050" cy="1109662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0" y="152400"/>
            <a:ext cx="42687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Inverse Dynamics</a:t>
            </a:r>
          </a:p>
        </p:txBody>
      </p: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6988" y="1142999"/>
            <a:ext cx="8008937" cy="717550"/>
            <a:chOff x="17" y="789"/>
            <a:chExt cx="5045" cy="452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7" y="795"/>
              <a:ext cx="1457" cy="4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Head CG, mass, MOI</a:t>
              </a:r>
            </a:p>
            <a:p>
              <a:r>
                <a:rPr lang="en-US" sz="20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Sensor locations, …</a:t>
              </a: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648" y="789"/>
              <a:ext cx="1414" cy="2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Acceleration signals</a:t>
              </a: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1488" y="939"/>
              <a:ext cx="12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2736" y="939"/>
              <a:ext cx="9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588963" y="1143000"/>
            <a:ext cx="7623175" cy="1436688"/>
            <a:chOff x="371" y="720"/>
            <a:chExt cx="4802" cy="905"/>
          </a:xfrm>
        </p:grpSpPr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2736" y="720"/>
              <a:ext cx="0" cy="6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371" y="1373"/>
              <a:ext cx="4802" cy="252"/>
              <a:chOff x="371" y="1391"/>
              <a:chExt cx="4802" cy="252"/>
            </a:xfrm>
          </p:grpSpPr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371" y="1391"/>
                <a:ext cx="1309" cy="252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Angular velocities</a:t>
                </a: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3949" y="1391"/>
                <a:ext cx="1224" cy="252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CG accelerations</a:t>
                </a: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1991" y="1391"/>
                <a:ext cx="1561" cy="252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Angular accelerations</a:t>
                </a:r>
              </a:p>
            </p:txBody>
          </p:sp>
        </p:grpSp>
      </p:grpSp>
      <p:grpSp>
        <p:nvGrpSpPr>
          <p:cNvPr id="18" name="Group 27"/>
          <p:cNvGrpSpPr>
            <a:grpSpLocks/>
          </p:cNvGrpSpPr>
          <p:nvPr/>
        </p:nvGrpSpPr>
        <p:grpSpPr bwMode="auto">
          <a:xfrm>
            <a:off x="838200" y="2590800"/>
            <a:ext cx="3505200" cy="4137025"/>
            <a:chOff x="528" y="1632"/>
            <a:chExt cx="2208" cy="2606"/>
          </a:xfrm>
        </p:grpSpPr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528" y="3792"/>
              <a:ext cx="1558" cy="44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Upper neck forces</a:t>
              </a:r>
            </a:p>
            <a:p>
              <a:r>
                <a:rPr lang="en-US"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Upper neck moments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>
              <a:off x="720" y="1968"/>
              <a:ext cx="0" cy="18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2736" y="163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>
              <a:off x="720" y="1968"/>
              <a:ext cx="20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2362200" y="3124200"/>
            <a:ext cx="5867400" cy="3603625"/>
            <a:chOff x="1488" y="1968"/>
            <a:chExt cx="3696" cy="2270"/>
          </a:xfrm>
        </p:grpSpPr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1488" y="2400"/>
              <a:ext cx="1734" cy="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Sub-sample 1000 Hz</a:t>
              </a:r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3744" y="2688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 flipV="1">
              <a:off x="3744" y="3504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1680" y="3216"/>
              <a:ext cx="2224" cy="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Head-T1 motions, 1000 Hz</a:t>
              </a:r>
            </a:p>
          </p:txBody>
        </p:sp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>
              <a:off x="2688" y="3792"/>
              <a:ext cx="1553" cy="44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Lower neck forces</a:t>
              </a:r>
            </a:p>
            <a:p>
              <a:r>
                <a:rPr lang="en-US"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Lower neck moments</a:t>
              </a:r>
            </a:p>
          </p:txBody>
        </p:sp>
        <p:sp>
          <p:nvSpPr>
            <p:cNvPr id="29" name="Line 23"/>
            <p:cNvSpPr>
              <a:spLocks noChangeShapeType="1"/>
            </p:cNvSpPr>
            <p:nvPr/>
          </p:nvSpPr>
          <p:spPr bwMode="auto">
            <a:xfrm>
              <a:off x="2736" y="2688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3600" y="2400"/>
              <a:ext cx="1584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T1 CG locations</a:t>
              </a:r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2736" y="1968"/>
              <a:ext cx="0" cy="4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08541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Injury Metrics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069" t="43607" r="42039" b="27170"/>
          <a:stretch/>
        </p:blipFill>
        <p:spPr>
          <a:xfrm>
            <a:off x="152400" y="1436956"/>
            <a:ext cx="440055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86310"/>
            <a:ext cx="2556184" cy="1917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924481"/>
            <a:ext cx="2556184" cy="1917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37156"/>
            <a:ext cx="2556184" cy="19171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4924481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Integrate ARS and compute angular displacement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Estimate of relative segmental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Confirm with </a:t>
            </a:r>
            <a:r>
              <a:rPr lang="en-US" dirty="0" err="1" smtClean="0"/>
              <a:t>Vicon</a:t>
            </a:r>
            <a:r>
              <a:rPr lang="en-US" dirty="0" smtClean="0"/>
              <a:t>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1260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Injury Metrics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1905000"/>
            <a:ext cx="3048000" cy="25048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99583" y="1580236"/>
            <a:ext cx="4343400" cy="4838493"/>
            <a:chOff x="3599583" y="1580236"/>
            <a:chExt cx="4343400" cy="4838493"/>
          </a:xfrm>
        </p:grpSpPr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3599583" y="1905000"/>
              <a:ext cx="4343400" cy="4513729"/>
              <a:chOff x="0" y="960"/>
              <a:chExt cx="2640" cy="2552"/>
            </a:xfrm>
          </p:grpSpPr>
          <p:pic>
            <p:nvPicPr>
              <p:cNvPr id="11" name="Picture 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60"/>
                <a:ext cx="714" cy="4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Line 18"/>
              <p:cNvSpPr>
                <a:spLocks noChangeShapeType="1"/>
              </p:cNvSpPr>
              <p:nvPr/>
            </p:nvSpPr>
            <p:spPr bwMode="auto">
              <a:xfrm>
                <a:off x="336" y="1488"/>
                <a:ext cx="162" cy="46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9"/>
              <p:cNvSpPr>
                <a:spLocks noChangeShapeType="1"/>
              </p:cNvSpPr>
              <p:nvPr/>
            </p:nvSpPr>
            <p:spPr bwMode="auto">
              <a:xfrm>
                <a:off x="1104" y="1488"/>
                <a:ext cx="64" cy="463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" y="960"/>
                <a:ext cx="714" cy="4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AutoShape 14"/>
              <p:cNvSpPr>
                <a:spLocks noChangeArrowheads="1"/>
              </p:cNvSpPr>
              <p:nvPr/>
            </p:nvSpPr>
            <p:spPr bwMode="auto">
              <a:xfrm>
                <a:off x="1570" y="1161"/>
                <a:ext cx="71" cy="80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AutoShape 15"/>
              <p:cNvSpPr>
                <a:spLocks noChangeArrowheads="1"/>
              </p:cNvSpPr>
              <p:nvPr/>
            </p:nvSpPr>
            <p:spPr bwMode="auto">
              <a:xfrm>
                <a:off x="1676" y="1161"/>
                <a:ext cx="72" cy="80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AutoShape 16"/>
              <p:cNvSpPr>
                <a:spLocks noChangeArrowheads="1"/>
              </p:cNvSpPr>
              <p:nvPr/>
            </p:nvSpPr>
            <p:spPr bwMode="auto">
              <a:xfrm>
                <a:off x="1784" y="1161"/>
                <a:ext cx="71" cy="80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8" name="Picture 1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6" y="960"/>
                <a:ext cx="714" cy="4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Line 20"/>
              <p:cNvSpPr>
                <a:spLocks noChangeShapeType="1"/>
              </p:cNvSpPr>
              <p:nvPr/>
            </p:nvSpPr>
            <p:spPr bwMode="auto">
              <a:xfrm flipH="1">
                <a:off x="1998" y="1488"/>
                <a:ext cx="258" cy="47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0" name="Picture 2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7" t="5292" r="3203" b="15326"/>
              <a:stretch>
                <a:fillRect/>
              </a:stretch>
            </p:blipFill>
            <p:spPr bwMode="auto">
              <a:xfrm>
                <a:off x="336" y="2016"/>
                <a:ext cx="1742" cy="14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1" name="Text Box 26"/>
            <p:cNvSpPr txBox="1">
              <a:spLocks noChangeArrowheads="1"/>
            </p:cNvSpPr>
            <p:nvPr/>
          </p:nvSpPr>
          <p:spPr bwMode="auto">
            <a:xfrm>
              <a:off x="3933825" y="1594598"/>
              <a:ext cx="6667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dirty="0"/>
                <a:t>Gauge 1</a:t>
              </a:r>
            </a:p>
          </p:txBody>
        </p:sp>
        <p:sp>
          <p:nvSpPr>
            <p:cNvPr id="22" name="Text Box 28"/>
            <p:cNvSpPr txBox="1">
              <a:spLocks noChangeArrowheads="1"/>
            </p:cNvSpPr>
            <p:nvPr/>
          </p:nvSpPr>
          <p:spPr bwMode="auto">
            <a:xfrm>
              <a:off x="4983047" y="1580236"/>
              <a:ext cx="6667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dirty="0"/>
                <a:t>Gauge 2</a:t>
              </a:r>
            </a:p>
          </p:txBody>
        </p:sp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6942916" y="1594598"/>
              <a:ext cx="7366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dirty="0"/>
                <a:t>Gauge 59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935297" y="1219200"/>
            <a:ext cx="3429000" cy="5486400"/>
            <a:chOff x="5029200" y="1219200"/>
            <a:chExt cx="3429000" cy="5486400"/>
          </a:xfrm>
        </p:grpSpPr>
        <p:pic>
          <p:nvPicPr>
            <p:cNvPr id="43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3" t="9824" r="4846" b="15514"/>
            <a:stretch>
              <a:fillRect/>
            </a:stretch>
          </p:blipFill>
          <p:spPr bwMode="auto">
            <a:xfrm>
              <a:off x="5105400" y="3810000"/>
              <a:ext cx="320040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4" name="Group 43"/>
            <p:cNvGrpSpPr/>
            <p:nvPr/>
          </p:nvGrpSpPr>
          <p:grpSpPr>
            <a:xfrm>
              <a:off x="5029200" y="1219200"/>
              <a:ext cx="3429000" cy="5408613"/>
              <a:chOff x="5029200" y="1219200"/>
              <a:chExt cx="3429000" cy="5408613"/>
            </a:xfrm>
          </p:grpSpPr>
          <p:graphicFrame>
            <p:nvGraphicFramePr>
              <p:cNvPr id="45" name="Object 4"/>
              <p:cNvGraphicFramePr>
                <a:graphicFrameLocks noGrp="1" noChangeAspect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229586492"/>
                  </p:ext>
                </p:extLst>
              </p:nvPr>
            </p:nvGraphicFramePr>
            <p:xfrm>
              <a:off x="5029200" y="1219200"/>
              <a:ext cx="3429000" cy="2514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5" name="Chart" r:id="rId9" imgW="3589020" imgH="3710920" progId="Excel.Chart.8">
                      <p:embed/>
                    </p:oleObj>
                  </mc:Choice>
                  <mc:Fallback>
                    <p:oleObj name="Chart" r:id="rId9" imgW="3589020" imgH="3710920" progId="Excel.Char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4846" t="6250" r="4678" b="1718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29200" y="1219200"/>
                            <a:ext cx="3429000" cy="2514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Line 6"/>
              <p:cNvSpPr>
                <a:spLocks noChangeShapeType="1"/>
              </p:cNvSpPr>
              <p:nvPr/>
            </p:nvSpPr>
            <p:spPr bwMode="auto">
              <a:xfrm flipH="1" flipV="1">
                <a:off x="5181600" y="2057400"/>
                <a:ext cx="1608138" cy="49530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8"/>
              <p:cNvSpPr>
                <a:spLocks noChangeShapeType="1"/>
              </p:cNvSpPr>
              <p:nvPr/>
            </p:nvSpPr>
            <p:spPr bwMode="auto">
              <a:xfrm flipH="1" flipV="1">
                <a:off x="6800850" y="1311275"/>
                <a:ext cx="0" cy="2360613"/>
              </a:xfrm>
              <a:prstGeom prst="line">
                <a:avLst/>
              </a:prstGeom>
              <a:noFill/>
              <a:ln w="57150">
                <a:solidFill>
                  <a:srgbClr val="66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8" name="Picture 10" descr="MCj04325370000[1]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15125" y="2478088"/>
                <a:ext cx="182563" cy="1539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Line 12"/>
              <p:cNvSpPr>
                <a:spLocks noChangeShapeType="1"/>
              </p:cNvSpPr>
              <p:nvPr/>
            </p:nvSpPr>
            <p:spPr bwMode="auto">
              <a:xfrm flipV="1">
                <a:off x="6781800" y="3886200"/>
                <a:ext cx="533400" cy="2741613"/>
              </a:xfrm>
              <a:prstGeom prst="line">
                <a:avLst/>
              </a:prstGeom>
              <a:noFill/>
              <a:ln w="57150">
                <a:solidFill>
                  <a:srgbClr val="66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9"/>
              <p:cNvSpPr>
                <a:spLocks noChangeShapeType="1"/>
              </p:cNvSpPr>
              <p:nvPr/>
            </p:nvSpPr>
            <p:spPr bwMode="auto">
              <a:xfrm flipH="1" flipV="1">
                <a:off x="6416675" y="5029200"/>
                <a:ext cx="533400" cy="60960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51" name="Picture 18" descr="MCj04325370000[1]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2288" y="5570538"/>
                <a:ext cx="182562" cy="1539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Text Box 20"/>
              <p:cNvSpPr txBox="1">
                <a:spLocks noChangeArrowheads="1"/>
              </p:cNvSpPr>
              <p:nvPr/>
            </p:nvSpPr>
            <p:spPr bwMode="auto">
              <a:xfrm>
                <a:off x="6096000" y="1981200"/>
                <a:ext cx="396875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>
                    <a:latin typeface="Symbol" panose="05050102010706020507" pitchFamily="18" charset="2"/>
                  </a:rPr>
                  <a:t>d</a:t>
                </a:r>
                <a:r>
                  <a:rPr lang="en-US" baseline="-25000"/>
                  <a:t>o</a:t>
                </a:r>
              </a:p>
            </p:txBody>
          </p:sp>
          <p:sp>
            <p:nvSpPr>
              <p:cNvPr id="53" name="Text Box 21"/>
              <p:cNvSpPr txBox="1">
                <a:spLocks noChangeArrowheads="1"/>
              </p:cNvSpPr>
              <p:nvPr/>
            </p:nvSpPr>
            <p:spPr bwMode="auto">
              <a:xfrm>
                <a:off x="6629400" y="4800600"/>
                <a:ext cx="396875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>
                    <a:latin typeface="Symbol" panose="05050102010706020507" pitchFamily="18" charset="2"/>
                  </a:rPr>
                  <a:t>d</a:t>
                </a:r>
                <a:r>
                  <a:rPr lang="en-US" baseline="-25000"/>
                  <a:t>i</a:t>
                </a: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3525722" y="1219200"/>
            <a:ext cx="4191000" cy="5486400"/>
            <a:chOff x="4724400" y="1219200"/>
            <a:chExt cx="4191000" cy="5486400"/>
          </a:xfrm>
        </p:grpSpPr>
        <p:grpSp>
          <p:nvGrpSpPr>
            <p:cNvPr id="55" name="Group 15"/>
            <p:cNvGrpSpPr>
              <a:grpSpLocks/>
            </p:cNvGrpSpPr>
            <p:nvPr/>
          </p:nvGrpSpPr>
          <p:grpSpPr bwMode="auto">
            <a:xfrm>
              <a:off x="5486400" y="1219200"/>
              <a:ext cx="2743200" cy="2438400"/>
              <a:chOff x="3216" y="2400"/>
              <a:chExt cx="2016" cy="1824"/>
            </a:xfrm>
          </p:grpSpPr>
          <p:pic>
            <p:nvPicPr>
              <p:cNvPr id="57" name="Picture 8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3" t="9824" r="4846" b="15514"/>
              <a:stretch>
                <a:fillRect/>
              </a:stretch>
            </p:blipFill>
            <p:spPr bwMode="auto">
              <a:xfrm>
                <a:off x="3216" y="2400"/>
                <a:ext cx="2016" cy="18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8" name="Line 9"/>
              <p:cNvSpPr>
                <a:spLocks noChangeShapeType="1"/>
              </p:cNvSpPr>
              <p:nvPr/>
            </p:nvSpPr>
            <p:spPr bwMode="auto">
              <a:xfrm flipV="1">
                <a:off x="4272" y="2448"/>
                <a:ext cx="336" cy="1727"/>
              </a:xfrm>
              <a:prstGeom prst="line">
                <a:avLst/>
              </a:prstGeom>
              <a:noFill/>
              <a:ln w="57150">
                <a:solidFill>
                  <a:srgbClr val="66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10"/>
              <p:cNvSpPr>
                <a:spLocks noChangeShapeType="1"/>
              </p:cNvSpPr>
              <p:nvPr/>
            </p:nvSpPr>
            <p:spPr bwMode="auto">
              <a:xfrm flipH="1" flipV="1">
                <a:off x="4042" y="3168"/>
                <a:ext cx="336" cy="384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60" name="Picture 11" descr="MCj04325370000[1]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9" y="3509"/>
                <a:ext cx="115" cy="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Text Box 13"/>
              <p:cNvSpPr txBox="1">
                <a:spLocks noChangeArrowheads="1"/>
              </p:cNvSpPr>
              <p:nvPr/>
            </p:nvSpPr>
            <p:spPr bwMode="auto">
              <a:xfrm>
                <a:off x="4176" y="3023"/>
                <a:ext cx="250" cy="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>
                    <a:latin typeface="Symbol" panose="05050102010706020507" pitchFamily="18" charset="2"/>
                  </a:rPr>
                  <a:t>d</a:t>
                </a:r>
                <a:r>
                  <a:rPr lang="en-US" baseline="-25000"/>
                  <a:t>i</a:t>
                </a:r>
              </a:p>
            </p:txBody>
          </p:sp>
        </p:grpSp>
        <p:pic>
          <p:nvPicPr>
            <p:cNvPr id="56" name="Picture 1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9" t="11143" r="17712" b="8067"/>
            <a:stretch>
              <a:fillRect/>
            </a:stretch>
          </p:blipFill>
          <p:spPr bwMode="auto">
            <a:xfrm>
              <a:off x="4724400" y="3810000"/>
              <a:ext cx="419100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80622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7848600" cy="1143000"/>
          </a:xfrm>
        </p:spPr>
        <p:txBody>
          <a:bodyPr/>
          <a:lstStyle/>
          <a:p>
            <a:r>
              <a:rPr lang="en-US" dirty="0" smtClean="0"/>
              <a:t>Preliminary Hybrid III Sled Tests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1562100" y="1214335"/>
            <a:ext cx="5181600" cy="56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162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7848600" cy="1143000"/>
          </a:xfrm>
        </p:spPr>
        <p:txBody>
          <a:bodyPr/>
          <a:lstStyle/>
          <a:p>
            <a:r>
              <a:rPr lang="en-US" dirty="0" smtClean="0"/>
              <a:t>Preliminary Hybrid III Sled Tests</a:t>
            </a:r>
            <a:endParaRPr lang="en-US" dirty="0"/>
          </a:p>
        </p:txBody>
      </p:sp>
      <p:pic>
        <p:nvPicPr>
          <p:cNvPr id="5" name="FOD103 combi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30" y="1752600"/>
            <a:ext cx="9112770" cy="364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636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7848600" cy="1143000"/>
          </a:xfrm>
        </p:spPr>
        <p:txBody>
          <a:bodyPr/>
          <a:lstStyle/>
          <a:p>
            <a:r>
              <a:rPr lang="en-US" dirty="0" smtClean="0"/>
              <a:t>Preliminary Hybrid III Sled Tests</a:t>
            </a:r>
            <a:endParaRPr lang="en-US" dirty="0"/>
          </a:p>
        </p:txBody>
      </p:sp>
      <p:pic>
        <p:nvPicPr>
          <p:cNvPr id="3" name="lateral_onboa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316636"/>
            <a:ext cx="69532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189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Oblique Seats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1676400"/>
            <a:ext cx="7543800" cy="3505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ym typeface="Wingdings" pitchFamily="2" charset="2"/>
              </a:rPr>
              <a:t>What type of injuries can we expect?</a:t>
            </a:r>
          </a:p>
          <a:p>
            <a:pPr eaLnBrk="1" hangingPunct="1"/>
            <a:r>
              <a:rPr lang="en-US" altLang="en-US" dirty="0" smtClean="0">
                <a:sym typeface="Wingdings" pitchFamily="2" charset="2"/>
              </a:rPr>
              <a:t>Injury criteria</a:t>
            </a:r>
          </a:p>
          <a:p>
            <a:pPr eaLnBrk="1" hangingPunct="1"/>
            <a:r>
              <a:rPr lang="en-US" altLang="en-US" dirty="0" smtClean="0">
                <a:sym typeface="Wingdings" pitchFamily="2" charset="2"/>
              </a:rPr>
              <a:t>Suitable ATD 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20" y="3199910"/>
            <a:ext cx="3769345" cy="2809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0" y="3347547"/>
            <a:ext cx="3133725" cy="2514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Vicon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00" y="1219200"/>
            <a:ext cx="4114800" cy="55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652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Vicon</a:t>
            </a:r>
            <a:r>
              <a:rPr lang="en-US" dirty="0" smtClean="0"/>
              <a:t> – Seat Motion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955" y="4343400"/>
            <a:ext cx="2140974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2"/>
          <a:stretch/>
        </p:blipFill>
        <p:spPr>
          <a:xfrm>
            <a:off x="129151" y="1110471"/>
            <a:ext cx="8085282" cy="320017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7" name="Right Arrow 6"/>
          <p:cNvSpPr/>
          <p:nvPr/>
        </p:nvSpPr>
        <p:spPr bwMode="auto">
          <a:xfrm>
            <a:off x="2895600" y="5486400"/>
            <a:ext cx="1447800" cy="457200"/>
          </a:xfrm>
          <a:prstGeom prst="rightArrow">
            <a:avLst/>
          </a:prstGeom>
          <a:solidFill>
            <a:schemeClr val="bg1">
              <a:lumMod val="25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554087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6111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Vicon</a:t>
            </a:r>
            <a:r>
              <a:rPr lang="en-US" dirty="0" smtClean="0"/>
              <a:t> – Head Motion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955" y="4343400"/>
            <a:ext cx="2140974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955" y="1193969"/>
            <a:ext cx="7625445" cy="310425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7" name="Right Arrow 6"/>
          <p:cNvSpPr/>
          <p:nvPr/>
        </p:nvSpPr>
        <p:spPr bwMode="auto">
          <a:xfrm>
            <a:off x="2895600" y="5486400"/>
            <a:ext cx="1447800" cy="457200"/>
          </a:xfrm>
          <a:prstGeom prst="rightArrow">
            <a:avLst/>
          </a:prstGeom>
          <a:solidFill>
            <a:schemeClr val="bg1">
              <a:lumMod val="25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554087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66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Vicon</a:t>
            </a:r>
            <a:r>
              <a:rPr lang="en-US" dirty="0" smtClean="0"/>
              <a:t> – Shoulder Motion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955" y="4343400"/>
            <a:ext cx="2140974" cy="25146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>
            <a:off x="2895600" y="5486400"/>
            <a:ext cx="1447800" cy="457200"/>
          </a:xfrm>
          <a:prstGeom prst="rightArrow">
            <a:avLst/>
          </a:prstGeom>
          <a:solidFill>
            <a:schemeClr val="bg1">
              <a:lumMod val="25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554087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Impact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955" y="1219200"/>
            <a:ext cx="795731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309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Vicon</a:t>
            </a:r>
            <a:r>
              <a:rPr lang="en-US" dirty="0" smtClean="0"/>
              <a:t> – T4 Motion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955" y="4343400"/>
            <a:ext cx="2140974" cy="25146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>
            <a:off x="2895600" y="5486400"/>
            <a:ext cx="1447800" cy="457200"/>
          </a:xfrm>
          <a:prstGeom prst="rightArrow">
            <a:avLst/>
          </a:prstGeom>
          <a:solidFill>
            <a:schemeClr val="bg1">
              <a:lumMod val="25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554087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Impact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903" y="1143000"/>
            <a:ext cx="785513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058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Vicon</a:t>
            </a:r>
            <a:r>
              <a:rPr lang="en-US" dirty="0" smtClean="0"/>
              <a:t> – T12 Motion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955" y="4343400"/>
            <a:ext cx="2140974" cy="25146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>
            <a:off x="2895600" y="5486400"/>
            <a:ext cx="1447800" cy="457200"/>
          </a:xfrm>
          <a:prstGeom prst="rightArrow">
            <a:avLst/>
          </a:prstGeom>
          <a:solidFill>
            <a:schemeClr val="bg1">
              <a:lumMod val="25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554087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Impact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955" y="1143000"/>
            <a:ext cx="794439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026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Vicon</a:t>
            </a:r>
            <a:r>
              <a:rPr lang="en-US" dirty="0" smtClean="0"/>
              <a:t> – Max Head Excursion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7" y="1447800"/>
            <a:ext cx="7735252" cy="429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803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162800" cy="4525963"/>
          </a:xfrm>
        </p:spPr>
        <p:txBody>
          <a:bodyPr/>
          <a:lstStyle/>
          <a:p>
            <a:r>
              <a:rPr lang="en-US" dirty="0" smtClean="0"/>
              <a:t>Injury biomechanics different in oblique (side and front)</a:t>
            </a:r>
          </a:p>
          <a:p>
            <a:r>
              <a:rPr lang="en-US" dirty="0" smtClean="0"/>
              <a:t>Matched paired PMHS and dummy tests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good injury predictors</a:t>
            </a:r>
          </a:p>
          <a:p>
            <a:r>
              <a:rPr lang="en-US" dirty="0" smtClean="0"/>
              <a:t>Head kinetics and spine kinematics 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Abdomen deflection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652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295400"/>
            <a:ext cx="8229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Acknowledgments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FAA, </a:t>
            </a:r>
            <a:r>
              <a:rPr lang="en-US" sz="3200" dirty="0" err="1" smtClean="0">
                <a:solidFill>
                  <a:srgbClr val="000000"/>
                </a:solidFill>
              </a:rPr>
              <a:t>Zablocki</a:t>
            </a:r>
            <a:r>
              <a:rPr lang="en-US" sz="3200" dirty="0" smtClean="0">
                <a:solidFill>
                  <a:srgbClr val="000000"/>
                </a:solidFill>
              </a:rPr>
              <a:t> VA Medical Center, and MCW Department </a:t>
            </a:r>
            <a:r>
              <a:rPr lang="en-US" sz="3200" dirty="0">
                <a:solidFill>
                  <a:srgbClr val="000000"/>
                </a:solidFill>
              </a:rPr>
              <a:t>of Neurosurgery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3581400"/>
            <a:ext cx="59875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/>
              <a:t>Thanks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817382162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Injury Criteria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1676400"/>
            <a:ext cx="7543800" cy="3505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ym typeface="Wingdings" pitchFamily="2" charset="2"/>
              </a:rPr>
              <a:t>Post Mortem Human Surrogate (PMHS) to define human response</a:t>
            </a:r>
          </a:p>
          <a:p>
            <a:pPr eaLnBrk="1" hangingPunct="1"/>
            <a:r>
              <a:rPr lang="en-US" altLang="en-US" dirty="0" smtClean="0">
                <a:sym typeface="Wingdings" pitchFamily="2" charset="2"/>
              </a:rPr>
              <a:t>Yield Injury Reference Values (IRV)</a:t>
            </a:r>
          </a:p>
          <a:p>
            <a:pPr eaLnBrk="1" hangingPunct="1"/>
            <a:r>
              <a:rPr lang="en-US" altLang="en-US" dirty="0" smtClean="0">
                <a:sym typeface="Wingdings" pitchFamily="2" charset="2"/>
              </a:rPr>
              <a:t>Matched-paired test w/ATD</a:t>
            </a:r>
            <a:endParaRPr lang="en-US" altLang="en-US" dirty="0">
              <a:sym typeface="Wingdings" pitchFamily="2" charset="2"/>
            </a:endParaRPr>
          </a:p>
          <a:p>
            <a:pPr eaLnBrk="1" hangingPunct="1"/>
            <a:r>
              <a:rPr lang="en-US" altLang="en-US" dirty="0" smtClean="0">
                <a:sym typeface="Wingdings" pitchFamily="2" charset="2"/>
              </a:rPr>
              <a:t>Same environment/loading conditions</a:t>
            </a:r>
          </a:p>
          <a:p>
            <a:pPr eaLnBrk="1" hangingPunct="1"/>
            <a:r>
              <a:rPr lang="en-US" altLang="en-US" dirty="0" smtClean="0">
                <a:sym typeface="Wingdings" pitchFamily="2" charset="2"/>
              </a:rPr>
              <a:t>Injury Assessment Reference Values (IARV)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4263403"/>
            <a:ext cx="243840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04" y="4228304"/>
            <a:ext cx="2514896" cy="24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269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69" name="Text Box 9"/>
          <p:cNvSpPr txBox="1">
            <a:spLocks noChangeAspect="1" noChangeArrowheads="1"/>
          </p:cNvSpPr>
          <p:nvPr/>
        </p:nvSpPr>
        <p:spPr bwMode="auto">
          <a:xfrm>
            <a:off x="5165725" y="2327275"/>
            <a:ext cx="266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3676184" name="Line 24"/>
          <p:cNvSpPr>
            <a:spLocks noChangeAspect="1" noChangeShapeType="1"/>
          </p:cNvSpPr>
          <p:nvPr/>
        </p:nvSpPr>
        <p:spPr bwMode="auto">
          <a:xfrm flipH="1" flipV="1">
            <a:off x="2286000" y="4978400"/>
            <a:ext cx="1257300" cy="190500"/>
          </a:xfrm>
          <a:prstGeom prst="line">
            <a:avLst/>
          </a:prstGeom>
          <a:noFill/>
          <a:ln w="381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76185" name="Line 25"/>
          <p:cNvSpPr>
            <a:spLocks noChangeAspect="1" noChangeShapeType="1"/>
          </p:cNvSpPr>
          <p:nvPr/>
        </p:nvSpPr>
        <p:spPr bwMode="auto">
          <a:xfrm flipH="1">
            <a:off x="2209800" y="4483100"/>
            <a:ext cx="1333500" cy="41910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vs. Oblique</a:t>
            </a:r>
            <a:endParaRPr lang="en-US" dirty="0"/>
          </a:p>
        </p:txBody>
      </p:sp>
      <p:grpSp>
        <p:nvGrpSpPr>
          <p:cNvPr id="46" name="Group 2"/>
          <p:cNvGrpSpPr>
            <a:grpSpLocks/>
          </p:cNvGrpSpPr>
          <p:nvPr/>
        </p:nvGrpSpPr>
        <p:grpSpPr bwMode="auto">
          <a:xfrm>
            <a:off x="304800" y="1295400"/>
            <a:ext cx="8001000" cy="5816600"/>
            <a:chOff x="576" y="480"/>
            <a:chExt cx="5040" cy="3664"/>
          </a:xfrm>
        </p:grpSpPr>
        <p:pic>
          <p:nvPicPr>
            <p:cNvPr id="47" name="Picture 3" descr="05-15 #26 T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480"/>
              <a:ext cx="4032" cy="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768" y="1104"/>
              <a:ext cx="16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Right brachiocephalic vein</a:t>
              </a:r>
            </a:p>
          </p:txBody>
        </p:sp>
        <p:sp>
          <p:nvSpPr>
            <p:cNvPr id="49" name="Text Box 5"/>
            <p:cNvSpPr txBox="1">
              <a:spLocks noChangeArrowheads="1"/>
            </p:cNvSpPr>
            <p:nvPr/>
          </p:nvSpPr>
          <p:spPr bwMode="auto">
            <a:xfrm>
              <a:off x="2784" y="912"/>
              <a:ext cx="16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Left brachiocephalic vein</a:t>
              </a:r>
            </a:p>
          </p:txBody>
        </p:sp>
        <p:sp>
          <p:nvSpPr>
            <p:cNvPr id="50" name="Text Box 6"/>
            <p:cNvSpPr txBox="1">
              <a:spLocks noChangeArrowheads="1"/>
            </p:cNvSpPr>
            <p:nvPr/>
          </p:nvSpPr>
          <p:spPr bwMode="auto">
            <a:xfrm>
              <a:off x="3072" y="1104"/>
              <a:ext cx="960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Left common </a:t>
              </a:r>
            </a:p>
            <a:p>
              <a:pPr eaLnBrk="1" hangingPunct="1">
                <a:lnSpc>
                  <a:spcPct val="10000"/>
                </a:lnSpc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carotid artery</a:t>
              </a:r>
            </a:p>
          </p:txBody>
        </p:sp>
        <p:sp>
          <p:nvSpPr>
            <p:cNvPr id="51" name="Text Box 7"/>
            <p:cNvSpPr txBox="1">
              <a:spLocks noChangeArrowheads="1"/>
            </p:cNvSpPr>
            <p:nvPr/>
          </p:nvSpPr>
          <p:spPr bwMode="auto">
            <a:xfrm>
              <a:off x="2976" y="3456"/>
              <a:ext cx="1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Left subclavian artery</a:t>
              </a:r>
            </a:p>
          </p:txBody>
        </p:sp>
        <p:sp>
          <p:nvSpPr>
            <p:cNvPr id="52" name="Text Box 8"/>
            <p:cNvSpPr txBox="1">
              <a:spLocks noChangeArrowheads="1"/>
            </p:cNvSpPr>
            <p:nvPr/>
          </p:nvSpPr>
          <p:spPr bwMode="auto">
            <a:xfrm>
              <a:off x="864" y="3360"/>
              <a:ext cx="16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Right brachiocephalic artery</a:t>
              </a:r>
            </a:p>
          </p:txBody>
        </p:sp>
        <p:sp>
          <p:nvSpPr>
            <p:cNvPr id="53" name="Text Box 9"/>
            <p:cNvSpPr txBox="1">
              <a:spLocks noChangeArrowheads="1"/>
            </p:cNvSpPr>
            <p:nvPr/>
          </p:nvSpPr>
          <p:spPr bwMode="auto">
            <a:xfrm>
              <a:off x="1680" y="672"/>
              <a:ext cx="12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Manibrium (sternum)</a:t>
              </a:r>
            </a:p>
          </p:txBody>
        </p:sp>
        <p:sp>
          <p:nvSpPr>
            <p:cNvPr id="54" name="Text Box 10"/>
            <p:cNvSpPr txBox="1">
              <a:spLocks noChangeArrowheads="1"/>
            </p:cNvSpPr>
            <p:nvPr/>
          </p:nvSpPr>
          <p:spPr bwMode="auto">
            <a:xfrm>
              <a:off x="5280" y="4032"/>
              <a:ext cx="336" cy="1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FFFF99"/>
                  </a:solidFill>
                </a:rPr>
                <a:t>T4</a:t>
              </a:r>
            </a:p>
          </p:txBody>
        </p:sp>
        <p:sp>
          <p:nvSpPr>
            <p:cNvPr id="55" name="Line 11"/>
            <p:cNvSpPr>
              <a:spLocks noChangeShapeType="1"/>
            </p:cNvSpPr>
            <p:nvPr/>
          </p:nvSpPr>
          <p:spPr bwMode="auto">
            <a:xfrm>
              <a:off x="1680" y="1296"/>
              <a:ext cx="576" cy="52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12"/>
            <p:cNvSpPr>
              <a:spLocks noChangeShapeType="1"/>
            </p:cNvSpPr>
            <p:nvPr/>
          </p:nvSpPr>
          <p:spPr bwMode="auto">
            <a:xfrm>
              <a:off x="2256" y="864"/>
              <a:ext cx="384" cy="62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 flipH="1">
              <a:off x="2736" y="1104"/>
              <a:ext cx="192" cy="62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14"/>
            <p:cNvSpPr>
              <a:spLocks noChangeShapeType="1"/>
            </p:cNvSpPr>
            <p:nvPr/>
          </p:nvSpPr>
          <p:spPr bwMode="auto">
            <a:xfrm flipH="1">
              <a:off x="2880" y="1392"/>
              <a:ext cx="672" cy="62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15"/>
            <p:cNvSpPr>
              <a:spLocks noChangeShapeType="1"/>
            </p:cNvSpPr>
            <p:nvPr/>
          </p:nvSpPr>
          <p:spPr bwMode="auto">
            <a:xfrm flipV="1">
              <a:off x="1920" y="2016"/>
              <a:ext cx="624" cy="13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16"/>
            <p:cNvSpPr>
              <a:spLocks noChangeShapeType="1"/>
            </p:cNvSpPr>
            <p:nvPr/>
          </p:nvSpPr>
          <p:spPr bwMode="auto">
            <a:xfrm flipH="1" flipV="1">
              <a:off x="2880" y="2256"/>
              <a:ext cx="528" cy="12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17"/>
          <p:cNvGrpSpPr>
            <a:grpSpLocks/>
          </p:cNvGrpSpPr>
          <p:nvPr/>
        </p:nvGrpSpPr>
        <p:grpSpPr bwMode="auto">
          <a:xfrm>
            <a:off x="4751388" y="2284413"/>
            <a:ext cx="2944813" cy="871537"/>
            <a:chOff x="3284" y="912"/>
            <a:chExt cx="1855" cy="549"/>
          </a:xfrm>
        </p:grpSpPr>
        <p:sp>
          <p:nvSpPr>
            <p:cNvPr id="62" name="Text Box 18"/>
            <p:cNvSpPr txBox="1">
              <a:spLocks noChangeArrowheads="1"/>
            </p:cNvSpPr>
            <p:nvPr/>
          </p:nvSpPr>
          <p:spPr bwMode="auto">
            <a:xfrm>
              <a:off x="4512" y="912"/>
              <a:ext cx="627" cy="23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dirty="0" smtClean="0">
                  <a:solidFill>
                    <a:schemeClr val="accent5"/>
                  </a:solidFill>
                </a:rPr>
                <a:t>Oblique</a:t>
              </a:r>
              <a:endParaRPr lang="en-US" sz="1800" dirty="0">
                <a:solidFill>
                  <a:schemeClr val="accent5"/>
                </a:solidFill>
              </a:endParaRPr>
            </a:p>
          </p:txBody>
        </p:sp>
        <p:sp>
          <p:nvSpPr>
            <p:cNvPr id="63" name="AutoShape 19"/>
            <p:cNvSpPr>
              <a:spLocks noChangeArrowheads="1"/>
            </p:cNvSpPr>
            <p:nvPr/>
          </p:nvSpPr>
          <p:spPr bwMode="auto">
            <a:xfrm rot="19938754">
              <a:off x="3284" y="1221"/>
              <a:ext cx="1285" cy="240"/>
            </a:xfrm>
            <a:prstGeom prst="leftArrow">
              <a:avLst>
                <a:gd name="adj1" fmla="val 50000"/>
                <a:gd name="adj2" fmla="val 19406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" name="Group 20"/>
          <p:cNvGrpSpPr>
            <a:grpSpLocks/>
          </p:cNvGrpSpPr>
          <p:nvPr/>
        </p:nvGrpSpPr>
        <p:grpSpPr bwMode="auto">
          <a:xfrm>
            <a:off x="4953000" y="4090988"/>
            <a:ext cx="3276600" cy="481012"/>
            <a:chOff x="3504" y="2046"/>
            <a:chExt cx="2064" cy="303"/>
          </a:xfrm>
        </p:grpSpPr>
        <p:sp>
          <p:nvSpPr>
            <p:cNvPr id="65" name="Text Box 21"/>
            <p:cNvSpPr txBox="1">
              <a:spLocks noChangeArrowheads="1"/>
            </p:cNvSpPr>
            <p:nvPr/>
          </p:nvSpPr>
          <p:spPr bwMode="auto">
            <a:xfrm>
              <a:off x="4704" y="2112"/>
              <a:ext cx="864" cy="237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chemeClr val="accent5"/>
                  </a:solidFill>
                </a:rPr>
                <a:t>90</a:t>
              </a:r>
              <a:r>
                <a:rPr lang="en-US" sz="1800" baseline="40000" dirty="0">
                  <a:solidFill>
                    <a:schemeClr val="accent5"/>
                  </a:solidFill>
                  <a:cs typeface="Arial" panose="020B0604020202020204" pitchFamily="34" charset="0"/>
                </a:rPr>
                <a:t>0</a:t>
              </a:r>
              <a:r>
                <a:rPr lang="en-US" sz="1800" dirty="0">
                  <a:solidFill>
                    <a:schemeClr val="accent5"/>
                  </a:solidFill>
                </a:rPr>
                <a:t> lateral</a:t>
              </a:r>
            </a:p>
          </p:txBody>
        </p:sp>
        <p:sp>
          <p:nvSpPr>
            <p:cNvPr id="66" name="AutoShape 22"/>
            <p:cNvSpPr>
              <a:spLocks noChangeArrowheads="1"/>
            </p:cNvSpPr>
            <p:nvPr/>
          </p:nvSpPr>
          <p:spPr bwMode="auto">
            <a:xfrm rot="215172">
              <a:off x="3504" y="2046"/>
              <a:ext cx="1152" cy="240"/>
            </a:xfrm>
            <a:prstGeom prst="leftArrow">
              <a:avLst>
                <a:gd name="adj1" fmla="val 50000"/>
                <a:gd name="adj2" fmla="val 185000"/>
              </a:avLst>
            </a:prstGeom>
            <a:solidFill>
              <a:schemeClr val="bg2"/>
            </a:solidFill>
            <a:ln w="2857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" name="Text Box 23"/>
          <p:cNvSpPr txBox="1">
            <a:spLocks noChangeArrowheads="1"/>
          </p:cNvSpPr>
          <p:nvPr/>
        </p:nvSpPr>
        <p:spPr bwMode="auto">
          <a:xfrm>
            <a:off x="3458071" y="4239847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schemeClr val="tx1"/>
                </a:solidFill>
              </a:rPr>
              <a:t>T4</a:t>
            </a:r>
          </a:p>
        </p:txBody>
      </p:sp>
    </p:spTree>
    <p:extLst>
      <p:ext uri="{BB962C8B-B14F-4D97-AF65-F5344CB8AC3E}">
        <p14:creationId xmlns:p14="http://schemas.microsoft.com/office/powerpoint/2010/main" val="41884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1266" y="1190134"/>
            <a:ext cx="6324600" cy="5562600"/>
            <a:chOff x="1504950" y="533400"/>
            <a:chExt cx="6324600" cy="5562600"/>
          </a:xfrm>
        </p:grpSpPr>
        <p:pic>
          <p:nvPicPr>
            <p:cNvPr id="42" name="Picture 2" descr="05-15 #82 T10 mediastin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4950" y="609600"/>
              <a:ext cx="6324600" cy="548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Line 3"/>
            <p:cNvSpPr>
              <a:spLocks noChangeShapeType="1"/>
            </p:cNvSpPr>
            <p:nvPr/>
          </p:nvSpPr>
          <p:spPr bwMode="auto">
            <a:xfrm flipH="1" flipV="1">
              <a:off x="5162550" y="3733800"/>
              <a:ext cx="381000" cy="4572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5543550" y="4267200"/>
              <a:ext cx="129540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Descending Aorta</a:t>
              </a:r>
            </a:p>
          </p:txBody>
        </p:sp>
        <p:sp>
          <p:nvSpPr>
            <p:cNvPr id="45" name="Line 5"/>
            <p:cNvSpPr>
              <a:spLocks noChangeShapeType="1"/>
            </p:cNvSpPr>
            <p:nvPr/>
          </p:nvSpPr>
          <p:spPr bwMode="auto">
            <a:xfrm>
              <a:off x="3409950" y="1828800"/>
              <a:ext cx="990600" cy="4572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 Box 6"/>
            <p:cNvSpPr txBox="1">
              <a:spLocks noChangeArrowheads="1"/>
            </p:cNvSpPr>
            <p:nvPr/>
          </p:nvSpPr>
          <p:spPr bwMode="auto">
            <a:xfrm>
              <a:off x="5543550" y="533400"/>
              <a:ext cx="1981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Right ventricle</a:t>
              </a:r>
            </a:p>
          </p:txBody>
        </p:sp>
        <p:sp>
          <p:nvSpPr>
            <p:cNvPr id="69" name="Text Box 7"/>
            <p:cNvSpPr txBox="1">
              <a:spLocks noChangeArrowheads="1"/>
            </p:cNvSpPr>
            <p:nvPr/>
          </p:nvSpPr>
          <p:spPr bwMode="auto">
            <a:xfrm>
              <a:off x="6153150" y="3048000"/>
              <a:ext cx="15240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Left ventricle</a:t>
              </a:r>
            </a:p>
          </p:txBody>
        </p:sp>
        <p:sp>
          <p:nvSpPr>
            <p:cNvPr id="70" name="Text Box 8"/>
            <p:cNvSpPr txBox="1">
              <a:spLocks noChangeArrowheads="1"/>
            </p:cNvSpPr>
            <p:nvPr/>
          </p:nvSpPr>
          <p:spPr bwMode="auto">
            <a:xfrm>
              <a:off x="2724150" y="1524000"/>
              <a:ext cx="13716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Right atrium</a:t>
              </a:r>
            </a:p>
          </p:txBody>
        </p:sp>
        <p:sp>
          <p:nvSpPr>
            <p:cNvPr id="71" name="Line 9"/>
            <p:cNvSpPr>
              <a:spLocks noChangeShapeType="1"/>
            </p:cNvSpPr>
            <p:nvPr/>
          </p:nvSpPr>
          <p:spPr bwMode="auto">
            <a:xfrm flipH="1">
              <a:off x="5314950" y="838200"/>
              <a:ext cx="609600" cy="9906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0"/>
            <p:cNvSpPr>
              <a:spLocks noChangeShapeType="1"/>
            </p:cNvSpPr>
            <p:nvPr/>
          </p:nvSpPr>
          <p:spPr bwMode="auto">
            <a:xfrm flipH="1" flipV="1">
              <a:off x="5619750" y="2514600"/>
              <a:ext cx="990600" cy="53340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 Box 11"/>
            <p:cNvSpPr txBox="1">
              <a:spLocks noChangeArrowheads="1"/>
            </p:cNvSpPr>
            <p:nvPr/>
          </p:nvSpPr>
          <p:spPr bwMode="auto">
            <a:xfrm>
              <a:off x="2419350" y="3048000"/>
              <a:ext cx="175260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FFFF00"/>
                  </a:solidFill>
                </a:rPr>
                <a:t>Pulmonary parenchyma</a:t>
              </a:r>
            </a:p>
          </p:txBody>
        </p:sp>
        <p:sp>
          <p:nvSpPr>
            <p:cNvPr id="74" name="Text Box 12"/>
            <p:cNvSpPr txBox="1">
              <a:spLocks noChangeArrowheads="1"/>
            </p:cNvSpPr>
            <p:nvPr/>
          </p:nvSpPr>
          <p:spPr bwMode="auto">
            <a:xfrm>
              <a:off x="4400550" y="3886200"/>
              <a:ext cx="5334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75" name="Text Box 20"/>
            <p:cNvSpPr txBox="1">
              <a:spLocks noChangeArrowheads="1"/>
            </p:cNvSpPr>
            <p:nvPr/>
          </p:nvSpPr>
          <p:spPr bwMode="auto">
            <a:xfrm>
              <a:off x="4376738" y="3862388"/>
              <a:ext cx="5334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tx1"/>
                  </a:solidFill>
                </a:rPr>
                <a:t>T10</a:t>
              </a:r>
            </a:p>
          </p:txBody>
        </p:sp>
      </p:grpSp>
      <p:sp>
        <p:nvSpPr>
          <p:cNvPr id="3676184" name="Line 24"/>
          <p:cNvSpPr>
            <a:spLocks noChangeAspect="1" noChangeShapeType="1"/>
          </p:cNvSpPr>
          <p:nvPr/>
        </p:nvSpPr>
        <p:spPr bwMode="auto">
          <a:xfrm flipH="1" flipV="1">
            <a:off x="2286000" y="4978400"/>
            <a:ext cx="1257300" cy="190500"/>
          </a:xfrm>
          <a:prstGeom prst="line">
            <a:avLst/>
          </a:prstGeom>
          <a:noFill/>
          <a:ln w="381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vs. Oblique</a:t>
            </a:r>
            <a:endParaRPr lang="en-US" dirty="0"/>
          </a:p>
        </p:txBody>
      </p:sp>
      <p:grpSp>
        <p:nvGrpSpPr>
          <p:cNvPr id="61" name="Group 17"/>
          <p:cNvGrpSpPr>
            <a:grpSpLocks/>
          </p:cNvGrpSpPr>
          <p:nvPr/>
        </p:nvGrpSpPr>
        <p:grpSpPr bwMode="auto">
          <a:xfrm>
            <a:off x="4841874" y="2284415"/>
            <a:ext cx="2854325" cy="849313"/>
            <a:chOff x="3341" y="912"/>
            <a:chExt cx="1798" cy="535"/>
          </a:xfrm>
        </p:grpSpPr>
        <p:sp>
          <p:nvSpPr>
            <p:cNvPr id="62" name="Text Box 18"/>
            <p:cNvSpPr txBox="1">
              <a:spLocks noChangeArrowheads="1"/>
            </p:cNvSpPr>
            <p:nvPr/>
          </p:nvSpPr>
          <p:spPr bwMode="auto">
            <a:xfrm>
              <a:off x="4512" y="912"/>
              <a:ext cx="627" cy="23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dirty="0" smtClean="0">
                  <a:solidFill>
                    <a:schemeClr val="accent5"/>
                  </a:solidFill>
                </a:rPr>
                <a:t>Oblique</a:t>
              </a:r>
              <a:endParaRPr lang="en-US" sz="1800" dirty="0">
                <a:solidFill>
                  <a:schemeClr val="accent5"/>
                </a:solidFill>
              </a:endParaRPr>
            </a:p>
          </p:txBody>
        </p:sp>
        <p:sp>
          <p:nvSpPr>
            <p:cNvPr id="63" name="AutoShape 19"/>
            <p:cNvSpPr>
              <a:spLocks noChangeArrowheads="1"/>
            </p:cNvSpPr>
            <p:nvPr/>
          </p:nvSpPr>
          <p:spPr bwMode="auto">
            <a:xfrm rot="19938754">
              <a:off x="3341" y="1207"/>
              <a:ext cx="1224" cy="240"/>
            </a:xfrm>
            <a:prstGeom prst="leftArrow">
              <a:avLst>
                <a:gd name="adj1" fmla="val 50000"/>
                <a:gd name="adj2" fmla="val 19406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" name="Group 20"/>
          <p:cNvGrpSpPr>
            <a:grpSpLocks/>
          </p:cNvGrpSpPr>
          <p:nvPr/>
        </p:nvGrpSpPr>
        <p:grpSpPr bwMode="auto">
          <a:xfrm>
            <a:off x="4818063" y="4086229"/>
            <a:ext cx="3411538" cy="485775"/>
            <a:chOff x="3419" y="2043"/>
            <a:chExt cx="2149" cy="306"/>
          </a:xfrm>
        </p:grpSpPr>
        <p:sp>
          <p:nvSpPr>
            <p:cNvPr id="65" name="Text Box 21"/>
            <p:cNvSpPr txBox="1">
              <a:spLocks noChangeArrowheads="1"/>
            </p:cNvSpPr>
            <p:nvPr/>
          </p:nvSpPr>
          <p:spPr bwMode="auto">
            <a:xfrm>
              <a:off x="4704" y="2112"/>
              <a:ext cx="864" cy="237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chemeClr val="accent5"/>
                  </a:solidFill>
                </a:rPr>
                <a:t>90</a:t>
              </a:r>
              <a:r>
                <a:rPr lang="en-US" sz="1800" baseline="40000" dirty="0">
                  <a:solidFill>
                    <a:schemeClr val="accent5"/>
                  </a:solidFill>
                  <a:cs typeface="Arial" panose="020B0604020202020204" pitchFamily="34" charset="0"/>
                </a:rPr>
                <a:t>0</a:t>
              </a:r>
              <a:r>
                <a:rPr lang="en-US" sz="1800" dirty="0">
                  <a:solidFill>
                    <a:schemeClr val="accent5"/>
                  </a:solidFill>
                </a:rPr>
                <a:t> lateral</a:t>
              </a:r>
            </a:p>
          </p:txBody>
        </p:sp>
        <p:sp>
          <p:nvSpPr>
            <p:cNvPr id="66" name="AutoShape 22"/>
            <p:cNvSpPr>
              <a:spLocks noChangeArrowheads="1"/>
            </p:cNvSpPr>
            <p:nvPr/>
          </p:nvSpPr>
          <p:spPr bwMode="auto">
            <a:xfrm rot="215172">
              <a:off x="3419" y="2043"/>
              <a:ext cx="1237" cy="240"/>
            </a:xfrm>
            <a:prstGeom prst="leftArrow">
              <a:avLst>
                <a:gd name="adj1" fmla="val 50000"/>
                <a:gd name="adj2" fmla="val 185000"/>
              </a:avLst>
            </a:prstGeom>
            <a:solidFill>
              <a:schemeClr val="bg2"/>
            </a:solidFill>
            <a:ln w="2857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832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70187" y="1156485"/>
            <a:ext cx="6449688" cy="5634210"/>
            <a:chOff x="914399" y="509589"/>
            <a:chExt cx="6629401" cy="5791200"/>
          </a:xfrm>
        </p:grpSpPr>
        <p:pic>
          <p:nvPicPr>
            <p:cNvPr id="29" name="Picture 2" descr="05-15 #110 T12 ab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399" y="509589"/>
              <a:ext cx="6324600" cy="579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800600" y="1042988"/>
              <a:ext cx="144780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</a:rPr>
                <a:t>Descending Aorta</a:t>
              </a:r>
            </a:p>
          </p:txBody>
        </p:sp>
        <p:sp>
          <p:nvSpPr>
            <p:cNvPr id="32" name="Text Box 5"/>
            <p:cNvSpPr txBox="1">
              <a:spLocks noChangeArrowheads="1"/>
            </p:cNvSpPr>
            <p:nvPr/>
          </p:nvSpPr>
          <p:spPr bwMode="auto">
            <a:xfrm>
              <a:off x="2590800" y="890588"/>
              <a:ext cx="22098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</a:rPr>
                <a:t>Inferior vena cava</a:t>
              </a:r>
            </a:p>
          </p:txBody>
        </p:sp>
        <p:sp>
          <p:nvSpPr>
            <p:cNvPr id="33" name="Text Box 6"/>
            <p:cNvSpPr txBox="1">
              <a:spLocks noChangeArrowheads="1"/>
            </p:cNvSpPr>
            <p:nvPr/>
          </p:nvSpPr>
          <p:spPr bwMode="auto">
            <a:xfrm>
              <a:off x="2057400" y="2185988"/>
              <a:ext cx="8382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</a:rPr>
                <a:t>Liver</a:t>
              </a:r>
            </a:p>
          </p:txBody>
        </p:sp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6248400" y="5462588"/>
              <a:ext cx="9906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</a:rPr>
                <a:t>Spleen</a:t>
              </a:r>
            </a:p>
          </p:txBody>
        </p:sp>
        <p:sp>
          <p:nvSpPr>
            <p:cNvPr id="35" name="Line 8"/>
            <p:cNvSpPr>
              <a:spLocks noChangeShapeType="1"/>
            </p:cNvSpPr>
            <p:nvPr/>
          </p:nvSpPr>
          <p:spPr bwMode="auto">
            <a:xfrm flipH="1">
              <a:off x="4724400" y="1652588"/>
              <a:ext cx="381000" cy="1752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>
              <a:off x="3810000" y="1195388"/>
              <a:ext cx="381000" cy="20574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10"/>
            <p:cNvSpPr>
              <a:spLocks noChangeShapeType="1"/>
            </p:cNvSpPr>
            <p:nvPr/>
          </p:nvSpPr>
          <p:spPr bwMode="auto">
            <a:xfrm flipH="1" flipV="1">
              <a:off x="6172200" y="4776788"/>
              <a:ext cx="381000" cy="609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1"/>
            <p:cNvSpPr>
              <a:spLocks noChangeShapeType="1"/>
            </p:cNvSpPr>
            <p:nvPr/>
          </p:nvSpPr>
          <p:spPr bwMode="auto">
            <a:xfrm flipH="1">
              <a:off x="4876800" y="2566988"/>
              <a:ext cx="2667000" cy="83820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5562600" y="3633788"/>
              <a:ext cx="12192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tx1"/>
                  </a:solidFill>
                </a:rPr>
                <a:t>Stomach</a:t>
              </a:r>
            </a:p>
          </p:txBody>
        </p:sp>
        <p:sp>
          <p:nvSpPr>
            <p:cNvPr id="40" name="Text Box 18"/>
            <p:cNvSpPr txBox="1">
              <a:spLocks noChangeArrowheads="1"/>
            </p:cNvSpPr>
            <p:nvPr/>
          </p:nvSpPr>
          <p:spPr bwMode="auto">
            <a:xfrm>
              <a:off x="3950722" y="4005263"/>
              <a:ext cx="807016" cy="34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 dirty="0">
                  <a:solidFill>
                    <a:schemeClr val="tx1"/>
                  </a:solidFill>
                </a:rPr>
                <a:t>T12</a:t>
              </a:r>
            </a:p>
          </p:txBody>
        </p:sp>
      </p:grpSp>
      <p:sp>
        <p:nvSpPr>
          <p:cNvPr id="3676169" name="Text Box 9"/>
          <p:cNvSpPr txBox="1">
            <a:spLocks noChangeAspect="1" noChangeArrowheads="1"/>
          </p:cNvSpPr>
          <p:nvPr/>
        </p:nvSpPr>
        <p:spPr bwMode="auto">
          <a:xfrm>
            <a:off x="5165725" y="2327275"/>
            <a:ext cx="266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3676184" name="Line 24"/>
          <p:cNvSpPr>
            <a:spLocks noChangeAspect="1" noChangeShapeType="1"/>
          </p:cNvSpPr>
          <p:nvPr/>
        </p:nvSpPr>
        <p:spPr bwMode="auto">
          <a:xfrm flipH="1" flipV="1">
            <a:off x="2286000" y="4978400"/>
            <a:ext cx="1257300" cy="190500"/>
          </a:xfrm>
          <a:prstGeom prst="line">
            <a:avLst/>
          </a:prstGeom>
          <a:noFill/>
          <a:ln w="381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76185" name="Line 25"/>
          <p:cNvSpPr>
            <a:spLocks noChangeAspect="1" noChangeShapeType="1"/>
          </p:cNvSpPr>
          <p:nvPr/>
        </p:nvSpPr>
        <p:spPr bwMode="auto">
          <a:xfrm flipH="1">
            <a:off x="2209800" y="4483100"/>
            <a:ext cx="1333500" cy="41910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vs. Oblique</a:t>
            </a:r>
            <a:endParaRPr lang="en-US" dirty="0"/>
          </a:p>
        </p:txBody>
      </p:sp>
      <p:grpSp>
        <p:nvGrpSpPr>
          <p:cNvPr id="61" name="Group 17"/>
          <p:cNvGrpSpPr>
            <a:grpSpLocks/>
          </p:cNvGrpSpPr>
          <p:nvPr/>
        </p:nvGrpSpPr>
        <p:grpSpPr bwMode="auto">
          <a:xfrm>
            <a:off x="4778374" y="2284414"/>
            <a:ext cx="2917825" cy="863600"/>
            <a:chOff x="3301" y="912"/>
            <a:chExt cx="1838" cy="544"/>
          </a:xfrm>
        </p:grpSpPr>
        <p:sp>
          <p:nvSpPr>
            <p:cNvPr id="62" name="Text Box 18"/>
            <p:cNvSpPr txBox="1">
              <a:spLocks noChangeArrowheads="1"/>
            </p:cNvSpPr>
            <p:nvPr/>
          </p:nvSpPr>
          <p:spPr bwMode="auto">
            <a:xfrm>
              <a:off x="4512" y="912"/>
              <a:ext cx="627" cy="23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dirty="0" smtClean="0">
                  <a:solidFill>
                    <a:schemeClr val="accent5"/>
                  </a:solidFill>
                </a:rPr>
                <a:t>Oblique</a:t>
              </a:r>
              <a:endParaRPr lang="en-US" sz="1800" dirty="0">
                <a:solidFill>
                  <a:schemeClr val="accent5"/>
                </a:solidFill>
              </a:endParaRPr>
            </a:p>
          </p:txBody>
        </p:sp>
        <p:sp>
          <p:nvSpPr>
            <p:cNvPr id="63" name="AutoShape 19"/>
            <p:cNvSpPr>
              <a:spLocks noChangeArrowheads="1"/>
            </p:cNvSpPr>
            <p:nvPr/>
          </p:nvSpPr>
          <p:spPr bwMode="auto">
            <a:xfrm rot="19938754">
              <a:off x="3301" y="1216"/>
              <a:ext cx="1267" cy="240"/>
            </a:xfrm>
            <a:prstGeom prst="leftArrow">
              <a:avLst>
                <a:gd name="adj1" fmla="val 50000"/>
                <a:gd name="adj2" fmla="val 19406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" name="Group 20"/>
          <p:cNvGrpSpPr>
            <a:grpSpLocks/>
          </p:cNvGrpSpPr>
          <p:nvPr/>
        </p:nvGrpSpPr>
        <p:grpSpPr bwMode="auto">
          <a:xfrm>
            <a:off x="5656264" y="4135438"/>
            <a:ext cx="2192338" cy="847724"/>
            <a:chOff x="3947" y="2074"/>
            <a:chExt cx="1381" cy="534"/>
          </a:xfrm>
        </p:grpSpPr>
        <p:sp>
          <p:nvSpPr>
            <p:cNvPr id="65" name="Text Box 21"/>
            <p:cNvSpPr txBox="1">
              <a:spLocks noChangeArrowheads="1"/>
            </p:cNvSpPr>
            <p:nvPr/>
          </p:nvSpPr>
          <p:spPr bwMode="auto">
            <a:xfrm>
              <a:off x="4464" y="2371"/>
              <a:ext cx="864" cy="237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chemeClr val="accent5"/>
                  </a:solidFill>
                </a:rPr>
                <a:t>90</a:t>
              </a:r>
              <a:r>
                <a:rPr lang="en-US" sz="1800" baseline="40000" dirty="0">
                  <a:solidFill>
                    <a:schemeClr val="accent5"/>
                  </a:solidFill>
                  <a:cs typeface="Arial" panose="020B0604020202020204" pitchFamily="34" charset="0"/>
                </a:rPr>
                <a:t>0</a:t>
              </a:r>
              <a:r>
                <a:rPr lang="en-US" sz="1800" dirty="0">
                  <a:solidFill>
                    <a:schemeClr val="accent5"/>
                  </a:solidFill>
                </a:rPr>
                <a:t> lateral</a:t>
              </a:r>
            </a:p>
          </p:txBody>
        </p:sp>
        <p:sp>
          <p:nvSpPr>
            <p:cNvPr id="66" name="AutoShape 22"/>
            <p:cNvSpPr>
              <a:spLocks noChangeArrowheads="1"/>
            </p:cNvSpPr>
            <p:nvPr/>
          </p:nvSpPr>
          <p:spPr bwMode="auto">
            <a:xfrm rot="215172">
              <a:off x="3947" y="2074"/>
              <a:ext cx="1141" cy="240"/>
            </a:xfrm>
            <a:prstGeom prst="leftArrow">
              <a:avLst>
                <a:gd name="adj1" fmla="val 50000"/>
                <a:gd name="adj2" fmla="val 185000"/>
              </a:avLst>
            </a:prstGeom>
            <a:solidFill>
              <a:schemeClr val="bg2"/>
            </a:solidFill>
            <a:ln w="2857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156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"/>
          <p:cNvGrpSpPr>
            <a:grpSpLocks/>
          </p:cNvGrpSpPr>
          <p:nvPr/>
        </p:nvGrpSpPr>
        <p:grpSpPr bwMode="auto">
          <a:xfrm>
            <a:off x="371906" y="1143000"/>
            <a:ext cx="6081345" cy="5714999"/>
            <a:chOff x="624" y="384"/>
            <a:chExt cx="3984" cy="3744"/>
          </a:xfrm>
        </p:grpSpPr>
        <p:pic>
          <p:nvPicPr>
            <p:cNvPr id="29" name="Picture 3" descr="05-15 #146 L3 ab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84"/>
              <a:ext cx="3984" cy="3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672" y="1392"/>
              <a:ext cx="52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</a:rPr>
                <a:t>Liver</a:t>
              </a:r>
            </a:p>
          </p:txBody>
        </p:sp>
        <p:sp>
          <p:nvSpPr>
            <p:cNvPr id="31" name="Line 5"/>
            <p:cNvSpPr>
              <a:spLocks noChangeShapeType="1"/>
            </p:cNvSpPr>
            <p:nvPr/>
          </p:nvSpPr>
          <p:spPr bwMode="auto">
            <a:xfrm>
              <a:off x="1056" y="1584"/>
              <a:ext cx="672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6"/>
            <p:cNvSpPr>
              <a:spLocks noChangeShapeType="1"/>
            </p:cNvSpPr>
            <p:nvPr/>
          </p:nvSpPr>
          <p:spPr bwMode="auto">
            <a:xfrm flipH="1" flipV="1">
              <a:off x="3552" y="2880"/>
              <a:ext cx="240" cy="62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3264" y="3648"/>
              <a:ext cx="12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</a:rPr>
                <a:t>Left kidney</a:t>
              </a:r>
            </a:p>
          </p:txBody>
        </p:sp>
        <p:sp>
          <p:nvSpPr>
            <p:cNvPr id="34" name="Text Box 8"/>
            <p:cNvSpPr txBox="1">
              <a:spLocks noChangeArrowheads="1"/>
            </p:cNvSpPr>
            <p:nvPr/>
          </p:nvSpPr>
          <p:spPr bwMode="auto">
            <a:xfrm>
              <a:off x="3792" y="960"/>
              <a:ext cx="7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</a:rPr>
                <a:t>Stomach</a:t>
              </a:r>
            </a:p>
          </p:txBody>
        </p:sp>
        <p:sp>
          <p:nvSpPr>
            <p:cNvPr id="35" name="Line 9"/>
            <p:cNvSpPr>
              <a:spLocks noChangeShapeType="1"/>
            </p:cNvSpPr>
            <p:nvPr/>
          </p:nvSpPr>
          <p:spPr bwMode="auto">
            <a:xfrm flipH="1">
              <a:off x="3456" y="1200"/>
              <a:ext cx="576" cy="8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Box 10"/>
            <p:cNvSpPr txBox="1">
              <a:spLocks noChangeArrowheads="1"/>
            </p:cNvSpPr>
            <p:nvPr/>
          </p:nvSpPr>
          <p:spPr bwMode="auto">
            <a:xfrm>
              <a:off x="720" y="816"/>
              <a:ext cx="100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</a:rPr>
                <a:t>Inferior vena cava</a:t>
              </a:r>
            </a:p>
          </p:txBody>
        </p:sp>
        <p:sp>
          <p:nvSpPr>
            <p:cNvPr id="37" name="Line 11"/>
            <p:cNvSpPr>
              <a:spLocks noChangeShapeType="1"/>
            </p:cNvSpPr>
            <p:nvPr/>
          </p:nvSpPr>
          <p:spPr bwMode="auto">
            <a:xfrm>
              <a:off x="1200" y="1104"/>
              <a:ext cx="1200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12"/>
            <p:cNvSpPr txBox="1">
              <a:spLocks noChangeArrowheads="1"/>
            </p:cNvSpPr>
            <p:nvPr/>
          </p:nvSpPr>
          <p:spPr bwMode="auto">
            <a:xfrm>
              <a:off x="3168" y="480"/>
              <a:ext cx="91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</a:rPr>
                <a:t>Descending Aorta</a:t>
              </a:r>
            </a:p>
          </p:txBody>
        </p:sp>
        <p:sp>
          <p:nvSpPr>
            <p:cNvPr id="39" name="Line 13"/>
            <p:cNvSpPr>
              <a:spLocks noChangeShapeType="1"/>
            </p:cNvSpPr>
            <p:nvPr/>
          </p:nvSpPr>
          <p:spPr bwMode="auto">
            <a:xfrm flipH="1">
              <a:off x="2736" y="864"/>
              <a:ext cx="624" cy="12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14"/>
            <p:cNvSpPr>
              <a:spLocks noChangeShapeType="1"/>
            </p:cNvSpPr>
            <p:nvPr/>
          </p:nvSpPr>
          <p:spPr bwMode="auto">
            <a:xfrm>
              <a:off x="1680" y="816"/>
              <a:ext cx="480" cy="72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15"/>
            <p:cNvSpPr txBox="1">
              <a:spLocks noChangeArrowheads="1"/>
            </p:cNvSpPr>
            <p:nvPr/>
          </p:nvSpPr>
          <p:spPr bwMode="auto">
            <a:xfrm>
              <a:off x="1248" y="576"/>
              <a:ext cx="10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</a:rPr>
                <a:t>Gallbladder</a:t>
              </a:r>
            </a:p>
          </p:txBody>
        </p:sp>
        <p:sp>
          <p:nvSpPr>
            <p:cNvPr id="42" name="Text Box 16"/>
            <p:cNvSpPr txBox="1">
              <a:spLocks noChangeArrowheads="1"/>
            </p:cNvSpPr>
            <p:nvPr/>
          </p:nvSpPr>
          <p:spPr bwMode="auto">
            <a:xfrm>
              <a:off x="2256" y="480"/>
              <a:ext cx="5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</a:rPr>
                <a:t>Colon</a:t>
              </a:r>
            </a:p>
          </p:txBody>
        </p:sp>
        <p:sp>
          <p:nvSpPr>
            <p:cNvPr id="43" name="Line 17"/>
            <p:cNvSpPr>
              <a:spLocks noChangeShapeType="1"/>
            </p:cNvSpPr>
            <p:nvPr/>
          </p:nvSpPr>
          <p:spPr bwMode="auto">
            <a:xfrm>
              <a:off x="2496" y="720"/>
              <a:ext cx="96" cy="76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18"/>
            <p:cNvSpPr txBox="1">
              <a:spLocks noChangeArrowheads="1"/>
            </p:cNvSpPr>
            <p:nvPr/>
          </p:nvSpPr>
          <p:spPr bwMode="auto">
            <a:xfrm>
              <a:off x="816" y="2928"/>
              <a:ext cx="91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</a:rPr>
                <a:t>Right kidney</a:t>
              </a:r>
            </a:p>
          </p:txBody>
        </p:sp>
        <p:sp>
          <p:nvSpPr>
            <p:cNvPr id="45" name="Line 19"/>
            <p:cNvSpPr>
              <a:spLocks noChangeShapeType="1"/>
            </p:cNvSpPr>
            <p:nvPr/>
          </p:nvSpPr>
          <p:spPr bwMode="auto">
            <a:xfrm flipV="1">
              <a:off x="1200" y="2496"/>
              <a:ext cx="48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76169" name="Text Box 9"/>
          <p:cNvSpPr txBox="1">
            <a:spLocks noChangeAspect="1" noChangeArrowheads="1"/>
          </p:cNvSpPr>
          <p:nvPr/>
        </p:nvSpPr>
        <p:spPr bwMode="auto">
          <a:xfrm>
            <a:off x="5165725" y="2327275"/>
            <a:ext cx="266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3676184" name="Line 24"/>
          <p:cNvSpPr>
            <a:spLocks noChangeAspect="1" noChangeShapeType="1"/>
          </p:cNvSpPr>
          <p:nvPr/>
        </p:nvSpPr>
        <p:spPr bwMode="auto">
          <a:xfrm flipH="1" flipV="1">
            <a:off x="2286000" y="4978400"/>
            <a:ext cx="1257300" cy="190500"/>
          </a:xfrm>
          <a:prstGeom prst="line">
            <a:avLst/>
          </a:prstGeom>
          <a:noFill/>
          <a:ln w="381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76185" name="Line 25"/>
          <p:cNvSpPr>
            <a:spLocks noChangeAspect="1" noChangeShapeType="1"/>
          </p:cNvSpPr>
          <p:nvPr/>
        </p:nvSpPr>
        <p:spPr bwMode="auto">
          <a:xfrm flipH="1">
            <a:off x="2209800" y="4483100"/>
            <a:ext cx="1333500" cy="41910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vs. Oblique</a:t>
            </a:r>
            <a:endParaRPr lang="en-US" dirty="0"/>
          </a:p>
        </p:txBody>
      </p:sp>
      <p:grpSp>
        <p:nvGrpSpPr>
          <p:cNvPr id="61" name="Group 17"/>
          <p:cNvGrpSpPr>
            <a:grpSpLocks/>
          </p:cNvGrpSpPr>
          <p:nvPr/>
        </p:nvGrpSpPr>
        <p:grpSpPr bwMode="auto">
          <a:xfrm>
            <a:off x="5211763" y="2284413"/>
            <a:ext cx="2560638" cy="757237"/>
            <a:chOff x="3574" y="912"/>
            <a:chExt cx="1613" cy="477"/>
          </a:xfrm>
        </p:grpSpPr>
        <p:sp>
          <p:nvSpPr>
            <p:cNvPr id="62" name="Text Box 18"/>
            <p:cNvSpPr txBox="1">
              <a:spLocks noChangeArrowheads="1"/>
            </p:cNvSpPr>
            <p:nvPr/>
          </p:nvSpPr>
          <p:spPr bwMode="auto">
            <a:xfrm>
              <a:off x="4512" y="912"/>
              <a:ext cx="675" cy="23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dirty="0" smtClean="0">
                  <a:solidFill>
                    <a:schemeClr val="accent5"/>
                  </a:solidFill>
                </a:rPr>
                <a:t>Oblique</a:t>
              </a:r>
              <a:endParaRPr lang="en-US" sz="1800" dirty="0">
                <a:solidFill>
                  <a:schemeClr val="accent5"/>
                </a:solidFill>
              </a:endParaRPr>
            </a:p>
          </p:txBody>
        </p:sp>
        <p:sp>
          <p:nvSpPr>
            <p:cNvPr id="63" name="AutoShape 19"/>
            <p:cNvSpPr>
              <a:spLocks noChangeArrowheads="1"/>
            </p:cNvSpPr>
            <p:nvPr/>
          </p:nvSpPr>
          <p:spPr bwMode="auto">
            <a:xfrm rot="19938754">
              <a:off x="3574" y="1149"/>
              <a:ext cx="978" cy="240"/>
            </a:xfrm>
            <a:prstGeom prst="leftArrow">
              <a:avLst>
                <a:gd name="adj1" fmla="val 50000"/>
                <a:gd name="adj2" fmla="val 19406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" name="Group 20"/>
          <p:cNvGrpSpPr>
            <a:grpSpLocks/>
          </p:cNvGrpSpPr>
          <p:nvPr/>
        </p:nvGrpSpPr>
        <p:grpSpPr bwMode="auto">
          <a:xfrm>
            <a:off x="5208588" y="4098929"/>
            <a:ext cx="3021013" cy="473075"/>
            <a:chOff x="3665" y="2051"/>
            <a:chExt cx="1903" cy="298"/>
          </a:xfrm>
        </p:grpSpPr>
        <p:sp>
          <p:nvSpPr>
            <p:cNvPr id="65" name="Text Box 21"/>
            <p:cNvSpPr txBox="1">
              <a:spLocks noChangeArrowheads="1"/>
            </p:cNvSpPr>
            <p:nvPr/>
          </p:nvSpPr>
          <p:spPr bwMode="auto">
            <a:xfrm>
              <a:off x="4704" y="2112"/>
              <a:ext cx="864" cy="237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chemeClr val="accent5"/>
                  </a:solidFill>
                </a:rPr>
                <a:t>90</a:t>
              </a:r>
              <a:r>
                <a:rPr lang="en-US" sz="1800" baseline="40000" dirty="0">
                  <a:solidFill>
                    <a:schemeClr val="accent5"/>
                  </a:solidFill>
                  <a:cs typeface="Arial" panose="020B0604020202020204" pitchFamily="34" charset="0"/>
                </a:rPr>
                <a:t>0</a:t>
              </a:r>
              <a:r>
                <a:rPr lang="en-US" sz="1800" dirty="0">
                  <a:solidFill>
                    <a:schemeClr val="accent5"/>
                  </a:solidFill>
                </a:rPr>
                <a:t> lateral</a:t>
              </a:r>
            </a:p>
          </p:txBody>
        </p:sp>
        <p:sp>
          <p:nvSpPr>
            <p:cNvPr id="66" name="AutoShape 22"/>
            <p:cNvSpPr>
              <a:spLocks noChangeArrowheads="1"/>
            </p:cNvSpPr>
            <p:nvPr/>
          </p:nvSpPr>
          <p:spPr bwMode="auto">
            <a:xfrm rot="215172">
              <a:off x="3665" y="2051"/>
              <a:ext cx="990" cy="240"/>
            </a:xfrm>
            <a:prstGeom prst="leftArrow">
              <a:avLst>
                <a:gd name="adj1" fmla="val 50000"/>
                <a:gd name="adj2" fmla="val 185000"/>
              </a:avLst>
            </a:prstGeom>
            <a:solidFill>
              <a:schemeClr val="bg2"/>
            </a:solidFill>
            <a:ln w="2857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Text Box 25"/>
          <p:cNvSpPr txBox="1">
            <a:spLocks noChangeArrowheads="1"/>
          </p:cNvSpPr>
          <p:nvPr/>
        </p:nvSpPr>
        <p:spPr bwMode="auto">
          <a:xfrm>
            <a:off x="3302674" y="4223828"/>
            <a:ext cx="53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L3</a:t>
            </a:r>
          </a:p>
        </p:txBody>
      </p:sp>
    </p:spTree>
    <p:extLst>
      <p:ext uri="{BB962C8B-B14F-4D97-AF65-F5344CB8AC3E}">
        <p14:creationId xmlns:p14="http://schemas.microsoft.com/office/powerpoint/2010/main" val="24546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Research - Side</a:t>
            </a:r>
            <a:endParaRPr lang="en-US" dirty="0"/>
          </a:p>
        </p:txBody>
      </p:sp>
      <p:grpSp>
        <p:nvGrpSpPr>
          <p:cNvPr id="4" name="Group 17"/>
          <p:cNvGrpSpPr/>
          <p:nvPr/>
        </p:nvGrpSpPr>
        <p:grpSpPr>
          <a:xfrm>
            <a:off x="76200" y="1752600"/>
            <a:ext cx="8139561" cy="4677289"/>
            <a:chOff x="36444" y="1494911"/>
            <a:chExt cx="9067800" cy="5210689"/>
          </a:xfrm>
        </p:grpSpPr>
        <p:pic>
          <p:nvPicPr>
            <p:cNvPr id="5" name="Picture 4" descr="SIbuck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444" y="1494911"/>
              <a:ext cx="9067800" cy="5210689"/>
            </a:xfrm>
            <a:prstGeom prst="rect">
              <a:avLst/>
            </a:prstGeom>
            <a:noFill/>
          </p:spPr>
        </p:pic>
        <p:sp>
          <p:nvSpPr>
            <p:cNvPr id="6" name="Oval 5"/>
            <p:cNvSpPr/>
            <p:nvPr/>
          </p:nvSpPr>
          <p:spPr bwMode="auto">
            <a:xfrm>
              <a:off x="2120348" y="2918792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190460" y="2802836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2411896" y="3584712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518452" y="3299792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2756452" y="4118112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826564" y="3833192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2729948" y="4625008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3707296" y="4343400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4913244" y="3942520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440556" y="4128052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7265504" y="5459896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7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15" y="1183050"/>
            <a:ext cx="3255585" cy="244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5541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CWboard">
  <a:themeElements>
    <a:clrScheme name="MCWboard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MCWboar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CW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Wboar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Wboar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Wboar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Wboar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Wboar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Wboar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Wboar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Wboar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Wboar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Wboar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Wboar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MCWboard</Template>
  <TotalTime>0</TotalTime>
  <Words>452</Words>
  <Application>Microsoft Office PowerPoint</Application>
  <PresentationFormat>On-screen Show (4:3)</PresentationFormat>
  <Paragraphs>152</Paragraphs>
  <Slides>38</Slides>
  <Notes>10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MCWboard</vt:lpstr>
      <vt:lpstr>Image</vt:lpstr>
      <vt:lpstr>Chart</vt:lpstr>
      <vt:lpstr>Oblique occupant injury research in the aircraft environment</vt:lpstr>
      <vt:lpstr>Occupant Protection</vt:lpstr>
      <vt:lpstr>Oblique Seats</vt:lpstr>
      <vt:lpstr>Injury Criteria</vt:lpstr>
      <vt:lpstr>Lateral vs. Oblique</vt:lpstr>
      <vt:lpstr>Lateral vs. Oblique</vt:lpstr>
      <vt:lpstr>Lateral vs. Oblique</vt:lpstr>
      <vt:lpstr>Lateral vs. Oblique</vt:lpstr>
      <vt:lpstr>Previous Research - Side</vt:lpstr>
      <vt:lpstr>Oblique Research</vt:lpstr>
      <vt:lpstr>Far-Side Research</vt:lpstr>
      <vt:lpstr>Far-Side Research</vt:lpstr>
      <vt:lpstr>Far Side Impact:  Injurious Events 8.3 m/s</vt:lpstr>
      <vt:lpstr>CAMI Sled Tests</vt:lpstr>
      <vt:lpstr>CAMI Sled Tests</vt:lpstr>
      <vt:lpstr>PMHS Setup</vt:lpstr>
      <vt:lpstr>PMHS Instrumentation</vt:lpstr>
      <vt:lpstr>PMHS Instrumentation</vt:lpstr>
      <vt:lpstr>PMHS Instrumentation</vt:lpstr>
      <vt:lpstr>Injury Metrics</vt:lpstr>
      <vt:lpstr>Sensor to Anatomical Axes</vt:lpstr>
      <vt:lpstr>Head CG location</vt:lpstr>
      <vt:lpstr>PowerPoint Presentation</vt:lpstr>
      <vt:lpstr>PowerPoint Presentation</vt:lpstr>
      <vt:lpstr>Injury Metrics</vt:lpstr>
      <vt:lpstr>Injury Metrics</vt:lpstr>
      <vt:lpstr>Preliminary Hybrid III Sled Tests</vt:lpstr>
      <vt:lpstr>Preliminary Hybrid III Sled Tests</vt:lpstr>
      <vt:lpstr>Preliminary Hybrid III Sled Tests</vt:lpstr>
      <vt:lpstr>Vicon</vt:lpstr>
      <vt:lpstr>Vicon – Seat Motion</vt:lpstr>
      <vt:lpstr>Vicon – Head Motion</vt:lpstr>
      <vt:lpstr>Vicon – Shoulder Motion</vt:lpstr>
      <vt:lpstr>Vicon – T4 Motion</vt:lpstr>
      <vt:lpstr>Vicon – T12 Motion</vt:lpstr>
      <vt:lpstr>Vicon – Max Head Excursion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2013-10-07T19:26:32Z</dcterms:created>
  <dcterms:modified xsi:type="dcterms:W3CDTF">2013-10-16T18:00:01Z</dcterms:modified>
</cp:coreProperties>
</file>