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45"/>
  </p:notesMasterIdLst>
  <p:handoutMasterIdLst>
    <p:handoutMasterId r:id="rId46"/>
  </p:handoutMasterIdLst>
  <p:sldIdLst>
    <p:sldId id="507" r:id="rId3"/>
    <p:sldId id="820" r:id="rId4"/>
    <p:sldId id="892" r:id="rId5"/>
    <p:sldId id="677" r:id="rId6"/>
    <p:sldId id="890" r:id="rId7"/>
    <p:sldId id="885" r:id="rId8"/>
    <p:sldId id="887" r:id="rId9"/>
    <p:sldId id="678" r:id="rId10"/>
    <p:sldId id="891" r:id="rId11"/>
    <p:sldId id="680" r:id="rId12"/>
    <p:sldId id="893" r:id="rId13"/>
    <p:sldId id="687" r:id="rId14"/>
    <p:sldId id="895" r:id="rId15"/>
    <p:sldId id="894" r:id="rId16"/>
    <p:sldId id="693" r:id="rId17"/>
    <p:sldId id="896" r:id="rId18"/>
    <p:sldId id="897" r:id="rId19"/>
    <p:sldId id="898" r:id="rId20"/>
    <p:sldId id="899" r:id="rId21"/>
    <p:sldId id="900" r:id="rId22"/>
    <p:sldId id="901" r:id="rId23"/>
    <p:sldId id="723" r:id="rId24"/>
    <p:sldId id="909" r:id="rId25"/>
    <p:sldId id="910" r:id="rId26"/>
    <p:sldId id="911" r:id="rId27"/>
    <p:sldId id="912" r:id="rId28"/>
    <p:sldId id="913" r:id="rId29"/>
    <p:sldId id="914" r:id="rId30"/>
    <p:sldId id="753" r:id="rId31"/>
    <p:sldId id="928" r:id="rId32"/>
    <p:sldId id="930" r:id="rId33"/>
    <p:sldId id="951" r:id="rId34"/>
    <p:sldId id="934" r:id="rId35"/>
    <p:sldId id="783" r:id="rId36"/>
    <p:sldId id="929" r:id="rId37"/>
    <p:sldId id="939" r:id="rId38"/>
    <p:sldId id="950" r:id="rId39"/>
    <p:sldId id="943" r:id="rId40"/>
    <p:sldId id="813" r:id="rId41"/>
    <p:sldId id="923" r:id="rId42"/>
    <p:sldId id="924" r:id="rId43"/>
    <p:sldId id="952" r:id="rId4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DDCF8B8-F517-4D57-B1BA-26C08A730365}">
          <p14:sldIdLst>
            <p14:sldId id="507"/>
            <p14:sldId id="820"/>
            <p14:sldId id="892"/>
            <p14:sldId id="677"/>
            <p14:sldId id="890"/>
            <p14:sldId id="885"/>
            <p14:sldId id="887"/>
            <p14:sldId id="678"/>
            <p14:sldId id="891"/>
            <p14:sldId id="680"/>
            <p14:sldId id="893"/>
            <p14:sldId id="687"/>
            <p14:sldId id="895"/>
            <p14:sldId id="894"/>
            <p14:sldId id="693"/>
            <p14:sldId id="896"/>
            <p14:sldId id="897"/>
            <p14:sldId id="898"/>
            <p14:sldId id="899"/>
            <p14:sldId id="900"/>
            <p14:sldId id="901"/>
            <p14:sldId id="723"/>
            <p14:sldId id="909"/>
            <p14:sldId id="910"/>
            <p14:sldId id="911"/>
            <p14:sldId id="912"/>
            <p14:sldId id="913"/>
            <p14:sldId id="914"/>
            <p14:sldId id="753"/>
            <p14:sldId id="928"/>
            <p14:sldId id="930"/>
            <p14:sldId id="951"/>
            <p14:sldId id="934"/>
            <p14:sldId id="783"/>
            <p14:sldId id="929"/>
            <p14:sldId id="939"/>
            <p14:sldId id="950"/>
            <p14:sldId id="943"/>
            <p14:sldId id="813"/>
            <p14:sldId id="923"/>
            <p14:sldId id="924"/>
            <p14:sldId id="952"/>
          </p14:sldIdLst>
        </p14:section>
        <p14:section name="Untitled Section" id="{38B6D877-DD13-4807-9D8C-C48EA57FCBEB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185A"/>
    <a:srgbClr val="C604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33" autoAdjust="0"/>
    <p:restoredTop sz="94639" autoAdjust="0"/>
  </p:normalViewPr>
  <p:slideViewPr>
    <p:cSldViewPr>
      <p:cViewPr varScale="1">
        <p:scale>
          <a:sx n="97" d="100"/>
          <a:sy n="97" d="100"/>
        </p:scale>
        <p:origin x="-582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notesViewPr>
    <p:cSldViewPr>
      <p:cViewPr varScale="1">
        <p:scale>
          <a:sx n="100" d="100"/>
          <a:sy n="100" d="100"/>
        </p:scale>
        <p:origin x="-3456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72980-0E67-4616-8C86-740356BDD15D}" type="datetimeFigureOut">
              <a:rPr lang="en-US" smtClean="0"/>
              <a:pPr/>
              <a:t>1/28/2014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9573D6-735A-4747-9AC1-67F653597F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439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DB5B585-B1B9-48E0-AC79-4C09D37B3FD9}" type="datetimeFigureOut">
              <a:rPr lang="en-US" smtClean="0"/>
              <a:pPr/>
              <a:t>1/28/2014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338C420-845C-446A-BAFD-772FC2143F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85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8C420-845C-446A-BAFD-772FC2143F1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393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AC372C-8E34-4F85-AC1D-8BBF639DE82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AC372C-8E34-4F85-AC1D-8BBF639DE82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AC372C-8E34-4F85-AC1D-8BBF639DE82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AC372C-8E34-4F85-AC1D-8BBF639DE82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AC372C-8E34-4F85-AC1D-8BBF639DE82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AC372C-8E34-4F85-AC1D-8BBF639DE82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AC372C-8E34-4F85-AC1D-8BBF639DE82D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AC372C-8E34-4F85-AC1D-8BBF639DE82D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266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014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913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743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203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594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657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950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983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925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90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408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8108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8083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066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7010400" y="6553200"/>
            <a:ext cx="21336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78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506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705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739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527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069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542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232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3875" y="6546741"/>
            <a:ext cx="9144000" cy="31125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7000"/>
                </a:schemeClr>
              </a:gs>
              <a:gs pos="0">
                <a:schemeClr val="bg1">
                  <a:lumMod val="8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6459"/>
            <a:ext cx="9144000" cy="31125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830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532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Times New Roman" pitchFamily="18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6492875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757E08-C0A5-44FD-B05E-A6F80FA6FB8F}" type="slidenum">
              <a:rPr lang="en-US">
                <a:solidFill>
                  <a:prstClr val="white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9" name="Picture 2" descr="P:\Logos\NIAR Logos\NIAR Logo.jp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54095" l="4571" r="391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830" b="29564"/>
          <a:stretch/>
        </p:blipFill>
        <p:spPr bwMode="auto">
          <a:xfrm>
            <a:off x="-12974" y="6445905"/>
            <a:ext cx="838200" cy="51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766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bg1">
              <a:lumMod val="50000"/>
            </a:schemeClr>
          </a:solidFill>
          <a:latin typeface="+mn-lt"/>
          <a:ea typeface="Droid Sans" pitchFamily="34" charset="0"/>
          <a:cs typeface="Droid Sans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3875" y="6546741"/>
            <a:ext cx="9144000" cy="31125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7000"/>
                </a:schemeClr>
              </a:gs>
              <a:gs pos="0">
                <a:schemeClr val="bg1">
                  <a:lumMod val="8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6459"/>
            <a:ext cx="9144000" cy="31125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6492875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757E08-C0A5-44FD-B05E-A6F80FA6FB8F}" type="slidenum">
              <a:rPr lang="en-US">
                <a:solidFill>
                  <a:prstClr val="white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94210" name="Picture 2" descr="I:\niar logo small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6" y="6577695"/>
            <a:ext cx="685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26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7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bg1">
              <a:lumMod val="50000"/>
            </a:schemeClr>
          </a:solidFill>
          <a:latin typeface="+mn-lt"/>
          <a:ea typeface="Droid Sans" pitchFamily="34" charset="0"/>
          <a:cs typeface="Droid Sans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10" Type="http://schemas.openxmlformats.org/officeDocument/2006/relationships/image" Target="../media/image100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ar.com/" TargetMode="External"/><Relationship Id="rId2" Type="http://schemas.openxmlformats.org/officeDocument/2006/relationships/hyperlink" Target="mailto:luismanuel@niar.wichita.edu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1595339"/>
            <a:ext cx="7772400" cy="1484725"/>
          </a:xfrm>
        </p:spPr>
        <p:txBody>
          <a:bodyPr/>
          <a:lstStyle/>
          <a:p>
            <a:r>
              <a:rPr lang="en-US" dirty="0" smtClean="0"/>
              <a:t>Dynamic Performance Evaluation </a:t>
            </a:r>
            <a:br>
              <a:rPr lang="en-US" dirty="0" smtClean="0"/>
            </a:br>
            <a:r>
              <a:rPr lang="en-US" dirty="0" smtClean="0"/>
              <a:t>HII 50</a:t>
            </a:r>
            <a:r>
              <a:rPr lang="en-US" baseline="30000" dirty="0" smtClean="0"/>
              <a:t>th</a:t>
            </a:r>
            <a:r>
              <a:rPr lang="en-US" dirty="0" smtClean="0"/>
              <a:t> %</a:t>
            </a:r>
            <a:r>
              <a:rPr lang="en-US" dirty="0" err="1" smtClean="0"/>
              <a:t>ile</a:t>
            </a:r>
            <a:r>
              <a:rPr lang="en-US" dirty="0" smtClean="0"/>
              <a:t> vs. FAA HIII 50</a:t>
            </a:r>
            <a:r>
              <a:rPr lang="en-US" baseline="30000" dirty="0" smtClean="0"/>
              <a:t>th</a:t>
            </a:r>
            <a:r>
              <a:rPr lang="en-US" dirty="0" smtClean="0"/>
              <a:t> %</a:t>
            </a:r>
            <a:r>
              <a:rPr lang="en-US" dirty="0" err="1" smtClean="0"/>
              <a:t>ile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209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Gomez, Luis</a:t>
            </a:r>
          </a:p>
          <a:p>
            <a:r>
              <a:rPr lang="en-US" dirty="0" smtClean="0"/>
              <a:t>Olivares, Gerardo</a:t>
            </a:r>
          </a:p>
          <a:p>
            <a:r>
              <a:rPr lang="en-US" dirty="0" smtClean="0"/>
              <a:t>National Institute for Aviation Research (NIAR)</a:t>
            </a:r>
          </a:p>
          <a:p>
            <a:r>
              <a:rPr lang="en-US" dirty="0" smtClean="0"/>
              <a:t>December 4</a:t>
            </a:r>
            <a:r>
              <a:rPr lang="en-US" baseline="30000" dirty="0" smtClean="0"/>
              <a:t>th</a:t>
            </a:r>
            <a:r>
              <a:rPr lang="en-US" dirty="0" smtClean="0"/>
              <a:t>, 2013</a:t>
            </a:r>
          </a:p>
          <a:p>
            <a:endParaRPr lang="en-US" dirty="0" smtClean="0"/>
          </a:p>
          <a:p>
            <a:r>
              <a:rPr lang="en-US" b="1" dirty="0" smtClean="0"/>
              <a:t>The </a:t>
            </a:r>
            <a:r>
              <a:rPr lang="en-US" b="1" dirty="0"/>
              <a:t>Seventh Triennial International Fire &amp; Cabin Safety Research Conference</a:t>
            </a:r>
          </a:p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13628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015" y="3429000"/>
            <a:ext cx="135314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42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 cstate="print"/>
          <a:srcRect r="9368" b="8333"/>
          <a:stretch>
            <a:fillRect/>
          </a:stretch>
        </p:blipFill>
        <p:spPr bwMode="auto">
          <a:xfrm>
            <a:off x="6393033" y="1600200"/>
            <a:ext cx="2464701" cy="1591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721094"/>
              </p:ext>
            </p:extLst>
          </p:nvPr>
        </p:nvGraphicFramePr>
        <p:xfrm>
          <a:off x="152400" y="1600200"/>
          <a:ext cx="5783586" cy="975360"/>
        </p:xfrm>
        <a:graphic>
          <a:graphicData uri="http://schemas.openxmlformats.org/drawingml/2006/table">
            <a:tbl>
              <a:tblPr/>
              <a:tblGrid>
                <a:gridCol w="808673"/>
                <a:gridCol w="1082424"/>
                <a:gridCol w="673371"/>
                <a:gridCol w="596532"/>
                <a:gridCol w="491208"/>
                <a:gridCol w="1121093"/>
                <a:gridCol w="1010285"/>
              </a:tblGrid>
              <a:tr h="304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TEST #.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ATD Serial#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BELT TYPE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ANGLE (deg)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SEAT TYPE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BELT MAT.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CRASH PULSE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06165-3-4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HYB II 698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en-US" sz="1200" dirty="0"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Rigid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100% </a:t>
                      </a: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Polyester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25.562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06165-1-2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FAA HYB III 290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2 </a:t>
                      </a:r>
                      <a:endParaRPr lang="en-US" sz="1200" dirty="0"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Rigid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mtClean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100% </a:t>
                      </a: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Polyester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25.562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872784" y="1066800"/>
            <a:ext cx="350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Seat Back &amp; Seat Pan 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Orientation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Test </a:t>
            </a:r>
            <a:r>
              <a:rPr lang="en-US" dirty="0" smtClean="0"/>
              <a:t>Description - 2-Pt </a:t>
            </a:r>
            <a:r>
              <a:rPr lang="en-US" dirty="0"/>
              <a:t>belt 0 </a:t>
            </a:r>
            <a:r>
              <a:rPr lang="en-US" dirty="0" smtClean="0"/>
              <a:t>degrees Part </a:t>
            </a:r>
            <a:r>
              <a:rPr lang="en-US" dirty="0"/>
              <a:t>25.562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10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/>
          <a:srcRect l="7085" r="7085" b="5000"/>
          <a:stretch>
            <a:fillRect/>
          </a:stretch>
        </p:blipFill>
        <p:spPr bwMode="auto">
          <a:xfrm>
            <a:off x="4724400" y="3529584"/>
            <a:ext cx="1828800" cy="2868225"/>
          </a:xfrm>
          <a:prstGeom prst="rect">
            <a:avLst/>
          </a:prstGeom>
          <a:noFill/>
        </p:spPr>
      </p:pic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219700" y="3212068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dirty="0" smtClean="0">
                <a:latin typeface="Calibri" pitchFamily="34" charset="0"/>
              </a:rPr>
              <a:t>HII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7315200" y="3212068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FAA HIII</a:t>
            </a:r>
          </a:p>
        </p:txBody>
      </p:sp>
      <p:pic>
        <p:nvPicPr>
          <p:cNvPr id="15" name="Picture 2" descr="J:\FAA\FAA CERTIFICATION PHASE I\TESTING\06165-1\PICTURES\PRE TEST PICS\DSC02380.JPG"/>
          <p:cNvPicPr>
            <a:picLocks noChangeAspect="1" noChangeArrowheads="1"/>
          </p:cNvPicPr>
          <p:nvPr/>
        </p:nvPicPr>
        <p:blipFill>
          <a:blip r:embed="rId4" cstate="print"/>
          <a:srcRect l="17820" t="17544" r="31717" b="23036"/>
          <a:stretch>
            <a:fillRect/>
          </a:stretch>
        </p:blipFill>
        <p:spPr bwMode="auto">
          <a:xfrm>
            <a:off x="7010400" y="3529584"/>
            <a:ext cx="1828800" cy="2871216"/>
          </a:xfrm>
          <a:prstGeom prst="rect">
            <a:avLst/>
          </a:prstGeom>
          <a:noFill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l="3333"/>
          <a:stretch>
            <a:fillRect/>
          </a:stretch>
        </p:blipFill>
        <p:spPr bwMode="auto">
          <a:xfrm>
            <a:off x="228600" y="3012802"/>
            <a:ext cx="4114800" cy="3465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page1-1_na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176" y="1600200"/>
            <a:ext cx="2812824" cy="1828800"/>
          </a:xfrm>
          <a:prstGeom prst="rect">
            <a:avLst/>
          </a:prstGeom>
          <a:noFill/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11" name="Picture 2" descr="page1-3_na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4428" y="1600200"/>
            <a:ext cx="2822107" cy="1828800"/>
          </a:xfrm>
          <a:prstGeom prst="rect">
            <a:avLst/>
          </a:prstGeom>
          <a:noFill/>
        </p:spPr>
      </p:pic>
      <p:pic>
        <p:nvPicPr>
          <p:cNvPr id="12" name="Picture 1" descr="page1-4_nai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600200"/>
            <a:ext cx="2803541" cy="1828800"/>
          </a:xfrm>
          <a:prstGeom prst="rect">
            <a:avLst/>
          </a:prstGeom>
          <a:noFill/>
        </p:spPr>
      </p:pic>
      <p:pic>
        <p:nvPicPr>
          <p:cNvPr id="167937" name="Picture 1" descr="J:\FAA\FAA CERTIFICATION PHASE I\MOTION VIEW FILES\06165 Series\H2 vs FAA H3\0 deg 2 pt\kinematics\HybIII VS HybII 0deg 2ptbelt tests kinematics_sept2011_data_dir\page2-3_nai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5514" y="3947160"/>
            <a:ext cx="2700997" cy="1920240"/>
          </a:xfrm>
          <a:prstGeom prst="rect">
            <a:avLst/>
          </a:prstGeom>
          <a:noFill/>
        </p:spPr>
      </p:pic>
      <p:pic>
        <p:nvPicPr>
          <p:cNvPr id="167938" name="Picture 2" descr="J:\FAA\FAA CERTIFICATION PHASE I\MOTION VIEW FILES\06165 Series\H2 vs FAA H3\0 deg 2 pt\kinematics\HybIII VS HybII 0deg 2ptbelt tests kinematics_sept2011_data_dir\page2-4_nai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4953" y="3947160"/>
            <a:ext cx="2690447" cy="1920240"/>
          </a:xfrm>
          <a:prstGeom prst="rect">
            <a:avLst/>
          </a:prstGeom>
          <a:noFill/>
        </p:spPr>
      </p:pic>
      <p:pic>
        <p:nvPicPr>
          <p:cNvPr id="167939" name="Picture 3" descr="J:\FAA\FAA CERTIFICATION PHASE I\MOTION VIEW FILES\06165 Series\H2 vs FAA H3\0 deg 2 pt\kinematics\HybIII VS HybII 0deg 2ptbelt tests kinematics_sept2011_data_dir\page2-2_nai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353" y="3947160"/>
            <a:ext cx="2690447" cy="192024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dirty="0"/>
              <a:t>2-Pt belt 0 degrees Part 25.562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Head </a:t>
            </a:r>
            <a:r>
              <a:rPr lang="en-US" dirty="0"/>
              <a:t>C.G. </a:t>
            </a:r>
            <a:r>
              <a:rPr lang="en-US" dirty="0" smtClean="0"/>
              <a:t>Disp</a:t>
            </a:r>
            <a:r>
              <a:rPr lang="en-US" dirty="0"/>
              <a:t>./Vel. Comparison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11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57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Autofit/>
          </a:bodyPr>
          <a:lstStyle/>
          <a:p>
            <a:r>
              <a:rPr lang="en-US" dirty="0"/>
              <a:t>2-Pt belt 0 degrees Part 25.562</a:t>
            </a:r>
            <a:br>
              <a:rPr lang="en-US" dirty="0"/>
            </a:br>
            <a:r>
              <a:rPr lang="en-US" dirty="0"/>
              <a:t>Head </a:t>
            </a:r>
            <a:r>
              <a:rPr lang="en-US" dirty="0" smtClean="0"/>
              <a:t>Vel. Comparison w.r.t. Head Positio</a:t>
            </a:r>
            <a:r>
              <a:rPr lang="en-US" dirty="0"/>
              <a:t>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4876800"/>
            <a:ext cx="533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Calibri" pitchFamily="34" charset="0"/>
              </a:rPr>
              <a:t>* Negative values means FAA HIII is under predicting with respect HII</a:t>
            </a:r>
          </a:p>
        </p:txBody>
      </p:sp>
      <p:grpSp>
        <p:nvGrpSpPr>
          <p:cNvPr id="3" name="Group 5"/>
          <p:cNvGrpSpPr/>
          <p:nvPr/>
        </p:nvGrpSpPr>
        <p:grpSpPr>
          <a:xfrm>
            <a:off x="228600" y="1561068"/>
            <a:ext cx="8686800" cy="3354387"/>
            <a:chOff x="723586" y="2057400"/>
            <a:chExt cx="7680325" cy="3430587"/>
          </a:xfrm>
        </p:grpSpPr>
        <p:pic>
          <p:nvPicPr>
            <p:cNvPr id="4403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r="37507"/>
            <a:stretch>
              <a:fillRect/>
            </a:stretch>
          </p:blipFill>
          <p:spPr bwMode="auto">
            <a:xfrm rot="16200000">
              <a:off x="2848455" y="-67469"/>
              <a:ext cx="3430587" cy="7680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 l="23074" t="609" r="62040" b="97024"/>
            <a:stretch>
              <a:fillRect/>
            </a:stretch>
          </p:blipFill>
          <p:spPr bwMode="auto">
            <a:xfrm rot="16200000">
              <a:off x="480604" y="3681005"/>
              <a:ext cx="838200" cy="181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0" y="2286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	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0" y="2286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	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592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4595" name="Rectangle 1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4596" name="Rectangle 20"/>
          <p:cNvSpPr>
            <a:spLocks noChangeArrowheads="1"/>
          </p:cNvSpPr>
          <p:nvPr/>
        </p:nvSpPr>
        <p:spPr bwMode="auto">
          <a:xfrm>
            <a:off x="0" y="2286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	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9" name="Picture 10" descr="page10-4_na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95400"/>
            <a:ext cx="3917155" cy="3200400"/>
          </a:xfrm>
          <a:prstGeom prst="rect">
            <a:avLst/>
          </a:prstGeom>
          <a:noFill/>
        </p:spPr>
      </p:pic>
      <p:pic>
        <p:nvPicPr>
          <p:cNvPr id="40" name="Picture 9" descr="page10-6_na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219200"/>
            <a:ext cx="3917155" cy="32004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dirty="0"/>
              <a:t>2-Pt belt 0 degrees Part 25.562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Belt Loads </a:t>
            </a:r>
            <a:r>
              <a:rPr lang="en-US" dirty="0"/>
              <a:t>Comparison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4618037"/>
            <a:ext cx="8229600" cy="17065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Similar results were obtained for the right lap belt. </a:t>
            </a:r>
          </a:p>
          <a:p>
            <a:r>
              <a:rPr lang="en-US" dirty="0" smtClean="0"/>
              <a:t>Left lap belt comparison shows larger differences between ATDs. These differences may </a:t>
            </a:r>
            <a:r>
              <a:rPr lang="en-US" dirty="0"/>
              <a:t>be attributed to the differences in mass in lower body </a:t>
            </a:r>
            <a:r>
              <a:rPr lang="en-US" dirty="0" smtClean="0"/>
              <a:t>regions as well as the different kinematics of the upper torso.</a:t>
            </a:r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13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23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dirty="0"/>
              <a:t>2-Pt belt 0 degrees Part 25.562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Seat Back/Pan Loads </a:t>
            </a:r>
            <a:r>
              <a:rPr lang="en-US" dirty="0"/>
              <a:t>Comparison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14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3573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218304" y="4850270"/>
            <a:ext cx="7239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1200" dirty="0" smtClean="0"/>
              <a:t>*Note: Seat Pan and Back Loads (Tare Comp. and in Global Coordinates)</a:t>
            </a:r>
            <a:endParaRPr lang="en-US" sz="1200" dirty="0">
              <a:latin typeface="Calibri" pitchFamily="34" charset="0"/>
            </a:endParaRPr>
          </a:p>
        </p:txBody>
      </p:sp>
      <p:pic>
        <p:nvPicPr>
          <p:cNvPr id="23585" name="Picture 33" descr="page6-2_na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157" y="1446438"/>
            <a:ext cx="1968143" cy="1608015"/>
          </a:xfrm>
          <a:prstGeom prst="rect">
            <a:avLst/>
          </a:prstGeom>
          <a:noFill/>
        </p:spPr>
      </p:pic>
      <p:pic>
        <p:nvPicPr>
          <p:cNvPr id="23583" name="Picture 31" descr="page6-3_nai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7657" y="1447800"/>
            <a:ext cx="1968143" cy="1608015"/>
          </a:xfrm>
          <a:prstGeom prst="rect">
            <a:avLst/>
          </a:prstGeom>
          <a:noFill/>
        </p:spPr>
      </p:pic>
      <p:pic>
        <p:nvPicPr>
          <p:cNvPr id="23581" name="Picture 29" descr="page6-5_nai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1446438"/>
            <a:ext cx="1968143" cy="1608015"/>
          </a:xfrm>
          <a:prstGeom prst="rect">
            <a:avLst/>
          </a:prstGeom>
          <a:noFill/>
        </p:spPr>
      </p:pic>
      <p:pic>
        <p:nvPicPr>
          <p:cNvPr id="23579" name="Picture 27" descr="page6-6_nai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1446438"/>
            <a:ext cx="1968143" cy="1608015"/>
          </a:xfrm>
          <a:prstGeom prst="rect">
            <a:avLst/>
          </a:prstGeom>
          <a:noFill/>
        </p:spPr>
      </p:pic>
      <p:pic>
        <p:nvPicPr>
          <p:cNvPr id="23578" name="Picture 26" descr="page8-6_nai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97075" y="3275207"/>
            <a:ext cx="1968143" cy="1608015"/>
          </a:xfrm>
          <a:prstGeom prst="rect">
            <a:avLst/>
          </a:prstGeom>
          <a:noFill/>
        </p:spPr>
      </p:pic>
      <p:sp>
        <p:nvSpPr>
          <p:cNvPr id="23586" name="Rectangle 3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3588" name="Rectangle 36"/>
          <p:cNvSpPr>
            <a:spLocks noChangeArrowheads="1"/>
          </p:cNvSpPr>
          <p:nvPr/>
        </p:nvSpPr>
        <p:spPr bwMode="auto">
          <a:xfrm>
            <a:off x="0" y="4114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589" name="Rectangle 37"/>
          <p:cNvSpPr>
            <a:spLocks noChangeArrowheads="1"/>
          </p:cNvSpPr>
          <p:nvPr/>
        </p:nvSpPr>
        <p:spPr bwMode="auto">
          <a:xfrm>
            <a:off x="0" y="5943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	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8" name="Picture 32" descr="page8-2_nai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3842" y="3276600"/>
            <a:ext cx="1968143" cy="1608015"/>
          </a:xfrm>
          <a:prstGeom prst="rect">
            <a:avLst/>
          </a:prstGeom>
          <a:noFill/>
        </p:spPr>
      </p:pic>
      <p:pic>
        <p:nvPicPr>
          <p:cNvPr id="19" name="Picture 28" descr="page8-5_nai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27085" y="3276600"/>
            <a:ext cx="1968143" cy="1608015"/>
          </a:xfrm>
          <a:prstGeom prst="rect">
            <a:avLst/>
          </a:prstGeom>
          <a:noFill/>
        </p:spPr>
      </p:pic>
      <p:pic>
        <p:nvPicPr>
          <p:cNvPr id="20" name="Picture 42" descr="J:\FAA\FAA CERTIFICATION PHASE I\MOTION VIEW FILES\06165 Series\H2 vs FAA H3\0 deg 2 pt\Hyb2 vs FAA Hyb3 0deg 2ptbelt tests_data_dir\page8-3_nail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4600" y="3280922"/>
            <a:ext cx="1968143" cy="1602300"/>
          </a:xfrm>
          <a:prstGeom prst="rect">
            <a:avLst/>
          </a:prstGeom>
          <a:noFill/>
        </p:spPr>
      </p:pic>
      <p:sp>
        <p:nvSpPr>
          <p:cNvPr id="24" name="Content Placeholder 5"/>
          <p:cNvSpPr>
            <a:spLocks noGrp="1"/>
          </p:cNvSpPr>
          <p:nvPr>
            <p:ph idx="1"/>
          </p:nvPr>
        </p:nvSpPr>
        <p:spPr>
          <a:xfrm>
            <a:off x="457200" y="5303837"/>
            <a:ext cx="8229600" cy="1096963"/>
          </a:xfrm>
        </p:spPr>
        <p:txBody>
          <a:bodyPr>
            <a:normAutofit/>
          </a:bodyPr>
          <a:lstStyle/>
          <a:p>
            <a:r>
              <a:rPr lang="en-US" dirty="0" smtClean="0"/>
              <a:t>Overall both ATDs transfer similar loads to the rigid seat pan and seatback.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91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2-Pt belt 0 degrees Part </a:t>
            </a:r>
            <a:r>
              <a:rPr lang="en-US" dirty="0" smtClean="0"/>
              <a:t>25.562</a:t>
            </a:r>
            <a:br>
              <a:rPr lang="en-US" dirty="0" smtClean="0"/>
            </a:br>
            <a:r>
              <a:rPr lang="en-US" dirty="0" smtClean="0"/>
              <a:t>Videos HII </a:t>
            </a:r>
            <a:r>
              <a:rPr lang="en-US" dirty="0"/>
              <a:t>vs. FAA </a:t>
            </a:r>
            <a:r>
              <a:rPr lang="en-US" dirty="0" smtClean="0"/>
              <a:t>HIII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76200" y="2983468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latin typeface="Calibri" pitchFamily="34" charset="0"/>
              </a:rPr>
              <a:t>HII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76200" y="4736068"/>
            <a:ext cx="685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latin typeface="Calibri" pitchFamily="34" charset="0"/>
              </a:rPr>
              <a:t>FAA</a:t>
            </a:r>
            <a:br>
              <a:rPr lang="en-US" dirty="0" smtClean="0"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HIII</a:t>
            </a:r>
          </a:p>
        </p:txBody>
      </p:sp>
      <p:pic>
        <p:nvPicPr>
          <p:cNvPr id="10" name="2ptBelt_Series1_Video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" y="2209800"/>
            <a:ext cx="8229600" cy="3919949"/>
          </a:xfrm>
          <a:prstGeom prst="rect">
            <a:avLst/>
          </a:prstGeom>
          <a:ln w="28575">
            <a:noFill/>
          </a:ln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2209800" y="1752600"/>
            <a:ext cx="152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latin typeface="Calibri" pitchFamily="34" charset="0"/>
              </a:rPr>
              <a:t>Side View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6324600" y="1764268"/>
            <a:ext cx="152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latin typeface="Calibri" pitchFamily="34" charset="0"/>
              </a:rPr>
              <a:t>Front View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3-Point </a:t>
            </a:r>
            <a:r>
              <a:rPr lang="en-US" dirty="0"/>
              <a:t>belt 0 degrees</a:t>
            </a:r>
            <a:br>
              <a:rPr lang="en-US" dirty="0"/>
            </a:br>
            <a:r>
              <a:rPr lang="en-US" dirty="0" smtClean="0"/>
              <a:t>part </a:t>
            </a:r>
            <a:r>
              <a:rPr lang="en-US" dirty="0"/>
              <a:t>25.562</a:t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Dynamic Performance Evaluation </a:t>
            </a:r>
            <a:br>
              <a:rPr lang="en-US" dirty="0"/>
            </a:br>
            <a:r>
              <a:rPr lang="en-US" dirty="0"/>
              <a:t>HII 50</a:t>
            </a:r>
            <a:r>
              <a:rPr lang="en-US" baseline="30000" dirty="0"/>
              <a:t>th</a:t>
            </a:r>
            <a:r>
              <a:rPr lang="en-US" dirty="0"/>
              <a:t> %</a:t>
            </a:r>
            <a:r>
              <a:rPr lang="en-US" dirty="0" err="1"/>
              <a:t>ile</a:t>
            </a:r>
            <a:r>
              <a:rPr lang="en-US" dirty="0"/>
              <a:t> vs. FAA HIII 50</a:t>
            </a:r>
            <a:r>
              <a:rPr lang="en-US" baseline="30000" dirty="0"/>
              <a:t>th</a:t>
            </a:r>
            <a:r>
              <a:rPr lang="en-US" dirty="0"/>
              <a:t> %</a:t>
            </a:r>
            <a:r>
              <a:rPr lang="en-US" dirty="0" err="1"/>
              <a:t>ile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16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9617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 cstate="print"/>
          <a:srcRect r="9368" b="8333"/>
          <a:stretch>
            <a:fillRect/>
          </a:stretch>
        </p:blipFill>
        <p:spPr bwMode="auto">
          <a:xfrm>
            <a:off x="6393033" y="1600200"/>
            <a:ext cx="2464701" cy="1591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870460"/>
              </p:ext>
            </p:extLst>
          </p:nvPr>
        </p:nvGraphicFramePr>
        <p:xfrm>
          <a:off x="152400" y="1600200"/>
          <a:ext cx="5939160" cy="975360"/>
        </p:xfrm>
        <a:graphic>
          <a:graphicData uri="http://schemas.openxmlformats.org/drawingml/2006/table">
            <a:tbl>
              <a:tblPr/>
              <a:tblGrid>
                <a:gridCol w="964247"/>
                <a:gridCol w="1082424"/>
                <a:gridCol w="673371"/>
                <a:gridCol w="596532"/>
                <a:gridCol w="491208"/>
                <a:gridCol w="1121093"/>
                <a:gridCol w="1010285"/>
              </a:tblGrid>
              <a:tr h="304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TEST #.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ATD Serial#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BELT TYPE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ANGLE (deg)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SEAT TYPE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BELT MAT.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CRASH PULSE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06165-10-11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HYB II 656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Rigid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100% </a:t>
                      </a: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Polyester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25.562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06165-12-13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FAA HYB III 289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Rigid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mtClean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100% </a:t>
                      </a: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Polyester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25.562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872784" y="1066800"/>
            <a:ext cx="350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Seat Back &amp; Seat Pan 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Orientation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Test </a:t>
            </a:r>
            <a:r>
              <a:rPr lang="en-US" dirty="0" smtClean="0"/>
              <a:t>Description - 3-Pt </a:t>
            </a:r>
            <a:r>
              <a:rPr lang="en-US" dirty="0"/>
              <a:t>belt 0 </a:t>
            </a:r>
            <a:r>
              <a:rPr lang="en-US" dirty="0" smtClean="0"/>
              <a:t>degrees Part </a:t>
            </a:r>
            <a:r>
              <a:rPr lang="en-US" dirty="0"/>
              <a:t>25.562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5198807" y="3276600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dirty="0" smtClean="0">
                <a:latin typeface="Calibri" pitchFamily="34" charset="0"/>
              </a:rPr>
              <a:t>HII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7276982" y="3276600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FAA HIII</a:t>
            </a:r>
          </a:p>
        </p:txBody>
      </p:sp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l="6178"/>
          <a:stretch>
            <a:fillRect/>
          </a:stretch>
        </p:blipFill>
        <p:spPr bwMode="auto">
          <a:xfrm>
            <a:off x="228600" y="3436724"/>
            <a:ext cx="4114800" cy="3040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1" descr="J:\FAA\FAA CERTIFICATION PHASE I\TESTING\06165-11\PICTURES\PRE TEST PICS\CrashSetUp 049.jpg"/>
          <p:cNvPicPr>
            <a:picLocks noChangeAspect="1" noChangeArrowheads="1"/>
          </p:cNvPicPr>
          <p:nvPr/>
        </p:nvPicPr>
        <p:blipFill>
          <a:blip r:embed="rId4" cstate="print"/>
          <a:srcRect l="27778" t="18517" r="22222"/>
          <a:stretch>
            <a:fillRect/>
          </a:stretch>
        </p:blipFill>
        <p:spPr bwMode="auto">
          <a:xfrm>
            <a:off x="4495800" y="3605942"/>
            <a:ext cx="2244215" cy="2743200"/>
          </a:xfrm>
          <a:prstGeom prst="rect">
            <a:avLst/>
          </a:prstGeom>
          <a:noFill/>
        </p:spPr>
      </p:pic>
      <p:pic>
        <p:nvPicPr>
          <p:cNvPr id="22" name="Picture 2" descr="J:\FAA\FAA CERTIFICATION PHASE I\TESTING\06165-12\PICTURES\PRE TEST PICS\IMG_0655.JPG"/>
          <p:cNvPicPr>
            <a:picLocks noChangeAspect="1" noChangeArrowheads="1"/>
          </p:cNvPicPr>
          <p:nvPr/>
        </p:nvPicPr>
        <p:blipFill>
          <a:blip r:embed="rId5" cstate="print"/>
          <a:srcRect l="19444" t="8643" r="30556" b="2469"/>
          <a:stretch>
            <a:fillRect/>
          </a:stretch>
        </p:blipFill>
        <p:spPr bwMode="auto">
          <a:xfrm>
            <a:off x="6857765" y="3605942"/>
            <a:ext cx="2057635" cy="274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197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dirty="0" smtClean="0"/>
              <a:t>3-Pt </a:t>
            </a:r>
            <a:r>
              <a:rPr lang="en-US" dirty="0"/>
              <a:t>belt 0 degrees Part 25.562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Head </a:t>
            </a:r>
            <a:r>
              <a:rPr lang="en-US" dirty="0"/>
              <a:t>C.G. </a:t>
            </a:r>
            <a:r>
              <a:rPr lang="en-US" dirty="0" smtClean="0"/>
              <a:t>Disp</a:t>
            </a:r>
            <a:r>
              <a:rPr lang="en-US" dirty="0"/>
              <a:t>./Vel. Comparison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18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" name="Picture 3" descr="page1-1_na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00200"/>
            <a:ext cx="271145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page1-3_na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5923" y="1600200"/>
            <a:ext cx="2722563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page1-4_nai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3950" y="1600200"/>
            <a:ext cx="271145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" descr="J:\FAA\FAA CERTIFICATION PHASE I\MOTION VIEW FILES\06165 Series\H2 vs FAA H3\0 deg 3 pt\kinematics\HybIII VS HybII 0deg 3ptbelt tests kinematics_sept2011_data_dir\page2-3_nai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23071" y="3837623"/>
            <a:ext cx="2700997" cy="1920240"/>
          </a:xfrm>
          <a:prstGeom prst="rect">
            <a:avLst/>
          </a:prstGeom>
          <a:noFill/>
        </p:spPr>
      </p:pic>
      <p:pic>
        <p:nvPicPr>
          <p:cNvPr id="17" name="Picture 2" descr="J:\FAA\FAA CERTIFICATION PHASE I\MOTION VIEW FILES\06165 Series\H2 vs FAA H3\0 deg 3 pt\kinematics\HybIII VS HybII 0deg 3ptbelt tests kinematics_sept2011_data_dir\page2-4_nai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3837623"/>
            <a:ext cx="2690446" cy="1920240"/>
          </a:xfrm>
          <a:prstGeom prst="rect">
            <a:avLst/>
          </a:prstGeom>
          <a:noFill/>
        </p:spPr>
      </p:pic>
      <p:pic>
        <p:nvPicPr>
          <p:cNvPr id="18" name="Picture 3" descr="J:\FAA\FAA CERTIFICATION PHASE I\MOTION VIEW FILES\06165 Series\H2 vs FAA H3\0 deg 3 pt\kinematics\HybIII VS HybII 0deg 3ptbelt tests kinematics_sept2011_data_dir\page2-2_nai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3837623"/>
            <a:ext cx="2690446" cy="1920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821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3-Pt </a:t>
            </a:r>
            <a:r>
              <a:rPr lang="en-US" dirty="0"/>
              <a:t>belt 0 degrees Part 25.562</a:t>
            </a:r>
            <a:br>
              <a:rPr lang="en-US" dirty="0"/>
            </a:br>
            <a:r>
              <a:rPr lang="en-US" dirty="0"/>
              <a:t>Head </a:t>
            </a:r>
            <a:r>
              <a:rPr lang="en-US" dirty="0" smtClean="0"/>
              <a:t>Vel. Comparison w.r.t. Head Positio</a:t>
            </a:r>
            <a:r>
              <a:rPr lang="en-US" dirty="0"/>
              <a:t>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4876800"/>
            <a:ext cx="533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Calibri" pitchFamily="34" charset="0"/>
              </a:rPr>
              <a:t>* Negative values means FAA HIII is under predicting with respect HII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1600200"/>
            <a:ext cx="8682037" cy="32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81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Scope</a:t>
            </a:r>
          </a:p>
          <a:p>
            <a:r>
              <a:rPr lang="en-US" dirty="0" smtClean="0"/>
              <a:t>Hybrid II 50</a:t>
            </a:r>
            <a:r>
              <a:rPr lang="en-US" baseline="30000" dirty="0" smtClean="0"/>
              <a:t>th</a:t>
            </a:r>
            <a:r>
              <a:rPr lang="en-US" dirty="0" smtClean="0"/>
              <a:t> %</a:t>
            </a:r>
            <a:r>
              <a:rPr lang="en-US" dirty="0" err="1" smtClean="0"/>
              <a:t>ile</a:t>
            </a:r>
            <a:r>
              <a:rPr lang="en-US" dirty="0" smtClean="0"/>
              <a:t> vs. FAA Hybrid III 50</a:t>
            </a:r>
            <a:r>
              <a:rPr lang="en-US" baseline="30000" dirty="0" smtClean="0"/>
              <a:t>th</a:t>
            </a:r>
            <a:r>
              <a:rPr lang="en-US" dirty="0" smtClean="0"/>
              <a:t> %</a:t>
            </a:r>
            <a:r>
              <a:rPr lang="en-US" dirty="0" err="1" smtClean="0"/>
              <a:t>ile</a:t>
            </a:r>
            <a:endParaRPr lang="en-US" dirty="0" smtClean="0"/>
          </a:p>
          <a:p>
            <a:r>
              <a:rPr lang="en-US" dirty="0" smtClean="0"/>
              <a:t>Dynamic Sled Test Configurations – Part 25.562 Test (2)</a:t>
            </a:r>
          </a:p>
          <a:p>
            <a:pPr lvl="1"/>
            <a:r>
              <a:rPr lang="en-US" dirty="0" smtClean="0"/>
              <a:t>2 pt., 3 pt., and 4 pt. belt configurations</a:t>
            </a:r>
          </a:p>
          <a:p>
            <a:pPr lvl="1"/>
            <a:r>
              <a:rPr lang="en-US" dirty="0" smtClean="0"/>
              <a:t>Head Path Analysis</a:t>
            </a:r>
          </a:p>
          <a:p>
            <a:pPr lvl="2"/>
            <a:r>
              <a:rPr lang="en-US" dirty="0" smtClean="0"/>
              <a:t>Maximum Excursion</a:t>
            </a:r>
          </a:p>
          <a:p>
            <a:pPr lvl="2"/>
            <a:r>
              <a:rPr lang="en-US" dirty="0" smtClean="0"/>
              <a:t>Head Velocity vs. Monument Distance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Load Transfer Analysis</a:t>
            </a:r>
          </a:p>
          <a:p>
            <a:pPr lvl="2"/>
            <a:r>
              <a:rPr lang="en-US" dirty="0" smtClean="0">
                <a:solidFill>
                  <a:prstClr val="black"/>
                </a:solidFill>
              </a:rPr>
              <a:t>Belt Loads</a:t>
            </a:r>
          </a:p>
          <a:p>
            <a:pPr lvl="2"/>
            <a:r>
              <a:rPr lang="en-US" dirty="0" smtClean="0">
                <a:solidFill>
                  <a:prstClr val="black"/>
                </a:solidFill>
              </a:rPr>
              <a:t>Seat Pan Loads</a:t>
            </a:r>
            <a:endParaRPr lang="en-US" dirty="0">
              <a:solidFill>
                <a:prstClr val="black"/>
              </a:solidFill>
            </a:endParaRPr>
          </a:p>
          <a:p>
            <a:pPr lvl="0"/>
            <a:r>
              <a:rPr lang="en-US" dirty="0">
                <a:solidFill>
                  <a:prstClr val="black"/>
                </a:solidFill>
              </a:rPr>
              <a:t>Dynamic Sled Test Configurations – Part 25.562 Test </a:t>
            </a:r>
            <a:r>
              <a:rPr lang="en-US" dirty="0" smtClean="0">
                <a:solidFill>
                  <a:prstClr val="black"/>
                </a:solidFill>
              </a:rPr>
              <a:t>(1)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Rigid Seat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4” Seat Cushion (Monolithic foam)</a:t>
            </a:r>
            <a:endParaRPr lang="en-US" dirty="0">
              <a:solidFill>
                <a:prstClr val="black"/>
              </a:solidFill>
            </a:endParaRP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Conclusions – Dynamic Performance Comparison HII vs. FAA HIII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2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7151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page10-4_na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09818"/>
            <a:ext cx="3923276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 descr="page10-6_na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524" y="1309818"/>
            <a:ext cx="3923276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0" y="2286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	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0" y="2286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	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592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4595" name="Rectangle 1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4596" name="Rectangle 20"/>
          <p:cNvSpPr>
            <a:spLocks noChangeArrowheads="1"/>
          </p:cNvSpPr>
          <p:nvPr/>
        </p:nvSpPr>
        <p:spPr bwMode="auto">
          <a:xfrm>
            <a:off x="0" y="2286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	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dirty="0" smtClean="0"/>
              <a:t>3-Pt </a:t>
            </a:r>
            <a:r>
              <a:rPr lang="en-US" dirty="0"/>
              <a:t>belt 0 degrees Part 25.562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Belt Loads </a:t>
            </a:r>
            <a:r>
              <a:rPr lang="en-US" dirty="0"/>
              <a:t>Comparison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4618037"/>
            <a:ext cx="8229600" cy="17065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Similar results were obtained for the left lap belt. </a:t>
            </a:r>
          </a:p>
          <a:p>
            <a:r>
              <a:rPr lang="en-US" dirty="0" smtClean="0"/>
              <a:t>Left shoulder lap belt comparison shows some differences between ATDs. These differences may </a:t>
            </a:r>
            <a:r>
              <a:rPr lang="en-US" dirty="0"/>
              <a:t>be attributed to the differences in mass in </a:t>
            </a:r>
            <a:r>
              <a:rPr lang="en-US" dirty="0" smtClean="0"/>
              <a:t>upper </a:t>
            </a:r>
            <a:r>
              <a:rPr lang="en-US" dirty="0"/>
              <a:t>body </a:t>
            </a:r>
            <a:r>
              <a:rPr lang="en-US" dirty="0" smtClean="0"/>
              <a:t>regions as well as the different kinematics of the upper torso.</a:t>
            </a:r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20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 descr="page8-2_na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276600"/>
            <a:ext cx="1965960" cy="160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page8-3_nai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6311" y="3276600"/>
            <a:ext cx="1965960" cy="160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8" descr="page8-5_nai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6111" y="3276600"/>
            <a:ext cx="1965960" cy="160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9" descr="page8-6_nai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95911" y="3276600"/>
            <a:ext cx="1965960" cy="160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 descr="page6-2_nai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1447800"/>
            <a:ext cx="1965960" cy="160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" descr="page6-3_nai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76311" y="1447377"/>
            <a:ext cx="1965960" cy="160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 descr="page6-5_nai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86111" y="1455615"/>
            <a:ext cx="1965960" cy="160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 descr="page6-6_nail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95911" y="1455615"/>
            <a:ext cx="1965960" cy="160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dirty="0" smtClean="0"/>
              <a:t>3-Pt </a:t>
            </a:r>
            <a:r>
              <a:rPr lang="en-US" dirty="0"/>
              <a:t>belt 0 degrees Part 25.562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Seat Back/Pan Loads </a:t>
            </a:r>
            <a:r>
              <a:rPr lang="en-US" dirty="0"/>
              <a:t>Comparison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3573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218304" y="4850270"/>
            <a:ext cx="7239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1200" dirty="0" smtClean="0"/>
              <a:t>*Note: Seat Pan and Back Loads (Tare Comp. and in Global Coordinates)</a:t>
            </a:r>
            <a:endParaRPr lang="en-US" sz="1200" dirty="0">
              <a:latin typeface="Calibri" pitchFamily="34" charset="0"/>
            </a:endParaRPr>
          </a:p>
        </p:txBody>
      </p:sp>
      <p:sp>
        <p:nvSpPr>
          <p:cNvPr id="23586" name="Rectangle 3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3588" name="Rectangle 36"/>
          <p:cNvSpPr>
            <a:spLocks noChangeArrowheads="1"/>
          </p:cNvSpPr>
          <p:nvPr/>
        </p:nvSpPr>
        <p:spPr bwMode="auto">
          <a:xfrm>
            <a:off x="0" y="4114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589" name="Rectangle 37"/>
          <p:cNvSpPr>
            <a:spLocks noChangeArrowheads="1"/>
          </p:cNvSpPr>
          <p:nvPr/>
        </p:nvSpPr>
        <p:spPr bwMode="auto">
          <a:xfrm>
            <a:off x="0" y="5943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	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" name="Content Placeholder 5"/>
          <p:cNvSpPr>
            <a:spLocks noGrp="1"/>
          </p:cNvSpPr>
          <p:nvPr>
            <p:ph idx="1"/>
          </p:nvPr>
        </p:nvSpPr>
        <p:spPr>
          <a:xfrm>
            <a:off x="457200" y="5303837"/>
            <a:ext cx="8229600" cy="1096963"/>
          </a:xfrm>
        </p:spPr>
        <p:txBody>
          <a:bodyPr>
            <a:normAutofit/>
          </a:bodyPr>
          <a:lstStyle/>
          <a:p>
            <a:r>
              <a:rPr lang="en-US" dirty="0" smtClean="0"/>
              <a:t>Overall both ATDs transfer similar loads to the rigid seat pan and seatback.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27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dirty="0" smtClean="0"/>
              <a:t>3-Pt </a:t>
            </a:r>
            <a:r>
              <a:rPr lang="en-US" dirty="0"/>
              <a:t>belt 0 degrees Part 25.562</a:t>
            </a:r>
            <a:br>
              <a:rPr lang="en-US" dirty="0"/>
            </a:br>
            <a:r>
              <a:rPr lang="en-US" dirty="0"/>
              <a:t>Videos HII vs. FAA </a:t>
            </a:r>
            <a:r>
              <a:rPr lang="en-US" dirty="0" smtClean="0"/>
              <a:t>HIII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76200" y="2983468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latin typeface="Calibri" pitchFamily="34" charset="0"/>
              </a:rPr>
              <a:t>HII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76200" y="4736068"/>
            <a:ext cx="685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latin typeface="Calibri" pitchFamily="34" charset="0"/>
              </a:rPr>
              <a:t>FAA</a:t>
            </a:r>
            <a:br>
              <a:rPr lang="en-US" dirty="0" smtClean="0"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HIII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2209800" y="1752600"/>
            <a:ext cx="152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latin typeface="Calibri" pitchFamily="34" charset="0"/>
              </a:rPr>
              <a:t>Side View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6324600" y="1764268"/>
            <a:ext cx="152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latin typeface="Calibri" pitchFamily="34" charset="0"/>
              </a:rPr>
              <a:t>Front View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8" name="3ptBelt_Series1_Video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" y="2209800"/>
            <a:ext cx="8229600" cy="3919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</a:t>
            </a:r>
            <a:r>
              <a:rPr lang="en-US" dirty="0" smtClean="0"/>
              <a:t>-Point </a:t>
            </a:r>
            <a:r>
              <a:rPr lang="en-US" dirty="0"/>
              <a:t>belt 0 degrees</a:t>
            </a:r>
            <a:br>
              <a:rPr lang="en-US" dirty="0"/>
            </a:br>
            <a:r>
              <a:rPr lang="en-US" dirty="0" smtClean="0"/>
              <a:t>part </a:t>
            </a:r>
            <a:r>
              <a:rPr lang="en-US" dirty="0"/>
              <a:t>25.562</a:t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Dynamic Performance Evaluation </a:t>
            </a:r>
            <a:br>
              <a:rPr lang="en-US" dirty="0"/>
            </a:br>
            <a:r>
              <a:rPr lang="en-US" dirty="0"/>
              <a:t>HII 50</a:t>
            </a:r>
            <a:r>
              <a:rPr lang="en-US" baseline="30000" dirty="0"/>
              <a:t>th</a:t>
            </a:r>
            <a:r>
              <a:rPr lang="en-US" dirty="0"/>
              <a:t> %</a:t>
            </a:r>
            <a:r>
              <a:rPr lang="en-US" dirty="0" err="1"/>
              <a:t>ile</a:t>
            </a:r>
            <a:r>
              <a:rPr lang="en-US" dirty="0"/>
              <a:t> vs. FAA HIII 50</a:t>
            </a:r>
            <a:r>
              <a:rPr lang="en-US" baseline="30000" dirty="0"/>
              <a:t>th</a:t>
            </a:r>
            <a:r>
              <a:rPr lang="en-US" dirty="0"/>
              <a:t> %</a:t>
            </a:r>
            <a:r>
              <a:rPr lang="en-US" dirty="0" err="1"/>
              <a:t>ile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23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4765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 cstate="print"/>
          <a:srcRect r="9368" b="8333"/>
          <a:stretch>
            <a:fillRect/>
          </a:stretch>
        </p:blipFill>
        <p:spPr bwMode="auto">
          <a:xfrm>
            <a:off x="6393033" y="1600200"/>
            <a:ext cx="2464701" cy="1591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01982"/>
              </p:ext>
            </p:extLst>
          </p:nvPr>
        </p:nvGraphicFramePr>
        <p:xfrm>
          <a:off x="152400" y="1600200"/>
          <a:ext cx="6140773" cy="975360"/>
        </p:xfrm>
        <a:graphic>
          <a:graphicData uri="http://schemas.openxmlformats.org/drawingml/2006/table">
            <a:tbl>
              <a:tblPr/>
              <a:tblGrid>
                <a:gridCol w="1165860"/>
                <a:gridCol w="1082424"/>
                <a:gridCol w="673371"/>
                <a:gridCol w="596532"/>
                <a:gridCol w="491208"/>
                <a:gridCol w="1121093"/>
                <a:gridCol w="1010285"/>
              </a:tblGrid>
              <a:tr h="304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TEST #.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ATD Serial#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BELT TYPE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ANGLE (deg)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SEAT TYPE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BELT MAT.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CRASH PULSE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</a:rPr>
                        <a:t>06165-17-18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</a:rPr>
                        <a:t>HYB II 656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Rigid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100% </a:t>
                      </a: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Polyester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25.562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</a:rPr>
                        <a:t>06165-14-15-27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</a:rPr>
                        <a:t>FAA HYB III 289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Rigid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mtClean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100% </a:t>
                      </a: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Polyester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25.562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872784" y="1066800"/>
            <a:ext cx="350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Seat Back &amp; Seat Pan 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Orientation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Test </a:t>
            </a:r>
            <a:r>
              <a:rPr lang="en-US" dirty="0" smtClean="0"/>
              <a:t>Description - 4-Pt </a:t>
            </a:r>
            <a:r>
              <a:rPr lang="en-US" dirty="0"/>
              <a:t>belt 0 </a:t>
            </a:r>
            <a:r>
              <a:rPr lang="en-US" dirty="0" smtClean="0"/>
              <a:t>degrees Part </a:t>
            </a:r>
            <a:r>
              <a:rPr lang="en-US" dirty="0"/>
              <a:t>25.562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24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5198807" y="3276600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dirty="0" smtClean="0">
                <a:latin typeface="Calibri" pitchFamily="34" charset="0"/>
              </a:rPr>
              <a:t>HII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7276982" y="3276600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FAA HIII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l="6504" r="2439"/>
          <a:stretch>
            <a:fillRect/>
          </a:stretch>
        </p:blipFill>
        <p:spPr bwMode="auto">
          <a:xfrm>
            <a:off x="304800" y="3087801"/>
            <a:ext cx="4114800" cy="338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" descr="J:\FAA\FAA CERTIFICATION PHASE I\TESTING\06165-17\PICTURES\PRE-TEST PICS\IMG_0830.JPG"/>
          <p:cNvPicPr>
            <a:picLocks noChangeAspect="1" noChangeArrowheads="1"/>
          </p:cNvPicPr>
          <p:nvPr/>
        </p:nvPicPr>
        <p:blipFill>
          <a:blip r:embed="rId4" cstate="print"/>
          <a:srcRect l="19444" r="25000"/>
          <a:stretch>
            <a:fillRect/>
          </a:stretch>
        </p:blipFill>
        <p:spPr bwMode="auto">
          <a:xfrm>
            <a:off x="4597194" y="3621201"/>
            <a:ext cx="2032206" cy="2743200"/>
          </a:xfrm>
          <a:prstGeom prst="rect">
            <a:avLst/>
          </a:prstGeom>
          <a:noFill/>
        </p:spPr>
      </p:pic>
      <p:pic>
        <p:nvPicPr>
          <p:cNvPr id="15" name="Picture 2" descr="J:\FAA\FAA CERTIFICATION PHASE I\TESTING\06165-14\PICTURES\PRE-TEST PICS\IMG_0741.JPG"/>
          <p:cNvPicPr>
            <a:picLocks noChangeAspect="1" noChangeArrowheads="1"/>
          </p:cNvPicPr>
          <p:nvPr/>
        </p:nvPicPr>
        <p:blipFill>
          <a:blip r:embed="rId5" cstate="print"/>
          <a:srcRect l="25000" r="20839"/>
          <a:stretch>
            <a:fillRect/>
          </a:stretch>
        </p:blipFill>
        <p:spPr bwMode="auto">
          <a:xfrm>
            <a:off x="6934200" y="3621201"/>
            <a:ext cx="1981200" cy="274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92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dirty="0" smtClean="0"/>
              <a:t>4-Pt </a:t>
            </a:r>
            <a:r>
              <a:rPr lang="en-US" dirty="0"/>
              <a:t>belt 0 degrees Part 25.562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Head </a:t>
            </a:r>
            <a:r>
              <a:rPr lang="en-US" dirty="0"/>
              <a:t>C.G. </a:t>
            </a:r>
            <a:r>
              <a:rPr lang="en-US" dirty="0" smtClean="0"/>
              <a:t>Disp</a:t>
            </a:r>
            <a:r>
              <a:rPr lang="en-US" dirty="0"/>
              <a:t>./Vel. Comparison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25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2" descr="page1-1_na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00200"/>
            <a:ext cx="271145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page1-3_na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5923" y="1600200"/>
            <a:ext cx="2722563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 descr="page1-4_nai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3950" y="1600200"/>
            <a:ext cx="271145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" descr="J:\FAA\FAA CERTIFICATION PHASE I\MOTION VIEW FILES\06165 Series\H2 vs FAA H3\0 deg 4 pt\kinematics\HybIII VS HybII 0deg 4ptbelt tests kinematics_sept2011_data_dir\page2-3_nai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5514" y="3837623"/>
            <a:ext cx="2700997" cy="1920240"/>
          </a:xfrm>
          <a:prstGeom prst="rect">
            <a:avLst/>
          </a:prstGeom>
          <a:noFill/>
        </p:spPr>
      </p:pic>
      <p:pic>
        <p:nvPicPr>
          <p:cNvPr id="21" name="Picture 2" descr="J:\FAA\FAA CERTIFICATION PHASE I\MOTION VIEW FILES\06165 Series\H2 vs FAA H3\0 deg 4 pt\kinematics\HybIII VS HybII 0deg 4ptbelt tests kinematics_sept2011_data_dir\page2-4_nai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3837623"/>
            <a:ext cx="2690446" cy="1920240"/>
          </a:xfrm>
          <a:prstGeom prst="rect">
            <a:avLst/>
          </a:prstGeom>
          <a:noFill/>
        </p:spPr>
      </p:pic>
      <p:pic>
        <p:nvPicPr>
          <p:cNvPr id="22" name="Picture 3" descr="J:\FAA\FAA CERTIFICATION PHASE I\MOTION VIEW FILES\06165 Series\H2 vs FAA H3\0 deg 4 pt\kinematics\HybIII VS HybII 0deg 4ptbelt tests kinematics_sept2011_data_dir\page2-2_nai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3837623"/>
            <a:ext cx="2690446" cy="1920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032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4-Pt </a:t>
            </a:r>
            <a:r>
              <a:rPr lang="en-US" dirty="0"/>
              <a:t>belt 0 degrees Part 25.562</a:t>
            </a:r>
            <a:br>
              <a:rPr lang="en-US" dirty="0"/>
            </a:br>
            <a:r>
              <a:rPr lang="en-US" dirty="0"/>
              <a:t>Head </a:t>
            </a:r>
            <a:r>
              <a:rPr lang="en-US" dirty="0" smtClean="0"/>
              <a:t>Vel. Comparison w.r.t. Head Positio</a:t>
            </a:r>
            <a:r>
              <a:rPr lang="en-US" dirty="0"/>
              <a:t>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26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4876800"/>
            <a:ext cx="533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Calibri" pitchFamily="34" charset="0"/>
              </a:rPr>
              <a:t>* Negative values means FAA HIII is under predicting with respect HII</a:t>
            </a:r>
          </a:p>
        </p:txBody>
      </p:sp>
      <p:grpSp>
        <p:nvGrpSpPr>
          <p:cNvPr id="11" name="Group 5"/>
          <p:cNvGrpSpPr/>
          <p:nvPr/>
        </p:nvGrpSpPr>
        <p:grpSpPr>
          <a:xfrm>
            <a:off x="228600" y="1591962"/>
            <a:ext cx="8686800" cy="3276600"/>
            <a:chOff x="228600" y="2057400"/>
            <a:chExt cx="8686800" cy="327660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600" y="2057400"/>
              <a:ext cx="8686800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 l="23074" t="609" r="62040" b="97695"/>
            <a:stretch>
              <a:fillRect/>
            </a:stretch>
          </p:blipFill>
          <p:spPr bwMode="auto">
            <a:xfrm rot="16200000">
              <a:off x="3975" y="3615445"/>
              <a:ext cx="819582" cy="147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5609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0" y="2286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	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0" y="2286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	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592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4595" name="Rectangle 1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4596" name="Rectangle 20"/>
          <p:cNvSpPr>
            <a:spLocks noChangeArrowheads="1"/>
          </p:cNvSpPr>
          <p:nvPr/>
        </p:nvSpPr>
        <p:spPr bwMode="auto">
          <a:xfrm>
            <a:off x="0" y="2286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	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dirty="0" smtClean="0"/>
              <a:t>4-Pt </a:t>
            </a:r>
            <a:r>
              <a:rPr lang="en-US" dirty="0"/>
              <a:t>belt 0 degrees Part 25.562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Belt Loads </a:t>
            </a:r>
            <a:r>
              <a:rPr lang="en-US" dirty="0"/>
              <a:t>Comparison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5257800"/>
            <a:ext cx="8229600" cy="125421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Similar results were obtained for the lap belts. </a:t>
            </a:r>
          </a:p>
          <a:p>
            <a:r>
              <a:rPr lang="en-US" dirty="0" smtClean="0"/>
              <a:t>Slightly differences can be observed on the shoulder belts (both sides). These differences may </a:t>
            </a:r>
            <a:r>
              <a:rPr lang="en-US" dirty="0"/>
              <a:t>be attributed to the differences in mass in </a:t>
            </a:r>
            <a:r>
              <a:rPr lang="en-US" dirty="0" smtClean="0"/>
              <a:t>upper </a:t>
            </a:r>
            <a:r>
              <a:rPr lang="en-US" dirty="0"/>
              <a:t>body </a:t>
            </a:r>
            <a:r>
              <a:rPr lang="en-US" dirty="0" smtClean="0"/>
              <a:t>regions as well as the different kinematics of the upper torso.</a:t>
            </a:r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27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7" name="Picture 7" descr="page10-4_na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5987" y="1188720"/>
            <a:ext cx="2453550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" descr="page10-1_na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7336" y="1188720"/>
            <a:ext cx="2465188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9" descr="page10-6_nai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55987" y="3200400"/>
            <a:ext cx="2453550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0" descr="page10-3_nai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7336" y="3200400"/>
            <a:ext cx="2465188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174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dirty="0" smtClean="0"/>
              <a:t>4-Pt </a:t>
            </a:r>
            <a:r>
              <a:rPr lang="en-US" dirty="0"/>
              <a:t>belt 0 degrees Part 25.562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Seat Back/Pan Loads </a:t>
            </a:r>
            <a:r>
              <a:rPr lang="en-US" dirty="0"/>
              <a:t>Comparison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28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3573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218304" y="4850270"/>
            <a:ext cx="7239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1200" dirty="0" smtClean="0"/>
              <a:t>*Note: Seat Pan and Back Loads (Tare Comp. and in Global Coordinates)</a:t>
            </a:r>
            <a:endParaRPr lang="en-US" sz="1200" dirty="0">
              <a:latin typeface="Calibri" pitchFamily="34" charset="0"/>
            </a:endParaRPr>
          </a:p>
        </p:txBody>
      </p:sp>
      <p:sp>
        <p:nvSpPr>
          <p:cNvPr id="23586" name="Rectangle 3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3588" name="Rectangle 36"/>
          <p:cNvSpPr>
            <a:spLocks noChangeArrowheads="1"/>
          </p:cNvSpPr>
          <p:nvPr/>
        </p:nvSpPr>
        <p:spPr bwMode="auto">
          <a:xfrm>
            <a:off x="0" y="4114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589" name="Rectangle 37"/>
          <p:cNvSpPr>
            <a:spLocks noChangeArrowheads="1"/>
          </p:cNvSpPr>
          <p:nvPr/>
        </p:nvSpPr>
        <p:spPr bwMode="auto">
          <a:xfrm>
            <a:off x="0" y="5943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	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" name="Content Placeholder 5"/>
          <p:cNvSpPr>
            <a:spLocks noGrp="1"/>
          </p:cNvSpPr>
          <p:nvPr>
            <p:ph idx="1"/>
          </p:nvPr>
        </p:nvSpPr>
        <p:spPr>
          <a:xfrm>
            <a:off x="457200" y="5303837"/>
            <a:ext cx="8229600" cy="1096963"/>
          </a:xfrm>
        </p:spPr>
        <p:txBody>
          <a:bodyPr>
            <a:normAutofit/>
          </a:bodyPr>
          <a:lstStyle/>
          <a:p>
            <a:r>
              <a:rPr lang="en-US" dirty="0" smtClean="0"/>
              <a:t>Overall both ATDs transfer similar loads to the rigid seat pan and seatback.</a:t>
            </a:r>
            <a:endParaRPr lang="en-US" dirty="0"/>
          </a:p>
          <a:p>
            <a:endParaRPr lang="en-US" dirty="0"/>
          </a:p>
        </p:txBody>
      </p:sp>
      <p:pic>
        <p:nvPicPr>
          <p:cNvPr id="19" name="Picture 2" descr="page6-2_na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372" y="1447800"/>
            <a:ext cx="1965960" cy="160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 descr="page6-3_nai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4372" y="1447800"/>
            <a:ext cx="1965960" cy="160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4" descr="page6-5_nai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4172" y="1447800"/>
            <a:ext cx="1965960" cy="160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5" descr="page6-6_nai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03972" y="1447800"/>
            <a:ext cx="1965960" cy="160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6" descr="page8-2_nai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8372" y="3276600"/>
            <a:ext cx="1965960" cy="160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7" descr="page8-3_nai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84372" y="3276600"/>
            <a:ext cx="1965960" cy="160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8" descr="page8-5_nai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94172" y="3276600"/>
            <a:ext cx="1965960" cy="160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9" descr="page8-6_nail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03972" y="3276600"/>
            <a:ext cx="1965960" cy="160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188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dirty="0" smtClean="0"/>
              <a:t>4-Pt </a:t>
            </a:r>
            <a:r>
              <a:rPr lang="en-US" dirty="0"/>
              <a:t>belt 0 degrees Part 25.562</a:t>
            </a:r>
            <a:br>
              <a:rPr lang="en-US" dirty="0"/>
            </a:br>
            <a:r>
              <a:rPr lang="en-US" dirty="0"/>
              <a:t>Videos HII vs. FAA HIII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76200" y="2983468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latin typeface="Calibri" pitchFamily="34" charset="0"/>
              </a:rPr>
              <a:t>HII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76200" y="4736068"/>
            <a:ext cx="685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latin typeface="Calibri" pitchFamily="34" charset="0"/>
              </a:rPr>
              <a:t>FAA</a:t>
            </a:r>
            <a:br>
              <a:rPr lang="en-US" dirty="0" smtClean="0"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HIII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2209800" y="1752600"/>
            <a:ext cx="152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latin typeface="Calibri" pitchFamily="34" charset="0"/>
              </a:rPr>
              <a:t>Side View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6324600" y="1764268"/>
            <a:ext cx="152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latin typeface="Calibri" pitchFamily="34" charset="0"/>
              </a:rPr>
              <a:t>Front View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8" name="4ptBelt_Series1_Video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" y="2209800"/>
            <a:ext cx="8229600" cy="3919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SCOPE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Dynamic Performance Evaluation </a:t>
            </a:r>
            <a:br>
              <a:rPr lang="en-US" dirty="0"/>
            </a:br>
            <a:r>
              <a:rPr lang="en-US" dirty="0"/>
              <a:t>HII 50</a:t>
            </a:r>
            <a:r>
              <a:rPr lang="en-US" baseline="30000" dirty="0"/>
              <a:t>th</a:t>
            </a:r>
            <a:r>
              <a:rPr lang="en-US" dirty="0"/>
              <a:t> %</a:t>
            </a:r>
            <a:r>
              <a:rPr lang="en-US" dirty="0" err="1"/>
              <a:t>ile</a:t>
            </a:r>
            <a:r>
              <a:rPr lang="en-US" dirty="0"/>
              <a:t> vs. FAA HIII 50</a:t>
            </a:r>
            <a:r>
              <a:rPr lang="en-US" baseline="30000" dirty="0"/>
              <a:t>th</a:t>
            </a:r>
            <a:r>
              <a:rPr lang="en-US" dirty="0"/>
              <a:t> %</a:t>
            </a:r>
            <a:r>
              <a:rPr lang="en-US" dirty="0" err="1"/>
              <a:t>ile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3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0104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2-Point belt 60 degrees</a:t>
            </a:r>
            <a:br>
              <a:rPr lang="en-US" dirty="0"/>
            </a:br>
            <a:r>
              <a:rPr lang="en-US" dirty="0" smtClean="0"/>
              <a:t>part </a:t>
            </a:r>
            <a:r>
              <a:rPr lang="en-US" dirty="0"/>
              <a:t>25.562</a:t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Dynamic Performance Evaluation </a:t>
            </a:r>
            <a:br>
              <a:rPr lang="en-US" dirty="0"/>
            </a:br>
            <a:r>
              <a:rPr lang="en-US" dirty="0"/>
              <a:t>HII 50</a:t>
            </a:r>
            <a:r>
              <a:rPr lang="en-US" baseline="30000" dirty="0"/>
              <a:t>th</a:t>
            </a:r>
            <a:r>
              <a:rPr lang="en-US" dirty="0"/>
              <a:t> %</a:t>
            </a:r>
            <a:r>
              <a:rPr lang="en-US" dirty="0" err="1"/>
              <a:t>ile</a:t>
            </a:r>
            <a:r>
              <a:rPr lang="en-US" dirty="0"/>
              <a:t> vs. FAA HIII 50</a:t>
            </a:r>
            <a:r>
              <a:rPr lang="en-US" baseline="30000" dirty="0"/>
              <a:t>th</a:t>
            </a:r>
            <a:r>
              <a:rPr lang="en-US" dirty="0"/>
              <a:t> %</a:t>
            </a:r>
            <a:r>
              <a:rPr lang="en-US" dirty="0" err="1"/>
              <a:t>ile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30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3976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 cstate="print"/>
          <a:srcRect r="9368" b="8333"/>
          <a:stretch>
            <a:fillRect/>
          </a:stretch>
        </p:blipFill>
        <p:spPr bwMode="auto">
          <a:xfrm>
            <a:off x="6393033" y="1600200"/>
            <a:ext cx="2464701" cy="1591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785540"/>
              </p:ext>
            </p:extLst>
          </p:nvPr>
        </p:nvGraphicFramePr>
        <p:xfrm>
          <a:off x="152400" y="1600200"/>
          <a:ext cx="6140773" cy="975360"/>
        </p:xfrm>
        <a:graphic>
          <a:graphicData uri="http://schemas.openxmlformats.org/drawingml/2006/table">
            <a:tbl>
              <a:tblPr/>
              <a:tblGrid>
                <a:gridCol w="1165860"/>
                <a:gridCol w="1082424"/>
                <a:gridCol w="673371"/>
                <a:gridCol w="596532"/>
                <a:gridCol w="491208"/>
                <a:gridCol w="1121093"/>
                <a:gridCol w="1010285"/>
              </a:tblGrid>
              <a:tr h="304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TEST #.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ATD Serial#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BELT TYPE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ANGLE (deg)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SEAT TYPE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BELT MAT.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CRASH PULSE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06165-5,6,25,26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HYB II 698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</a:rPr>
                        <a:t>60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 pitchFamily="34" charset="0"/>
                          <a:ea typeface="Times New Roman"/>
                        </a:rPr>
                        <a:t>Rigid</a:t>
                      </a:r>
                      <a:endParaRPr lang="en-US" sz="12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100% </a:t>
                      </a: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Polyester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25.562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06165-7,8,28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FAA HYB III 289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</a:rPr>
                        <a:t>60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 pitchFamily="34" charset="0"/>
                          <a:ea typeface="Times New Roman"/>
                        </a:rPr>
                        <a:t>Rigid</a:t>
                      </a:r>
                      <a:endParaRPr lang="en-US" sz="12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100% </a:t>
                      </a: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Polyester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25.562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872784" y="1066800"/>
            <a:ext cx="350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Seat Back &amp; Seat Pan 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Orientation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Test </a:t>
            </a:r>
            <a:r>
              <a:rPr lang="en-US" dirty="0" smtClean="0"/>
              <a:t>Description - 2-Pt </a:t>
            </a:r>
            <a:r>
              <a:rPr lang="en-US" dirty="0"/>
              <a:t>belt </a:t>
            </a:r>
            <a:r>
              <a:rPr lang="en-US" dirty="0" smtClean="0"/>
              <a:t>60 degrees Part </a:t>
            </a:r>
            <a:r>
              <a:rPr lang="en-US" dirty="0"/>
              <a:t>25.562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31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5295900" y="3276600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dirty="0" smtClean="0">
                <a:latin typeface="Calibri" pitchFamily="34" charset="0"/>
              </a:rPr>
              <a:t>HII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7391400" y="3276600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FAA HIII</a:t>
            </a:r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76" y="2776152"/>
            <a:ext cx="458152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1" descr="J:\FAA\FAA CERTIFICATION PHASE I\TESTING\06165-8\PICTURES\PRE TEST PICS\Picture 022.jpg"/>
          <p:cNvPicPr>
            <a:picLocks noChangeAspect="1" noChangeArrowheads="1"/>
          </p:cNvPicPr>
          <p:nvPr/>
        </p:nvPicPr>
        <p:blipFill>
          <a:blip r:embed="rId4" cstate="print"/>
          <a:srcRect l="25193" t="17592" r="33218" b="11111"/>
          <a:stretch>
            <a:fillRect/>
          </a:stretch>
        </p:blipFill>
        <p:spPr bwMode="auto">
          <a:xfrm>
            <a:off x="6934200" y="3614352"/>
            <a:ext cx="2133600" cy="2743200"/>
          </a:xfrm>
          <a:prstGeom prst="rect">
            <a:avLst/>
          </a:prstGeom>
          <a:noFill/>
        </p:spPr>
      </p:pic>
      <p:pic>
        <p:nvPicPr>
          <p:cNvPr id="23" name="Picture 4" descr="J:\FAA\FAA CERTIFICATION PHASE I\TESTING\06165-6\PICTURES\PRE TEST PICS\Picture 065.jpg"/>
          <p:cNvPicPr>
            <a:picLocks noChangeAspect="1" noChangeArrowheads="1"/>
          </p:cNvPicPr>
          <p:nvPr/>
        </p:nvPicPr>
        <p:blipFill>
          <a:blip r:embed="rId5" cstate="print"/>
          <a:srcRect l="25695" r="15972"/>
          <a:stretch>
            <a:fillRect/>
          </a:stretch>
        </p:blipFill>
        <p:spPr bwMode="auto">
          <a:xfrm flipH="1">
            <a:off x="4648200" y="3614352"/>
            <a:ext cx="2133600" cy="274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125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2-Pt belt 60 degrees Part 25.562</a:t>
            </a:r>
            <a:br>
              <a:rPr lang="en-US" dirty="0"/>
            </a:br>
            <a:r>
              <a:rPr lang="en-US" dirty="0"/>
              <a:t>Lumbar Loads Comparison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41837"/>
            <a:ext cx="8229600" cy="1858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All </a:t>
            </a:r>
            <a:r>
              <a:rPr lang="en-US" dirty="0"/>
              <a:t>tests passed satisfactorily the Lumbar </a:t>
            </a:r>
            <a:r>
              <a:rPr lang="en-US" dirty="0" err="1"/>
              <a:t>Fz</a:t>
            </a:r>
            <a:r>
              <a:rPr lang="en-US" dirty="0"/>
              <a:t> criteria</a:t>
            </a:r>
          </a:p>
          <a:p>
            <a:r>
              <a:rPr lang="en-US" dirty="0" smtClean="0"/>
              <a:t>Observe </a:t>
            </a:r>
            <a:r>
              <a:rPr lang="en-US" dirty="0"/>
              <a:t>that </a:t>
            </a:r>
            <a:r>
              <a:rPr lang="en-US" dirty="0" smtClean="0"/>
              <a:t>the FAA HIII lumbar load is up to 23% </a:t>
            </a:r>
            <a:r>
              <a:rPr lang="en-US" dirty="0"/>
              <a:t>larger </a:t>
            </a:r>
            <a:r>
              <a:rPr lang="en-US" dirty="0" smtClean="0"/>
              <a:t>than the one obtained with the HII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This effect will be even larger for part 23.562 scenarios and highly cushioned configurations.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32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2" descr="page4-3_na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330410"/>
            <a:ext cx="3718923" cy="301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page4-5_na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6369" y="1328352"/>
            <a:ext cx="3698031" cy="301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898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dirty="0" smtClean="0"/>
              <a:t>2-Pt </a:t>
            </a:r>
            <a:r>
              <a:rPr lang="en-US" dirty="0"/>
              <a:t>belt </a:t>
            </a:r>
            <a:r>
              <a:rPr lang="en-US" dirty="0" smtClean="0"/>
              <a:t>60 </a:t>
            </a:r>
            <a:r>
              <a:rPr lang="en-US" dirty="0"/>
              <a:t>degrees Part 25.562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Seat Back/Pan Loads </a:t>
            </a:r>
            <a:r>
              <a:rPr lang="en-US" dirty="0"/>
              <a:t>Comparison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33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3573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218304" y="4850270"/>
            <a:ext cx="7239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1200" dirty="0" smtClean="0"/>
              <a:t>*Note: Seat Pan and Back Loads (Tare Comp. and in Sled Global Coordinates)</a:t>
            </a:r>
            <a:endParaRPr lang="en-US" sz="1200" dirty="0">
              <a:latin typeface="Calibri" pitchFamily="34" charset="0"/>
            </a:endParaRPr>
          </a:p>
        </p:txBody>
      </p:sp>
      <p:sp>
        <p:nvSpPr>
          <p:cNvPr id="23586" name="Rectangle 3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3589" name="Rectangle 37"/>
          <p:cNvSpPr>
            <a:spLocks noChangeArrowheads="1"/>
          </p:cNvSpPr>
          <p:nvPr/>
        </p:nvSpPr>
        <p:spPr bwMode="auto">
          <a:xfrm>
            <a:off x="0" y="5943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	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" name="Content Placeholder 5"/>
          <p:cNvSpPr>
            <a:spLocks noGrp="1"/>
          </p:cNvSpPr>
          <p:nvPr>
            <p:ph idx="1"/>
          </p:nvPr>
        </p:nvSpPr>
        <p:spPr>
          <a:xfrm>
            <a:off x="457200" y="5303837"/>
            <a:ext cx="8229600" cy="1096963"/>
          </a:xfrm>
        </p:spPr>
        <p:txBody>
          <a:bodyPr>
            <a:normAutofit/>
          </a:bodyPr>
          <a:lstStyle/>
          <a:p>
            <a:r>
              <a:rPr lang="en-US" dirty="0" smtClean="0"/>
              <a:t>Overall both ATDs transfer similar loads to the rigid seat pan and seatback.</a:t>
            </a:r>
            <a:endParaRPr lang="en-US" dirty="0"/>
          </a:p>
          <a:p>
            <a:endParaRPr lang="en-US" dirty="0"/>
          </a:p>
        </p:txBody>
      </p:sp>
      <p:pic>
        <p:nvPicPr>
          <p:cNvPr id="21" name="Picture 1" descr="page6-3_na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4498" y="1447800"/>
            <a:ext cx="1965960" cy="160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page6-2_nai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498" y="1447800"/>
            <a:ext cx="1965960" cy="160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 descr="page6-5_nai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4298" y="1447800"/>
            <a:ext cx="1965960" cy="160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" descr="page6-6_nai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04098" y="1447800"/>
            <a:ext cx="1965960" cy="160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" descr="page8-2_nai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8498" y="3282217"/>
            <a:ext cx="1965960" cy="160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" descr="page8-3_nai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84498" y="3282217"/>
            <a:ext cx="1965960" cy="160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7" descr="page8-5_nai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94298" y="3282217"/>
            <a:ext cx="1965960" cy="160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8" descr="page8-6_nail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04098" y="3282217"/>
            <a:ext cx="1965960" cy="160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169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dirty="0" smtClean="0"/>
              <a:t>2-Pt </a:t>
            </a:r>
            <a:r>
              <a:rPr lang="en-US" dirty="0"/>
              <a:t>belt </a:t>
            </a:r>
            <a:r>
              <a:rPr lang="en-US" dirty="0" smtClean="0"/>
              <a:t>60 </a:t>
            </a:r>
            <a:r>
              <a:rPr lang="en-US" dirty="0"/>
              <a:t>degrees Part 25.562</a:t>
            </a:r>
            <a:br>
              <a:rPr lang="en-US" dirty="0"/>
            </a:br>
            <a:r>
              <a:rPr lang="en-US" dirty="0"/>
              <a:t>Videos HII vs. FAA HIII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76200" y="2983468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latin typeface="Calibri" pitchFamily="34" charset="0"/>
              </a:rPr>
              <a:t>HII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76200" y="4736068"/>
            <a:ext cx="685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latin typeface="Calibri" pitchFamily="34" charset="0"/>
              </a:rPr>
              <a:t>FAA</a:t>
            </a:r>
            <a:br>
              <a:rPr lang="en-US" dirty="0" smtClean="0"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HIII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2209800" y="1752600"/>
            <a:ext cx="152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latin typeface="Calibri" pitchFamily="34" charset="0"/>
              </a:rPr>
              <a:t>Side View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6324600" y="1764268"/>
            <a:ext cx="152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latin typeface="Calibri" pitchFamily="34" charset="0"/>
              </a:rPr>
              <a:t>Front View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8" name="60Deg_Series1_Video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" y="2209800"/>
            <a:ext cx="8229600" cy="3919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2-Point belt 60 </a:t>
            </a:r>
            <a:r>
              <a:rPr lang="en-US" dirty="0" smtClean="0"/>
              <a:t>degrees cushion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part </a:t>
            </a:r>
            <a:r>
              <a:rPr lang="en-US" dirty="0"/>
              <a:t>25.562</a:t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Dynamic Performance Evaluation </a:t>
            </a:r>
            <a:br>
              <a:rPr lang="en-US" dirty="0"/>
            </a:br>
            <a:r>
              <a:rPr lang="en-US" dirty="0"/>
              <a:t>HII 50</a:t>
            </a:r>
            <a:r>
              <a:rPr lang="en-US" baseline="30000" dirty="0"/>
              <a:t>th</a:t>
            </a:r>
            <a:r>
              <a:rPr lang="en-US" dirty="0"/>
              <a:t> %</a:t>
            </a:r>
            <a:r>
              <a:rPr lang="en-US" dirty="0" err="1"/>
              <a:t>ile</a:t>
            </a:r>
            <a:r>
              <a:rPr lang="en-US" dirty="0"/>
              <a:t> vs. FAA HIII 50</a:t>
            </a:r>
            <a:r>
              <a:rPr lang="en-US" baseline="30000" dirty="0"/>
              <a:t>th</a:t>
            </a:r>
            <a:r>
              <a:rPr lang="en-US" dirty="0"/>
              <a:t> %</a:t>
            </a:r>
            <a:r>
              <a:rPr lang="en-US" dirty="0" err="1"/>
              <a:t>ile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35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9519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 cstate="print"/>
          <a:srcRect r="9368" b="8333"/>
          <a:stretch>
            <a:fillRect/>
          </a:stretch>
        </p:blipFill>
        <p:spPr bwMode="auto">
          <a:xfrm>
            <a:off x="6393033" y="1600200"/>
            <a:ext cx="2464701" cy="1591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158963"/>
              </p:ext>
            </p:extLst>
          </p:nvPr>
        </p:nvGraphicFramePr>
        <p:xfrm>
          <a:off x="152400" y="1600200"/>
          <a:ext cx="6454174" cy="1036320"/>
        </p:xfrm>
        <a:graphic>
          <a:graphicData uri="http://schemas.openxmlformats.org/drawingml/2006/table">
            <a:tbl>
              <a:tblPr/>
              <a:tblGrid>
                <a:gridCol w="1165860"/>
                <a:gridCol w="1082424"/>
                <a:gridCol w="673371"/>
                <a:gridCol w="596532"/>
                <a:gridCol w="804609"/>
                <a:gridCol w="1121093"/>
                <a:gridCol w="1010285"/>
              </a:tblGrid>
              <a:tr h="304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TEST #.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ATD Serial#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BELT TYPE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ANGLE (deg)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SEAT TYPE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BELT MAT.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CRASH PULSE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06165-20,24,19A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HYB II 655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60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 pitchFamily="34" charset="0"/>
                          <a:ea typeface="Times New Roman"/>
                        </a:rPr>
                        <a:t>Cushion</a:t>
                      </a:r>
                      <a:endParaRPr lang="en-US" sz="12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100% </a:t>
                      </a: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Polyester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25.562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libri" pitchFamily="34" charset="0"/>
                          <a:ea typeface="Times New Roman"/>
                          <a:cs typeface="Times New Roman"/>
                        </a:rPr>
                        <a:t>06165-21,22,23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FAA HYB III 289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60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 pitchFamily="34" charset="0"/>
                          <a:ea typeface="Times New Roman"/>
                        </a:rPr>
                        <a:t>Cushion</a:t>
                      </a:r>
                      <a:endParaRPr lang="en-US" sz="1200" dirty="0"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100% </a:t>
                      </a: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Polyester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25.562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872784" y="1066800"/>
            <a:ext cx="350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Seat Back &amp; Seat Pan 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Orientation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Test </a:t>
            </a:r>
            <a:r>
              <a:rPr lang="en-US" dirty="0" smtClean="0"/>
              <a:t>Description - 2-Pt </a:t>
            </a:r>
            <a:r>
              <a:rPr lang="en-US" dirty="0"/>
              <a:t>belt </a:t>
            </a:r>
            <a:r>
              <a:rPr lang="en-US" dirty="0" smtClean="0"/>
              <a:t>60 degrees Cushion </a:t>
            </a:r>
            <a:br>
              <a:rPr lang="en-US" dirty="0" smtClean="0"/>
            </a:br>
            <a:r>
              <a:rPr lang="en-US" dirty="0" smtClean="0"/>
              <a:t>Part </a:t>
            </a:r>
            <a:r>
              <a:rPr lang="en-US" dirty="0"/>
              <a:t>25.562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36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4916170" y="3299254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dirty="0" smtClean="0">
                <a:latin typeface="Calibri" pitchFamily="34" charset="0"/>
              </a:rPr>
              <a:t>HII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7239000" y="3299254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FAA HIII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61" y="3276600"/>
            <a:ext cx="3986339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 descr="J:\FAA\FAA CERTIFICATION PHASE I\TESTING\06165-19A\PICTURES\PRE-TEST PICS\DSC05150.jpg"/>
          <p:cNvPicPr>
            <a:picLocks noChangeAspect="1" noChangeArrowheads="1"/>
          </p:cNvPicPr>
          <p:nvPr/>
        </p:nvPicPr>
        <p:blipFill>
          <a:blip r:embed="rId4" cstate="print"/>
          <a:srcRect l="24479" t="22222" r="30672" b="10573"/>
          <a:stretch>
            <a:fillRect/>
          </a:stretch>
        </p:blipFill>
        <p:spPr bwMode="auto">
          <a:xfrm>
            <a:off x="4114800" y="3676120"/>
            <a:ext cx="2440940" cy="2743200"/>
          </a:xfrm>
          <a:prstGeom prst="rect">
            <a:avLst/>
          </a:prstGeom>
          <a:noFill/>
        </p:spPr>
      </p:pic>
      <p:pic>
        <p:nvPicPr>
          <p:cNvPr id="15" name="Picture 4" descr="J:\FAA\FAA CERTIFICATION PHASE I\TESTING\06165-22\PICTURES\PRE-TEST PICS\DSC05218.jpg"/>
          <p:cNvPicPr>
            <a:picLocks noChangeAspect="1" noChangeArrowheads="1"/>
          </p:cNvPicPr>
          <p:nvPr/>
        </p:nvPicPr>
        <p:blipFill>
          <a:blip r:embed="rId5" cstate="print"/>
          <a:srcRect l="21219" t="12449" r="21990" b="2367"/>
          <a:stretch>
            <a:fillRect/>
          </a:stretch>
        </p:blipFill>
        <p:spPr bwMode="auto">
          <a:xfrm>
            <a:off x="6629400" y="3676120"/>
            <a:ext cx="2438400" cy="274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158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2-Pt belt 60 degrees Cushion Part 25.562</a:t>
            </a:r>
            <a:br>
              <a:rPr lang="en-US" dirty="0"/>
            </a:br>
            <a:r>
              <a:rPr lang="en-US" dirty="0"/>
              <a:t>Lumbar Loads Comparison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41837"/>
            <a:ext cx="8229600" cy="1401763"/>
          </a:xfrm>
        </p:spPr>
        <p:txBody>
          <a:bodyPr>
            <a:noAutofit/>
          </a:bodyPr>
          <a:lstStyle/>
          <a:p>
            <a:pPr marL="342900" lvl="1" indent="-342900">
              <a:lnSpc>
                <a:spcPct val="80000"/>
              </a:lnSpc>
              <a:buFont typeface="Wingdings" pitchFamily="2" charset="2"/>
              <a:buChar char="§"/>
            </a:pPr>
            <a:r>
              <a:rPr lang="en-US" sz="1800" dirty="0"/>
              <a:t>Despite all HII’s tests passed the lumbar criteria (all loads recorded similar peak values and were very close but below 1500 </a:t>
            </a:r>
            <a:r>
              <a:rPr lang="en-US" sz="1800" dirty="0" err="1"/>
              <a:t>lbf</a:t>
            </a:r>
            <a:r>
              <a:rPr lang="en-US" sz="1800" dirty="0"/>
              <a:t>), the FAA HIII did not (values in the range of 2000 </a:t>
            </a:r>
            <a:r>
              <a:rPr lang="en-US" sz="1800" dirty="0" err="1"/>
              <a:t>lbf</a:t>
            </a:r>
            <a:r>
              <a:rPr lang="en-US" sz="1800" dirty="0"/>
              <a:t>). </a:t>
            </a:r>
          </a:p>
          <a:p>
            <a:pPr marL="342900" lvl="1" indent="-342900">
              <a:lnSpc>
                <a:spcPct val="80000"/>
              </a:lnSpc>
              <a:buFont typeface="Wingdings" pitchFamily="2" charset="2"/>
              <a:buChar char="§"/>
            </a:pPr>
            <a:r>
              <a:rPr lang="en-US" sz="1800" dirty="0"/>
              <a:t>The maximum difference recorded when biasing with the </a:t>
            </a:r>
            <a:r>
              <a:rPr lang="en-US" sz="1800" dirty="0" smtClean="0"/>
              <a:t>HII ATD </a:t>
            </a:r>
            <a:r>
              <a:rPr lang="en-US" sz="1800" dirty="0"/>
              <a:t>of </a:t>
            </a:r>
            <a:r>
              <a:rPr lang="en-US" sz="1800" dirty="0" smtClean="0"/>
              <a:t>63% </a:t>
            </a:r>
            <a:r>
              <a:rPr lang="en-US" sz="1800" dirty="0"/>
              <a:t>is </a:t>
            </a:r>
            <a:r>
              <a:rPr lang="en-US" sz="1800" dirty="0" smtClean="0"/>
              <a:t>dramatic (≈900 </a:t>
            </a:r>
            <a:r>
              <a:rPr lang="en-US" sz="1800" dirty="0" err="1" smtClean="0"/>
              <a:t>lbf</a:t>
            </a:r>
            <a:r>
              <a:rPr lang="en-US" sz="1800" dirty="0" smtClean="0"/>
              <a:t>). </a:t>
            </a:r>
            <a:endParaRPr lang="en-US" sz="1800" dirty="0"/>
          </a:p>
          <a:p>
            <a:r>
              <a:rPr lang="en-US" sz="1800" dirty="0" smtClean="0"/>
              <a:t>This difference can also be observed for part </a:t>
            </a:r>
            <a:r>
              <a:rPr lang="en-US" sz="1800" dirty="0"/>
              <a:t>23.562 </a:t>
            </a:r>
            <a:r>
              <a:rPr lang="en-US" sz="1800" dirty="0" smtClean="0"/>
              <a:t>scenarios, even without the cushion.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37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2" descr="page4-3_na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325880"/>
            <a:ext cx="3735976" cy="3017520"/>
          </a:xfrm>
          <a:prstGeom prst="rect">
            <a:avLst/>
          </a:prstGeom>
          <a:noFill/>
        </p:spPr>
      </p:pic>
      <p:pic>
        <p:nvPicPr>
          <p:cNvPr id="7" name="Picture 1" descr="page4-5_na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4346" y="1325880"/>
            <a:ext cx="3700054" cy="3017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327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dirty="0" smtClean="0"/>
              <a:t>2-Pt </a:t>
            </a:r>
            <a:r>
              <a:rPr lang="en-US" dirty="0"/>
              <a:t>belt </a:t>
            </a:r>
            <a:r>
              <a:rPr lang="en-US" dirty="0" smtClean="0"/>
              <a:t>60 </a:t>
            </a:r>
            <a:r>
              <a:rPr lang="en-US" dirty="0"/>
              <a:t>degrees </a:t>
            </a:r>
            <a:r>
              <a:rPr lang="en-US" dirty="0" smtClean="0"/>
              <a:t>Cushion Part </a:t>
            </a:r>
            <a:r>
              <a:rPr lang="en-US" dirty="0"/>
              <a:t>25.562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Seat Back/Pan Loads </a:t>
            </a:r>
            <a:r>
              <a:rPr lang="en-US" dirty="0"/>
              <a:t>Comparison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38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3573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218304" y="4850270"/>
            <a:ext cx="7239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1200" dirty="0" smtClean="0"/>
              <a:t>*Note: Seat Pan and Back Loads (Tare Comp. and in Sled Global Coordinates)</a:t>
            </a:r>
            <a:endParaRPr lang="en-US" sz="1200" dirty="0">
              <a:latin typeface="Calibri" pitchFamily="34" charset="0"/>
            </a:endParaRPr>
          </a:p>
        </p:txBody>
      </p:sp>
      <p:sp>
        <p:nvSpPr>
          <p:cNvPr id="23586" name="Rectangle 3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3589" name="Rectangle 37"/>
          <p:cNvSpPr>
            <a:spLocks noChangeArrowheads="1"/>
          </p:cNvSpPr>
          <p:nvPr/>
        </p:nvSpPr>
        <p:spPr bwMode="auto">
          <a:xfrm>
            <a:off x="0" y="5943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	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" name="Content Placeholder 5"/>
          <p:cNvSpPr>
            <a:spLocks noGrp="1"/>
          </p:cNvSpPr>
          <p:nvPr>
            <p:ph idx="1"/>
          </p:nvPr>
        </p:nvSpPr>
        <p:spPr>
          <a:xfrm>
            <a:off x="457200" y="5303837"/>
            <a:ext cx="8229600" cy="1096963"/>
          </a:xfrm>
        </p:spPr>
        <p:txBody>
          <a:bodyPr>
            <a:normAutofit/>
          </a:bodyPr>
          <a:lstStyle/>
          <a:p>
            <a:r>
              <a:rPr lang="en-US" dirty="0" smtClean="0"/>
              <a:t>In </a:t>
            </a:r>
            <a:r>
              <a:rPr lang="en-US" dirty="0"/>
              <a:t>accordance with the previous </a:t>
            </a:r>
            <a:r>
              <a:rPr lang="en-US" dirty="0" smtClean="0"/>
              <a:t>slide, the FAA HIII ATD transfers higher seat pan loads on the Z axis.</a:t>
            </a:r>
            <a:endParaRPr lang="en-US" dirty="0"/>
          </a:p>
          <a:p>
            <a:endParaRPr lang="en-US" dirty="0"/>
          </a:p>
        </p:txBody>
      </p:sp>
      <p:pic>
        <p:nvPicPr>
          <p:cNvPr id="18" name="Picture 8" descr="page6-2_na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447800"/>
            <a:ext cx="1958578" cy="1600200"/>
          </a:xfrm>
          <a:prstGeom prst="rect">
            <a:avLst/>
          </a:prstGeom>
          <a:noFill/>
        </p:spPr>
      </p:pic>
      <p:pic>
        <p:nvPicPr>
          <p:cNvPr id="19" name="Picture 7" descr="page8-2_nai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276600"/>
            <a:ext cx="1958578" cy="1600200"/>
          </a:xfrm>
          <a:prstGeom prst="rect">
            <a:avLst/>
          </a:prstGeom>
          <a:noFill/>
        </p:spPr>
      </p:pic>
      <p:pic>
        <p:nvPicPr>
          <p:cNvPr id="20" name="Picture 6" descr="page6-5_nai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0822" y="1447800"/>
            <a:ext cx="1958578" cy="1600200"/>
          </a:xfrm>
          <a:prstGeom prst="rect">
            <a:avLst/>
          </a:prstGeom>
          <a:noFill/>
        </p:spPr>
      </p:pic>
      <p:pic>
        <p:nvPicPr>
          <p:cNvPr id="31" name="Picture 5" descr="page8-3_nai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61022" y="3276600"/>
            <a:ext cx="1958578" cy="1600200"/>
          </a:xfrm>
          <a:prstGeom prst="rect">
            <a:avLst/>
          </a:prstGeom>
          <a:noFill/>
        </p:spPr>
      </p:pic>
      <p:pic>
        <p:nvPicPr>
          <p:cNvPr id="32" name="Picture 4" descr="page6-3_nai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61022" y="1447800"/>
            <a:ext cx="1958578" cy="1600200"/>
          </a:xfrm>
          <a:prstGeom prst="rect">
            <a:avLst/>
          </a:prstGeom>
          <a:noFill/>
        </p:spPr>
      </p:pic>
      <p:pic>
        <p:nvPicPr>
          <p:cNvPr id="33" name="Picture 3" descr="page8-5_nai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0822" y="3276600"/>
            <a:ext cx="1958578" cy="1600200"/>
          </a:xfrm>
          <a:prstGeom prst="rect">
            <a:avLst/>
          </a:prstGeom>
          <a:noFill/>
        </p:spPr>
      </p:pic>
      <p:pic>
        <p:nvPicPr>
          <p:cNvPr id="34" name="Picture 2" descr="page6-6_nai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56822" y="1447800"/>
            <a:ext cx="1958578" cy="1600200"/>
          </a:xfrm>
          <a:prstGeom prst="rect">
            <a:avLst/>
          </a:prstGeom>
          <a:noFill/>
        </p:spPr>
      </p:pic>
      <p:pic>
        <p:nvPicPr>
          <p:cNvPr id="35" name="Picture 1" descr="page8-6_nail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56822" y="3276600"/>
            <a:ext cx="1958578" cy="160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467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dirty="0"/>
              <a:t>2-Pt belt 60 </a:t>
            </a:r>
            <a:r>
              <a:rPr lang="en-US" dirty="0" smtClean="0"/>
              <a:t>degrees Cushion </a:t>
            </a:r>
            <a:r>
              <a:rPr lang="en-US" dirty="0"/>
              <a:t>Part 25.562</a:t>
            </a:r>
            <a:br>
              <a:rPr lang="en-US" dirty="0"/>
            </a:br>
            <a:r>
              <a:rPr lang="en-US" dirty="0"/>
              <a:t>Videos HII vs. FAA HIII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76200" y="2983468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latin typeface="Calibri" pitchFamily="34" charset="0"/>
              </a:rPr>
              <a:t>HII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76200" y="4736068"/>
            <a:ext cx="685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latin typeface="Calibri" pitchFamily="34" charset="0"/>
              </a:rPr>
              <a:t>FAA</a:t>
            </a:r>
            <a:br>
              <a:rPr lang="en-US" dirty="0" smtClean="0"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HIII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2209800" y="1752600"/>
            <a:ext cx="152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latin typeface="Calibri" pitchFamily="34" charset="0"/>
              </a:rPr>
              <a:t>Side View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6324600" y="1764268"/>
            <a:ext cx="152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latin typeface="Calibri" pitchFamily="34" charset="0"/>
              </a:rPr>
              <a:t>Front View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9" name="60Deg_Cushion_Series1_Video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62000" y="2133600"/>
            <a:ext cx="8229600" cy="3919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80000"/>
              </a:lnSpc>
            </a:pPr>
            <a:r>
              <a:rPr lang="en-US" dirty="0">
                <a:latin typeface="Calibri" pitchFamily="34" charset="0"/>
              </a:rPr>
              <a:t>Compare and analyze Hybrid II and FAA Hybrid </a:t>
            </a:r>
            <a:r>
              <a:rPr lang="en-US" dirty="0" smtClean="0">
                <a:latin typeface="Calibri" pitchFamily="34" charset="0"/>
              </a:rPr>
              <a:t>III 50</a:t>
            </a:r>
            <a:r>
              <a:rPr lang="en-US" baseline="30000" dirty="0" smtClean="0">
                <a:latin typeface="Calibri" pitchFamily="34" charset="0"/>
              </a:rPr>
              <a:t>th</a:t>
            </a:r>
            <a:r>
              <a:rPr lang="en-US" dirty="0" smtClean="0">
                <a:latin typeface="Calibri" pitchFamily="34" charset="0"/>
              </a:rPr>
              <a:t> %</a:t>
            </a:r>
            <a:r>
              <a:rPr lang="en-US" dirty="0" err="1" smtClean="0">
                <a:latin typeface="Calibri" pitchFamily="34" charset="0"/>
              </a:rPr>
              <a:t>iles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compliance data to determine whether </a:t>
            </a:r>
            <a:r>
              <a:rPr lang="en-US" dirty="0" smtClean="0">
                <a:latin typeface="Calibri" pitchFamily="34" charset="0"/>
              </a:rPr>
              <a:t>significant differences on the ATDs responses exist or not when related to aircraft seat certification.</a:t>
            </a:r>
          </a:p>
          <a:p>
            <a:pPr algn="just">
              <a:lnSpc>
                <a:spcPct val="80000"/>
              </a:lnSpc>
            </a:pPr>
            <a:r>
              <a:rPr lang="en-US" dirty="0" smtClean="0">
                <a:latin typeface="Calibri" pitchFamily="34" charset="0"/>
              </a:rPr>
              <a:t>Data </a:t>
            </a:r>
            <a:r>
              <a:rPr lang="en-US" dirty="0">
                <a:latin typeface="Calibri" pitchFamily="34" charset="0"/>
              </a:rPr>
              <a:t>comparison is </a:t>
            </a:r>
            <a:r>
              <a:rPr lang="en-US" dirty="0" smtClean="0">
                <a:latin typeface="Calibri" pitchFamily="34" charset="0"/>
              </a:rPr>
              <a:t>conducted using results </a:t>
            </a:r>
            <a:r>
              <a:rPr lang="en-US" dirty="0">
                <a:latin typeface="Calibri" pitchFamily="34" charset="0"/>
              </a:rPr>
              <a:t>gathered from </a:t>
            </a:r>
            <a:r>
              <a:rPr lang="en-US" dirty="0" smtClean="0">
                <a:latin typeface="Calibri" pitchFamily="34" charset="0"/>
              </a:rPr>
              <a:t>Part 25.562 tests. All tests were conducted at the NIAR sled accelerator. To reduce the scatter of the data, special care was taken while positioning the ATD between tests.  </a:t>
            </a:r>
          </a:p>
          <a:p>
            <a:pPr algn="just">
              <a:lnSpc>
                <a:spcPct val="80000"/>
              </a:lnSpc>
            </a:pPr>
            <a:r>
              <a:rPr lang="en-US" dirty="0" smtClean="0">
                <a:latin typeface="Calibri" pitchFamily="34" charset="0"/>
              </a:rPr>
              <a:t>A rigid seat structure, including a foot stopper, was used on all sled tests.</a:t>
            </a:r>
            <a:r>
              <a:rPr lang="en-US" dirty="0">
                <a:latin typeface="Calibri" pitchFamily="34" charset="0"/>
              </a:rPr>
              <a:t> </a:t>
            </a:r>
            <a:endParaRPr lang="en-US" dirty="0" smtClean="0">
              <a:latin typeface="Calibri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en-US" dirty="0" smtClean="0">
                <a:latin typeface="Calibri" pitchFamily="34" charset="0"/>
              </a:rPr>
              <a:t>8</a:t>
            </a:r>
            <a:r>
              <a:rPr lang="en-US" dirty="0">
                <a:latin typeface="Calibri" pitchFamily="34" charset="0"/>
              </a:rPr>
              <a:t>% elongation polyester webbing </a:t>
            </a:r>
            <a:r>
              <a:rPr lang="en-US" dirty="0" smtClean="0">
                <a:latin typeface="Calibri" pitchFamily="34" charset="0"/>
              </a:rPr>
              <a:t>was used on all tests. </a:t>
            </a:r>
            <a:endParaRPr lang="en-US" dirty="0">
              <a:latin typeface="Calibri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en-US" dirty="0" smtClean="0">
                <a:latin typeface="Calibri" pitchFamily="34" charset="0"/>
              </a:rPr>
              <a:t>Data </a:t>
            </a:r>
            <a:r>
              <a:rPr lang="en-US" dirty="0">
                <a:latin typeface="Calibri" pitchFamily="34" charset="0"/>
              </a:rPr>
              <a:t>is separated into horizontal and vertical </a:t>
            </a:r>
            <a:r>
              <a:rPr lang="en-US" dirty="0" smtClean="0">
                <a:latin typeface="Calibri" pitchFamily="34" charset="0"/>
              </a:rPr>
              <a:t>part 25.562 conditions, as well as by belt configuration.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4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2" y="4406900"/>
            <a:ext cx="8116887" cy="1362075"/>
          </a:xfrm>
        </p:spPr>
        <p:txBody>
          <a:bodyPr>
            <a:normAutofit fontScale="90000"/>
          </a:bodyPr>
          <a:lstStyle/>
          <a:p>
            <a:r>
              <a:rPr lang="en-US" dirty="0"/>
              <a:t>Conclusions </a:t>
            </a:r>
            <a:br>
              <a:rPr lang="en-US" dirty="0"/>
            </a:br>
            <a:r>
              <a:rPr lang="en-US" dirty="0" smtClean="0"/>
              <a:t>Dynamic </a:t>
            </a:r>
            <a:r>
              <a:rPr lang="en-US" dirty="0"/>
              <a:t>Performance </a:t>
            </a:r>
            <a:r>
              <a:rPr lang="en-US" dirty="0" smtClean="0"/>
              <a:t>Comparison </a:t>
            </a:r>
            <a:br>
              <a:rPr lang="en-US" dirty="0" smtClean="0"/>
            </a:br>
            <a:r>
              <a:rPr lang="en-US" dirty="0" smtClean="0"/>
              <a:t>HII </a:t>
            </a:r>
            <a:r>
              <a:rPr lang="en-US" dirty="0"/>
              <a:t>vs. FAA HIII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Dynamic Performance Evaluation </a:t>
            </a:r>
            <a:br>
              <a:rPr lang="en-US" dirty="0"/>
            </a:br>
            <a:r>
              <a:rPr lang="en-US" dirty="0"/>
              <a:t>HII 50</a:t>
            </a:r>
            <a:r>
              <a:rPr lang="en-US" baseline="30000" dirty="0"/>
              <a:t>th</a:t>
            </a:r>
            <a:r>
              <a:rPr lang="en-US" dirty="0"/>
              <a:t> %</a:t>
            </a:r>
            <a:r>
              <a:rPr lang="en-US" dirty="0" err="1"/>
              <a:t>ile</a:t>
            </a:r>
            <a:r>
              <a:rPr lang="en-US" dirty="0"/>
              <a:t> vs. FAA HIII 50</a:t>
            </a:r>
            <a:r>
              <a:rPr lang="en-US" baseline="30000" dirty="0"/>
              <a:t>th</a:t>
            </a:r>
            <a:r>
              <a:rPr lang="en-US" dirty="0"/>
              <a:t> %</a:t>
            </a:r>
            <a:r>
              <a:rPr lang="en-US" dirty="0" err="1"/>
              <a:t>ile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40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2060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4983163"/>
          </a:xfrm>
        </p:spPr>
        <p:txBody>
          <a:bodyPr>
            <a:noAutofit/>
          </a:bodyPr>
          <a:lstStyle/>
          <a:p>
            <a:r>
              <a:rPr lang="en-US" sz="1800" dirty="0" smtClean="0"/>
              <a:t>Head Excursion</a:t>
            </a:r>
          </a:p>
          <a:p>
            <a:pPr lvl="1"/>
            <a:r>
              <a:rPr lang="en-US" sz="1800" dirty="0" smtClean="0"/>
              <a:t>Similar head excursion is obtained for the 2pt belt configuration. </a:t>
            </a:r>
            <a:endParaRPr lang="en-US" sz="1800" dirty="0"/>
          </a:p>
          <a:p>
            <a:pPr lvl="1"/>
            <a:r>
              <a:rPr lang="en-US" sz="1800" dirty="0" smtClean="0"/>
              <a:t>FAA HIII has a larger head excursion for the 3pt and 4pt belt configurations (≈1.5”). </a:t>
            </a:r>
          </a:p>
          <a:p>
            <a:pPr lvl="0"/>
            <a:r>
              <a:rPr lang="en-US" sz="1800" dirty="0">
                <a:solidFill>
                  <a:prstClr val="black"/>
                </a:solidFill>
              </a:rPr>
              <a:t>Head </a:t>
            </a:r>
            <a:r>
              <a:rPr lang="en-US" sz="1800" dirty="0" smtClean="0">
                <a:solidFill>
                  <a:prstClr val="black"/>
                </a:solidFill>
              </a:rPr>
              <a:t>Velocity</a:t>
            </a:r>
          </a:p>
          <a:p>
            <a:pPr lvl="1"/>
            <a:r>
              <a:rPr lang="en-US" sz="1800" dirty="0" smtClean="0">
                <a:solidFill>
                  <a:prstClr val="black"/>
                </a:solidFill>
              </a:rPr>
              <a:t>Due to the additional neck flexibility, the </a:t>
            </a:r>
            <a:r>
              <a:rPr lang="en-US" sz="1800" dirty="0" smtClean="0"/>
              <a:t>FAA HIII head velocity is larger, particularly for the 3pt and 4pt belt restraint systems. </a:t>
            </a:r>
          </a:p>
          <a:p>
            <a:pPr lvl="1"/>
            <a:r>
              <a:rPr lang="en-US" sz="1800" dirty="0" smtClean="0"/>
              <a:t>The difference in resultant head velocity increases as the head excursion increases (up to 60%).</a:t>
            </a:r>
          </a:p>
          <a:p>
            <a:r>
              <a:rPr lang="en-US" sz="1800" dirty="0" smtClean="0"/>
              <a:t>Load Transfer</a:t>
            </a:r>
          </a:p>
          <a:p>
            <a:pPr lvl="1"/>
            <a:r>
              <a:rPr lang="en-US" sz="1800" dirty="0" smtClean="0"/>
              <a:t>Overall, the FAA HIII and HII ATDs transfer similar loads into the seat belt and the rigid seat. Nevertheless, for the 2pt configuration the HII ATD resulted in higher belt loads.</a:t>
            </a:r>
          </a:p>
          <a:p>
            <a:r>
              <a:rPr lang="en-US" sz="1800" dirty="0" smtClean="0"/>
              <a:t>Lumbar Load</a:t>
            </a:r>
          </a:p>
          <a:p>
            <a:pPr lvl="1"/>
            <a:r>
              <a:rPr lang="en-US" sz="1800" dirty="0" smtClean="0"/>
              <a:t>In general, FAA HIII lumbar load is higher than the one obtained using the HII (≈20-60%).</a:t>
            </a:r>
          </a:p>
          <a:p>
            <a:pPr lvl="1"/>
            <a:r>
              <a:rPr lang="en-US" sz="1800" dirty="0" smtClean="0"/>
              <a:t>This difference increases as the vertical relative velocity of the upper torso increases (thick seat cushions and/or higher acceleration pulses (Part 23.562)). 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41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97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Thank you</a:t>
            </a:r>
            <a:endParaRPr lang="en-US" sz="44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Luis Gomez, </a:t>
            </a:r>
            <a:r>
              <a:rPr lang="en-US" dirty="0" smtClean="0">
                <a:hlinkClick r:id="rId2"/>
              </a:rPr>
              <a:t>luismanuel@niar.wichita.edu</a:t>
            </a:r>
            <a:endParaRPr lang="en-US" dirty="0" smtClean="0"/>
          </a:p>
          <a:p>
            <a:r>
              <a:rPr lang="en-US" dirty="0" smtClean="0"/>
              <a:t>NIAR – </a:t>
            </a:r>
            <a:r>
              <a:rPr lang="en-US" dirty="0" smtClean="0">
                <a:hlinkClick r:id="rId3"/>
              </a:rPr>
              <a:t>www.niar.wichita.edu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46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HII 50</a:t>
            </a:r>
            <a:r>
              <a:rPr lang="en-US" baseline="30000" dirty="0"/>
              <a:t>th</a:t>
            </a:r>
            <a:r>
              <a:rPr lang="en-US" dirty="0"/>
              <a:t> %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/>
              <a:t>vs. FAA HIII 50</a:t>
            </a:r>
            <a:r>
              <a:rPr lang="en-US" baseline="30000" dirty="0"/>
              <a:t>th</a:t>
            </a:r>
            <a:r>
              <a:rPr lang="en-US" dirty="0"/>
              <a:t> %</a:t>
            </a:r>
            <a:r>
              <a:rPr lang="en-US" dirty="0" err="1"/>
              <a:t>ile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Dynamic Performance Evaluation </a:t>
            </a:r>
            <a:br>
              <a:rPr lang="en-US" dirty="0"/>
            </a:br>
            <a:r>
              <a:rPr lang="en-US" dirty="0"/>
              <a:t>HII 50</a:t>
            </a:r>
            <a:r>
              <a:rPr lang="en-US" baseline="30000" dirty="0"/>
              <a:t>th</a:t>
            </a:r>
            <a:r>
              <a:rPr lang="en-US" dirty="0"/>
              <a:t> %</a:t>
            </a:r>
            <a:r>
              <a:rPr lang="en-US" dirty="0" err="1"/>
              <a:t>ile</a:t>
            </a:r>
            <a:r>
              <a:rPr lang="en-US" dirty="0"/>
              <a:t> vs. FAA HIII 50</a:t>
            </a:r>
            <a:r>
              <a:rPr lang="en-US" baseline="30000" dirty="0"/>
              <a:t>th</a:t>
            </a:r>
            <a:r>
              <a:rPr lang="en-US" dirty="0"/>
              <a:t> %</a:t>
            </a:r>
            <a:r>
              <a:rPr lang="en-US" dirty="0" err="1"/>
              <a:t>ile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5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5100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The Hybrid II </a:t>
            </a:r>
            <a:r>
              <a:rPr lang="en-US" sz="2000" dirty="0" smtClean="0"/>
              <a:t>ATD 50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%</a:t>
            </a:r>
            <a:r>
              <a:rPr lang="en-US" sz="2000" dirty="0" err="1" smtClean="0"/>
              <a:t>ile</a:t>
            </a:r>
            <a:r>
              <a:rPr lang="en-US" sz="2000" dirty="0" smtClean="0"/>
              <a:t> </a:t>
            </a:r>
            <a:r>
              <a:rPr lang="en-US" sz="2000" dirty="0"/>
              <a:t>was introduced in 1972 by General Motors and the National Highway Traffic Safety Administration (NHTSA</a:t>
            </a:r>
            <a:r>
              <a:rPr lang="en-US" sz="2000" dirty="0" smtClean="0"/>
              <a:t>) and </a:t>
            </a:r>
            <a:r>
              <a:rPr lang="en-US" sz="2000" dirty="0"/>
              <a:t>has been widely used in biomechanics research since then. </a:t>
            </a:r>
            <a:endParaRPr lang="en-US" sz="2000" dirty="0" smtClean="0"/>
          </a:p>
          <a:p>
            <a:r>
              <a:rPr lang="en-US" sz="2000" dirty="0" smtClean="0"/>
              <a:t>Federal </a:t>
            </a:r>
            <a:r>
              <a:rPr lang="en-US" sz="2000" dirty="0"/>
              <a:t>Aviation Administration developed the dynamic certification requirements for aircraft seats during the </a:t>
            </a:r>
            <a:r>
              <a:rPr lang="en-US" sz="2000" dirty="0" smtClean="0"/>
              <a:t>80’s based on the Hybrid II ATD 50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%</a:t>
            </a:r>
            <a:r>
              <a:rPr lang="en-US" sz="2000" dirty="0" err="1" smtClean="0"/>
              <a:t>ile</a:t>
            </a:r>
            <a:r>
              <a:rPr lang="en-US" sz="2000" dirty="0" smtClean="0"/>
              <a:t>. </a:t>
            </a:r>
            <a:endParaRPr lang="en-US" sz="2000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7" y="3352800"/>
            <a:ext cx="13628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 II 50</a:t>
            </a:r>
            <a:r>
              <a:rPr lang="en-US" baseline="30000" dirty="0" smtClean="0"/>
              <a:t>th</a:t>
            </a:r>
            <a:r>
              <a:rPr lang="en-US" dirty="0" smtClean="0"/>
              <a:t> %</a:t>
            </a:r>
            <a:r>
              <a:rPr lang="en-US" dirty="0" err="1" smtClean="0"/>
              <a:t>ile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6</a:t>
            </a:fld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098188"/>
              </p:ext>
            </p:extLst>
          </p:nvPr>
        </p:nvGraphicFramePr>
        <p:xfrm>
          <a:off x="2971800" y="3505200"/>
          <a:ext cx="2355025" cy="250317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58608"/>
                <a:gridCol w="796417"/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b="1" kern="1200" dirty="0">
                          <a:effectLst/>
                        </a:rPr>
                        <a:t>Part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9525" marT="47625" marB="476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b="1" kern="1200" dirty="0">
                          <a:effectLst/>
                        </a:rPr>
                        <a:t>Weight (</a:t>
                      </a:r>
                      <a:r>
                        <a:rPr lang="en-US" sz="1200" b="1" kern="1200" dirty="0" err="1">
                          <a:effectLst/>
                        </a:rPr>
                        <a:t>lb</a:t>
                      </a:r>
                      <a:r>
                        <a:rPr lang="en-US" sz="1200" b="1" kern="1200" dirty="0">
                          <a:effectLst/>
                        </a:rPr>
                        <a:t>)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9525" marT="47625" marB="47625" anchor="ctr"/>
                </a:tc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kern="1200" dirty="0">
                          <a:effectLst/>
                        </a:rPr>
                        <a:t>Head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kern="1200">
                          <a:effectLst/>
                        </a:rPr>
                        <a:t>11.2</a:t>
                      </a:r>
                      <a:endParaRPr lang="en-US" sz="12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/>
                </a:tc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kern="1200" dirty="0">
                          <a:effectLst/>
                        </a:rPr>
                        <a:t>Upper Torso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kern="1200" dirty="0">
                          <a:effectLst/>
                        </a:rPr>
                        <a:t>41.5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/>
                </a:tc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kern="1200" dirty="0">
                          <a:effectLst/>
                        </a:rPr>
                        <a:t>Lower Torso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kern="1200" dirty="0">
                          <a:effectLst/>
                        </a:rPr>
                        <a:t>35.9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/>
                </a:tc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kern="1200" dirty="0">
                          <a:effectLst/>
                        </a:rPr>
                        <a:t>Upper Arms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kern="1200" dirty="0">
                          <a:effectLst/>
                        </a:rPr>
                        <a:t>9.6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/>
                </a:tc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kern="1200" dirty="0">
                          <a:effectLst/>
                        </a:rPr>
                        <a:t>Lower Arms and Hands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kern="1200" dirty="0">
                          <a:effectLst/>
                        </a:rPr>
                        <a:t>9.6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/>
                </a:tc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kern="1200" dirty="0">
                          <a:effectLst/>
                        </a:rPr>
                        <a:t>Upper Legs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kern="1200" dirty="0">
                          <a:effectLst/>
                        </a:rPr>
                        <a:t>36.8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/>
                </a:tc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kern="1200" dirty="0">
                          <a:effectLst/>
                        </a:rPr>
                        <a:t>Lower Legs and Feet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kern="1200" dirty="0">
                          <a:effectLst/>
                        </a:rPr>
                        <a:t>19.4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/>
                </a:tc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kern="1200" dirty="0">
                          <a:effectLst/>
                        </a:rPr>
                        <a:t>Total Weight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kern="1200" dirty="0">
                          <a:effectLst/>
                        </a:rPr>
                        <a:t>164.0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895600" y="5995028"/>
            <a:ext cx="5867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*Source: </a:t>
            </a:r>
            <a:r>
              <a:rPr lang="en-US" sz="1100" dirty="0" err="1" smtClean="0"/>
              <a:t>Humanetics</a:t>
            </a:r>
            <a:r>
              <a:rPr lang="en-US" sz="1100" dirty="0" smtClean="0"/>
              <a:t> Crash Test Dummies Technical Information </a:t>
            </a:r>
            <a:endParaRPr lang="en-US" sz="1100" dirty="0"/>
          </a:p>
        </p:txBody>
      </p:sp>
      <p:graphicFrame>
        <p:nvGraphicFramePr>
          <p:cNvPr id="30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4437740"/>
              </p:ext>
            </p:extLst>
          </p:nvPr>
        </p:nvGraphicFramePr>
        <p:xfrm>
          <a:off x="5589548" y="3501492"/>
          <a:ext cx="3097252" cy="246888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48165"/>
                <a:gridCol w="1149087"/>
              </a:tblGrid>
              <a:tr h="27432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dirty="0">
                          <a:effectLst/>
                        </a:rPr>
                        <a:t>Description</a:t>
                      </a:r>
                      <a:endParaRPr lang="en-US" sz="1200" b="1" dirty="0">
                        <a:effectLst/>
                        <a:latin typeface="Arial"/>
                      </a:endParaRPr>
                    </a:p>
                  </a:txBody>
                  <a:tcPr marL="59714" marR="114648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dirty="0">
                          <a:effectLst/>
                        </a:rPr>
                        <a:t>Dimension (in)</a:t>
                      </a:r>
                      <a:endParaRPr lang="en-US" sz="1200" b="1" dirty="0">
                        <a:effectLst/>
                        <a:latin typeface="Arial"/>
                      </a:endParaRPr>
                    </a:p>
                  </a:txBody>
                  <a:tcPr marL="59714" marR="114648" marT="23372" marB="23372" anchor="ctr"/>
                </a:tc>
              </a:tr>
              <a:tr h="27432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effectLst/>
                        </a:rPr>
                        <a:t>Head Circumference</a:t>
                      </a:r>
                      <a:endParaRPr lang="en-US" sz="1200" dirty="0">
                        <a:effectLst/>
                        <a:latin typeface="Arial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22.5</a:t>
                      </a:r>
                      <a:endParaRPr lang="en-US" sz="1200">
                        <a:effectLst/>
                        <a:latin typeface="Arial"/>
                      </a:endParaRPr>
                    </a:p>
                  </a:txBody>
                  <a:tcPr marL="59714" marR="59714" marT="23372" marB="23372" anchor="ctr"/>
                </a:tc>
              </a:tr>
              <a:tr h="27432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effectLst/>
                        </a:rPr>
                        <a:t>Head Width</a:t>
                      </a:r>
                      <a:endParaRPr lang="en-US" sz="1200" dirty="0">
                        <a:effectLst/>
                        <a:latin typeface="Arial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6.1</a:t>
                      </a:r>
                      <a:endParaRPr lang="en-US" sz="1200">
                        <a:effectLst/>
                        <a:latin typeface="Arial"/>
                      </a:endParaRPr>
                    </a:p>
                  </a:txBody>
                  <a:tcPr marL="59714" marR="59714" marT="23372" marB="23372" anchor="ctr"/>
                </a:tc>
              </a:tr>
              <a:tr h="27432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effectLst/>
                        </a:rPr>
                        <a:t>Head Length</a:t>
                      </a:r>
                      <a:endParaRPr lang="en-US" sz="1200" dirty="0">
                        <a:effectLst/>
                        <a:latin typeface="Arial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7.7</a:t>
                      </a:r>
                      <a:endParaRPr lang="en-US" sz="1200">
                        <a:effectLst/>
                        <a:latin typeface="Arial"/>
                      </a:endParaRPr>
                    </a:p>
                  </a:txBody>
                  <a:tcPr marL="59714" marR="59714" marT="23372" marB="23372" anchor="ctr"/>
                </a:tc>
              </a:tr>
              <a:tr h="27432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effectLst/>
                        </a:rPr>
                        <a:t>Erect Sitting Height</a:t>
                      </a:r>
                      <a:endParaRPr lang="en-US" sz="1200" dirty="0">
                        <a:effectLst/>
                        <a:latin typeface="Arial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35.7</a:t>
                      </a:r>
                      <a:endParaRPr lang="en-US" sz="1200">
                        <a:effectLst/>
                        <a:latin typeface="Arial"/>
                      </a:endParaRPr>
                    </a:p>
                  </a:txBody>
                  <a:tcPr marL="59714" marR="59714" marT="23372" marB="23372" anchor="ctr"/>
                </a:tc>
              </a:tr>
              <a:tr h="27432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effectLst/>
                        </a:rPr>
                        <a:t>Shoulder to Elbow Length</a:t>
                      </a:r>
                      <a:endParaRPr lang="en-US" sz="1200" dirty="0">
                        <a:effectLst/>
                        <a:latin typeface="Arial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13.8</a:t>
                      </a:r>
                      <a:endParaRPr lang="en-US" sz="1200">
                        <a:effectLst/>
                        <a:latin typeface="Arial"/>
                      </a:endParaRPr>
                    </a:p>
                  </a:txBody>
                  <a:tcPr marL="59714" marR="59714" marT="23372" marB="23372" anchor="ctr"/>
                </a:tc>
              </a:tr>
              <a:tr h="27432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effectLst/>
                        </a:rPr>
                        <a:t>Elbow to Finger Tip Length</a:t>
                      </a:r>
                      <a:endParaRPr lang="en-US" sz="1200" dirty="0">
                        <a:effectLst/>
                        <a:latin typeface="Arial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18.1</a:t>
                      </a:r>
                      <a:endParaRPr lang="en-US" sz="1200">
                        <a:effectLst/>
                        <a:latin typeface="Arial"/>
                      </a:endParaRPr>
                    </a:p>
                  </a:txBody>
                  <a:tcPr marL="59714" marR="59714" marT="23372" marB="23372" anchor="ctr"/>
                </a:tc>
              </a:tr>
              <a:tr h="27432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effectLst/>
                        </a:rPr>
                        <a:t>Buttock to Knee Pivot Length</a:t>
                      </a:r>
                      <a:endParaRPr lang="en-US" sz="1200" dirty="0">
                        <a:effectLst/>
                        <a:latin typeface="Arial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20.4</a:t>
                      </a:r>
                      <a:endParaRPr lang="en-US" sz="1200">
                        <a:effectLst/>
                        <a:latin typeface="Arial"/>
                      </a:endParaRPr>
                    </a:p>
                  </a:txBody>
                  <a:tcPr marL="59714" marR="59714" marT="23372" marB="23372" anchor="ctr"/>
                </a:tc>
              </a:tr>
              <a:tr h="27432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effectLst/>
                        </a:rPr>
                        <a:t>Knee Pivot to Floor Length</a:t>
                      </a:r>
                      <a:endParaRPr lang="en-US" sz="1200" dirty="0">
                        <a:effectLst/>
                        <a:latin typeface="Arial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effectLst/>
                        </a:rPr>
                        <a:t>19.6</a:t>
                      </a:r>
                      <a:endParaRPr lang="en-US" sz="1200" dirty="0">
                        <a:effectLst/>
                        <a:latin typeface="Arial"/>
                      </a:endParaRPr>
                    </a:p>
                  </a:txBody>
                  <a:tcPr marL="59714" marR="59714" marT="23372" marB="23372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439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2788" y="3750276"/>
            <a:ext cx="135314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457200" y="1143000"/>
            <a:ext cx="8382000" cy="49831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</a:t>
            </a:r>
            <a:r>
              <a:rPr lang="en-US" sz="2000" dirty="0"/>
              <a:t>FAA </a:t>
            </a:r>
            <a:r>
              <a:rPr lang="en-US" sz="2000" dirty="0" smtClean="0"/>
              <a:t>Hybrid III </a:t>
            </a:r>
            <a:r>
              <a:rPr lang="en-US" sz="2000" dirty="0"/>
              <a:t>was developed by FAA, Civil </a:t>
            </a:r>
            <a:r>
              <a:rPr lang="en-US" sz="2000" dirty="0" err="1"/>
              <a:t>AeroMedical</a:t>
            </a:r>
            <a:r>
              <a:rPr lang="en-US" sz="2000" dirty="0"/>
              <a:t> Institute (CAMI), Denton ATD, Inc., and Robert A. Denton, Inc. during the 90’s</a:t>
            </a:r>
            <a:r>
              <a:rPr lang="en-US" sz="2000" dirty="0" smtClean="0"/>
              <a:t>. It has </a:t>
            </a:r>
            <a:r>
              <a:rPr lang="en-US" sz="2000" dirty="0"/>
              <a:t>better bio-fidelity, can be better </a:t>
            </a:r>
            <a:r>
              <a:rPr lang="en-US" sz="2000" dirty="0" smtClean="0"/>
              <a:t>instrumented, </a:t>
            </a:r>
            <a:r>
              <a:rPr lang="en-US" sz="2000" dirty="0"/>
              <a:t>and is easier to find replacement elements compared with the </a:t>
            </a:r>
            <a:r>
              <a:rPr lang="en-US" sz="2000" dirty="0" smtClean="0"/>
              <a:t>Hybrid II</a:t>
            </a:r>
            <a:r>
              <a:rPr lang="en-US" sz="2000" dirty="0"/>
              <a:t>.  </a:t>
            </a:r>
            <a:endParaRPr lang="en-US" sz="2000" dirty="0" smtClean="0"/>
          </a:p>
          <a:p>
            <a:r>
              <a:rPr lang="en-US" sz="2000" dirty="0" smtClean="0"/>
              <a:t>The </a:t>
            </a:r>
            <a:r>
              <a:rPr lang="en-US" sz="2000" dirty="0"/>
              <a:t>FAA HIII </a:t>
            </a:r>
            <a:r>
              <a:rPr lang="en-US" sz="2000" dirty="0" smtClean="0"/>
              <a:t>ATD is </a:t>
            </a:r>
            <a:r>
              <a:rPr lang="en-US" sz="2000" dirty="0"/>
              <a:t>based on the automotive std. HIII ATD except for the lumbar-pelvis region and upper leg elements which are based </a:t>
            </a:r>
            <a:r>
              <a:rPr lang="en-US" sz="2000" dirty="0" smtClean="0"/>
              <a:t>on a Hybrid II to provide </a:t>
            </a:r>
            <a:r>
              <a:rPr lang="en-US" sz="2000" dirty="0"/>
              <a:t>the proper alignment for an erect spine seat posture to accomplish the aviation requirements.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FAA </a:t>
            </a:r>
            <a:r>
              <a:rPr lang="en-US" dirty="0" smtClean="0"/>
              <a:t>Hybrid III </a:t>
            </a:r>
            <a:r>
              <a:rPr lang="en-US" dirty="0"/>
              <a:t>50</a:t>
            </a:r>
            <a:r>
              <a:rPr lang="en-US" baseline="30000" dirty="0"/>
              <a:t>th</a:t>
            </a:r>
            <a:r>
              <a:rPr lang="en-US" dirty="0"/>
              <a:t> %</a:t>
            </a:r>
            <a:r>
              <a:rPr lang="en-US" dirty="0" err="1"/>
              <a:t>ile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7</a:t>
            </a:fld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446858"/>
              </p:ext>
            </p:extLst>
          </p:nvPr>
        </p:nvGraphicFramePr>
        <p:xfrm>
          <a:off x="2971800" y="3810000"/>
          <a:ext cx="2231517" cy="245440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35100"/>
                <a:gridCol w="796417"/>
              </a:tblGrid>
              <a:tr h="310896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b="1" kern="1200" dirty="0">
                          <a:effectLst/>
                        </a:rPr>
                        <a:t>Part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9525" marT="47625" marB="476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b="1" kern="1200" dirty="0">
                          <a:effectLst/>
                        </a:rPr>
                        <a:t>Weight (</a:t>
                      </a:r>
                      <a:r>
                        <a:rPr lang="en-US" sz="1200" b="1" kern="1200" dirty="0" err="1">
                          <a:effectLst/>
                        </a:rPr>
                        <a:t>lb</a:t>
                      </a:r>
                      <a:r>
                        <a:rPr lang="en-US" sz="1200" b="1" kern="1200" dirty="0">
                          <a:effectLst/>
                        </a:rPr>
                        <a:t>)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9525" marT="47625" marB="47625" anchor="ctr"/>
                </a:tc>
              </a:tr>
              <a:tr h="310896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Head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</a:t>
                      </a:r>
                    </a:p>
                  </a:txBody>
                  <a:tcPr marL="47625" marR="47625" marT="47625" marB="47625" anchor="ctr"/>
                </a:tc>
              </a:tr>
              <a:tr h="310896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Neck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3.4</a:t>
                      </a:r>
                    </a:p>
                  </a:txBody>
                  <a:tcPr marL="47625" marR="47625" marT="47625" marB="47625" anchor="ctr"/>
                </a:tc>
              </a:tr>
              <a:tr h="310896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Upper Torso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55.0</a:t>
                      </a:r>
                    </a:p>
                  </a:txBody>
                  <a:tcPr marL="47625" marR="47625" marT="47625" marB="47625" anchor="ctr"/>
                </a:tc>
              </a:tr>
              <a:tr h="310896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Lower Torso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33.6</a:t>
                      </a:r>
                    </a:p>
                  </a:txBody>
                  <a:tcPr marL="47625" marR="47625" marT="47625" marB="47625" anchor="ctr"/>
                </a:tc>
              </a:tr>
              <a:tr h="310896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Arms &amp; Hands - L &amp; R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19.4</a:t>
                      </a:r>
                    </a:p>
                  </a:txBody>
                  <a:tcPr marL="47625" marR="47625" marT="47625" marB="47625" anchor="ctr"/>
                </a:tc>
              </a:tr>
              <a:tr h="310896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Legs &amp; Feet - L &amp; R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57.1</a:t>
                      </a:r>
                    </a:p>
                  </a:txBody>
                  <a:tcPr marL="47625" marR="47625" marT="47625" marB="47625" anchor="ctr"/>
                </a:tc>
              </a:tr>
              <a:tr h="27432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Weight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164</a:t>
                      </a:r>
                    </a:p>
                  </a:txBody>
                  <a:tcPr marL="47625" marR="47625" marT="47625" marB="47625" anchor="ctr"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895600" y="6291590"/>
            <a:ext cx="5867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*Source: </a:t>
            </a:r>
            <a:r>
              <a:rPr lang="en-US" sz="1100" dirty="0" err="1" smtClean="0"/>
              <a:t>Humanetics</a:t>
            </a:r>
            <a:r>
              <a:rPr lang="en-US" sz="1100" dirty="0" smtClean="0"/>
              <a:t> Crash Test Dummies Technical Information </a:t>
            </a:r>
            <a:endParaRPr lang="en-US" sz="1100" dirty="0"/>
          </a:p>
        </p:txBody>
      </p:sp>
      <p:graphicFrame>
        <p:nvGraphicFramePr>
          <p:cNvPr id="30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4173662"/>
              </p:ext>
            </p:extLst>
          </p:nvPr>
        </p:nvGraphicFramePr>
        <p:xfrm>
          <a:off x="5589548" y="3798054"/>
          <a:ext cx="3097252" cy="246888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48165"/>
                <a:gridCol w="1149087"/>
              </a:tblGrid>
              <a:tr h="27432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dirty="0">
                          <a:effectLst/>
                        </a:rPr>
                        <a:t>Description</a:t>
                      </a:r>
                      <a:endParaRPr lang="en-US" sz="1200" b="1" dirty="0">
                        <a:effectLst/>
                        <a:latin typeface="Arial"/>
                      </a:endParaRPr>
                    </a:p>
                  </a:txBody>
                  <a:tcPr marL="59714" marR="114648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dirty="0">
                          <a:effectLst/>
                        </a:rPr>
                        <a:t>Dimension (in)</a:t>
                      </a:r>
                      <a:endParaRPr lang="en-US" sz="1200" b="1" dirty="0">
                        <a:effectLst/>
                        <a:latin typeface="Arial"/>
                      </a:endParaRPr>
                    </a:p>
                  </a:txBody>
                  <a:tcPr marL="59714" marR="114648" marT="23372" marB="23372" anchor="ctr"/>
                </a:tc>
              </a:tr>
              <a:tr h="27432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effectLst/>
                        </a:rPr>
                        <a:t>Head Circumference</a:t>
                      </a:r>
                      <a:endParaRPr lang="en-US" sz="1200" dirty="0">
                        <a:effectLst/>
                        <a:latin typeface="Arial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 smtClean="0">
                          <a:effectLst/>
                        </a:rPr>
                        <a:t>23.5</a:t>
                      </a:r>
                      <a:endParaRPr lang="en-US" sz="1200" dirty="0">
                        <a:effectLst/>
                        <a:latin typeface="Arial"/>
                      </a:endParaRPr>
                    </a:p>
                  </a:txBody>
                  <a:tcPr marL="59714" marR="59714" marT="23372" marB="23372" anchor="ctr"/>
                </a:tc>
              </a:tr>
              <a:tr h="27432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effectLst/>
                        </a:rPr>
                        <a:t>Head Width</a:t>
                      </a:r>
                      <a:endParaRPr lang="en-US" sz="1200" dirty="0">
                        <a:effectLst/>
                        <a:latin typeface="Arial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effectLst/>
                        </a:rPr>
                        <a:t>6.1</a:t>
                      </a:r>
                      <a:endParaRPr lang="en-US" sz="1200" dirty="0">
                        <a:effectLst/>
                        <a:latin typeface="Arial"/>
                      </a:endParaRPr>
                    </a:p>
                  </a:txBody>
                  <a:tcPr marL="59714" marR="59714" marT="23372" marB="23372" anchor="ctr"/>
                </a:tc>
              </a:tr>
              <a:tr h="27432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effectLst/>
                        </a:rPr>
                        <a:t>Head Length</a:t>
                      </a:r>
                      <a:endParaRPr lang="en-US" sz="1200" dirty="0">
                        <a:effectLst/>
                        <a:latin typeface="Arial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 smtClean="0">
                          <a:effectLst/>
                          <a:latin typeface="+mn-lt"/>
                        </a:rPr>
                        <a:t>8.0</a:t>
                      </a:r>
                      <a:endParaRPr lang="en-US" sz="1200" dirty="0">
                        <a:effectLst/>
                        <a:latin typeface="Arial"/>
                      </a:endParaRPr>
                    </a:p>
                  </a:txBody>
                  <a:tcPr marL="59714" marR="59714" marT="23372" marB="23372" anchor="ctr"/>
                </a:tc>
              </a:tr>
              <a:tr h="27432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effectLst/>
                        </a:rPr>
                        <a:t>Erect Sitting Height</a:t>
                      </a:r>
                      <a:endParaRPr lang="en-US" sz="1200" dirty="0">
                        <a:effectLst/>
                        <a:latin typeface="Arial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effectLst/>
                        </a:rPr>
                        <a:t>35.7</a:t>
                      </a:r>
                      <a:endParaRPr lang="en-US" sz="1200" dirty="0">
                        <a:effectLst/>
                        <a:latin typeface="Arial"/>
                      </a:endParaRPr>
                    </a:p>
                  </a:txBody>
                  <a:tcPr marL="59714" marR="59714" marT="23372" marB="23372" anchor="ctr"/>
                </a:tc>
              </a:tr>
              <a:tr h="27432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effectLst/>
                        </a:rPr>
                        <a:t>Shoulder to Elbow Length</a:t>
                      </a:r>
                      <a:endParaRPr lang="en-US" sz="1200" dirty="0">
                        <a:effectLst/>
                        <a:latin typeface="Arial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 smtClean="0">
                          <a:effectLst/>
                        </a:rPr>
                        <a:t>13.3</a:t>
                      </a:r>
                      <a:endParaRPr lang="en-US" sz="1200" dirty="0">
                        <a:effectLst/>
                        <a:latin typeface="Arial"/>
                      </a:endParaRPr>
                    </a:p>
                  </a:txBody>
                  <a:tcPr marL="59714" marR="59714" marT="23372" marB="23372" anchor="ctr"/>
                </a:tc>
              </a:tr>
              <a:tr h="27432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 smtClean="0">
                          <a:effectLst/>
                        </a:rPr>
                        <a:t>Back of Elbow </a:t>
                      </a:r>
                      <a:r>
                        <a:rPr lang="en-US" sz="1200" dirty="0">
                          <a:effectLst/>
                        </a:rPr>
                        <a:t>to </a:t>
                      </a:r>
                      <a:r>
                        <a:rPr lang="en-US" sz="1200" dirty="0" smtClean="0">
                          <a:effectLst/>
                        </a:rPr>
                        <a:t>Wrist</a:t>
                      </a:r>
                      <a:r>
                        <a:rPr lang="en-US" sz="1200" baseline="0" dirty="0" smtClean="0">
                          <a:effectLst/>
                        </a:rPr>
                        <a:t> Pivot</a:t>
                      </a:r>
                      <a:endParaRPr lang="en-US" sz="1200" dirty="0">
                        <a:effectLst/>
                        <a:latin typeface="Arial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 smtClean="0">
                          <a:effectLst/>
                        </a:rPr>
                        <a:t>11.7</a:t>
                      </a:r>
                      <a:endParaRPr lang="en-US" sz="1200" dirty="0">
                        <a:effectLst/>
                        <a:latin typeface="Arial"/>
                      </a:endParaRPr>
                    </a:p>
                  </a:txBody>
                  <a:tcPr marL="59714" marR="59714" marT="23372" marB="23372" anchor="ctr"/>
                </a:tc>
              </a:tr>
              <a:tr h="27432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effectLst/>
                        </a:rPr>
                        <a:t>Buttock to Knee Pivot Length</a:t>
                      </a:r>
                      <a:endParaRPr lang="en-US" sz="1200" dirty="0">
                        <a:effectLst/>
                        <a:latin typeface="Arial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 smtClean="0">
                          <a:effectLst/>
                        </a:rPr>
                        <a:t>23.3</a:t>
                      </a:r>
                      <a:endParaRPr lang="en-US" sz="1200" dirty="0">
                        <a:effectLst/>
                        <a:latin typeface="Arial"/>
                      </a:endParaRPr>
                    </a:p>
                  </a:txBody>
                  <a:tcPr marL="59714" marR="59714" marT="23372" marB="23372" anchor="ctr"/>
                </a:tc>
              </a:tr>
              <a:tr h="27432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effectLst/>
                        </a:rPr>
                        <a:t>Knee Pivot to Floor Length</a:t>
                      </a:r>
                      <a:endParaRPr lang="en-US" sz="1200" dirty="0">
                        <a:effectLst/>
                        <a:latin typeface="Arial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 smtClean="0">
                          <a:effectLst/>
                        </a:rPr>
                        <a:t>19.5</a:t>
                      </a:r>
                      <a:endParaRPr lang="en-US" sz="1200" dirty="0">
                        <a:effectLst/>
                        <a:latin typeface="Arial"/>
                      </a:endParaRPr>
                    </a:p>
                  </a:txBody>
                  <a:tcPr marL="59714" marR="59714" marT="23372" marB="23372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719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853" y="1295400"/>
            <a:ext cx="135314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Text Box 14"/>
          <p:cNvSpPr txBox="1">
            <a:spLocks noChangeArrowheads="1"/>
          </p:cNvSpPr>
          <p:nvPr/>
        </p:nvSpPr>
        <p:spPr bwMode="auto">
          <a:xfrm>
            <a:off x="533400" y="1002268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dirty="0" smtClean="0">
                <a:latin typeface="Calibri" pitchFamily="34" charset="0"/>
              </a:rPr>
              <a:t>HII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056" name="Text Box 15"/>
          <p:cNvSpPr txBox="1">
            <a:spLocks noChangeArrowheads="1"/>
          </p:cNvSpPr>
          <p:nvPr/>
        </p:nvSpPr>
        <p:spPr bwMode="auto">
          <a:xfrm>
            <a:off x="7476826" y="1002268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FAA HIII</a:t>
            </a:r>
          </a:p>
        </p:txBody>
      </p:sp>
      <p:sp>
        <p:nvSpPr>
          <p:cNvPr id="2059" name="Text Box 294"/>
          <p:cNvSpPr txBox="1">
            <a:spLocks noChangeArrowheads="1"/>
          </p:cNvSpPr>
          <p:nvPr/>
        </p:nvSpPr>
        <p:spPr bwMode="auto">
          <a:xfrm>
            <a:off x="1905000" y="3886200"/>
            <a:ext cx="28956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1100" dirty="0">
                <a:latin typeface="Calibri" pitchFamily="34" charset="0"/>
              </a:rPr>
              <a:t>* Includes neck and head weight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68" y="1295400"/>
            <a:ext cx="13628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II 50</a:t>
            </a:r>
            <a:r>
              <a:rPr lang="en-US" baseline="30000" dirty="0"/>
              <a:t>th</a:t>
            </a:r>
            <a:r>
              <a:rPr lang="en-US" dirty="0"/>
              <a:t> %</a:t>
            </a:r>
            <a:r>
              <a:rPr lang="en-US" dirty="0" err="1" smtClean="0"/>
              <a:t>ile</a:t>
            </a:r>
            <a:r>
              <a:rPr lang="en-US" dirty="0" smtClean="0"/>
              <a:t> vs</a:t>
            </a:r>
            <a:r>
              <a:rPr lang="en-US" dirty="0"/>
              <a:t>. FAA </a:t>
            </a:r>
            <a:r>
              <a:rPr lang="en-US" dirty="0" smtClean="0"/>
              <a:t>Hybrid III </a:t>
            </a:r>
            <a:r>
              <a:rPr lang="en-US" dirty="0"/>
              <a:t>50</a:t>
            </a:r>
            <a:r>
              <a:rPr lang="en-US" baseline="30000" dirty="0"/>
              <a:t>th</a:t>
            </a:r>
            <a:r>
              <a:rPr lang="en-US" dirty="0"/>
              <a:t> %</a:t>
            </a:r>
            <a:r>
              <a:rPr lang="en-US" dirty="0" err="1" smtClean="0"/>
              <a:t>ile</a:t>
            </a:r>
            <a:endParaRPr lang="en-US" dirty="0"/>
          </a:p>
        </p:txBody>
      </p:sp>
      <p:graphicFrame>
        <p:nvGraphicFramePr>
          <p:cNvPr id="16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3397577"/>
              </p:ext>
            </p:extLst>
          </p:nvPr>
        </p:nvGraphicFramePr>
        <p:xfrm>
          <a:off x="1989589" y="1066800"/>
          <a:ext cx="5125451" cy="283168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18887"/>
                <a:gridCol w="2112004"/>
                <a:gridCol w="1097280"/>
                <a:gridCol w="1097280"/>
              </a:tblGrid>
              <a:tr h="18288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spc="0" baseline="0" dirty="0" smtClean="0">
                          <a:effectLst/>
                          <a:latin typeface="+mj-lt"/>
                        </a:rPr>
                        <a:t>Regions</a:t>
                      </a:r>
                      <a:endParaRPr lang="en-US" sz="1100" b="1" spc="0" baseline="0" dirty="0">
                        <a:effectLst/>
                        <a:latin typeface="+mj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dirty="0" smtClean="0">
                          <a:effectLst/>
                          <a:latin typeface="+mj-lt"/>
                        </a:rPr>
                        <a:t>Body Part</a:t>
                      </a:r>
                      <a:endParaRPr lang="en-US" sz="1100" b="1" dirty="0">
                        <a:effectLst/>
                        <a:latin typeface="+mj-lt"/>
                      </a:endParaRPr>
                    </a:p>
                  </a:txBody>
                  <a:tcPr marL="59714" marR="114648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dirty="0" smtClean="0">
                          <a:effectLst/>
                          <a:latin typeface="+mj-lt"/>
                        </a:rPr>
                        <a:t>HII (</a:t>
                      </a:r>
                      <a:r>
                        <a:rPr lang="en-US" sz="1100" b="1" dirty="0" err="1" smtClean="0">
                          <a:effectLst/>
                          <a:latin typeface="+mj-lt"/>
                        </a:rPr>
                        <a:t>lb</a:t>
                      </a:r>
                      <a:r>
                        <a:rPr lang="en-US" sz="1100" b="1" dirty="0" smtClean="0">
                          <a:effectLst/>
                          <a:latin typeface="+mj-lt"/>
                        </a:rPr>
                        <a:t>)</a:t>
                      </a:r>
                      <a:endParaRPr lang="en-US" sz="1100" b="1" dirty="0">
                        <a:effectLst/>
                        <a:latin typeface="+mj-lt"/>
                      </a:endParaRPr>
                    </a:p>
                  </a:txBody>
                  <a:tcPr marL="59714" marR="114648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dirty="0" smtClean="0">
                          <a:effectLst/>
                          <a:latin typeface="+mj-lt"/>
                        </a:rPr>
                        <a:t>FAA HIII (</a:t>
                      </a:r>
                      <a:r>
                        <a:rPr lang="en-US" sz="1100" b="1" dirty="0" err="1" smtClean="0">
                          <a:effectLst/>
                          <a:latin typeface="+mj-lt"/>
                        </a:rPr>
                        <a:t>lb</a:t>
                      </a:r>
                      <a:r>
                        <a:rPr lang="en-US" sz="1100" b="1" dirty="0" smtClean="0">
                          <a:effectLst/>
                          <a:latin typeface="+mj-lt"/>
                        </a:rPr>
                        <a:t>)</a:t>
                      </a:r>
                      <a:endParaRPr lang="en-US" sz="1100" b="1" dirty="0">
                        <a:effectLst/>
                        <a:latin typeface="+mj-lt"/>
                      </a:endParaRPr>
                    </a:p>
                  </a:txBody>
                  <a:tcPr marL="59714" marR="114648" marT="23372" marB="23372" anchor="ctr"/>
                </a:tc>
              </a:tr>
              <a:tr h="182880">
                <a:tc rowSpan="5">
                  <a:txBody>
                    <a:bodyPr/>
                    <a:lstStyle/>
                    <a:p>
                      <a:pPr algn="ctr" fontAlgn="t"/>
                      <a:r>
                        <a:rPr lang="en-US" sz="1100" dirty="0" smtClean="0">
                          <a:effectLst/>
                          <a:latin typeface="+mj-lt"/>
                        </a:rPr>
                        <a:t>I</a:t>
                      </a:r>
                      <a:endParaRPr lang="en-US" sz="1100" dirty="0">
                        <a:effectLst/>
                        <a:latin typeface="+mj-lt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dirty="0" smtClean="0">
                          <a:effectLst/>
                          <a:latin typeface="+mj-lt"/>
                        </a:rPr>
                        <a:t>Head</a:t>
                      </a:r>
                      <a:endParaRPr lang="en-US" sz="1100" dirty="0">
                        <a:effectLst/>
                        <a:latin typeface="+mj-lt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dirty="0" smtClean="0">
                          <a:effectLst/>
                          <a:latin typeface="+mj-lt"/>
                        </a:rPr>
                        <a:t>11.2*</a:t>
                      </a:r>
                      <a:endParaRPr lang="en-US" sz="1100" dirty="0">
                        <a:effectLst/>
                        <a:latin typeface="+mj-lt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dirty="0" smtClean="0">
                          <a:effectLst/>
                          <a:latin typeface="+mj-lt"/>
                        </a:rPr>
                        <a:t>10</a:t>
                      </a:r>
                      <a:endParaRPr lang="en-US" sz="1100" dirty="0">
                        <a:effectLst/>
                        <a:latin typeface="+mj-lt"/>
                      </a:endParaRPr>
                    </a:p>
                  </a:txBody>
                  <a:tcPr marL="59714" marR="59714" marT="23372" marB="23372" anchor="ctr"/>
                </a:tc>
              </a:tr>
              <a:tr h="182880">
                <a:tc vMerge="1">
                  <a:txBody>
                    <a:bodyPr/>
                    <a:lstStyle/>
                    <a:p>
                      <a:pPr algn="ctr" fontAlgn="t"/>
                      <a:endParaRPr lang="en-US" sz="1200" dirty="0">
                        <a:effectLst/>
                        <a:latin typeface="Arial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dirty="0" smtClean="0">
                          <a:effectLst/>
                          <a:latin typeface="+mj-lt"/>
                        </a:rPr>
                        <a:t>Neck</a:t>
                      </a:r>
                      <a:endParaRPr lang="en-US" sz="1100" dirty="0">
                        <a:effectLst/>
                        <a:latin typeface="+mj-lt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dirty="0" smtClean="0">
                          <a:effectLst/>
                          <a:latin typeface="+mj-lt"/>
                        </a:rPr>
                        <a:t>0</a:t>
                      </a:r>
                      <a:endParaRPr lang="en-US" sz="1100" dirty="0">
                        <a:effectLst/>
                        <a:latin typeface="+mj-lt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dirty="0" smtClean="0">
                          <a:effectLst/>
                          <a:latin typeface="+mj-lt"/>
                        </a:rPr>
                        <a:t>3.4</a:t>
                      </a:r>
                      <a:endParaRPr lang="en-US" sz="1100" dirty="0">
                        <a:effectLst/>
                        <a:latin typeface="+mj-lt"/>
                      </a:endParaRPr>
                    </a:p>
                  </a:txBody>
                  <a:tcPr marL="59714" marR="59714" marT="23372" marB="23372" anchor="ctr"/>
                </a:tc>
              </a:tr>
              <a:tr h="182880">
                <a:tc vMerge="1">
                  <a:txBody>
                    <a:bodyPr/>
                    <a:lstStyle/>
                    <a:p>
                      <a:pPr algn="ctr" fontAlgn="t"/>
                      <a:endParaRPr lang="en-US" sz="1200" dirty="0">
                        <a:effectLst/>
                        <a:latin typeface="Arial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dirty="0" smtClean="0">
                          <a:effectLst/>
                          <a:latin typeface="+mj-lt"/>
                        </a:rPr>
                        <a:t>Upper Torso</a:t>
                      </a:r>
                      <a:endParaRPr lang="en-US" sz="1100" dirty="0">
                        <a:effectLst/>
                        <a:latin typeface="+mj-lt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dirty="0" smtClean="0">
                          <a:effectLst/>
                          <a:latin typeface="+mj-lt"/>
                        </a:rPr>
                        <a:t>41.5</a:t>
                      </a:r>
                      <a:endParaRPr lang="en-US" sz="1100" dirty="0">
                        <a:effectLst/>
                        <a:latin typeface="+mj-lt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dirty="0" smtClean="0">
                          <a:effectLst/>
                          <a:latin typeface="+mj-lt"/>
                        </a:rPr>
                        <a:t>37.9</a:t>
                      </a:r>
                      <a:endParaRPr lang="en-US" sz="1100" dirty="0">
                        <a:effectLst/>
                        <a:latin typeface="+mj-lt"/>
                      </a:endParaRPr>
                    </a:p>
                  </a:txBody>
                  <a:tcPr marL="59714" marR="59714" marT="23372" marB="23372" anchor="ctr"/>
                </a:tc>
              </a:tr>
              <a:tr h="182880">
                <a:tc vMerge="1">
                  <a:txBody>
                    <a:bodyPr/>
                    <a:lstStyle/>
                    <a:p>
                      <a:pPr algn="ctr" fontAlgn="t"/>
                      <a:endParaRPr lang="en-US" sz="1200" dirty="0">
                        <a:effectLst/>
                        <a:latin typeface="Arial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dirty="0" smtClean="0">
                          <a:effectLst/>
                          <a:latin typeface="+mj-lt"/>
                        </a:rPr>
                        <a:t>Upper Arm</a:t>
                      </a:r>
                      <a:r>
                        <a:rPr lang="en-US" sz="1100" baseline="0" dirty="0" smtClean="0">
                          <a:effectLst/>
                          <a:latin typeface="+mj-lt"/>
                        </a:rPr>
                        <a:t> (both)</a:t>
                      </a:r>
                      <a:endParaRPr lang="en-US" sz="1100" dirty="0">
                        <a:effectLst/>
                        <a:latin typeface="+mj-lt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dirty="0" smtClean="0">
                          <a:effectLst/>
                          <a:latin typeface="+mj-lt"/>
                        </a:rPr>
                        <a:t>9.6</a:t>
                      </a:r>
                      <a:endParaRPr lang="en-US" sz="1100" dirty="0">
                        <a:effectLst/>
                        <a:latin typeface="+mj-lt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dirty="0" smtClean="0">
                          <a:effectLst/>
                          <a:latin typeface="+mj-lt"/>
                        </a:rPr>
                        <a:t>8.8</a:t>
                      </a:r>
                      <a:endParaRPr lang="en-US" sz="1100" dirty="0">
                        <a:effectLst/>
                        <a:latin typeface="+mj-lt"/>
                      </a:endParaRPr>
                    </a:p>
                  </a:txBody>
                  <a:tcPr marL="59714" marR="59714" marT="23372" marB="23372" anchor="ctr"/>
                </a:tc>
              </a:tr>
              <a:tr h="182880">
                <a:tc vMerge="1">
                  <a:txBody>
                    <a:bodyPr/>
                    <a:lstStyle/>
                    <a:p>
                      <a:pPr algn="ctr" fontAlgn="t"/>
                      <a:endParaRPr lang="en-US" sz="1200" dirty="0">
                        <a:effectLst/>
                        <a:latin typeface="Arial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dirty="0" smtClean="0">
                          <a:effectLst/>
                          <a:latin typeface="+mj-lt"/>
                        </a:rPr>
                        <a:t>Lower Arm</a:t>
                      </a:r>
                      <a:r>
                        <a:rPr lang="en-US" sz="1100" baseline="0" dirty="0" smtClean="0">
                          <a:effectLst/>
                          <a:latin typeface="+mj-lt"/>
                        </a:rPr>
                        <a:t> &amp; Hand (both)</a:t>
                      </a:r>
                      <a:endParaRPr lang="en-US" sz="1100" dirty="0">
                        <a:effectLst/>
                        <a:latin typeface="+mj-lt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dirty="0" smtClean="0">
                          <a:effectLst/>
                          <a:latin typeface="+mj-lt"/>
                        </a:rPr>
                        <a:t>9.6</a:t>
                      </a:r>
                      <a:endParaRPr lang="en-US" sz="1100" dirty="0">
                        <a:effectLst/>
                        <a:latin typeface="+mj-lt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dirty="0" smtClean="0">
                          <a:effectLst/>
                          <a:latin typeface="+mj-lt"/>
                        </a:rPr>
                        <a:t>10</a:t>
                      </a:r>
                      <a:endParaRPr lang="en-US" sz="1100" dirty="0">
                        <a:effectLst/>
                        <a:latin typeface="+mj-lt"/>
                      </a:endParaRPr>
                    </a:p>
                  </a:txBody>
                  <a:tcPr marL="59714" marR="59714" marT="23372" marB="23372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dirty="0" smtClean="0">
                          <a:effectLst/>
                          <a:latin typeface="+mj-lt"/>
                        </a:rPr>
                        <a:t>II</a:t>
                      </a:r>
                      <a:endParaRPr lang="en-US" sz="1100" dirty="0">
                        <a:effectLst/>
                        <a:latin typeface="+mj-lt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dirty="0" smtClean="0">
                          <a:effectLst/>
                          <a:latin typeface="+mj-lt"/>
                        </a:rPr>
                        <a:t>Lower Torso</a:t>
                      </a: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dirty="0" smtClean="0">
                          <a:effectLst/>
                          <a:latin typeface="+mj-lt"/>
                        </a:rPr>
                        <a:t>35.9</a:t>
                      </a:r>
                      <a:endParaRPr lang="en-US" sz="1100" dirty="0">
                        <a:effectLst/>
                        <a:latin typeface="+mj-lt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dirty="0" smtClean="0">
                          <a:effectLst/>
                          <a:latin typeface="+mj-lt"/>
                        </a:rPr>
                        <a:t>37.9</a:t>
                      </a:r>
                      <a:endParaRPr lang="en-US" sz="1100" dirty="0">
                        <a:effectLst/>
                        <a:latin typeface="+mj-lt"/>
                      </a:endParaRPr>
                    </a:p>
                  </a:txBody>
                  <a:tcPr marL="59714" marR="59714" marT="23372" marB="23372" anchor="ctr"/>
                </a:tc>
              </a:tr>
              <a:tr h="18288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100" dirty="0" smtClean="0">
                          <a:effectLst/>
                          <a:latin typeface="+mj-lt"/>
                        </a:rPr>
                        <a:t>III</a:t>
                      </a:r>
                      <a:endParaRPr lang="en-US" sz="1100" dirty="0">
                        <a:effectLst/>
                        <a:latin typeface="+mj-lt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dirty="0" smtClean="0">
                          <a:effectLst/>
                          <a:latin typeface="+mj-lt"/>
                        </a:rPr>
                        <a:t>Upper Leg</a:t>
                      </a:r>
                      <a:r>
                        <a:rPr lang="en-US" sz="1100" baseline="0" dirty="0" smtClean="0">
                          <a:effectLst/>
                          <a:latin typeface="+mj-lt"/>
                        </a:rPr>
                        <a:t> (both)</a:t>
                      </a:r>
                      <a:endParaRPr lang="en-US" sz="1100" dirty="0">
                        <a:effectLst/>
                        <a:latin typeface="+mj-lt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dirty="0" smtClean="0">
                          <a:effectLst/>
                          <a:latin typeface="+mj-lt"/>
                        </a:rPr>
                        <a:t>36.8</a:t>
                      </a:r>
                      <a:endParaRPr lang="en-US" sz="1100" dirty="0">
                        <a:effectLst/>
                        <a:latin typeface="+mj-lt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dirty="0" smtClean="0">
                          <a:effectLst/>
                          <a:latin typeface="+mj-lt"/>
                        </a:rPr>
                        <a:t>34</a:t>
                      </a:r>
                      <a:endParaRPr lang="en-US" sz="1100" dirty="0">
                        <a:effectLst/>
                        <a:latin typeface="+mj-lt"/>
                      </a:endParaRPr>
                    </a:p>
                  </a:txBody>
                  <a:tcPr marL="59714" marR="59714" marT="23372" marB="23372" anchor="ctr"/>
                </a:tc>
              </a:tr>
              <a:tr h="182880">
                <a:tc vMerge="1">
                  <a:txBody>
                    <a:bodyPr/>
                    <a:lstStyle/>
                    <a:p>
                      <a:pPr algn="ctr" fontAlgn="t"/>
                      <a:endParaRPr lang="en-US" sz="1200" dirty="0">
                        <a:effectLst/>
                        <a:latin typeface="Arial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dirty="0" smtClean="0">
                          <a:effectLst/>
                          <a:latin typeface="+mj-lt"/>
                        </a:rPr>
                        <a:t>Lower Leg &amp; Foot (both)</a:t>
                      </a:r>
                      <a:endParaRPr lang="en-US" sz="1100" dirty="0">
                        <a:effectLst/>
                        <a:latin typeface="+mj-lt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dirty="0" smtClean="0">
                          <a:effectLst/>
                          <a:latin typeface="+mj-lt"/>
                        </a:rPr>
                        <a:t>19.4</a:t>
                      </a:r>
                      <a:endParaRPr lang="en-US" sz="1100" dirty="0">
                        <a:effectLst/>
                        <a:latin typeface="+mj-lt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dirty="0" smtClean="0">
                          <a:effectLst/>
                          <a:latin typeface="+mj-lt"/>
                        </a:rPr>
                        <a:t>24</a:t>
                      </a:r>
                      <a:endParaRPr lang="en-US" sz="1100" dirty="0">
                        <a:effectLst/>
                        <a:latin typeface="+mj-lt"/>
                      </a:endParaRPr>
                    </a:p>
                  </a:txBody>
                  <a:tcPr marL="59714" marR="59714" marT="23372" marB="23372" anchor="ctr"/>
                </a:tc>
              </a:tr>
              <a:tr h="182880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100" dirty="0" smtClean="0">
                          <a:effectLst/>
                          <a:latin typeface="+mj-lt"/>
                        </a:rPr>
                        <a:t>Total ATD</a:t>
                      </a:r>
                      <a:r>
                        <a:rPr lang="en-US" sz="1100" baseline="0" dirty="0" smtClean="0">
                          <a:effectLst/>
                          <a:latin typeface="+mj-lt"/>
                        </a:rPr>
                        <a:t> Weight</a:t>
                      </a:r>
                      <a:endParaRPr lang="en-US" sz="1100" dirty="0">
                        <a:effectLst/>
                        <a:latin typeface="+mj-lt"/>
                      </a:endParaRPr>
                    </a:p>
                  </a:txBody>
                  <a:tcPr marL="59714" marR="59714" marT="23372" marB="23372" anchor="ctr"/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200" dirty="0">
                        <a:effectLst/>
                        <a:latin typeface="Arial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dirty="0" smtClean="0">
                          <a:effectLst/>
                          <a:latin typeface="+mj-lt"/>
                        </a:rPr>
                        <a:t>164</a:t>
                      </a:r>
                      <a:endParaRPr lang="en-US" sz="1100" dirty="0">
                        <a:effectLst/>
                        <a:latin typeface="+mj-lt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dirty="0" smtClean="0">
                          <a:effectLst/>
                          <a:latin typeface="+mj-lt"/>
                        </a:rPr>
                        <a:t>166</a:t>
                      </a:r>
                      <a:endParaRPr lang="en-US" sz="1100" dirty="0">
                        <a:effectLst/>
                        <a:latin typeface="+mj-lt"/>
                      </a:endParaRPr>
                    </a:p>
                  </a:txBody>
                  <a:tcPr marL="59714" marR="59714" marT="23372" marB="23372" anchor="ctr"/>
                </a:tc>
              </a:tr>
              <a:tr h="182880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100" dirty="0" smtClean="0">
                          <a:effectLst/>
                          <a:latin typeface="+mj-lt"/>
                        </a:rPr>
                        <a:t>Region</a:t>
                      </a:r>
                      <a:r>
                        <a:rPr lang="en-US" sz="1100" baseline="0" dirty="0" smtClean="0">
                          <a:effectLst/>
                          <a:latin typeface="+mj-lt"/>
                        </a:rPr>
                        <a:t> I (Mass above Lumbar Load Cell)</a:t>
                      </a:r>
                      <a:endParaRPr lang="en-US" sz="1100" dirty="0">
                        <a:effectLst/>
                        <a:latin typeface="+mj-lt"/>
                      </a:endParaRPr>
                    </a:p>
                  </a:txBody>
                  <a:tcPr marL="59714" marR="59714" marT="23372" marB="23372" anchor="ctr"/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200" dirty="0">
                        <a:effectLst/>
                        <a:latin typeface="Arial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dirty="0" smtClean="0">
                          <a:effectLst/>
                          <a:latin typeface="+mj-lt"/>
                        </a:rPr>
                        <a:t>71.9</a:t>
                      </a:r>
                      <a:endParaRPr lang="en-US" sz="1100" dirty="0">
                        <a:effectLst/>
                        <a:latin typeface="+mj-lt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dirty="0" smtClean="0">
                          <a:effectLst/>
                          <a:latin typeface="+mj-lt"/>
                        </a:rPr>
                        <a:t>70.1</a:t>
                      </a:r>
                      <a:endParaRPr lang="en-US" sz="1100" dirty="0">
                        <a:effectLst/>
                        <a:latin typeface="+mj-lt"/>
                      </a:endParaRPr>
                    </a:p>
                  </a:txBody>
                  <a:tcPr marL="59714" marR="59714" marT="23372" marB="23372" anchor="ctr"/>
                </a:tc>
              </a:tr>
              <a:tr h="182880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100" dirty="0" smtClean="0">
                          <a:effectLst/>
                          <a:latin typeface="+mj-lt"/>
                        </a:rPr>
                        <a:t>Region II (Lower Torso)</a:t>
                      </a:r>
                      <a:endParaRPr lang="en-US" sz="1100" dirty="0">
                        <a:effectLst/>
                        <a:latin typeface="+mj-lt"/>
                      </a:endParaRPr>
                    </a:p>
                  </a:txBody>
                  <a:tcPr marL="59714" marR="59714" marT="23372" marB="23372" anchor="ctr"/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200" dirty="0">
                        <a:effectLst/>
                        <a:latin typeface="Arial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dirty="0" smtClean="0">
                          <a:effectLst/>
                          <a:latin typeface="+mj-lt"/>
                        </a:rPr>
                        <a:t>35.9</a:t>
                      </a:r>
                      <a:endParaRPr lang="en-US" sz="1100" dirty="0">
                        <a:effectLst/>
                        <a:latin typeface="+mj-lt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dirty="0" smtClean="0">
                          <a:effectLst/>
                          <a:latin typeface="+mj-lt"/>
                        </a:rPr>
                        <a:t>37.9</a:t>
                      </a:r>
                      <a:endParaRPr lang="en-US" sz="1100" dirty="0">
                        <a:effectLst/>
                        <a:latin typeface="+mj-lt"/>
                      </a:endParaRPr>
                    </a:p>
                  </a:txBody>
                  <a:tcPr marL="59714" marR="59714" marT="23372" marB="23372" anchor="ctr"/>
                </a:tc>
              </a:tr>
              <a:tr h="182880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100" dirty="0" smtClean="0">
                          <a:effectLst/>
                          <a:latin typeface="+mj-lt"/>
                        </a:rPr>
                        <a:t>Region III (Low</a:t>
                      </a:r>
                      <a:r>
                        <a:rPr lang="en-US" sz="1100" baseline="0" dirty="0" smtClean="0">
                          <a:effectLst/>
                          <a:latin typeface="+mj-lt"/>
                        </a:rPr>
                        <a:t> Extremities)</a:t>
                      </a:r>
                      <a:endParaRPr lang="en-US" sz="1100" dirty="0">
                        <a:effectLst/>
                        <a:latin typeface="+mj-lt"/>
                      </a:endParaRPr>
                    </a:p>
                  </a:txBody>
                  <a:tcPr marL="59714" marR="59714" marT="23372" marB="23372" anchor="ctr"/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200" dirty="0">
                        <a:effectLst/>
                        <a:latin typeface="Arial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dirty="0" smtClean="0">
                          <a:effectLst/>
                          <a:latin typeface="+mj-lt"/>
                        </a:rPr>
                        <a:t>56.2</a:t>
                      </a:r>
                      <a:endParaRPr lang="en-US" sz="1100" dirty="0">
                        <a:effectLst/>
                        <a:latin typeface="+mj-lt"/>
                      </a:endParaRPr>
                    </a:p>
                  </a:txBody>
                  <a:tcPr marL="59714" marR="59714" marT="23372" marB="23372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dirty="0" smtClean="0">
                          <a:effectLst/>
                          <a:latin typeface="+mj-lt"/>
                        </a:rPr>
                        <a:t>58</a:t>
                      </a:r>
                    </a:p>
                  </a:txBody>
                  <a:tcPr marL="59714" marR="59714" marT="23372" marB="23372" anchor="ctr"/>
                </a:tc>
              </a:tr>
            </a:tbl>
          </a:graphicData>
        </a:graphic>
      </p:graphicFrame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52" y="4191000"/>
            <a:ext cx="3419231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184" y="4191000"/>
            <a:ext cx="338056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2-Point belt 0 degrees</a:t>
            </a:r>
            <a:br>
              <a:rPr lang="en-US" dirty="0"/>
            </a:br>
            <a:r>
              <a:rPr lang="en-US" dirty="0" smtClean="0"/>
              <a:t>part </a:t>
            </a:r>
            <a:r>
              <a:rPr lang="en-US" dirty="0"/>
              <a:t>25.562</a:t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Dynamic Performance Evaluation </a:t>
            </a:r>
            <a:br>
              <a:rPr lang="en-US" dirty="0"/>
            </a:br>
            <a:r>
              <a:rPr lang="en-US" dirty="0"/>
              <a:t>HII 50</a:t>
            </a:r>
            <a:r>
              <a:rPr lang="en-US" baseline="30000" dirty="0"/>
              <a:t>th</a:t>
            </a:r>
            <a:r>
              <a:rPr lang="en-US" dirty="0"/>
              <a:t> %</a:t>
            </a:r>
            <a:r>
              <a:rPr lang="en-US" dirty="0" err="1"/>
              <a:t>ile</a:t>
            </a:r>
            <a:r>
              <a:rPr lang="en-US" dirty="0"/>
              <a:t> vs. FAA HIII 50</a:t>
            </a:r>
            <a:r>
              <a:rPr lang="en-US" baseline="30000" dirty="0"/>
              <a:t>th</a:t>
            </a:r>
            <a:r>
              <a:rPr lang="en-US" dirty="0"/>
              <a:t> %</a:t>
            </a:r>
            <a:r>
              <a:rPr lang="en-US" dirty="0" err="1"/>
              <a:t>ile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7E08-C0A5-44FD-B05E-A6F80FA6FB8F}" type="slidenum">
              <a:rPr lang="en-US" smtClean="0">
                <a:solidFill>
                  <a:prstClr val="white"/>
                </a:solidFill>
              </a:rPr>
              <a:pPr/>
              <a:t>9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883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5552</TotalTime>
  <Words>1876</Words>
  <Application>Microsoft Office PowerPoint</Application>
  <PresentationFormat>On-screen Show (4:3)</PresentationFormat>
  <Paragraphs>446</Paragraphs>
  <Slides>42</Slides>
  <Notes>9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Custom Design</vt:lpstr>
      <vt:lpstr>1_Custom Design</vt:lpstr>
      <vt:lpstr>Dynamic Performance Evaluation  HII 50th %ile vs. FAA HIII 50th %ile</vt:lpstr>
      <vt:lpstr>Agenda</vt:lpstr>
      <vt:lpstr>SCOPE</vt:lpstr>
      <vt:lpstr>Scope</vt:lpstr>
      <vt:lpstr>HII 50th %ile vs. FAA HIII 50th %ile  </vt:lpstr>
      <vt:lpstr>Hybrid II 50th %ile</vt:lpstr>
      <vt:lpstr>FAA Hybrid III 50th %ile</vt:lpstr>
      <vt:lpstr>Hybrid II 50th %ile vs. FAA Hybrid III 50th %ile</vt:lpstr>
      <vt:lpstr>2-Point belt 0 degrees part 25.562  </vt:lpstr>
      <vt:lpstr>Test Description - 2-Pt belt 0 degrees Part 25.562</vt:lpstr>
      <vt:lpstr>2-Pt belt 0 degrees Part 25.562 Head C.G. Disp./Vel. Comparison</vt:lpstr>
      <vt:lpstr>2-Pt belt 0 degrees Part 25.562 Head Vel. Comparison w.r.t. Head Position</vt:lpstr>
      <vt:lpstr>2-Pt belt 0 degrees Part 25.562 Belt Loads Comparison</vt:lpstr>
      <vt:lpstr>2-Pt belt 0 degrees Part 25.562 Seat Back/Pan Loads Comparison</vt:lpstr>
      <vt:lpstr>2-Pt belt 0 degrees Part 25.562 Videos HII vs. FAA HIII</vt:lpstr>
      <vt:lpstr>3-Point belt 0 degrees part 25.562  </vt:lpstr>
      <vt:lpstr>Test Description - 3-Pt belt 0 degrees Part 25.562</vt:lpstr>
      <vt:lpstr>3-Pt belt 0 degrees Part 25.562 Head C.G. Disp./Vel. Comparison</vt:lpstr>
      <vt:lpstr>3-Pt belt 0 degrees Part 25.562 Head Vel. Comparison w.r.t. Head Position</vt:lpstr>
      <vt:lpstr>3-Pt belt 0 degrees Part 25.562 Belt Loads Comparison</vt:lpstr>
      <vt:lpstr>3-Pt belt 0 degrees Part 25.562 Seat Back/Pan Loads Comparison</vt:lpstr>
      <vt:lpstr>3-Pt belt 0 degrees Part 25.562 Videos HII vs. FAA HIII</vt:lpstr>
      <vt:lpstr>4-Point belt 0 degrees part 25.562  </vt:lpstr>
      <vt:lpstr>Test Description - 4-Pt belt 0 degrees Part 25.562</vt:lpstr>
      <vt:lpstr>4-Pt belt 0 degrees Part 25.562 Head C.G. Disp./Vel. Comparison</vt:lpstr>
      <vt:lpstr>4-Pt belt 0 degrees Part 25.562 Head Vel. Comparison w.r.t. Head Position</vt:lpstr>
      <vt:lpstr>4-Pt belt 0 degrees Part 25.562 Belt Loads Comparison</vt:lpstr>
      <vt:lpstr>4-Pt belt 0 degrees Part 25.562 Seat Back/Pan Loads Comparison</vt:lpstr>
      <vt:lpstr>4-Pt belt 0 degrees Part 25.562 Videos HII vs. FAA HIII</vt:lpstr>
      <vt:lpstr>2-Point belt 60 degrees part 25.562  </vt:lpstr>
      <vt:lpstr>Test Description - 2-Pt belt 60 degrees Part 25.562</vt:lpstr>
      <vt:lpstr>2-Pt belt 60 degrees Part 25.562 Lumbar Loads Comparison</vt:lpstr>
      <vt:lpstr>2-Pt belt 60 degrees Part 25.562 Seat Back/Pan Loads Comparison</vt:lpstr>
      <vt:lpstr>2-Pt belt 60 degrees Part 25.562 Videos HII vs. FAA HIII</vt:lpstr>
      <vt:lpstr>2-Point belt 60 degrees cushion part 25.562  </vt:lpstr>
      <vt:lpstr>Test Description - 2-Pt belt 60 degrees Cushion  Part 25.562</vt:lpstr>
      <vt:lpstr>2-Pt belt 60 degrees Cushion Part 25.562 Lumbar Loads Comparison</vt:lpstr>
      <vt:lpstr>2-Pt belt 60 degrees Cushion Part 25.562 Seat Back/Pan Loads Comparison</vt:lpstr>
      <vt:lpstr>2-Pt belt 60 degrees Cushion Part 25.562 Videos HII vs. FAA HIII</vt:lpstr>
      <vt:lpstr>Conclusions  Dynamic Performance Comparison  HII vs. FAA HIII</vt:lpstr>
      <vt:lpstr>Conclusions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NIAR’s Virtual Engineering Group Partnerships</dc:title>
  <dc:creator>golivare</dc:creator>
  <cp:lastModifiedBy>Michael Donio</cp:lastModifiedBy>
  <cp:revision>492</cp:revision>
  <cp:lastPrinted>2012-10-22T03:55:10Z</cp:lastPrinted>
  <dcterms:created xsi:type="dcterms:W3CDTF">2012-10-15T23:40:05Z</dcterms:created>
  <dcterms:modified xsi:type="dcterms:W3CDTF">2014-01-28T20:14:45Z</dcterms:modified>
</cp:coreProperties>
</file>