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51" r:id="rId1"/>
  </p:sldMasterIdLst>
  <p:notesMasterIdLst>
    <p:notesMasterId r:id="rId31"/>
  </p:notesMasterIdLst>
  <p:handoutMasterIdLst>
    <p:handoutMasterId r:id="rId32"/>
  </p:handoutMasterIdLst>
  <p:sldIdLst>
    <p:sldId id="265" r:id="rId2"/>
    <p:sldId id="264" r:id="rId3"/>
    <p:sldId id="266" r:id="rId4"/>
    <p:sldId id="267" r:id="rId5"/>
    <p:sldId id="295" r:id="rId6"/>
    <p:sldId id="269" r:id="rId7"/>
    <p:sldId id="270" r:id="rId8"/>
    <p:sldId id="271" r:id="rId9"/>
    <p:sldId id="272" r:id="rId10"/>
    <p:sldId id="274" r:id="rId11"/>
    <p:sldId id="273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5" r:id="rId21"/>
    <p:sldId id="288" r:id="rId22"/>
    <p:sldId id="287" r:id="rId23"/>
    <p:sldId id="293" r:id="rId24"/>
    <p:sldId id="294" r:id="rId25"/>
    <p:sldId id="289" r:id="rId26"/>
    <p:sldId id="290" r:id="rId27"/>
    <p:sldId id="291" r:id="rId28"/>
    <p:sldId id="292" r:id="rId29"/>
    <p:sldId id="296" r:id="rId30"/>
  </p:sldIdLst>
  <p:sldSz cx="9144000" cy="6858000" type="screen4x3"/>
  <p:notesSz cx="7069138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34">
          <p15:clr>
            <a:srgbClr val="A4A3A4"/>
          </p15:clr>
        </p15:guide>
        <p15:guide id="2" pos="22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EAEAEA"/>
    <a:srgbClr val="155A0C"/>
    <a:srgbClr val="006600"/>
    <a:srgbClr val="FDF105"/>
    <a:srgbClr val="ACD0AF"/>
    <a:srgbClr val="070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7" autoAdjust="0"/>
    <p:restoredTop sz="98227" autoAdjust="0"/>
  </p:normalViewPr>
  <p:slideViewPr>
    <p:cSldViewPr>
      <p:cViewPr varScale="1">
        <p:scale>
          <a:sx n="105" d="100"/>
          <a:sy n="105" d="100"/>
        </p:scale>
        <p:origin x="-1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1018" y="-58"/>
      </p:cViewPr>
      <p:guideLst>
        <p:guide orient="horz" pos="2934"/>
        <p:guide pos="22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38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94" tIns="46798" rIns="93594" bIns="46798" numCol="1" anchor="t" anchorCtr="0" compatLnSpc="1">
            <a:prstTxWarp prst="textNoShape">
              <a:avLst/>
            </a:prstTxWarp>
          </a:bodyPr>
          <a:lstStyle>
            <a:lvl1pPr defTabSz="936625" eaLnBrk="0" hangingPunct="0">
              <a:defRPr sz="1200" smtClean="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5263" y="0"/>
            <a:ext cx="30638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94" tIns="46798" rIns="93594" bIns="46798" numCol="1" anchor="t" anchorCtr="0" compatLnSpc="1">
            <a:prstTxWarp prst="textNoShape">
              <a:avLst/>
            </a:prstTxWarp>
          </a:bodyPr>
          <a:lstStyle>
            <a:lvl1pPr algn="r" defTabSz="936625" eaLnBrk="0" hangingPunct="0">
              <a:defRPr sz="1200" smtClean="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8725"/>
            <a:ext cx="30638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94" tIns="46798" rIns="93594" bIns="46798" numCol="1" anchor="b" anchorCtr="0" compatLnSpc="1">
            <a:prstTxWarp prst="textNoShape">
              <a:avLst/>
            </a:prstTxWarp>
          </a:bodyPr>
          <a:lstStyle>
            <a:lvl1pPr defTabSz="936625" eaLnBrk="0" hangingPunct="0">
              <a:defRPr sz="1200" smtClean="0">
                <a:latin typeface="Times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May 2005 Board PowerPoint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5263" y="8848725"/>
            <a:ext cx="30638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94" tIns="46798" rIns="93594" bIns="46798" numCol="1" anchor="b" anchorCtr="0" compatLnSpc="1">
            <a:prstTxWarp prst="textNoShape">
              <a:avLst/>
            </a:prstTxWarp>
          </a:bodyPr>
          <a:lstStyle>
            <a:lvl1pPr algn="r" defTabSz="936625" eaLnBrk="0" hangingPunct="0">
              <a:defRPr sz="1200" smtClean="0">
                <a:latin typeface="Times" pitchFamily="18" charset="0"/>
              </a:defRPr>
            </a:lvl1pPr>
          </a:lstStyle>
          <a:p>
            <a:pPr>
              <a:defRPr/>
            </a:pPr>
            <a:fld id="{48AFF1DB-56DB-43E4-8A39-692EBB839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01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38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94" tIns="46798" rIns="93594" bIns="46798" numCol="1" anchor="t" anchorCtr="0" compatLnSpc="1">
            <a:prstTxWarp prst="textNoShape">
              <a:avLst/>
            </a:prstTxWarp>
          </a:bodyPr>
          <a:lstStyle>
            <a:lvl1pPr defTabSz="93662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49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05263" y="0"/>
            <a:ext cx="30638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94" tIns="46798" rIns="93594" bIns="46798" numCol="1" anchor="t" anchorCtr="0" compatLnSpc="1">
            <a:prstTxWarp prst="textNoShape">
              <a:avLst/>
            </a:prstTxWarp>
          </a:bodyPr>
          <a:lstStyle>
            <a:lvl1pPr algn="r" defTabSz="93662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8088" y="698500"/>
            <a:ext cx="4656137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49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1388" y="4424363"/>
            <a:ext cx="5186362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94" tIns="46798" rIns="93594" bIns="467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849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8725"/>
            <a:ext cx="30638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94" tIns="46798" rIns="93594" bIns="46798" numCol="1" anchor="b" anchorCtr="0" compatLnSpc="1">
            <a:prstTxWarp prst="textNoShape">
              <a:avLst/>
            </a:prstTxWarp>
          </a:bodyPr>
          <a:lstStyle>
            <a:lvl1pPr defTabSz="93662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May 2005 Board PowerPoint</a:t>
            </a:r>
          </a:p>
        </p:txBody>
      </p:sp>
      <p:sp>
        <p:nvSpPr>
          <p:cNvPr id="849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5263" y="8848725"/>
            <a:ext cx="30638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94" tIns="46798" rIns="93594" bIns="46798" numCol="1" anchor="b" anchorCtr="0" compatLnSpc="1">
            <a:prstTxWarp prst="textNoShape">
              <a:avLst/>
            </a:prstTxWarp>
          </a:bodyPr>
          <a:lstStyle>
            <a:lvl1pPr algn="r" defTabSz="93662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353E4995-E0DC-4E5A-A1DD-A6B8CFE90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66496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36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latin typeface="Times New Roman" pitchFamily="18" charset="0"/>
              </a:rPr>
              <a:t>May 2005 Board PowerPoint</a:t>
            </a:r>
          </a:p>
        </p:txBody>
      </p:sp>
      <p:sp>
        <p:nvSpPr>
          <p:cNvPr id="717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A0827C5-88CC-4D1F-AAB5-22BE50858B5B}" type="slidenum">
              <a:rPr lang="en-US" altLang="en-US">
                <a:latin typeface="Times New Roman" pitchFamily="18" charset="0"/>
              </a:rPr>
              <a:pPr/>
              <a:t>2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952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36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latin typeface="Times New Roman" pitchFamily="18" charset="0"/>
              </a:rPr>
              <a:t>May 2005 Board PowerPoint</a:t>
            </a:r>
          </a:p>
        </p:txBody>
      </p:sp>
      <p:sp>
        <p:nvSpPr>
          <p:cNvPr id="819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8D70B33-8731-40F5-B4ED-5DED3CE8273B}" type="slidenum">
              <a:rPr lang="en-US" altLang="en-US">
                <a:latin typeface="Times New Roman" pitchFamily="18" charset="0"/>
              </a:rPr>
              <a:pPr/>
              <a:t>3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998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36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latin typeface="Times New Roman" pitchFamily="18" charset="0"/>
              </a:rPr>
              <a:t>May 2005 Board PowerPoint</a:t>
            </a:r>
          </a:p>
        </p:txBody>
      </p:sp>
      <p:sp>
        <p:nvSpPr>
          <p:cNvPr id="819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8D70B33-8731-40F5-B4ED-5DED3CE8273B}" type="slidenum">
              <a:rPr lang="en-US" altLang="en-US">
                <a:latin typeface="Times New Roman" pitchFamily="18" charset="0"/>
              </a:rPr>
              <a:pPr/>
              <a:t>4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69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36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latin typeface="Times New Roman" pitchFamily="18" charset="0"/>
              </a:rPr>
              <a:t>May 2005 Board PowerPoint</a:t>
            </a:r>
          </a:p>
        </p:txBody>
      </p:sp>
      <p:sp>
        <p:nvSpPr>
          <p:cNvPr id="819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8D70B33-8731-40F5-B4ED-5DED3CE8273B}" type="slidenum">
              <a:rPr lang="en-US" altLang="en-US">
                <a:latin typeface="Times New Roman" pitchFamily="18" charset="0"/>
              </a:rPr>
              <a:pPr/>
              <a:t>5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758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36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latin typeface="Times New Roman" pitchFamily="18" charset="0"/>
              </a:rPr>
              <a:t>May 2005 Board PowerPoint</a:t>
            </a:r>
          </a:p>
        </p:txBody>
      </p:sp>
      <p:sp>
        <p:nvSpPr>
          <p:cNvPr id="819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8D70B33-8731-40F5-B4ED-5DED3CE8273B}" type="slidenum">
              <a:rPr lang="en-US" altLang="en-US">
                <a:latin typeface="Times New Roman" pitchFamily="18" charset="0"/>
              </a:rPr>
              <a:pPr/>
              <a:t>6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23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 userDrawn="1"/>
        </p:nvSpPr>
        <p:spPr bwMode="auto">
          <a:xfrm>
            <a:off x="8229600" y="-76200"/>
            <a:ext cx="838200" cy="7010400"/>
          </a:xfrm>
          <a:prstGeom prst="rect">
            <a:avLst/>
          </a:prstGeom>
          <a:solidFill>
            <a:srgbClr val="155A0C">
              <a:alpha val="74901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" name="Picture 16" descr="MCW reversed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5589588"/>
            <a:ext cx="1252538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5438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86200"/>
            <a:ext cx="7543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6764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351FC9-5D51-4665-B874-5253C7B3ED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501930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53BDC-AE79-40C9-9575-039324A144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830349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2200" y="274638"/>
            <a:ext cx="1905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640E8-62EE-490E-9834-2A5078417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49654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38D4A-179E-4AD5-81BE-87B97A41F7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536796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6BEA3-4977-4A43-A5D2-5F8942F6D1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823329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33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600200"/>
            <a:ext cx="3733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65318-6B9B-48C5-9675-D790D2F875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431228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A578F-AB1E-40B5-92CE-ACE8B46970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16313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2A300-F7A2-440C-BF80-DC3C408691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616660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C98BF-89BA-4264-99C1-217FFF8005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613663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DB07-A356-475A-8CAC-409C4A34DE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965160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FD104-7C94-4C0F-8F1D-41A7816B47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90326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620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6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6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524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40BEA3B-C120-4E64-A116-1D0C8FFDEC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8229600" y="-76200"/>
            <a:ext cx="914400" cy="7010400"/>
          </a:xfrm>
          <a:prstGeom prst="rect">
            <a:avLst/>
          </a:prstGeom>
          <a:solidFill>
            <a:srgbClr val="155A0C">
              <a:alpha val="74901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32" name="Object 18"/>
          <p:cNvGraphicFramePr>
            <a:graphicFrameLocks noChangeAspect="1"/>
          </p:cNvGraphicFramePr>
          <p:nvPr userDrawn="1"/>
        </p:nvGraphicFramePr>
        <p:xfrm>
          <a:off x="7897813" y="5181600"/>
          <a:ext cx="1246187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Image" r:id="rId14" imgW="8673016" imgH="10082540" progId="Photoshop.Image.9">
                  <p:embed/>
                </p:oleObj>
              </mc:Choice>
              <mc:Fallback>
                <p:oleObj name="Image" r:id="rId14" imgW="8673016" imgH="10082540" progId="Photoshop.Image.9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7813" y="5181600"/>
                        <a:ext cx="1246187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19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3048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300">
                <a:solidFill>
                  <a:schemeClr val="accent1"/>
                </a:solidFill>
                <a:latin typeface="Times New Roman" pitchFamily="18" charset="0"/>
              </a:rPr>
              <a:t>Milwaukee</a:t>
            </a:r>
          </a:p>
        </p:txBody>
      </p:sp>
      <p:sp>
        <p:nvSpPr>
          <p:cNvPr id="1034" name="Line 20"/>
          <p:cNvSpPr>
            <a:spLocks noChangeShapeType="1"/>
          </p:cNvSpPr>
          <p:nvPr userDrawn="1"/>
        </p:nvSpPr>
        <p:spPr bwMode="auto">
          <a:xfrm flipH="1">
            <a:off x="8077200" y="6248400"/>
            <a:ext cx="914400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42223" cy="686159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62000"/>
            <a:ext cx="8153400" cy="23844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Lower Extremity Kinematics in Side-Facing Seats for Aircraft Crashworthiness</a:t>
            </a:r>
          </a:p>
        </p:txBody>
      </p:sp>
      <p:sp>
        <p:nvSpPr>
          <p:cNvPr id="3076" name="Subtitle 2"/>
          <p:cNvSpPr>
            <a:spLocks noGrp="1"/>
          </p:cNvSpPr>
          <p:nvPr>
            <p:ph type="subTitle" idx="1"/>
          </p:nvPr>
        </p:nvSpPr>
        <p:spPr>
          <a:xfrm>
            <a:off x="838200" y="3962400"/>
            <a:ext cx="7543800" cy="25908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Humm, N </a:t>
            </a:r>
            <a:r>
              <a:rPr lang="en-US" alt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Yoganandan</a:t>
            </a:r>
            <a:r>
              <a:rPr lang="en-US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 </a:t>
            </a:r>
            <a:r>
              <a:rPr lang="en-US" alt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Pintar</a:t>
            </a:r>
            <a:endParaRPr lang="en-US" altLang="en-US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alt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College of Wisconsin</a:t>
            </a:r>
          </a:p>
          <a:p>
            <a:pPr eaLnBrk="1" hangingPunct="1"/>
            <a:endParaRPr lang="en-US" altLang="en-US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</a:t>
            </a:r>
            <a:r>
              <a:rPr lang="en-US" alt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DeWeese</a:t>
            </a:r>
            <a:r>
              <a:rPr lang="en-US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 Moorcroft</a:t>
            </a:r>
          </a:p>
          <a:p>
            <a:pPr eaLnBrk="1" hangingPunct="1"/>
            <a:r>
              <a:rPr lang="en-US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FAA CAMI</a:t>
            </a:r>
          </a:p>
          <a:p>
            <a:pPr eaLnBrk="1" hangingPunct="1"/>
            <a:endParaRPr lang="en-US" altLang="en-US" b="1" dirty="0" smtClean="0">
              <a:solidFill>
                <a:srgbClr val="FFC000"/>
              </a:solidFill>
            </a:endParaRPr>
          </a:p>
          <a:p>
            <a:pPr eaLnBrk="1" hangingPunct="1"/>
            <a:endParaRPr lang="en-US" altLang="en-US" b="1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0100" y="1600200"/>
            <a:ext cx="2667000" cy="4789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PMHS Setup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1" b="-1"/>
          <a:stretch/>
        </p:blipFill>
        <p:spPr>
          <a:xfrm>
            <a:off x="609600" y="1600200"/>
            <a:ext cx="3200400" cy="34576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5760814" y="1676400"/>
            <a:ext cx="182786" cy="7620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 flipV="1">
            <a:off x="6019800" y="1676400"/>
            <a:ext cx="191489" cy="7620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632309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PMHS Setup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143000"/>
            <a:ext cx="3831021" cy="6172200"/>
          </a:xfrm>
          <a:prstGeom prst="rect">
            <a:avLst/>
          </a:prstGeom>
        </p:spPr>
      </p:pic>
      <p:sp>
        <p:nvSpPr>
          <p:cNvPr id="6" name="Arc 5"/>
          <p:cNvSpPr/>
          <p:nvPr/>
        </p:nvSpPr>
        <p:spPr bwMode="auto">
          <a:xfrm rot="13522227">
            <a:off x="3227236" y="2098328"/>
            <a:ext cx="869454" cy="1143000"/>
          </a:xfrm>
          <a:prstGeom prst="arc">
            <a:avLst>
              <a:gd name="adj1" fmla="val 16909826"/>
              <a:gd name="adj2" fmla="val 485522"/>
            </a:avLst>
          </a:prstGeom>
          <a:noFill/>
          <a:ln w="41275" cap="sq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0595" y="1172198"/>
            <a:ext cx="2334610" cy="3167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6615" y="4495800"/>
            <a:ext cx="317658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34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Specimen Information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121916"/>
              </p:ext>
            </p:extLst>
          </p:nvPr>
        </p:nvGraphicFramePr>
        <p:xfrm>
          <a:off x="685800" y="1600200"/>
          <a:ext cx="6934200" cy="3076112"/>
        </p:xfrm>
        <a:graphic>
          <a:graphicData uri="http://schemas.openxmlformats.org/drawingml/2006/table">
            <a:tbl>
              <a:tblPr/>
              <a:tblGrid>
                <a:gridCol w="1218085"/>
                <a:gridCol w="1218085"/>
                <a:gridCol w="1801750"/>
                <a:gridCol w="1344968"/>
                <a:gridCol w="1351312"/>
              </a:tblGrid>
              <a:tr h="5193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16646" marR="16646" marT="1664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Body Mass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Height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Velocity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5193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Years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kg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m/s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19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</a:t>
                      </a:r>
                    </a:p>
                  </a:txBody>
                  <a:tcPr marL="16646" marR="16646" marT="1664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64.4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1.68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99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16646" marR="16646" marT="1664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76.2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1.84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99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</a:t>
                      </a:r>
                    </a:p>
                  </a:txBody>
                  <a:tcPr marL="16646" marR="16646" marT="1664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81.3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1.82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8.7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519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</a:t>
                      </a:r>
                    </a:p>
                  </a:txBody>
                  <a:tcPr marL="16646" marR="16646" marT="1664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74.5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1.75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8.7</a:t>
                      </a:r>
                    </a:p>
                  </a:txBody>
                  <a:tcPr marL="16646" marR="16646" marT="1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514008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PMHS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0" y="1600199"/>
            <a:ext cx="3630105" cy="4525963"/>
          </a:xfrm>
        </p:spPr>
        <p:txBody>
          <a:bodyPr/>
          <a:lstStyle/>
          <a:p>
            <a:r>
              <a:rPr lang="en-US" dirty="0" smtClean="0"/>
              <a:t>Femur internal rotation angle</a:t>
            </a:r>
          </a:p>
          <a:p>
            <a:pPr lvl="1"/>
            <a:r>
              <a:rPr lang="en-US" dirty="0" smtClean="0"/>
              <a:t>Tibia Markers</a:t>
            </a:r>
          </a:p>
          <a:p>
            <a:pPr lvl="1"/>
            <a:r>
              <a:rPr lang="en-US" dirty="0" smtClean="0"/>
              <a:t>High Speed Video (500 Hz)</a:t>
            </a:r>
          </a:p>
          <a:p>
            <a:pPr lvl="1"/>
            <a:r>
              <a:rPr lang="en-US" dirty="0" smtClean="0"/>
              <a:t>Angle </a:t>
            </a:r>
            <a:r>
              <a:rPr lang="en-US" dirty="0" smtClean="0">
                <a:sym typeface="Wingdings" panose="05000000000000000000" pitchFamily="2" charset="2"/>
              </a:rPr>
              <a:t> Dot product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Tri-axial accelerometer @ pelvis  12.5 kHz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Post test x-rays &amp; autopsy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71" y="1600199"/>
            <a:ext cx="4550229" cy="445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2443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Pelvis Acceleration</a:t>
            </a:r>
            <a:endParaRPr lang="en-US" dirty="0"/>
          </a:p>
        </p:txBody>
      </p:sp>
      <p:pic>
        <p:nvPicPr>
          <p:cNvPr id="4099" name="Picture 3" descr="C:\Users\jhumm.MCWCORP.000\Dropbox\MCW\FAA\fire and cabin safety 2013\Lower Leg\prezi\pelvis high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390650" y="285750"/>
            <a:ext cx="54864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4817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Pelvis Acceleration</a:t>
            </a:r>
            <a:endParaRPr lang="en-US" dirty="0"/>
          </a:p>
        </p:txBody>
      </p:sp>
      <p:pic>
        <p:nvPicPr>
          <p:cNvPr id="5123" name="Picture 3" descr="C:\Users\jhumm.MCWCORP.000\Dropbox\MCW\FAA\fire and cabin safety 2013\Lower Leg\prezi\pelvis low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426936" y="285750"/>
            <a:ext cx="54864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5285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humm.MCWCORP.000\Dropbox\MCW\FAA\fire and cabin safety 2013\Lower Leg\prezi\femur rot angl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466850" y="361950"/>
            <a:ext cx="54864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- Video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14" y="0"/>
            <a:ext cx="2316080" cy="400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9" y="41502"/>
            <a:ext cx="1955934" cy="380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9" y="99559"/>
            <a:ext cx="2091101" cy="380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727" y="70305"/>
            <a:ext cx="2882073" cy="380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698"/>
            <a:ext cx="2312451" cy="39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 bwMode="auto">
          <a:xfrm>
            <a:off x="1447800" y="4800600"/>
            <a:ext cx="457200" cy="381000"/>
          </a:xfrm>
          <a:prstGeom prst="star5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5-Point Star 13"/>
          <p:cNvSpPr/>
          <p:nvPr/>
        </p:nvSpPr>
        <p:spPr bwMode="auto">
          <a:xfrm>
            <a:off x="3200400" y="5424714"/>
            <a:ext cx="457200" cy="381000"/>
          </a:xfrm>
          <a:prstGeom prst="star5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5-Point Star 14"/>
          <p:cNvSpPr/>
          <p:nvPr/>
        </p:nvSpPr>
        <p:spPr bwMode="auto">
          <a:xfrm>
            <a:off x="3581400" y="4876800"/>
            <a:ext cx="457200" cy="381000"/>
          </a:xfrm>
          <a:prstGeom prst="star5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5-Point Star 15"/>
          <p:cNvSpPr/>
          <p:nvPr/>
        </p:nvSpPr>
        <p:spPr bwMode="auto">
          <a:xfrm>
            <a:off x="4452258" y="2971800"/>
            <a:ext cx="457200" cy="381000"/>
          </a:xfrm>
          <a:prstGeom prst="star5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5-Point Star 16"/>
          <p:cNvSpPr/>
          <p:nvPr/>
        </p:nvSpPr>
        <p:spPr bwMode="auto">
          <a:xfrm>
            <a:off x="5296725" y="1561193"/>
            <a:ext cx="457200" cy="381000"/>
          </a:xfrm>
          <a:prstGeom prst="star5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154" name="Picture 10" descr="\\NS-LABS-FILE\Tools\Individual\Humm\analysis\2012\FAA\rmbs\Manuscript submitted 2012 RMBS\FAA-SideSeatFigure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132627"/>
            <a:ext cx="1920875" cy="18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5450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Injury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488805"/>
              </p:ext>
            </p:extLst>
          </p:nvPr>
        </p:nvGraphicFramePr>
        <p:xfrm>
          <a:off x="615598" y="2209800"/>
          <a:ext cx="7156802" cy="3200400"/>
        </p:xfrm>
        <a:graphic>
          <a:graphicData uri="http://schemas.openxmlformats.org/drawingml/2006/table">
            <a:tbl>
              <a:tblPr/>
              <a:tblGrid>
                <a:gridCol w="830959"/>
                <a:gridCol w="1038698"/>
                <a:gridCol w="1298373"/>
                <a:gridCol w="3988772"/>
              </a:tblGrid>
              <a:tr h="5403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11839" marR="11839" marT="11839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Velocity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Peak Angle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Lower Extremity Injury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403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m/s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0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</a:t>
                      </a:r>
                    </a:p>
                  </a:txBody>
                  <a:tcPr marL="11839" marR="11839" marT="11839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Proximal subcapital femur fracture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195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11839" marR="11839" marT="11839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89.4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Distal femur fracture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195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</a:t>
                      </a:r>
                    </a:p>
                  </a:txBody>
                  <a:tcPr marL="11839" marR="11839" marT="11839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8.7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58.5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None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540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</a:t>
                      </a:r>
                    </a:p>
                  </a:txBody>
                  <a:tcPr marL="11839" marR="11839" marT="11839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8.7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54.9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None</a:t>
                      </a:r>
                    </a:p>
                  </a:txBody>
                  <a:tcPr marL="11839" marR="11839" marT="11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067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Proximal femur fracture</a:t>
            </a:r>
            <a:endParaRPr lang="en-US" dirty="0"/>
          </a:p>
        </p:txBody>
      </p:sp>
      <p:pic>
        <p:nvPicPr>
          <p:cNvPr id="8194" name="Picture 2" descr="C:\Users\jhumm.MCWCORP.000\Dropbox\MCW\FAA\fire and cabin safety 2013\Lower Leg\prezi\DSC_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169150" cy="476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6340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Distal femur fracture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28" t="12167" r="22014" b="3167"/>
          <a:stretch/>
        </p:blipFill>
        <p:spPr bwMode="auto">
          <a:xfrm>
            <a:off x="1828800" y="1143000"/>
            <a:ext cx="4630800" cy="548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7346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Occupant Protection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838" y="1676400"/>
            <a:ext cx="7543800" cy="1524000"/>
          </a:xfrm>
        </p:spPr>
        <p:txBody>
          <a:bodyPr/>
          <a:lstStyle/>
          <a:p>
            <a:pPr eaLnBrk="1" hangingPunct="1"/>
            <a:r>
              <a:rPr lang="en-US" altLang="en-US" smtClean="0"/>
              <a:t>Static </a:t>
            </a:r>
            <a:r>
              <a:rPr lang="en-US" altLang="en-US" smtClean="0">
                <a:sym typeface="Wingdings" pitchFamily="2" charset="2"/>
              </a:rPr>
              <a:t> Seat strength</a:t>
            </a:r>
          </a:p>
          <a:p>
            <a:pPr eaLnBrk="1" hangingPunct="1"/>
            <a:r>
              <a:rPr lang="en-US" altLang="en-US" smtClean="0">
                <a:sym typeface="Wingdings" pitchFamily="2" charset="2"/>
              </a:rPr>
              <a:t>Dynamic  Assess occupant injury</a:t>
            </a:r>
            <a:endParaRPr lang="en-US" altLang="en-US" smtClean="0"/>
          </a:p>
          <a:p>
            <a:pPr eaLnBrk="1" hangingPunct="1"/>
            <a:r>
              <a:rPr lang="en-US" altLang="en-US" smtClean="0"/>
              <a:t>Original standard</a:t>
            </a:r>
            <a:r>
              <a:rPr lang="en-US" altLang="en-US" smtClean="0">
                <a:sym typeface="Wingdings" pitchFamily="2" charset="2"/>
              </a:rPr>
              <a:t> Forward facing seats</a:t>
            </a:r>
            <a:endParaRPr lang="en-US" altLang="en-US" smtClean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3352799"/>
            <a:ext cx="5847477" cy="328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Distal femur fracture</a:t>
            </a:r>
            <a:endParaRPr lang="en-US" dirty="0"/>
          </a:p>
        </p:txBody>
      </p:sp>
      <p:pic>
        <p:nvPicPr>
          <p:cNvPr id="9218" name="Picture 2" descr="C:\Users\jhumm.MCWCORP.000\Dropbox\MCW\FAA\fire and cabin safety 2013\Lower Leg\prezi\DSC_0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10505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8545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 ES-2 Sled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13 camera </a:t>
            </a:r>
            <a:r>
              <a:rPr lang="en-US" sz="2800" dirty="0" err="1" smtClean="0"/>
              <a:t>Vicon</a:t>
            </a:r>
            <a:r>
              <a:rPr lang="en-US" sz="2800" dirty="0" smtClean="0"/>
              <a:t> 3d motion capture system</a:t>
            </a:r>
          </a:p>
          <a:p>
            <a:r>
              <a:rPr lang="en-US" sz="2800" dirty="0" smtClean="0"/>
              <a:t>1000 Hz</a:t>
            </a:r>
          </a:p>
          <a:p>
            <a:r>
              <a:rPr lang="en-US" sz="2800" dirty="0" smtClean="0"/>
              <a:t>Tri-axial Angular Rate Sensor (ARS) on left tibia</a:t>
            </a:r>
          </a:p>
          <a:p>
            <a:r>
              <a:rPr lang="en-US" sz="2800" dirty="0" smtClean="0"/>
              <a:t>Analog data @ 20 kHz</a:t>
            </a:r>
          </a:p>
          <a:p>
            <a:r>
              <a:rPr lang="en-US" sz="2800" dirty="0" smtClean="0"/>
              <a:t>Simple angular measurement technique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768" y="3872840"/>
            <a:ext cx="1118438" cy="1252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93" y="2057400"/>
            <a:ext cx="1019107" cy="960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057400"/>
            <a:ext cx="1019107" cy="960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759" y="2057400"/>
            <a:ext cx="1019107" cy="960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266" y="2077574"/>
            <a:ext cx="1019107" cy="960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190" y="2077574"/>
            <a:ext cx="1019107" cy="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341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 ES-2 Sled Tests</a:t>
            </a:r>
            <a:endParaRPr lang="en-US" dirty="0"/>
          </a:p>
        </p:txBody>
      </p:sp>
      <p:pic>
        <p:nvPicPr>
          <p:cNvPr id="11267" name="Picture 3" descr="M:\FAA-MCW\FLSD\FLSD100\pictures\pre\DSC_66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1450976"/>
            <a:ext cx="3389849" cy="523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3900" y="1450976"/>
            <a:ext cx="3544700" cy="52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767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Vicon</a:t>
            </a:r>
            <a:endParaRPr lang="en-US" dirty="0"/>
          </a:p>
        </p:txBody>
      </p:sp>
      <p:pic>
        <p:nvPicPr>
          <p:cNvPr id="11268" name="Picture 4" descr="C:\Users\jhumm.MCWCORP.000\Dropbox\MCW\FAA\fire and cabin safety 2013\Lower Leg\prezi\vicon es2 leg te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13"/>
          <a:stretch/>
        </p:blipFill>
        <p:spPr bwMode="auto">
          <a:xfrm>
            <a:off x="762000" y="1193994"/>
            <a:ext cx="6824099" cy="563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7628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 kinematics</a:t>
            </a:r>
            <a:endParaRPr lang="en-US" dirty="0"/>
          </a:p>
        </p:txBody>
      </p:sp>
      <p:pic>
        <p:nvPicPr>
          <p:cNvPr id="4" name="t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0787" r="1575"/>
          <a:stretch>
            <a:fillRect/>
          </a:stretch>
        </p:blipFill>
        <p:spPr>
          <a:xfrm>
            <a:off x="533400" y="2133600"/>
            <a:ext cx="7010400" cy="3505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9789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 kinematics</a:t>
            </a:r>
            <a:endParaRPr lang="en-US" dirty="0"/>
          </a:p>
        </p:txBody>
      </p:sp>
      <p:pic>
        <p:nvPicPr>
          <p:cNvPr id="5" name="Movie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167" t="20824" r="33959"/>
          <a:stretch/>
        </p:blipFill>
        <p:spPr>
          <a:xfrm>
            <a:off x="457200" y="1204177"/>
            <a:ext cx="7403170" cy="5295029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>
            <a:off x="5718651" y="3157889"/>
            <a:ext cx="1104880" cy="685800"/>
          </a:xfrm>
          <a:prstGeom prst="lef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Left Arrow 6"/>
          <p:cNvSpPr/>
          <p:nvPr/>
        </p:nvSpPr>
        <p:spPr bwMode="auto">
          <a:xfrm rot="18881418">
            <a:off x="3737451" y="1424089"/>
            <a:ext cx="1104880" cy="685800"/>
          </a:xfrm>
          <a:prstGeom prst="lef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Left Arrow 7"/>
          <p:cNvSpPr/>
          <p:nvPr/>
        </p:nvSpPr>
        <p:spPr bwMode="auto">
          <a:xfrm rot="1452318">
            <a:off x="3606345" y="4615958"/>
            <a:ext cx="1104880" cy="685800"/>
          </a:xfrm>
          <a:prstGeom prst="lef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046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motion</a:t>
            </a:r>
            <a:endParaRPr lang="en-US" dirty="0"/>
          </a:p>
        </p:txBody>
      </p:sp>
      <p:pic>
        <p:nvPicPr>
          <p:cNvPr id="12290" name="Picture 2" descr="C:\Users\jhumm.MCWCORP.000\Dropbox\MCW\FAA\fire and cabin safety 2013\Lower Leg\prezi\3d angle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267555" y="1419955"/>
            <a:ext cx="577069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9951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Rate Sensor vs. </a:t>
            </a:r>
            <a:r>
              <a:rPr lang="en-US" dirty="0" err="1" smtClean="0"/>
              <a:t>Vicon</a:t>
            </a:r>
            <a:r>
              <a:rPr lang="en-US" dirty="0" smtClean="0"/>
              <a:t> Comparison</a:t>
            </a:r>
            <a:endParaRPr lang="en-US" dirty="0"/>
          </a:p>
        </p:txBody>
      </p:sp>
      <p:pic>
        <p:nvPicPr>
          <p:cNvPr id="13314" name="Picture 2" descr="C:\Users\jhumm.MCWCORP.000\Dropbox\MCW\FAA\fire and cabin safety 2013\Lower Leg\prezi\ars v vicon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329475" y="514350"/>
            <a:ext cx="54864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532" y="3384997"/>
            <a:ext cx="952586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912" y="3384997"/>
            <a:ext cx="1019107" cy="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451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PMHS 2 velocities</a:t>
            </a:r>
          </a:p>
          <a:p>
            <a:pPr lvl="1"/>
            <a:r>
              <a:rPr lang="en-US" dirty="0" smtClean="0"/>
              <a:t>Higher velocity produced leg injury</a:t>
            </a:r>
          </a:p>
          <a:p>
            <a:pPr lvl="1"/>
            <a:r>
              <a:rPr lang="en-US" dirty="0" smtClean="0"/>
              <a:t>Lower velocity no leg injury</a:t>
            </a:r>
          </a:p>
          <a:p>
            <a:pPr lvl="1"/>
            <a:r>
              <a:rPr lang="en-US" dirty="0" smtClean="0"/>
              <a:t>Some containment of leg may be necessary</a:t>
            </a:r>
          </a:p>
          <a:p>
            <a:r>
              <a:rPr lang="en-US" dirty="0" smtClean="0"/>
              <a:t>ARS instrumentation is an accurate and reliable method for computing leg angular displacement</a:t>
            </a:r>
          </a:p>
          <a:p>
            <a:pPr lvl="1"/>
            <a:r>
              <a:rPr lang="en-US" dirty="0" smtClean="0"/>
              <a:t>Fast</a:t>
            </a:r>
          </a:p>
          <a:p>
            <a:pPr lvl="1"/>
            <a:r>
              <a:rPr lang="en-US" dirty="0" smtClean="0"/>
              <a:t>Does not rely on optics</a:t>
            </a:r>
          </a:p>
          <a:p>
            <a:r>
              <a:rPr lang="en-US" dirty="0" smtClean="0"/>
              <a:t>ES-2 reaches end range of motion @ 8.7 and 12.5 m/s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824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295400"/>
            <a:ext cx="8229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Acknowledgments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FAA, </a:t>
            </a:r>
            <a:r>
              <a:rPr lang="en-US" sz="3200" dirty="0" err="1" smtClean="0">
                <a:solidFill>
                  <a:srgbClr val="000000"/>
                </a:solidFill>
              </a:rPr>
              <a:t>Zablocki</a:t>
            </a:r>
            <a:r>
              <a:rPr lang="en-US" sz="3200" dirty="0" smtClean="0">
                <a:solidFill>
                  <a:srgbClr val="000000"/>
                </a:solidFill>
              </a:rPr>
              <a:t> VA Medical Center, and MCW Department </a:t>
            </a:r>
            <a:r>
              <a:rPr lang="en-US" sz="3200" dirty="0">
                <a:solidFill>
                  <a:srgbClr val="000000"/>
                </a:solidFill>
              </a:rPr>
              <a:t>of Neurosurgery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3581400"/>
            <a:ext cx="59875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/>
              <a:t>Thanks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3834354846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Side-Facing Seats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1676400"/>
            <a:ext cx="7543800" cy="3505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ym typeface="Wingdings" pitchFamily="2" charset="2"/>
              </a:rPr>
              <a:t>Certification </a:t>
            </a:r>
          </a:p>
          <a:p>
            <a:pPr lvl="1" eaLnBrk="1" hangingPunct="1"/>
            <a:r>
              <a:rPr lang="en-US" altLang="en-US" dirty="0" smtClean="0">
                <a:sym typeface="Wingdings" pitchFamily="2" charset="2"/>
              </a:rPr>
              <a:t>Exception from some standards</a:t>
            </a:r>
          </a:p>
          <a:p>
            <a:pPr lvl="1" eaLnBrk="1" hangingPunct="1"/>
            <a:r>
              <a:rPr lang="en-US" altLang="en-US" dirty="0" smtClean="0">
                <a:sym typeface="Wingdings" pitchFamily="2" charset="2"/>
              </a:rPr>
              <a:t>Additional test/design requirements</a:t>
            </a:r>
          </a:p>
          <a:p>
            <a:pPr eaLnBrk="1" hangingPunct="1"/>
            <a:r>
              <a:rPr lang="en-US" altLang="en-US" dirty="0" smtClean="0">
                <a:sym typeface="Wingdings" pitchFamily="2" charset="2"/>
              </a:rPr>
              <a:t>Goal: Certification at same safety level</a:t>
            </a:r>
          </a:p>
          <a:p>
            <a:pPr eaLnBrk="1" hangingPunct="1"/>
            <a:r>
              <a:rPr lang="en-US" altLang="en-US" dirty="0" smtClean="0">
                <a:sym typeface="Wingdings" pitchFamily="2" charset="2"/>
              </a:rPr>
              <a:t>Need: Injury criteria &amp; biofidelic ATD </a:t>
            </a:r>
            <a:endParaRPr lang="en-US" altLang="en-US" dirty="0" smtClean="0"/>
          </a:p>
        </p:txBody>
      </p:sp>
      <p:pic>
        <p:nvPicPr>
          <p:cNvPr id="4" name="Picture 5" descr="C:\Users\jhumm.MCWCORP.000\Dropbox\MCW\FAA\fire and cabin safety 2013\Lower Leg\prezi\Exterior-Phenom-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4021138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jhumm.MCWCORP.000\Dropbox\MCW\FAA\fire and cabin safety 2013\Lower Leg\prezi\sea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714750"/>
            <a:ext cx="341153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Injury Criteria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1676400"/>
            <a:ext cx="7543800" cy="3505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ym typeface="Wingdings" pitchFamily="2" charset="2"/>
              </a:rPr>
              <a:t>Post Mortem Human Surrogate (PMHS) to define human response</a:t>
            </a:r>
          </a:p>
          <a:p>
            <a:pPr eaLnBrk="1" hangingPunct="1"/>
            <a:r>
              <a:rPr lang="en-US" altLang="en-US" dirty="0" smtClean="0">
                <a:sym typeface="Wingdings" pitchFamily="2" charset="2"/>
              </a:rPr>
              <a:t>Yield Injury Reference Values (IRV)</a:t>
            </a:r>
          </a:p>
          <a:p>
            <a:pPr eaLnBrk="1" hangingPunct="1"/>
            <a:r>
              <a:rPr lang="en-US" altLang="en-US" dirty="0" smtClean="0">
                <a:sym typeface="Wingdings" pitchFamily="2" charset="2"/>
              </a:rPr>
              <a:t>Matched-paired test w/ATD</a:t>
            </a:r>
            <a:endParaRPr lang="en-US" altLang="en-US" dirty="0">
              <a:sym typeface="Wingdings" pitchFamily="2" charset="2"/>
            </a:endParaRPr>
          </a:p>
          <a:p>
            <a:pPr eaLnBrk="1" hangingPunct="1"/>
            <a:r>
              <a:rPr lang="en-US" altLang="en-US" dirty="0" smtClean="0">
                <a:sym typeface="Wingdings" pitchFamily="2" charset="2"/>
              </a:rPr>
              <a:t>Same environment/loading conditions</a:t>
            </a:r>
          </a:p>
          <a:p>
            <a:pPr eaLnBrk="1" hangingPunct="1"/>
            <a:r>
              <a:rPr lang="en-US" altLang="en-US" dirty="0" smtClean="0">
                <a:sym typeface="Wingdings" pitchFamily="2" charset="2"/>
              </a:rPr>
              <a:t>Injury Assessment Reference Values (IARV)</a:t>
            </a:r>
          </a:p>
          <a:p>
            <a:pPr eaLnBrk="1" hangingPunct="1"/>
            <a:r>
              <a:rPr lang="en-US" altLang="en-US" dirty="0" smtClean="0">
                <a:sym typeface="Wingdings" pitchFamily="2" charset="2"/>
              </a:rPr>
              <a:t>Ex Hybrid III neck criteria 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07269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CAMI Sled Tests</a:t>
            </a:r>
          </a:p>
        </p:txBody>
      </p:sp>
      <p:pic>
        <p:nvPicPr>
          <p:cNvPr id="11266" name="Picture 2" descr="M:\FAA-TNO-Side\FAA FTP site data\Stills\A0507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683481" cy="501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848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MCW Sled Tests</a:t>
            </a:r>
          </a:p>
        </p:txBody>
      </p:sp>
      <p:pic>
        <p:nvPicPr>
          <p:cNvPr id="12290" name="Picture 2" descr="C:\Users\jhumm.MCWCORP.000\Dropbox\MCW\FAA\fire and cabin safety 2013\Lower Leg\prezi\DSCN95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66743" y="1981200"/>
            <a:ext cx="2195204" cy="347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jhumm.MCWCORP.000\Dropbox\MCW\FAA\fire and cabin safety 2013\Lower Leg\prezi\sea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4600" y="2380531"/>
            <a:ext cx="3089023" cy="26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M:\FAA-TNO-Side\FNSD\FNSD114\pics\DSCN95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6323" y="1993899"/>
            <a:ext cx="2274405" cy="347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5288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Design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10000" y="1765300"/>
            <a:ext cx="4343400" cy="4525963"/>
          </a:xfrm>
        </p:spPr>
        <p:txBody>
          <a:bodyPr/>
          <a:lstStyle/>
          <a:p>
            <a:r>
              <a:rPr lang="en-US" dirty="0" smtClean="0"/>
              <a:t>Focused on head neck kinematics &amp; injuries</a:t>
            </a:r>
          </a:p>
          <a:p>
            <a:r>
              <a:rPr lang="en-US" dirty="0" smtClean="0"/>
              <a:t>3D motion capture</a:t>
            </a:r>
          </a:p>
          <a:p>
            <a:r>
              <a:rPr lang="en-US" dirty="0" smtClean="0"/>
              <a:t>Minimal lighting </a:t>
            </a:r>
          </a:p>
          <a:p>
            <a:r>
              <a:rPr lang="en-US" dirty="0" smtClean="0"/>
              <a:t>250-500 Hz video (front)</a:t>
            </a:r>
          </a:p>
          <a:p>
            <a:endParaRPr lang="en-US" dirty="0"/>
          </a:p>
        </p:txBody>
      </p:sp>
      <p:pic>
        <p:nvPicPr>
          <p:cNvPr id="13314" name="Picture 2" descr="M:\FAA-TNO-Side\FNSD\FNSD108\pictures\DSC_0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752600"/>
            <a:ext cx="3657600" cy="439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7438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Pulse</a:t>
            </a:r>
            <a:endParaRPr lang="en-US" dirty="0"/>
          </a:p>
        </p:txBody>
      </p:sp>
      <p:pic>
        <p:nvPicPr>
          <p:cNvPr id="14338" name="Picture 2" descr="C:\Users\jhumm.MCWCORP.000\Dropbox\MCW\FAA\fire and cabin safety 2013\Lower Leg\prezi\pul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74" y="1600200"/>
            <a:ext cx="7472950" cy="449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400" y="2069068"/>
            <a:ext cx="2432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High = 12.5 m/s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Low = 8.7 m/s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83530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ES2 Test</a:t>
            </a:r>
            <a:endParaRPr lang="en-US" dirty="0"/>
          </a:p>
        </p:txBody>
      </p:sp>
      <p:pic>
        <p:nvPicPr>
          <p:cNvPr id="5" name="fnsd10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29540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237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CWboard">
  <a:themeElements>
    <a:clrScheme name="MCWboard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MCWboar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CW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Wboar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Wboar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Wboar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Wboar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Wboar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Wboar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Wboar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Wboar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Wboar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Wboar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Wboar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MCWboard</Template>
  <TotalTime>0</TotalTime>
  <Words>412</Words>
  <Application>Microsoft Office PowerPoint</Application>
  <PresentationFormat>On-screen Show (4:3)</PresentationFormat>
  <Paragraphs>137</Paragraphs>
  <Slides>29</Slides>
  <Notes>5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MCWboard</vt:lpstr>
      <vt:lpstr>Image</vt:lpstr>
      <vt:lpstr>Comparison of Lower Extremity Kinematics in Side-Facing Seats for Aircraft Crashworthiness</vt:lpstr>
      <vt:lpstr>Occupant Protection</vt:lpstr>
      <vt:lpstr>Side-Facing Seats</vt:lpstr>
      <vt:lpstr>Injury Criteria</vt:lpstr>
      <vt:lpstr>CAMI Sled Tests</vt:lpstr>
      <vt:lpstr>MCW Sled Tests</vt:lpstr>
      <vt:lpstr>Test Design</vt:lpstr>
      <vt:lpstr>Acceleration Pulse</vt:lpstr>
      <vt:lpstr> ES2 Test</vt:lpstr>
      <vt:lpstr>PMHS Setup</vt:lpstr>
      <vt:lpstr>PMHS Setup</vt:lpstr>
      <vt:lpstr>Specimen Information</vt:lpstr>
      <vt:lpstr>Data Collection PMHS</vt:lpstr>
      <vt:lpstr>Results – Pelvis Acceleration</vt:lpstr>
      <vt:lpstr>Results – Pelvis Acceleration</vt:lpstr>
      <vt:lpstr>Results - Video</vt:lpstr>
      <vt:lpstr>Results – Injury</vt:lpstr>
      <vt:lpstr>Proximal femur fracture</vt:lpstr>
      <vt:lpstr>Distal femur fracture</vt:lpstr>
      <vt:lpstr>Distal femur fracture</vt:lpstr>
      <vt:lpstr>Follow up ES-2 Sled Tests</vt:lpstr>
      <vt:lpstr>Follow up ES-2 Sled Tests</vt:lpstr>
      <vt:lpstr>Vicon</vt:lpstr>
      <vt:lpstr>Leg kinematics</vt:lpstr>
      <vt:lpstr>Leg kinematics</vt:lpstr>
      <vt:lpstr>3d motion</vt:lpstr>
      <vt:lpstr>Angular Rate Sensor vs. Vicon Comparison</vt:lpstr>
      <vt:lpstr>Conclusion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2013-10-07T19:26:32Z</dcterms:created>
  <dcterms:modified xsi:type="dcterms:W3CDTF">2013-10-16T18:02:15Z</dcterms:modified>
</cp:coreProperties>
</file>