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mv" ContentType="video/x-ms-wm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8" r:id="rId2"/>
    <p:sldMasterId id="2147483758" r:id="rId3"/>
    <p:sldMasterId id="2147483761" r:id="rId4"/>
    <p:sldMasterId id="2147483779" r:id="rId5"/>
    <p:sldMasterId id="2147483790" r:id="rId6"/>
    <p:sldMasterId id="2147483800" r:id="rId7"/>
    <p:sldMasterId id="2147486176" r:id="rId8"/>
  </p:sldMasterIdLst>
  <p:notesMasterIdLst>
    <p:notesMasterId r:id="rId37"/>
  </p:notesMasterIdLst>
  <p:handoutMasterIdLst>
    <p:handoutMasterId r:id="rId38"/>
  </p:handoutMasterIdLst>
  <p:sldIdLst>
    <p:sldId id="423" r:id="rId9"/>
    <p:sldId id="424" r:id="rId10"/>
    <p:sldId id="425" r:id="rId11"/>
    <p:sldId id="427" r:id="rId12"/>
    <p:sldId id="433" r:id="rId13"/>
    <p:sldId id="428" r:id="rId14"/>
    <p:sldId id="429" r:id="rId15"/>
    <p:sldId id="430" r:id="rId16"/>
    <p:sldId id="434" r:id="rId17"/>
    <p:sldId id="431" r:id="rId18"/>
    <p:sldId id="432" r:id="rId19"/>
    <p:sldId id="449" r:id="rId20"/>
    <p:sldId id="442" r:id="rId21"/>
    <p:sldId id="443" r:id="rId22"/>
    <p:sldId id="435" r:id="rId23"/>
    <p:sldId id="437" r:id="rId24"/>
    <p:sldId id="447" r:id="rId25"/>
    <p:sldId id="436" r:id="rId26"/>
    <p:sldId id="438" r:id="rId27"/>
    <p:sldId id="451" r:id="rId28"/>
    <p:sldId id="450" r:id="rId29"/>
    <p:sldId id="452" r:id="rId30"/>
    <p:sldId id="453" r:id="rId31"/>
    <p:sldId id="440" r:id="rId32"/>
    <p:sldId id="441" r:id="rId33"/>
    <p:sldId id="444" r:id="rId34"/>
    <p:sldId id="445" r:id="rId35"/>
    <p:sldId id="446" r:id="rId36"/>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nited States Army" initials="USA" lastIdx="8" clrIdx="0"/>
  <p:cmAuthor id="1" name="leonard.lombardo1" initials="l" lastIdx="2"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00F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35" autoAdjust="0"/>
    <p:restoredTop sz="99665" autoAdjust="0"/>
  </p:normalViewPr>
  <p:slideViewPr>
    <p:cSldViewPr snapToGrid="0">
      <p:cViewPr varScale="1">
        <p:scale>
          <a:sx n="74" d="100"/>
          <a:sy n="74" d="100"/>
        </p:scale>
        <p:origin x="-1392" y="-84"/>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notesViewPr>
    <p:cSldViewPr snapToGrid="0">
      <p:cViewPr varScale="1">
        <p:scale>
          <a:sx n="54" d="100"/>
          <a:sy n="54" d="100"/>
        </p:scale>
        <p:origin x="-1740"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4847" tIns="47423" rIns="94847" bIns="47423" rtlCol="0"/>
          <a:lstStyle>
            <a:lvl1pPr algn="l">
              <a:defRPr sz="1200">
                <a:latin typeface="Arial" charset="0"/>
                <a:cs typeface="Arial" charset="0"/>
              </a:defRPr>
            </a:lvl1pPr>
          </a:lstStyle>
          <a:p>
            <a:pPr>
              <a:defRPr/>
            </a:pPr>
            <a:endParaRPr lang="en-US" dirty="0"/>
          </a:p>
        </p:txBody>
      </p:sp>
      <p:sp>
        <p:nvSpPr>
          <p:cNvPr id="3" name="Date Placeholder 2"/>
          <p:cNvSpPr>
            <a:spLocks noGrp="1"/>
          </p:cNvSpPr>
          <p:nvPr>
            <p:ph type="dt" sz="quarter" idx="1"/>
          </p:nvPr>
        </p:nvSpPr>
        <p:spPr>
          <a:xfrm>
            <a:off x="4143375" y="0"/>
            <a:ext cx="3170238" cy="481013"/>
          </a:xfrm>
          <a:prstGeom prst="rect">
            <a:avLst/>
          </a:prstGeom>
        </p:spPr>
        <p:txBody>
          <a:bodyPr vert="horz" lIns="94847" tIns="47423" rIns="94847" bIns="47423" rtlCol="0"/>
          <a:lstStyle>
            <a:lvl1pPr algn="r">
              <a:defRPr sz="1200">
                <a:latin typeface="Arial" charset="0"/>
                <a:cs typeface="Arial" charset="0"/>
              </a:defRPr>
            </a:lvl1pPr>
          </a:lstStyle>
          <a:p>
            <a:pPr>
              <a:defRPr/>
            </a:pPr>
            <a:fld id="{A18E5DC1-53CD-459A-8055-91A117DAE199}" type="datetimeFigureOut">
              <a:rPr lang="en-US"/>
              <a:pPr>
                <a:defRPr/>
              </a:pPr>
              <a:t>11/27/2013</a:t>
            </a:fld>
            <a:endParaRPr lang="en-US" dirty="0"/>
          </a:p>
        </p:txBody>
      </p:sp>
      <p:sp>
        <p:nvSpPr>
          <p:cNvPr id="4" name="Footer Placeholder 3"/>
          <p:cNvSpPr>
            <a:spLocks noGrp="1"/>
          </p:cNvSpPr>
          <p:nvPr>
            <p:ph type="ftr" sz="quarter" idx="2"/>
          </p:nvPr>
        </p:nvSpPr>
        <p:spPr>
          <a:xfrm>
            <a:off x="0" y="9118600"/>
            <a:ext cx="3170238" cy="481013"/>
          </a:xfrm>
          <a:prstGeom prst="rect">
            <a:avLst/>
          </a:prstGeom>
        </p:spPr>
        <p:txBody>
          <a:bodyPr vert="horz" lIns="94847" tIns="47423" rIns="94847" bIns="47423" rtlCol="0" anchor="b"/>
          <a:lstStyle>
            <a:lvl1pPr algn="l">
              <a:defRPr sz="1200">
                <a:latin typeface="Arial" charset="0"/>
                <a:cs typeface="Arial" charset="0"/>
              </a:defRPr>
            </a:lvl1pPr>
          </a:lstStyle>
          <a:p>
            <a:pPr>
              <a:defRPr/>
            </a:pPr>
            <a:endParaRPr lang="en-US" dirty="0"/>
          </a:p>
        </p:txBody>
      </p:sp>
      <p:sp>
        <p:nvSpPr>
          <p:cNvPr id="5" name="Slide Number Placeholder 4"/>
          <p:cNvSpPr>
            <a:spLocks noGrp="1"/>
          </p:cNvSpPr>
          <p:nvPr>
            <p:ph type="sldNum" sz="quarter" idx="3"/>
          </p:nvPr>
        </p:nvSpPr>
        <p:spPr>
          <a:xfrm>
            <a:off x="4143375" y="9118600"/>
            <a:ext cx="3170238" cy="481013"/>
          </a:xfrm>
          <a:prstGeom prst="rect">
            <a:avLst/>
          </a:prstGeom>
        </p:spPr>
        <p:txBody>
          <a:bodyPr vert="horz" lIns="94847" tIns="47423" rIns="94847" bIns="47423" rtlCol="0" anchor="b"/>
          <a:lstStyle>
            <a:lvl1pPr algn="r">
              <a:defRPr sz="1200">
                <a:latin typeface="Arial" charset="0"/>
                <a:cs typeface="Arial" charset="0"/>
              </a:defRPr>
            </a:lvl1pPr>
          </a:lstStyle>
          <a:p>
            <a:pPr>
              <a:defRPr/>
            </a:pPr>
            <a:fld id="{B41145B0-9A01-4734-A355-C49116D88A5E}" type="slidenum">
              <a:rPr lang="en-US"/>
              <a:pPr>
                <a:defRPr/>
              </a:pPr>
              <a:t>‹#›</a:t>
            </a:fld>
            <a:endParaRPr lang="en-US" dirty="0"/>
          </a:p>
        </p:txBody>
      </p:sp>
    </p:spTree>
    <p:extLst>
      <p:ext uri="{BB962C8B-B14F-4D97-AF65-F5344CB8AC3E}">
        <p14:creationId xmlns:p14="http://schemas.microsoft.com/office/powerpoint/2010/main" val="23507154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4847" tIns="47423" rIns="94847" bIns="47423" rtlCol="0"/>
          <a:lstStyle>
            <a:lvl1pPr algn="l">
              <a:defRPr sz="1200">
                <a:latin typeface="Arial" charset="0"/>
                <a:cs typeface="+mn-cs"/>
              </a:defRPr>
            </a:lvl1pPr>
          </a:lstStyle>
          <a:p>
            <a:pPr>
              <a:defRPr/>
            </a:pPr>
            <a:endParaRPr lang="en-US" dirty="0"/>
          </a:p>
        </p:txBody>
      </p:sp>
      <p:sp>
        <p:nvSpPr>
          <p:cNvPr id="3" name="Date Placeholder 2"/>
          <p:cNvSpPr>
            <a:spLocks noGrp="1"/>
          </p:cNvSpPr>
          <p:nvPr>
            <p:ph type="dt" idx="1"/>
          </p:nvPr>
        </p:nvSpPr>
        <p:spPr>
          <a:xfrm>
            <a:off x="4143375" y="0"/>
            <a:ext cx="3170238" cy="481013"/>
          </a:xfrm>
          <a:prstGeom prst="rect">
            <a:avLst/>
          </a:prstGeom>
        </p:spPr>
        <p:txBody>
          <a:bodyPr vert="horz" lIns="94847" tIns="47423" rIns="94847" bIns="47423" rtlCol="0"/>
          <a:lstStyle>
            <a:lvl1pPr algn="r">
              <a:defRPr sz="1200">
                <a:latin typeface="Arial" charset="0"/>
                <a:cs typeface="+mn-cs"/>
              </a:defRPr>
            </a:lvl1pPr>
          </a:lstStyle>
          <a:p>
            <a:pPr>
              <a:defRPr/>
            </a:pPr>
            <a:fld id="{6EFE6580-14AA-4B07-9981-5555ABD10932}" type="datetimeFigureOut">
              <a:rPr lang="en-US"/>
              <a:pPr>
                <a:defRPr/>
              </a:pPr>
              <a:t>11/27/2013</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4847" tIns="47423" rIns="94847" bIns="47423" rtlCol="0" anchor="ctr"/>
          <a:lstStyle/>
          <a:p>
            <a:pPr lvl="0"/>
            <a:endParaRPr lang="en-US" noProof="0" dirty="0" smtClean="0"/>
          </a:p>
        </p:txBody>
      </p:sp>
      <p:sp>
        <p:nvSpPr>
          <p:cNvPr id="5" name="Notes Placeholder 4"/>
          <p:cNvSpPr>
            <a:spLocks noGrp="1"/>
          </p:cNvSpPr>
          <p:nvPr>
            <p:ph type="body" sz="quarter" idx="3"/>
          </p:nvPr>
        </p:nvSpPr>
        <p:spPr>
          <a:xfrm>
            <a:off x="731838" y="4562475"/>
            <a:ext cx="5851525" cy="4319588"/>
          </a:xfrm>
          <a:prstGeom prst="rect">
            <a:avLst/>
          </a:prstGeom>
        </p:spPr>
        <p:txBody>
          <a:bodyPr vert="horz" lIns="94847" tIns="47423" rIns="94847" bIns="47423"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118600"/>
            <a:ext cx="3170238" cy="481013"/>
          </a:xfrm>
          <a:prstGeom prst="rect">
            <a:avLst/>
          </a:prstGeom>
        </p:spPr>
        <p:txBody>
          <a:bodyPr vert="horz" lIns="94847" tIns="47423" rIns="94847" bIns="47423" rtlCol="0" anchor="b"/>
          <a:lstStyle>
            <a:lvl1pPr algn="l">
              <a:defRPr sz="1200">
                <a:latin typeface="Arial" charset="0"/>
                <a:cs typeface="+mn-cs"/>
              </a:defRPr>
            </a:lvl1pPr>
          </a:lstStyle>
          <a:p>
            <a:pPr>
              <a:defRPr/>
            </a:pPr>
            <a:endParaRPr lang="en-US" dirty="0"/>
          </a:p>
        </p:txBody>
      </p:sp>
      <p:sp>
        <p:nvSpPr>
          <p:cNvPr id="7" name="Slide Number Placeholder 6"/>
          <p:cNvSpPr>
            <a:spLocks noGrp="1"/>
          </p:cNvSpPr>
          <p:nvPr>
            <p:ph type="sldNum" sz="quarter" idx="5"/>
          </p:nvPr>
        </p:nvSpPr>
        <p:spPr>
          <a:xfrm>
            <a:off x="4143375" y="9118600"/>
            <a:ext cx="3170238" cy="481013"/>
          </a:xfrm>
          <a:prstGeom prst="rect">
            <a:avLst/>
          </a:prstGeom>
        </p:spPr>
        <p:txBody>
          <a:bodyPr vert="horz" lIns="94847" tIns="47423" rIns="94847" bIns="47423" rtlCol="0" anchor="b"/>
          <a:lstStyle>
            <a:lvl1pPr algn="r">
              <a:defRPr sz="1200">
                <a:latin typeface="Arial" charset="0"/>
                <a:cs typeface="+mn-cs"/>
              </a:defRPr>
            </a:lvl1pPr>
          </a:lstStyle>
          <a:p>
            <a:pPr>
              <a:defRPr/>
            </a:pPr>
            <a:fld id="{66D5148B-9180-4F5D-BFAB-F96CF9A3D411}" type="slidenum">
              <a:rPr lang="en-US"/>
              <a:pPr>
                <a:defRPr/>
              </a:pPr>
              <a:t>‹#›</a:t>
            </a:fld>
            <a:endParaRPr lang="en-US" dirty="0"/>
          </a:p>
        </p:txBody>
      </p:sp>
    </p:spTree>
    <p:extLst>
      <p:ext uri="{BB962C8B-B14F-4D97-AF65-F5344CB8AC3E}">
        <p14:creationId xmlns:p14="http://schemas.microsoft.com/office/powerpoint/2010/main" val="11290190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ame 3"/>
          <p:cNvSpPr/>
          <p:nvPr userDrawn="1"/>
        </p:nvSpPr>
        <p:spPr>
          <a:xfrm>
            <a:off x="228600" y="171450"/>
            <a:ext cx="8686800" cy="6515100"/>
          </a:xfrm>
          <a:prstGeom prst="frame">
            <a:avLst>
              <a:gd name="adj1" fmla="val 759"/>
            </a:avLst>
          </a:prstGeom>
          <a:solidFill>
            <a:srgbClr val="1656A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pic>
        <p:nvPicPr>
          <p:cNvPr id="5" name="Picture 13" descr="PEO String.png"/>
          <p:cNvPicPr>
            <a:picLocks noChangeAspect="1"/>
          </p:cNvPicPr>
          <p:nvPr userDrawn="1"/>
        </p:nvPicPr>
        <p:blipFill>
          <a:blip r:embed="rId2" cstate="print"/>
          <a:srcRect/>
          <a:stretch>
            <a:fillRect/>
          </a:stretch>
        </p:blipFill>
        <p:spPr bwMode="auto">
          <a:xfrm>
            <a:off x="268288" y="681038"/>
            <a:ext cx="8621712" cy="3886200"/>
          </a:xfrm>
          <a:prstGeom prst="rect">
            <a:avLst/>
          </a:prstGeom>
          <a:noFill/>
          <a:ln w="9525">
            <a:noFill/>
            <a:miter lim="800000"/>
            <a:headEnd/>
            <a:tailEnd/>
          </a:ln>
        </p:spPr>
      </p:pic>
      <p:sp>
        <p:nvSpPr>
          <p:cNvPr id="2" name="Title 1"/>
          <p:cNvSpPr>
            <a:spLocks noGrp="1"/>
          </p:cNvSpPr>
          <p:nvPr>
            <p:ph type="ctrTitle"/>
          </p:nvPr>
        </p:nvSpPr>
        <p:spPr>
          <a:xfrm>
            <a:off x="658906" y="4948519"/>
            <a:ext cx="7772400" cy="843803"/>
          </a:xfrm>
          <a:prstGeom prst="rect">
            <a:avLst/>
          </a:prstGeom>
        </p:spPr>
        <p:txBody>
          <a:bodyPr/>
          <a:lstStyle>
            <a:lvl1pPr>
              <a:defRPr>
                <a:latin typeface="Calibri"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44706" y="5952565"/>
            <a:ext cx="6400800" cy="609600"/>
          </a:xfrm>
          <a:prstGeom prst="rect">
            <a:avLst/>
          </a:prstGeom>
        </p:spPr>
        <p:txBody>
          <a:bodyPr/>
          <a:lstStyle>
            <a:lvl1pPr marL="0" indent="0" algn="ctr">
              <a:buNone/>
              <a:defRPr>
                <a:latin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Rectangle 1"/>
          <p:cNvSpPr/>
          <p:nvPr userDrawn="1"/>
        </p:nvSpPr>
        <p:spPr>
          <a:xfrm>
            <a:off x="7804298" y="6570921"/>
            <a:ext cx="921488" cy="287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sp>
        <p:nvSpPr>
          <p:cNvPr id="18" name="Text Placeholder 17"/>
          <p:cNvSpPr>
            <a:spLocks noGrp="1"/>
          </p:cNvSpPr>
          <p:nvPr>
            <p:ph type="body" sz="quarter" idx="11"/>
          </p:nvPr>
        </p:nvSpPr>
        <p:spPr>
          <a:xfrm>
            <a:off x="390525" y="1176084"/>
            <a:ext cx="8380413" cy="5252148"/>
          </a:xfrm>
          <a:prstGeom prst="rect">
            <a:avLst/>
          </a:prstGeom>
          <a:effectLst/>
        </p:spPr>
        <p:txBody>
          <a:bodyPr/>
          <a:lstStyle>
            <a:lvl1pPr marL="228600" indent="-228600">
              <a:lnSpc>
                <a:spcPct val="90000"/>
              </a:lnSpc>
              <a:spcBef>
                <a:spcPts val="600"/>
              </a:spcBef>
              <a:spcAft>
                <a:spcPts val="0"/>
              </a:spcAft>
              <a:buFont typeface="Arial" pitchFamily="34" charset="0"/>
              <a:buChar char="•"/>
              <a:defRPr sz="2400" b="1" i="1">
                <a:latin typeface="Arial" pitchFamily="34" charset="0"/>
                <a:cs typeface="Arial" pitchFamily="34" charset="0"/>
              </a:defRPr>
            </a:lvl1pPr>
            <a:lvl2pPr marL="457200" indent="-228600">
              <a:lnSpc>
                <a:spcPct val="90000"/>
              </a:lnSpc>
              <a:spcBef>
                <a:spcPts val="600"/>
              </a:spcBef>
              <a:spcAft>
                <a:spcPts val="0"/>
              </a:spcAft>
              <a:defRPr sz="2400" b="1" i="1">
                <a:latin typeface="Arial" pitchFamily="34" charset="0"/>
                <a:cs typeface="Arial" pitchFamily="34" charset="0"/>
              </a:defRPr>
            </a:lvl2pPr>
            <a:lvl3pPr marL="685800" indent="-228600">
              <a:lnSpc>
                <a:spcPct val="90000"/>
              </a:lnSpc>
              <a:spcBef>
                <a:spcPts val="600"/>
              </a:spcBef>
              <a:spcAft>
                <a:spcPts val="0"/>
              </a:spcAft>
              <a:defRPr sz="2400" b="1" i="1">
                <a:latin typeface="Arial" pitchFamily="34" charset="0"/>
                <a:cs typeface="Arial" pitchFamily="34" charset="0"/>
              </a:defRPr>
            </a:lvl3pPr>
            <a:lvl4pPr marL="914400" indent="-228600">
              <a:lnSpc>
                <a:spcPct val="90000"/>
              </a:lnSpc>
              <a:spcBef>
                <a:spcPts val="600"/>
              </a:spcBef>
              <a:spcAft>
                <a:spcPts val="0"/>
              </a:spcAft>
              <a:defRPr sz="2400" b="1" i="1">
                <a:latin typeface="Arial" pitchFamily="34" charset="0"/>
                <a:cs typeface="Arial" pitchFamily="34" charset="0"/>
              </a:defRPr>
            </a:lvl4pPr>
            <a:lvl5pPr marL="1143000" indent="-228600">
              <a:lnSpc>
                <a:spcPct val="90000"/>
              </a:lnSpc>
              <a:spcBef>
                <a:spcPts val="600"/>
              </a:spcBef>
              <a:spcAft>
                <a:spcPts val="0"/>
              </a:spcAft>
              <a:buFont typeface="Arial" pitchFamily="34" charset="0"/>
              <a:buChar char="•"/>
              <a:defRPr sz="2400" b="1" i="1">
                <a:latin typeface="Arial" pitchFamily="34" charset="0"/>
                <a:cs typeface="Arial" pitchFamily="34" charset="0"/>
              </a:defRPr>
            </a:lvl5pPr>
            <a:lvl6pPr marL="1371600" indent="-228600">
              <a:lnSpc>
                <a:spcPct val="90000"/>
              </a:lnSpc>
              <a:spcBef>
                <a:spcPts val="600"/>
              </a:spcBef>
              <a:spcAft>
                <a:spcPts val="0"/>
              </a:spcAft>
              <a:buFont typeface="Arial" pitchFamily="34" charset="0"/>
              <a:buChar char="–"/>
              <a:defRPr sz="2400" b="1" i="1">
                <a:latin typeface="Arial" pitchFamily="34" charset="0"/>
                <a:cs typeface="Arial" pitchFamily="34" charset="0"/>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itle 14"/>
          <p:cNvSpPr>
            <a:spLocks noGrp="1"/>
          </p:cNvSpPr>
          <p:nvPr>
            <p:ph type="title"/>
          </p:nvPr>
        </p:nvSpPr>
        <p:spPr>
          <a:xfrm>
            <a:off x="1066800" y="76200"/>
            <a:ext cx="7620000" cy="914400"/>
          </a:xfrm>
          <a:prstGeom prst="rect">
            <a:avLst/>
          </a:prstGeom>
        </p:spPr>
        <p:txBody>
          <a:bodyPr anchorCtr="1"/>
          <a:lstStyle>
            <a:lvl1pPr>
              <a:lnSpc>
                <a:spcPct val="90000"/>
              </a:lnSpc>
              <a:defRPr sz="3200" b="1" i="1">
                <a:latin typeface="Arial" pitchFamily="34" charset="0"/>
                <a:cs typeface="Arial" pitchFamily="34" charset="0"/>
              </a:defRPr>
            </a:lvl1pPr>
          </a:lstStyle>
          <a:p>
            <a:r>
              <a:rPr lang="en-US" smtClean="0"/>
              <a:t>Click to edit Master title style</a:t>
            </a:r>
            <a:endParaRPr lang="en-US" dirty="0"/>
          </a:p>
        </p:txBody>
      </p:sp>
      <p:sp>
        <p:nvSpPr>
          <p:cNvPr id="4" name="Rectangle 3"/>
          <p:cNvSpPr/>
          <p:nvPr userDrawn="1"/>
        </p:nvSpPr>
        <p:spPr>
          <a:xfrm>
            <a:off x="7804298" y="6570921"/>
            <a:ext cx="921488" cy="287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PEO String.gif"/>
          <p:cNvPicPr>
            <a:picLocks noChangeAspect="1"/>
          </p:cNvPicPr>
          <p:nvPr userDrawn="1"/>
        </p:nvPicPr>
        <p:blipFill>
          <a:blip r:embed="rId2" cstate="print"/>
          <a:srcRect/>
          <a:stretch>
            <a:fillRect/>
          </a:stretch>
        </p:blipFill>
        <p:spPr bwMode="auto">
          <a:xfrm>
            <a:off x="265113" y="298450"/>
            <a:ext cx="8534400" cy="4164013"/>
          </a:xfrm>
          <a:prstGeom prst="rect">
            <a:avLst/>
          </a:prstGeom>
          <a:noFill/>
          <a:ln w="9525">
            <a:noFill/>
            <a:miter lim="800000"/>
            <a:headEnd/>
            <a:tailEnd/>
          </a:ln>
        </p:spPr>
      </p:pic>
      <p:sp>
        <p:nvSpPr>
          <p:cNvPr id="5" name="Frame 4"/>
          <p:cNvSpPr/>
          <p:nvPr userDrawn="1"/>
        </p:nvSpPr>
        <p:spPr>
          <a:xfrm>
            <a:off x="228600" y="171450"/>
            <a:ext cx="8686800" cy="6515100"/>
          </a:xfrm>
          <a:prstGeom prst="frame">
            <a:avLst>
              <a:gd name="adj1" fmla="val 759"/>
            </a:avLst>
          </a:prstGeom>
          <a:solidFill>
            <a:srgbClr val="1656A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0000"/>
              </a:solidFill>
            </a:endParaRPr>
          </a:p>
        </p:txBody>
      </p:sp>
      <p:sp>
        <p:nvSpPr>
          <p:cNvPr id="2" name="Title 1"/>
          <p:cNvSpPr>
            <a:spLocks noGrp="1"/>
          </p:cNvSpPr>
          <p:nvPr>
            <p:ph type="ctrTitle"/>
          </p:nvPr>
        </p:nvSpPr>
        <p:spPr>
          <a:xfrm>
            <a:off x="658906" y="4948519"/>
            <a:ext cx="7772400" cy="843803"/>
          </a:xfrm>
          <a:prstGeom prst="rect">
            <a:avLst/>
          </a:prstGeom>
        </p:spPr>
        <p:txBody>
          <a:bodyPr/>
          <a:lstStyle>
            <a:lvl1pPr>
              <a:defRPr>
                <a:latin typeface="Calibri"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44706" y="5952565"/>
            <a:ext cx="6400800" cy="609600"/>
          </a:xfrm>
          <a:prstGeom prst="rect">
            <a:avLst/>
          </a:prstGeom>
        </p:spPr>
        <p:txBody>
          <a:bodyPr/>
          <a:lstStyle>
            <a:lvl1pPr marL="0" indent="0" algn="ctr">
              <a:buNone/>
              <a:defRPr>
                <a:latin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63268" y="19145"/>
            <a:ext cx="7180732" cy="693550"/>
          </a:xfrm>
          <a:prstGeom prst="rect">
            <a:avLst/>
          </a:prstGeom>
        </p:spPr>
        <p:txBody>
          <a:bodyPr/>
          <a:lstStyle>
            <a:lvl1pPr>
              <a:defRPr sz="4000">
                <a:latin typeface="Calibr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atin typeface="Calibri" pitchFamily="34" charset="0"/>
              </a:defRPr>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atin typeface="Calibri"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49824" y="13447"/>
            <a:ext cx="7194176" cy="680103"/>
          </a:xfrm>
          <a:prstGeom prst="rect">
            <a:avLst/>
          </a:prstGeom>
        </p:spPr>
        <p:txBody>
          <a:bodyPr/>
          <a:lstStyle>
            <a:lvl1pPr>
              <a:defRPr sz="4000">
                <a:latin typeface="Calibri"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49824" y="0"/>
            <a:ext cx="7194176" cy="712694"/>
          </a:xfrm>
          <a:prstGeom prst="rect">
            <a:avLst/>
          </a:prstGeom>
        </p:spPr>
        <p:txBody>
          <a:bodyPr/>
          <a:lstStyle>
            <a:lvl1pPr>
              <a:defRPr lang="en-US" sz="4000" dirty="0" smtClean="0">
                <a:solidFill>
                  <a:schemeClr val="tx2"/>
                </a:solidFill>
                <a:latin typeface="Calibri" pitchFamily="34" charset="0"/>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9824" y="0"/>
            <a:ext cx="7194176" cy="699247"/>
          </a:xfrm>
          <a:prstGeom prst="rect">
            <a:avLst/>
          </a:prstGeom>
        </p:spPr>
        <p:txBody>
          <a:bodyPr/>
          <a:lstStyle>
            <a:lvl1pPr>
              <a:defRPr lang="en-US" sz="4000" dirty="0">
                <a:solidFill>
                  <a:schemeClr val="tx2"/>
                </a:solidFill>
                <a:latin typeface="Calibri" pitchFamily="34" charset="0"/>
                <a:ea typeface="+mj-ea"/>
                <a:cs typeface="+mj-cs"/>
              </a:defRPr>
            </a:lvl1pPr>
          </a:lstStyle>
          <a:p>
            <a:r>
              <a:rPr lang="en-US" smtClean="0"/>
              <a:t>Click to edit Master title style</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57142"/>
            <a:ext cx="3008313" cy="1162050"/>
          </a:xfrm>
          <a:prstGeom prst="rect">
            <a:avLst/>
          </a:prstGeom>
        </p:spPr>
        <p:txBody>
          <a:bodyPr anchor="b"/>
          <a:lstStyle>
            <a:lvl1pPr algn="l">
              <a:defRPr sz="2000" b="1">
                <a:latin typeface="Calibr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757143"/>
            <a:ext cx="5111750" cy="5388164"/>
          </a:xfrm>
          <a:prstGeom prst="rect">
            <a:avLst/>
          </a:prstGeom>
        </p:spPr>
        <p:txBody>
          <a:bodyPr/>
          <a:lstStyle>
            <a:lvl1pPr>
              <a:defRPr sz="3200">
                <a:latin typeface="Calibri" pitchFamily="34" charset="0"/>
              </a:defRPr>
            </a:lvl1pPr>
            <a:lvl2pPr>
              <a:defRPr sz="2800">
                <a:latin typeface="Calibri" pitchFamily="34" charset="0"/>
              </a:defRPr>
            </a:lvl2pPr>
            <a:lvl3pPr>
              <a:defRPr sz="2400">
                <a:latin typeface="Calibri" pitchFamily="34" charset="0"/>
              </a:defRPr>
            </a:lvl3pPr>
            <a:lvl4pPr>
              <a:defRPr sz="2000">
                <a:latin typeface="Calibri" pitchFamily="34" charset="0"/>
              </a:defRPr>
            </a:lvl4pPr>
            <a:lvl5pPr>
              <a:defRPr sz="2000">
                <a:latin typeface="Calibri"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919193"/>
            <a:ext cx="3008313" cy="4226114"/>
          </a:xfrm>
          <a:prstGeom prst="rect">
            <a:avLst/>
          </a:prstGeom>
        </p:spPr>
        <p:txBody>
          <a:bodyPr/>
          <a:lstStyle>
            <a:lvl1pPr marL="0" indent="0">
              <a:buNone/>
              <a:defRPr sz="14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63268" y="19145"/>
            <a:ext cx="7180732" cy="693550"/>
          </a:xfrm>
          <a:prstGeom prst="rect">
            <a:avLst/>
          </a:prstGeom>
        </p:spPr>
        <p:txBody>
          <a:bodyPr/>
          <a:lstStyle>
            <a:lvl1pPr>
              <a:defRPr sz="4000">
                <a:latin typeface="Calibr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3"/>
          <p:cNvSpPr/>
          <p:nvPr userDrawn="1"/>
        </p:nvSpPr>
        <p:spPr>
          <a:xfrm>
            <a:off x="7804298" y="6570921"/>
            <a:ext cx="921488" cy="287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Calibri" pitchFamily="34" charset="0"/>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1277471"/>
            <a:ext cx="5486400" cy="345010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2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730859" y="3868503"/>
            <a:ext cx="7772400" cy="1362075"/>
          </a:xfrm>
          <a:prstGeom prst="rect">
            <a:avLst/>
          </a:prstGeom>
        </p:spPr>
        <p:txBody>
          <a:bodyPr anchor="t"/>
          <a:lstStyle>
            <a:lvl1pPr algn="ctr">
              <a:defRPr sz="2000" b="1" cap="all" baseline="0">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1864101"/>
            <a:ext cx="7772400" cy="1500187"/>
          </a:xfrm>
          <a:prstGeom prst="rect">
            <a:avLst/>
          </a:prstGeom>
        </p:spPr>
        <p:txBody>
          <a:bodyPr anchor="b"/>
          <a:lstStyle>
            <a:lvl1pPr marL="0" indent="0" algn="ctr">
              <a:buNone/>
              <a:defRPr sz="3600" b="1" baseline="0">
                <a:solidFill>
                  <a:schemeClr val="tx1"/>
                </a:solidFill>
                <a:effectLst>
                  <a:outerShdw blurRad="38100" dist="38100" dir="2700000" algn="tl">
                    <a:srgbClr val="000000">
                      <a:alpha val="43137"/>
                    </a:srgbClr>
                  </a:outerShdw>
                </a:effectLst>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Title 1"/>
          <p:cNvSpPr>
            <a:spLocks noGrp="1"/>
          </p:cNvSpPr>
          <p:nvPr>
            <p:ph type="title"/>
          </p:nvPr>
        </p:nvSpPr>
        <p:spPr>
          <a:xfrm>
            <a:off x="457200" y="198438"/>
            <a:ext cx="8229600" cy="715962"/>
          </a:xfrm>
          <a:prstGeom prst="rect">
            <a:avLst/>
          </a:prstGeom>
        </p:spPr>
        <p:txBody>
          <a:bodyPr anchor="ctr" anchorCtr="1"/>
          <a:lstStyle>
            <a:lvl1pPr>
              <a:defRPr sz="3600" b="1">
                <a:effectLst>
                  <a:outerShdw blurRad="38100" dist="38100" dir="2700000" algn="tl">
                    <a:srgbClr val="000000">
                      <a:alpha val="43137"/>
                    </a:srgbClr>
                  </a:outerShdw>
                </a:effectLst>
                <a:latin typeface="Arial" pitchFamily="34" charset="0"/>
                <a:cs typeface="Arial" pitchFamily="34" charset="0"/>
              </a:defRPr>
            </a:lvl1pPr>
          </a:lstStyle>
          <a:p>
            <a:r>
              <a:rPr lang="en-US" dirty="0" smtClean="0"/>
              <a:t>Click to edit Master title style</a:t>
            </a:r>
            <a:endParaRPr lang="en-US" dirty="0"/>
          </a:p>
        </p:txBody>
      </p:sp>
      <p:sp>
        <p:nvSpPr>
          <p:cNvPr id="21" name="Content Placeholder 2"/>
          <p:cNvSpPr>
            <a:spLocks noGrp="1"/>
          </p:cNvSpPr>
          <p:nvPr>
            <p:ph idx="1"/>
          </p:nvPr>
        </p:nvSpPr>
        <p:spPr>
          <a:xfrm>
            <a:off x="457200" y="1371600"/>
            <a:ext cx="8229600" cy="4754563"/>
          </a:xfrm>
          <a:prstGeom prst="rect">
            <a:avLst/>
          </a:prstGeom>
        </p:spPr>
        <p:txBody>
          <a:bodyPr/>
          <a:lstStyle>
            <a:lvl1pPr marL="228600" indent="-228600">
              <a:spcBef>
                <a:spcPts val="0"/>
              </a:spcBef>
              <a:spcAft>
                <a:spcPts val="600"/>
              </a:spcAft>
              <a:defRPr sz="2400" b="1">
                <a:latin typeface="Arial" pitchFamily="34" charset="0"/>
                <a:cs typeface="Arial" pitchFamily="34" charset="0"/>
              </a:defRPr>
            </a:lvl1pPr>
            <a:lvl2pPr marL="457200" indent="-228600">
              <a:spcBef>
                <a:spcPts val="0"/>
              </a:spcBef>
              <a:spcAft>
                <a:spcPts val="600"/>
              </a:spcAft>
              <a:defRPr sz="2400">
                <a:latin typeface="Arial" pitchFamily="34" charset="0"/>
                <a:cs typeface="Arial" pitchFamily="34" charset="0"/>
              </a:defRPr>
            </a:lvl2pPr>
            <a:lvl3pPr marL="685800" indent="-228600">
              <a:spcBef>
                <a:spcPts val="0"/>
              </a:spcBef>
              <a:spcAft>
                <a:spcPts val="600"/>
              </a:spcAft>
              <a:defRPr sz="2000">
                <a:latin typeface="Arial" pitchFamily="34" charset="0"/>
                <a:cs typeface="Arial" pitchFamily="34" charset="0"/>
              </a:defRPr>
            </a:lvl3pPr>
            <a:lvl4pPr marL="914400" indent="-228600">
              <a:spcBef>
                <a:spcPts val="0"/>
              </a:spcBef>
              <a:spcAft>
                <a:spcPts val="600"/>
              </a:spcAft>
              <a:defRPr sz="1800">
                <a:latin typeface="Arial" pitchFamily="34" charset="0"/>
                <a:cs typeface="Arial" pitchFamily="34" charset="0"/>
              </a:defRPr>
            </a:lvl4pPr>
            <a:lvl5pPr marL="1143000" indent="-228600">
              <a:spcBef>
                <a:spcPts val="0"/>
              </a:spcBef>
              <a:spcAft>
                <a:spcPts val="600"/>
              </a:spcAft>
              <a:buFont typeface="Arial" pitchFamily="34" charset="0"/>
              <a:buChar char="•"/>
              <a:defRPr sz="18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PEO String.gif"/>
          <p:cNvPicPr>
            <a:picLocks noChangeAspect="1"/>
          </p:cNvPicPr>
          <p:nvPr userDrawn="1"/>
        </p:nvPicPr>
        <p:blipFill>
          <a:blip r:embed="rId2" cstate="print"/>
          <a:srcRect/>
          <a:stretch>
            <a:fillRect/>
          </a:stretch>
        </p:blipFill>
        <p:spPr bwMode="auto">
          <a:xfrm>
            <a:off x="265113" y="298450"/>
            <a:ext cx="8534400" cy="4164013"/>
          </a:xfrm>
          <a:prstGeom prst="rect">
            <a:avLst/>
          </a:prstGeom>
          <a:noFill/>
          <a:ln w="9525">
            <a:noFill/>
            <a:miter lim="800000"/>
            <a:headEnd/>
            <a:tailEnd/>
          </a:ln>
        </p:spPr>
      </p:pic>
      <p:sp>
        <p:nvSpPr>
          <p:cNvPr id="5" name="Frame 4"/>
          <p:cNvSpPr/>
          <p:nvPr userDrawn="1"/>
        </p:nvSpPr>
        <p:spPr>
          <a:xfrm>
            <a:off x="228600" y="171450"/>
            <a:ext cx="8686800" cy="6515100"/>
          </a:xfrm>
          <a:prstGeom prst="frame">
            <a:avLst>
              <a:gd name="adj1" fmla="val 759"/>
            </a:avLst>
          </a:prstGeom>
          <a:solidFill>
            <a:srgbClr val="1656A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0000"/>
              </a:solidFill>
            </a:endParaRPr>
          </a:p>
        </p:txBody>
      </p:sp>
      <p:sp>
        <p:nvSpPr>
          <p:cNvPr id="2" name="Title 1"/>
          <p:cNvSpPr>
            <a:spLocks noGrp="1"/>
          </p:cNvSpPr>
          <p:nvPr>
            <p:ph type="ctrTitle"/>
          </p:nvPr>
        </p:nvSpPr>
        <p:spPr>
          <a:xfrm>
            <a:off x="658906" y="4948519"/>
            <a:ext cx="7772400" cy="843803"/>
          </a:xfrm>
          <a:prstGeom prst="rect">
            <a:avLst/>
          </a:prstGeom>
        </p:spPr>
        <p:txBody>
          <a:bodyPr/>
          <a:lstStyle>
            <a:lvl1pPr>
              <a:defRPr>
                <a:latin typeface="Calibri"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44706" y="5952565"/>
            <a:ext cx="6400800" cy="609600"/>
          </a:xfrm>
          <a:prstGeom prst="rect">
            <a:avLst/>
          </a:prstGeom>
        </p:spPr>
        <p:txBody>
          <a:bodyPr/>
          <a:lstStyle>
            <a:lvl1pPr marL="0" indent="0" algn="ctr">
              <a:buNone/>
              <a:defRPr>
                <a:latin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63268" y="19145"/>
            <a:ext cx="7180732" cy="693550"/>
          </a:xfrm>
          <a:prstGeom prst="rect">
            <a:avLst/>
          </a:prstGeom>
        </p:spPr>
        <p:txBody>
          <a:bodyPr/>
          <a:lstStyle>
            <a:lvl1pPr>
              <a:defRPr sz="4000">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atin typeface="Calibri" pitchFamily="34" charset="0"/>
              </a:defRPr>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atin typeface="Calibri"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49824" y="13447"/>
            <a:ext cx="7194176" cy="680103"/>
          </a:xfrm>
          <a:prstGeom prst="rect">
            <a:avLst/>
          </a:prstGeom>
        </p:spPr>
        <p:txBody>
          <a:bodyPr/>
          <a:lstStyle>
            <a:lvl1pPr>
              <a:defRPr sz="4000">
                <a:latin typeface="Calibri"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49824" y="0"/>
            <a:ext cx="7194176" cy="712694"/>
          </a:xfrm>
          <a:prstGeom prst="rect">
            <a:avLst/>
          </a:prstGeom>
        </p:spPr>
        <p:txBody>
          <a:bodyPr/>
          <a:lstStyle>
            <a:lvl1pPr>
              <a:defRPr lang="en-US" sz="4000" dirty="0" smtClean="0">
                <a:solidFill>
                  <a:schemeClr val="tx2"/>
                </a:solidFill>
                <a:latin typeface="Calibri" pitchFamily="34" charset="0"/>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9824" y="0"/>
            <a:ext cx="7194176" cy="699247"/>
          </a:xfrm>
          <a:prstGeom prst="rect">
            <a:avLst/>
          </a:prstGeom>
        </p:spPr>
        <p:txBody>
          <a:bodyPr/>
          <a:lstStyle>
            <a:lvl1pPr>
              <a:defRPr lang="en-US" sz="4000" dirty="0">
                <a:solidFill>
                  <a:schemeClr val="tx2"/>
                </a:solidFill>
                <a:latin typeface="Calibri" pitchFamily="34" charset="0"/>
                <a:ea typeface="+mj-ea"/>
                <a:cs typeface="+mj-cs"/>
              </a:defRPr>
            </a:lvl1pPr>
          </a:lstStyle>
          <a:p>
            <a:r>
              <a:rPr lang="en-US" smtClean="0"/>
              <a:t>Click to edit Master title style</a:t>
            </a:r>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atin typeface="Calibri" pitchFamily="34" charset="0"/>
              </a:defRPr>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atin typeface="Calibri"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p:nvPr userDrawn="1"/>
        </p:nvSpPr>
        <p:spPr>
          <a:xfrm>
            <a:off x="7804298" y="6570921"/>
            <a:ext cx="921488" cy="287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57142"/>
            <a:ext cx="3008313" cy="1162050"/>
          </a:xfrm>
          <a:prstGeom prst="rect">
            <a:avLst/>
          </a:prstGeom>
        </p:spPr>
        <p:txBody>
          <a:bodyPr anchor="b"/>
          <a:lstStyle>
            <a:lvl1pPr algn="l">
              <a:defRPr sz="2000" b="1">
                <a:latin typeface="Calibr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757143"/>
            <a:ext cx="5111750" cy="5388164"/>
          </a:xfrm>
          <a:prstGeom prst="rect">
            <a:avLst/>
          </a:prstGeom>
        </p:spPr>
        <p:txBody>
          <a:bodyPr/>
          <a:lstStyle>
            <a:lvl1pPr>
              <a:defRPr sz="3200">
                <a:latin typeface="Calibri" pitchFamily="34" charset="0"/>
              </a:defRPr>
            </a:lvl1pPr>
            <a:lvl2pPr>
              <a:defRPr sz="2800">
                <a:latin typeface="Calibri" pitchFamily="34" charset="0"/>
              </a:defRPr>
            </a:lvl2pPr>
            <a:lvl3pPr>
              <a:defRPr sz="2400">
                <a:latin typeface="Calibri" pitchFamily="34" charset="0"/>
              </a:defRPr>
            </a:lvl3pPr>
            <a:lvl4pPr>
              <a:defRPr sz="2000">
                <a:latin typeface="Calibri" pitchFamily="34" charset="0"/>
              </a:defRPr>
            </a:lvl4pPr>
            <a:lvl5pPr>
              <a:defRPr sz="2000">
                <a:latin typeface="Calibri"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919193"/>
            <a:ext cx="3008313" cy="4226114"/>
          </a:xfrm>
          <a:prstGeom prst="rect">
            <a:avLst/>
          </a:prstGeom>
        </p:spPr>
        <p:txBody>
          <a:bodyPr/>
          <a:lstStyle>
            <a:lvl1pPr marL="0" indent="0">
              <a:buNone/>
              <a:defRPr sz="14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Calibri" pitchFamily="34" charset="0"/>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1277471"/>
            <a:ext cx="5486400" cy="345010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ame 5"/>
          <p:cNvSpPr/>
          <p:nvPr userDrawn="1"/>
        </p:nvSpPr>
        <p:spPr>
          <a:xfrm>
            <a:off x="228600" y="171450"/>
            <a:ext cx="8686800" cy="6515100"/>
          </a:xfrm>
          <a:prstGeom prst="frame">
            <a:avLst>
              <a:gd name="adj1" fmla="val 759"/>
            </a:avLst>
          </a:prstGeom>
          <a:solidFill>
            <a:srgbClr val="1656A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0000"/>
              </a:solidFill>
            </a:endParaRPr>
          </a:p>
        </p:txBody>
      </p:sp>
      <p:pic>
        <p:nvPicPr>
          <p:cNvPr id="5" name="Picture 12" descr="PEO String.png"/>
          <p:cNvPicPr>
            <a:picLocks noChangeAspect="1"/>
          </p:cNvPicPr>
          <p:nvPr userDrawn="1"/>
        </p:nvPicPr>
        <p:blipFill>
          <a:blip r:embed="rId2" cstate="print"/>
          <a:srcRect/>
          <a:stretch>
            <a:fillRect/>
          </a:stretch>
        </p:blipFill>
        <p:spPr bwMode="auto">
          <a:xfrm>
            <a:off x="687388" y="839788"/>
            <a:ext cx="7772400" cy="3792537"/>
          </a:xfrm>
          <a:prstGeom prst="rect">
            <a:avLst/>
          </a:prstGeom>
          <a:noFill/>
          <a:ln w="9525">
            <a:noFill/>
            <a:miter lim="800000"/>
            <a:headEnd/>
            <a:tailEnd/>
          </a:ln>
        </p:spPr>
      </p:pic>
      <p:sp>
        <p:nvSpPr>
          <p:cNvPr id="2" name="Title 1"/>
          <p:cNvSpPr>
            <a:spLocks noGrp="1"/>
          </p:cNvSpPr>
          <p:nvPr>
            <p:ph type="ctrTitle"/>
          </p:nvPr>
        </p:nvSpPr>
        <p:spPr>
          <a:xfrm>
            <a:off x="658906" y="4948519"/>
            <a:ext cx="7772400" cy="843803"/>
          </a:xfrm>
          <a:prstGeom prst="rect">
            <a:avLst/>
          </a:prstGeom>
        </p:spPr>
        <p:txBody>
          <a:bodyPr/>
          <a:lstStyle>
            <a:lvl1pPr>
              <a:defRPr>
                <a:latin typeface="Calibri"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44706" y="5952565"/>
            <a:ext cx="6400800" cy="609600"/>
          </a:xfrm>
          <a:prstGeom prst="rect">
            <a:avLst/>
          </a:prstGeom>
        </p:spPr>
        <p:txBody>
          <a:bodyPr/>
          <a:lstStyle>
            <a:lvl1pPr marL="0" indent="0" algn="ctr">
              <a:buNone/>
              <a:defRPr>
                <a:latin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63268" y="19145"/>
            <a:ext cx="7180732" cy="693550"/>
          </a:xfrm>
          <a:prstGeom prst="rect">
            <a:avLst/>
          </a:prstGeom>
        </p:spPr>
        <p:txBody>
          <a:bodyPr/>
          <a:lstStyle>
            <a:lvl1pPr>
              <a:defRPr sz="4000">
                <a:latin typeface="Calibr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atin typeface="Calibri" pitchFamily="34" charset="0"/>
              </a:defRPr>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atin typeface="Calibri"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49824" y="13447"/>
            <a:ext cx="7194176" cy="680103"/>
          </a:xfrm>
          <a:prstGeom prst="rect">
            <a:avLst/>
          </a:prstGeom>
        </p:spPr>
        <p:txBody>
          <a:bodyPr/>
          <a:lstStyle>
            <a:lvl1pPr>
              <a:defRPr sz="4000">
                <a:latin typeface="Calibri"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49824" y="0"/>
            <a:ext cx="7194176" cy="712694"/>
          </a:xfrm>
          <a:prstGeom prst="rect">
            <a:avLst/>
          </a:prstGeom>
        </p:spPr>
        <p:txBody>
          <a:bodyPr/>
          <a:lstStyle>
            <a:lvl1pPr>
              <a:defRPr lang="en-US" sz="4000" dirty="0" smtClean="0">
                <a:solidFill>
                  <a:schemeClr val="tx2"/>
                </a:solidFill>
                <a:latin typeface="Calibri" pitchFamily="34" charset="0"/>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9824" y="0"/>
            <a:ext cx="7194176" cy="699247"/>
          </a:xfrm>
          <a:prstGeom prst="rect">
            <a:avLst/>
          </a:prstGeom>
        </p:spPr>
        <p:txBody>
          <a:bodyPr/>
          <a:lstStyle>
            <a:lvl1pPr>
              <a:defRPr lang="en-US" sz="4000" dirty="0">
                <a:solidFill>
                  <a:schemeClr val="tx2"/>
                </a:solidFill>
                <a:latin typeface="Calibri" pitchFamily="34" charset="0"/>
                <a:ea typeface="+mj-ea"/>
                <a:cs typeface="+mj-cs"/>
              </a:defRPr>
            </a:lvl1pPr>
          </a:lstStyle>
          <a:p>
            <a:r>
              <a:rPr lang="en-US" smtClean="0"/>
              <a:t>Click to edit Master title style</a:t>
            </a:r>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57142"/>
            <a:ext cx="3008313" cy="1162050"/>
          </a:xfrm>
          <a:prstGeom prst="rect">
            <a:avLst/>
          </a:prstGeom>
        </p:spPr>
        <p:txBody>
          <a:bodyPr anchor="b"/>
          <a:lstStyle>
            <a:lvl1pPr algn="l">
              <a:defRPr sz="2000" b="1">
                <a:latin typeface="Calibr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757143"/>
            <a:ext cx="5111750" cy="5388164"/>
          </a:xfrm>
          <a:prstGeom prst="rect">
            <a:avLst/>
          </a:prstGeom>
        </p:spPr>
        <p:txBody>
          <a:bodyPr/>
          <a:lstStyle>
            <a:lvl1pPr>
              <a:defRPr sz="3200">
                <a:latin typeface="Calibri" pitchFamily="34" charset="0"/>
              </a:defRPr>
            </a:lvl1pPr>
            <a:lvl2pPr>
              <a:defRPr sz="2800">
                <a:latin typeface="Calibri" pitchFamily="34" charset="0"/>
              </a:defRPr>
            </a:lvl2pPr>
            <a:lvl3pPr>
              <a:defRPr sz="2400">
                <a:latin typeface="Calibri" pitchFamily="34" charset="0"/>
              </a:defRPr>
            </a:lvl3pPr>
            <a:lvl4pPr>
              <a:defRPr sz="2000">
                <a:latin typeface="Calibri" pitchFamily="34" charset="0"/>
              </a:defRPr>
            </a:lvl4pPr>
            <a:lvl5pPr>
              <a:defRPr sz="2000">
                <a:latin typeface="Calibri"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919193"/>
            <a:ext cx="3008313" cy="4226114"/>
          </a:xfrm>
          <a:prstGeom prst="rect">
            <a:avLst/>
          </a:prstGeom>
        </p:spPr>
        <p:txBody>
          <a:bodyPr/>
          <a:lstStyle>
            <a:lvl1pPr marL="0" indent="0">
              <a:buNone/>
              <a:defRPr sz="14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49824" y="13447"/>
            <a:ext cx="7194176" cy="680103"/>
          </a:xfrm>
          <a:prstGeom prst="rect">
            <a:avLst/>
          </a:prstGeom>
        </p:spPr>
        <p:txBody>
          <a:bodyPr/>
          <a:lstStyle>
            <a:lvl1pPr>
              <a:defRPr sz="4000">
                <a:latin typeface="Calibri"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p:nvPr userDrawn="1"/>
        </p:nvSpPr>
        <p:spPr>
          <a:xfrm>
            <a:off x="7804298" y="6570921"/>
            <a:ext cx="921488" cy="287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Calibri" pitchFamily="34" charset="0"/>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1277471"/>
            <a:ext cx="5486400" cy="345010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0 Years">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274763" y="1004888"/>
          <a:ext cx="7868641" cy="5552767"/>
        </p:xfrm>
        <a:graphic>
          <a:graphicData uri="http://schemas.openxmlformats.org/drawingml/2006/table">
            <a:tbl>
              <a:tblPr firstRow="1" bandRow="1">
                <a:tableStyleId>{5C22544A-7EE6-4342-B048-85BDC9FD1C3A}</a:tableStyleId>
              </a:tblPr>
              <a:tblGrid>
                <a:gridCol w="715331"/>
                <a:gridCol w="715331"/>
                <a:gridCol w="715331"/>
                <a:gridCol w="715331"/>
                <a:gridCol w="715331"/>
                <a:gridCol w="715331"/>
                <a:gridCol w="715331"/>
                <a:gridCol w="715331"/>
                <a:gridCol w="715331"/>
                <a:gridCol w="715331"/>
                <a:gridCol w="715331"/>
              </a:tblGrid>
              <a:tr h="293793">
                <a:tc>
                  <a:txBody>
                    <a:bodyPr/>
                    <a:lstStyle/>
                    <a:p>
                      <a:pPr algn="ctr"/>
                      <a:endParaRPr lang="en-US" sz="120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US" sz="120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US" sz="120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US" sz="120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US" sz="120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US" sz="120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US" sz="120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US" sz="120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US" sz="120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US" sz="120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en-US" sz="120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r>
              <a:tr h="5258974">
                <a:tc>
                  <a:txBody>
                    <a:bodyPr/>
                    <a:lstStyle/>
                    <a:p>
                      <a:endParaRPr lang="en-US" dirty="0"/>
                    </a:p>
                  </a:txBody>
                  <a:tcPr>
                    <a:lnL w="6350" cap="flat" cmpd="sng" algn="ctr">
                      <a:solidFill>
                        <a:schemeClr val="tx1"/>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3175" cap="flat" cmpd="sng" algn="ctr">
                      <a:solidFill>
                        <a:schemeClr val="bg1">
                          <a:lumMod val="65000"/>
                        </a:schemeClr>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4" name="TextBox 3"/>
          <p:cNvSpPr txBox="1"/>
          <p:nvPr userDrawn="1"/>
        </p:nvSpPr>
        <p:spPr>
          <a:xfrm>
            <a:off x="17463" y="6735763"/>
            <a:ext cx="849312" cy="107950"/>
          </a:xfrm>
          <a:prstGeom prst="rect">
            <a:avLst/>
          </a:prstGeom>
          <a:noFill/>
        </p:spPr>
        <p:txBody>
          <a:bodyPr wrap="none" lIns="0" tIns="0" rIns="0" bIns="0">
            <a:spAutoFit/>
          </a:bodyPr>
          <a:lstStyle/>
          <a:p>
            <a:pPr>
              <a:defRPr/>
            </a:pPr>
            <a:r>
              <a:rPr lang="en-US" sz="700" dirty="0">
                <a:solidFill>
                  <a:srgbClr val="000000"/>
                </a:solidFill>
              </a:rPr>
              <a:t>11.04FW.250.001.</a:t>
            </a:r>
            <a:fld id="{552D74AE-74F1-4E13-829D-8886530E2C33}" type="slidenum">
              <a:rPr lang="en-US" sz="700">
                <a:solidFill>
                  <a:srgbClr val="000000"/>
                </a:solidFill>
              </a:rPr>
              <a:pPr>
                <a:defRPr/>
              </a:pPr>
              <a:t>‹#›</a:t>
            </a:fld>
            <a:endParaRPr lang="en-US" sz="700" dirty="0">
              <a:solidFill>
                <a:srgbClr val="000000"/>
              </a:solidFill>
            </a:endParaRPr>
          </a:p>
        </p:txBody>
      </p:sp>
      <p:sp>
        <p:nvSpPr>
          <p:cNvPr id="2" name="Title 1"/>
          <p:cNvSpPr>
            <a:spLocks noGrp="1"/>
          </p:cNvSpPr>
          <p:nvPr>
            <p:ph type="title"/>
          </p:nvPr>
        </p:nvSpPr>
        <p:spPr>
          <a:xfrm>
            <a:off x="1262063" y="0"/>
            <a:ext cx="6446837" cy="9779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PEO String.gif"/>
          <p:cNvPicPr>
            <a:picLocks noChangeAspect="1"/>
          </p:cNvPicPr>
          <p:nvPr userDrawn="1"/>
        </p:nvPicPr>
        <p:blipFill>
          <a:blip r:embed="rId2" cstate="print"/>
          <a:srcRect/>
          <a:stretch>
            <a:fillRect/>
          </a:stretch>
        </p:blipFill>
        <p:spPr bwMode="auto">
          <a:xfrm>
            <a:off x="265113" y="298450"/>
            <a:ext cx="8534400" cy="4164013"/>
          </a:xfrm>
          <a:prstGeom prst="rect">
            <a:avLst/>
          </a:prstGeom>
          <a:noFill/>
          <a:ln w="9525">
            <a:noFill/>
            <a:miter lim="800000"/>
            <a:headEnd/>
            <a:tailEnd/>
          </a:ln>
        </p:spPr>
      </p:pic>
      <p:sp>
        <p:nvSpPr>
          <p:cNvPr id="5" name="Frame 4"/>
          <p:cNvSpPr/>
          <p:nvPr userDrawn="1"/>
        </p:nvSpPr>
        <p:spPr>
          <a:xfrm>
            <a:off x="228600" y="171450"/>
            <a:ext cx="8686800" cy="6515100"/>
          </a:xfrm>
          <a:prstGeom prst="frame">
            <a:avLst>
              <a:gd name="adj1" fmla="val 759"/>
            </a:avLst>
          </a:prstGeom>
          <a:solidFill>
            <a:srgbClr val="1656A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0000"/>
              </a:solidFill>
            </a:endParaRPr>
          </a:p>
        </p:txBody>
      </p:sp>
      <p:sp>
        <p:nvSpPr>
          <p:cNvPr id="2" name="Title 1"/>
          <p:cNvSpPr>
            <a:spLocks noGrp="1"/>
          </p:cNvSpPr>
          <p:nvPr>
            <p:ph type="ctrTitle"/>
          </p:nvPr>
        </p:nvSpPr>
        <p:spPr>
          <a:xfrm>
            <a:off x="658906" y="4948519"/>
            <a:ext cx="7772400" cy="843803"/>
          </a:xfrm>
          <a:prstGeom prst="rect">
            <a:avLst/>
          </a:prstGeom>
        </p:spPr>
        <p:txBody>
          <a:bodyPr/>
          <a:lstStyle>
            <a:lvl1pPr>
              <a:defRPr>
                <a:latin typeface="Calibri"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44706" y="5952565"/>
            <a:ext cx="6400800" cy="609600"/>
          </a:xfrm>
          <a:prstGeom prst="rect">
            <a:avLst/>
          </a:prstGeom>
        </p:spPr>
        <p:txBody>
          <a:bodyPr/>
          <a:lstStyle>
            <a:lvl1pPr marL="0" indent="0" algn="ctr">
              <a:buNone/>
              <a:defRPr>
                <a:latin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63268" y="19145"/>
            <a:ext cx="7180732" cy="693550"/>
          </a:xfrm>
          <a:prstGeom prst="rect">
            <a:avLst/>
          </a:prstGeom>
        </p:spPr>
        <p:txBody>
          <a:bodyPr/>
          <a:lstStyle>
            <a:lvl1pPr>
              <a:defRPr sz="4000">
                <a:latin typeface="Calibr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atin typeface="Calibri" pitchFamily="34" charset="0"/>
              </a:defRPr>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atin typeface="Calibri"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49824" y="13447"/>
            <a:ext cx="7194176" cy="680103"/>
          </a:xfrm>
          <a:prstGeom prst="rect">
            <a:avLst/>
          </a:prstGeom>
        </p:spPr>
        <p:txBody>
          <a:bodyPr/>
          <a:lstStyle>
            <a:lvl1pPr>
              <a:defRPr sz="4000">
                <a:latin typeface="Calibri"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49824" y="0"/>
            <a:ext cx="7194176" cy="712694"/>
          </a:xfrm>
          <a:prstGeom prst="rect">
            <a:avLst/>
          </a:prstGeom>
        </p:spPr>
        <p:txBody>
          <a:bodyPr/>
          <a:lstStyle>
            <a:lvl1pPr>
              <a:defRPr lang="en-US" sz="4000" dirty="0" smtClean="0">
                <a:solidFill>
                  <a:schemeClr val="tx2"/>
                </a:solidFill>
                <a:latin typeface="Calibri" pitchFamily="34" charset="0"/>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9824" y="0"/>
            <a:ext cx="7194176" cy="699247"/>
          </a:xfrm>
          <a:prstGeom prst="rect">
            <a:avLst/>
          </a:prstGeom>
        </p:spPr>
        <p:txBody>
          <a:bodyPr>
            <a:normAutofit/>
          </a:bodyPr>
          <a:lstStyle>
            <a:lvl1pPr>
              <a:defRPr lang="en-US" sz="4000" dirty="0">
                <a:solidFill>
                  <a:schemeClr val="tx2"/>
                </a:solidFill>
                <a:latin typeface="Calibri" pitchFamily="34" charset="0"/>
                <a:ea typeface="+mj-ea"/>
                <a:cs typeface="+mj-cs"/>
              </a:defRPr>
            </a:lvl1pPr>
          </a:lstStyle>
          <a:p>
            <a:r>
              <a:rPr lang="en-US" dirty="0" smtClean="0"/>
              <a:t>Click to edit Master title style</a:t>
            </a:r>
            <a:endParaRPr 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57142"/>
            <a:ext cx="3008313" cy="1162050"/>
          </a:xfrm>
          <a:prstGeom prst="rect">
            <a:avLst/>
          </a:prstGeom>
        </p:spPr>
        <p:txBody>
          <a:bodyPr anchor="b"/>
          <a:lstStyle>
            <a:lvl1pPr algn="l">
              <a:defRPr sz="2000" b="1">
                <a:latin typeface="Calibr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757143"/>
            <a:ext cx="5111750" cy="5388164"/>
          </a:xfrm>
          <a:prstGeom prst="rect">
            <a:avLst/>
          </a:prstGeom>
        </p:spPr>
        <p:txBody>
          <a:bodyPr/>
          <a:lstStyle>
            <a:lvl1pPr>
              <a:defRPr sz="3200">
                <a:latin typeface="Calibri" pitchFamily="34" charset="0"/>
              </a:defRPr>
            </a:lvl1pPr>
            <a:lvl2pPr>
              <a:defRPr sz="2800">
                <a:latin typeface="Calibri" pitchFamily="34" charset="0"/>
              </a:defRPr>
            </a:lvl2pPr>
            <a:lvl3pPr>
              <a:defRPr sz="2400">
                <a:latin typeface="Calibri" pitchFamily="34" charset="0"/>
              </a:defRPr>
            </a:lvl3pPr>
            <a:lvl4pPr>
              <a:defRPr sz="2000">
                <a:latin typeface="Calibri" pitchFamily="34" charset="0"/>
              </a:defRPr>
            </a:lvl4pPr>
            <a:lvl5pPr>
              <a:defRPr sz="2000">
                <a:latin typeface="Calibri"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919193"/>
            <a:ext cx="3008313" cy="4226114"/>
          </a:xfrm>
          <a:prstGeom prst="rect">
            <a:avLst/>
          </a:prstGeom>
        </p:spPr>
        <p:txBody>
          <a:bodyPr/>
          <a:lstStyle>
            <a:lvl1pPr marL="0" indent="0">
              <a:buNone/>
              <a:defRPr sz="14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49824" y="0"/>
            <a:ext cx="7194176" cy="712694"/>
          </a:xfrm>
          <a:prstGeom prst="rect">
            <a:avLst/>
          </a:prstGeom>
        </p:spPr>
        <p:txBody>
          <a:bodyPr/>
          <a:lstStyle>
            <a:lvl1pPr>
              <a:defRPr lang="en-US" sz="4000" dirty="0" smtClean="0">
                <a:solidFill>
                  <a:schemeClr val="tx2"/>
                </a:solidFill>
                <a:latin typeface="Calibri" pitchFamily="34" charset="0"/>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userDrawn="1"/>
        </p:nvSpPr>
        <p:spPr>
          <a:xfrm>
            <a:off x="7804298" y="6570921"/>
            <a:ext cx="921488" cy="287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Calibri" pitchFamily="34" charset="0"/>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1277471"/>
            <a:ext cx="5486400" cy="345010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ame 5"/>
          <p:cNvSpPr/>
          <p:nvPr userDrawn="1"/>
        </p:nvSpPr>
        <p:spPr>
          <a:xfrm>
            <a:off x="228600" y="171450"/>
            <a:ext cx="8686800" cy="6515100"/>
          </a:xfrm>
          <a:prstGeom prst="frame">
            <a:avLst>
              <a:gd name="adj1" fmla="val 759"/>
            </a:avLst>
          </a:prstGeom>
          <a:solidFill>
            <a:srgbClr val="1656A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0000"/>
              </a:solidFill>
            </a:endParaRPr>
          </a:p>
        </p:txBody>
      </p:sp>
      <p:pic>
        <p:nvPicPr>
          <p:cNvPr id="5" name="Picture 12" descr="PEO String.png"/>
          <p:cNvPicPr>
            <a:picLocks noChangeAspect="1"/>
          </p:cNvPicPr>
          <p:nvPr userDrawn="1"/>
        </p:nvPicPr>
        <p:blipFill>
          <a:blip r:embed="rId2" cstate="print"/>
          <a:srcRect/>
          <a:stretch>
            <a:fillRect/>
          </a:stretch>
        </p:blipFill>
        <p:spPr bwMode="auto">
          <a:xfrm>
            <a:off x="687388" y="839788"/>
            <a:ext cx="7772400" cy="3792537"/>
          </a:xfrm>
          <a:prstGeom prst="rect">
            <a:avLst/>
          </a:prstGeom>
          <a:noFill/>
          <a:ln w="9525">
            <a:noFill/>
            <a:miter lim="800000"/>
            <a:headEnd/>
            <a:tailEnd/>
          </a:ln>
        </p:spPr>
      </p:pic>
      <p:sp>
        <p:nvSpPr>
          <p:cNvPr id="2" name="Title 1"/>
          <p:cNvSpPr>
            <a:spLocks noGrp="1"/>
          </p:cNvSpPr>
          <p:nvPr>
            <p:ph type="ctrTitle"/>
          </p:nvPr>
        </p:nvSpPr>
        <p:spPr>
          <a:xfrm>
            <a:off x="658906" y="4948519"/>
            <a:ext cx="7772400" cy="843803"/>
          </a:xfrm>
          <a:prstGeom prst="rect">
            <a:avLst/>
          </a:prstGeom>
        </p:spPr>
        <p:txBody>
          <a:bodyPr/>
          <a:lstStyle>
            <a:lvl1pPr>
              <a:defRPr>
                <a:latin typeface="Calibri"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44706" y="5952565"/>
            <a:ext cx="6400800" cy="609600"/>
          </a:xfrm>
          <a:prstGeom prst="rect">
            <a:avLst/>
          </a:prstGeom>
        </p:spPr>
        <p:txBody>
          <a:bodyPr/>
          <a:lstStyle>
            <a:lvl1pPr marL="0" indent="0" algn="ctr">
              <a:buNone/>
              <a:defRPr>
                <a:latin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63268" y="19145"/>
            <a:ext cx="7180732" cy="693550"/>
          </a:xfrm>
          <a:prstGeom prst="rect">
            <a:avLst/>
          </a:prstGeom>
        </p:spPr>
        <p:txBody>
          <a:bodyPr/>
          <a:lstStyle>
            <a:lvl1pPr>
              <a:defRPr sz="4000">
                <a:latin typeface="Calibr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atin typeface="Calibri" pitchFamily="34" charset="0"/>
              </a:defRPr>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atin typeface="Calibri"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49824" y="13447"/>
            <a:ext cx="7194176" cy="680103"/>
          </a:xfrm>
          <a:prstGeom prst="rect">
            <a:avLst/>
          </a:prstGeom>
        </p:spPr>
        <p:txBody>
          <a:bodyPr/>
          <a:lstStyle>
            <a:lvl1pPr>
              <a:defRPr sz="4000">
                <a:latin typeface="Calibri"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49824" y="0"/>
            <a:ext cx="7194176" cy="712694"/>
          </a:xfrm>
          <a:prstGeom prst="rect">
            <a:avLst/>
          </a:prstGeom>
        </p:spPr>
        <p:txBody>
          <a:bodyPr/>
          <a:lstStyle>
            <a:lvl1pPr>
              <a:defRPr lang="en-US" sz="4000" dirty="0" smtClean="0">
                <a:solidFill>
                  <a:schemeClr val="tx2"/>
                </a:solidFill>
                <a:latin typeface="Calibri" pitchFamily="34" charset="0"/>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9824" y="0"/>
            <a:ext cx="7194176" cy="699247"/>
          </a:xfrm>
          <a:prstGeom prst="rect">
            <a:avLst/>
          </a:prstGeom>
        </p:spPr>
        <p:txBody>
          <a:bodyPr/>
          <a:lstStyle>
            <a:lvl1pPr>
              <a:defRPr lang="en-US" sz="4000" dirty="0">
                <a:solidFill>
                  <a:schemeClr val="tx2"/>
                </a:solidFill>
                <a:latin typeface="Calibri" pitchFamily="34" charset="0"/>
                <a:ea typeface="+mj-ea"/>
                <a:cs typeface="+mj-cs"/>
              </a:defRPr>
            </a:lvl1pPr>
          </a:lstStyle>
          <a:p>
            <a:r>
              <a:rPr lang="en-US" smtClean="0"/>
              <a:t>Click to edit Master title style</a:t>
            </a:r>
            <a:endParaRPr 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57142"/>
            <a:ext cx="3008313" cy="1162050"/>
          </a:xfrm>
          <a:prstGeom prst="rect">
            <a:avLst/>
          </a:prstGeom>
        </p:spPr>
        <p:txBody>
          <a:bodyPr anchor="b"/>
          <a:lstStyle>
            <a:lvl1pPr algn="l">
              <a:defRPr sz="2000" b="1">
                <a:latin typeface="Calibr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757143"/>
            <a:ext cx="5111750" cy="5388164"/>
          </a:xfrm>
          <a:prstGeom prst="rect">
            <a:avLst/>
          </a:prstGeom>
        </p:spPr>
        <p:txBody>
          <a:bodyPr/>
          <a:lstStyle>
            <a:lvl1pPr>
              <a:defRPr sz="3200">
                <a:latin typeface="Calibri" pitchFamily="34" charset="0"/>
              </a:defRPr>
            </a:lvl1pPr>
            <a:lvl2pPr>
              <a:defRPr sz="2800">
                <a:latin typeface="Calibri" pitchFamily="34" charset="0"/>
              </a:defRPr>
            </a:lvl2pPr>
            <a:lvl3pPr>
              <a:defRPr sz="2400">
                <a:latin typeface="Calibri" pitchFamily="34" charset="0"/>
              </a:defRPr>
            </a:lvl3pPr>
            <a:lvl4pPr>
              <a:defRPr sz="2000">
                <a:latin typeface="Calibri" pitchFamily="34" charset="0"/>
              </a:defRPr>
            </a:lvl4pPr>
            <a:lvl5pPr>
              <a:defRPr sz="2000">
                <a:latin typeface="Calibri"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919193"/>
            <a:ext cx="3008313" cy="4226114"/>
          </a:xfrm>
          <a:prstGeom prst="rect">
            <a:avLst/>
          </a:prstGeom>
        </p:spPr>
        <p:txBody>
          <a:bodyPr/>
          <a:lstStyle>
            <a:lvl1pPr marL="0" indent="0">
              <a:buNone/>
              <a:defRPr sz="14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Calibri" pitchFamily="34" charset="0"/>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1277471"/>
            <a:ext cx="5486400" cy="345010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9824" y="0"/>
            <a:ext cx="7194176" cy="699247"/>
          </a:xfrm>
          <a:prstGeom prst="rect">
            <a:avLst/>
          </a:prstGeom>
        </p:spPr>
        <p:txBody>
          <a:bodyPr/>
          <a:lstStyle>
            <a:lvl1pPr>
              <a:defRPr lang="en-US" sz="4000" dirty="0">
                <a:solidFill>
                  <a:schemeClr val="tx2"/>
                </a:solidFill>
                <a:latin typeface="Calibri" pitchFamily="34" charset="0"/>
                <a:ea typeface="+mj-ea"/>
                <a:cs typeface="+mj-cs"/>
              </a:defRPr>
            </a:lvl1pPr>
          </a:lstStyle>
          <a:p>
            <a:r>
              <a:rPr lang="en-US" smtClean="0"/>
              <a:t>Click to edit Master title style</a:t>
            </a:r>
            <a:endParaRPr lang="en-US" dirty="0"/>
          </a:p>
        </p:txBody>
      </p:sp>
      <p:sp>
        <p:nvSpPr>
          <p:cNvPr id="3" name="Rectangle 2"/>
          <p:cNvSpPr/>
          <p:nvPr userDrawn="1"/>
        </p:nvSpPr>
        <p:spPr>
          <a:xfrm>
            <a:off x="7804298" y="6570921"/>
            <a:ext cx="921488" cy="287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749" y="960439"/>
            <a:ext cx="8321675" cy="548639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Click="0" advTm="20000"/>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ame 3"/>
          <p:cNvSpPr/>
          <p:nvPr userDrawn="1"/>
        </p:nvSpPr>
        <p:spPr>
          <a:xfrm>
            <a:off x="228600" y="171450"/>
            <a:ext cx="8686800" cy="6515100"/>
          </a:xfrm>
          <a:prstGeom prst="frame">
            <a:avLst>
              <a:gd name="adj1" fmla="val 759"/>
            </a:avLst>
          </a:prstGeom>
          <a:solidFill>
            <a:srgbClr val="1656A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0000"/>
              </a:solidFill>
            </a:endParaRPr>
          </a:p>
        </p:txBody>
      </p:sp>
      <p:pic>
        <p:nvPicPr>
          <p:cNvPr id="5" name="Picture 13" descr="PEO String.png"/>
          <p:cNvPicPr>
            <a:picLocks noChangeAspect="1"/>
          </p:cNvPicPr>
          <p:nvPr userDrawn="1"/>
        </p:nvPicPr>
        <p:blipFill>
          <a:blip r:embed="rId2" cstate="print"/>
          <a:srcRect/>
          <a:stretch>
            <a:fillRect/>
          </a:stretch>
        </p:blipFill>
        <p:spPr bwMode="auto">
          <a:xfrm>
            <a:off x="268288" y="681038"/>
            <a:ext cx="8621712" cy="3886200"/>
          </a:xfrm>
          <a:prstGeom prst="rect">
            <a:avLst/>
          </a:prstGeom>
          <a:noFill/>
          <a:ln w="9525">
            <a:noFill/>
            <a:miter lim="800000"/>
            <a:headEnd/>
            <a:tailEnd/>
          </a:ln>
        </p:spPr>
      </p:pic>
      <p:sp>
        <p:nvSpPr>
          <p:cNvPr id="2" name="Title 1"/>
          <p:cNvSpPr>
            <a:spLocks noGrp="1"/>
          </p:cNvSpPr>
          <p:nvPr>
            <p:ph type="ctrTitle"/>
          </p:nvPr>
        </p:nvSpPr>
        <p:spPr>
          <a:xfrm>
            <a:off x="658906" y="4948519"/>
            <a:ext cx="7772400" cy="843803"/>
          </a:xfrm>
          <a:prstGeom prst="rect">
            <a:avLst/>
          </a:prstGeom>
        </p:spPr>
        <p:txBody>
          <a:bodyPr/>
          <a:lstStyle>
            <a:lvl1pPr>
              <a:defRPr>
                <a:latin typeface="Calibri"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44706" y="5952565"/>
            <a:ext cx="6400800" cy="609600"/>
          </a:xfrm>
          <a:prstGeom prst="rect">
            <a:avLst/>
          </a:prstGeom>
        </p:spPr>
        <p:txBody>
          <a:bodyPr/>
          <a:lstStyle>
            <a:lvl1pPr marL="0" indent="0" algn="ctr">
              <a:buNone/>
              <a:defRPr>
                <a:latin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63268" y="19145"/>
            <a:ext cx="7180732" cy="693550"/>
          </a:xfrm>
          <a:prstGeom prst="rect">
            <a:avLst/>
          </a:prstGeom>
        </p:spPr>
        <p:txBody>
          <a:bodyPr/>
          <a:lstStyle>
            <a:lvl1pPr>
              <a:defRPr sz="4000">
                <a:latin typeface="Calibr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atin typeface="Calibri" pitchFamily="34" charset="0"/>
              </a:defRPr>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atin typeface="Calibri"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49824" y="13447"/>
            <a:ext cx="7194176" cy="680103"/>
          </a:xfrm>
          <a:prstGeom prst="rect">
            <a:avLst/>
          </a:prstGeom>
        </p:spPr>
        <p:txBody>
          <a:bodyPr/>
          <a:lstStyle>
            <a:lvl1pPr>
              <a:defRPr sz="4000">
                <a:latin typeface="Calibri"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49824" y="0"/>
            <a:ext cx="7194176" cy="712694"/>
          </a:xfrm>
          <a:prstGeom prst="rect">
            <a:avLst/>
          </a:prstGeom>
        </p:spPr>
        <p:txBody>
          <a:bodyPr/>
          <a:lstStyle>
            <a:lvl1pPr>
              <a:defRPr lang="en-US" sz="4000" dirty="0" smtClean="0">
                <a:solidFill>
                  <a:schemeClr val="tx2"/>
                </a:solidFill>
                <a:latin typeface="Calibri" pitchFamily="34" charset="0"/>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9824" y="0"/>
            <a:ext cx="7194176" cy="699247"/>
          </a:xfrm>
          <a:prstGeom prst="rect">
            <a:avLst/>
          </a:prstGeom>
        </p:spPr>
        <p:txBody>
          <a:bodyPr/>
          <a:lstStyle>
            <a:lvl1pPr>
              <a:defRPr lang="en-US" sz="4000" dirty="0">
                <a:solidFill>
                  <a:schemeClr val="tx2"/>
                </a:solidFill>
                <a:latin typeface="Calibri" pitchFamily="34" charset="0"/>
                <a:ea typeface="+mj-ea"/>
                <a:cs typeface="+mj-cs"/>
              </a:defRPr>
            </a:lvl1pPr>
          </a:lstStyle>
          <a:p>
            <a:r>
              <a:rPr lang="en-US" smtClean="0"/>
              <a:t>Click to edit Master title style</a:t>
            </a:r>
            <a:endParaRPr lang="en-US"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57142"/>
            <a:ext cx="3008313" cy="1162050"/>
          </a:xfrm>
          <a:prstGeom prst="rect">
            <a:avLst/>
          </a:prstGeom>
        </p:spPr>
        <p:txBody>
          <a:bodyPr anchor="b"/>
          <a:lstStyle>
            <a:lvl1pPr algn="l">
              <a:defRPr sz="2000" b="1">
                <a:latin typeface="Calibr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757143"/>
            <a:ext cx="5111750" cy="5388164"/>
          </a:xfrm>
          <a:prstGeom prst="rect">
            <a:avLst/>
          </a:prstGeom>
        </p:spPr>
        <p:txBody>
          <a:bodyPr/>
          <a:lstStyle>
            <a:lvl1pPr>
              <a:defRPr sz="3200">
                <a:latin typeface="Calibri" pitchFamily="34" charset="0"/>
              </a:defRPr>
            </a:lvl1pPr>
            <a:lvl2pPr>
              <a:defRPr sz="2800">
                <a:latin typeface="Calibri" pitchFamily="34" charset="0"/>
              </a:defRPr>
            </a:lvl2pPr>
            <a:lvl3pPr>
              <a:defRPr sz="2400">
                <a:latin typeface="Calibri" pitchFamily="34" charset="0"/>
              </a:defRPr>
            </a:lvl3pPr>
            <a:lvl4pPr>
              <a:defRPr sz="2000">
                <a:latin typeface="Calibri" pitchFamily="34" charset="0"/>
              </a:defRPr>
            </a:lvl4pPr>
            <a:lvl5pPr>
              <a:defRPr sz="2000">
                <a:latin typeface="Calibri"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919193"/>
            <a:ext cx="3008313" cy="4226114"/>
          </a:xfrm>
          <a:prstGeom prst="rect">
            <a:avLst/>
          </a:prstGeom>
        </p:spPr>
        <p:txBody>
          <a:bodyPr/>
          <a:lstStyle>
            <a:lvl1pPr marL="0" indent="0">
              <a:buNone/>
              <a:defRPr sz="14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Calibri" pitchFamily="34" charset="0"/>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1277471"/>
            <a:ext cx="5486400" cy="345010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7804298" y="6570921"/>
            <a:ext cx="921488" cy="287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57142"/>
            <a:ext cx="3008313" cy="1162050"/>
          </a:xfrm>
          <a:prstGeom prst="rect">
            <a:avLst/>
          </a:prstGeom>
        </p:spPr>
        <p:txBody>
          <a:bodyPr anchor="b"/>
          <a:lstStyle>
            <a:lvl1pPr algn="l">
              <a:defRPr sz="2000" b="1">
                <a:latin typeface="Calibr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757143"/>
            <a:ext cx="5111750" cy="5388164"/>
          </a:xfrm>
          <a:prstGeom prst="rect">
            <a:avLst/>
          </a:prstGeom>
        </p:spPr>
        <p:txBody>
          <a:bodyPr/>
          <a:lstStyle>
            <a:lvl1pPr>
              <a:defRPr sz="3200">
                <a:latin typeface="Calibri" pitchFamily="34" charset="0"/>
              </a:defRPr>
            </a:lvl1pPr>
            <a:lvl2pPr>
              <a:defRPr sz="2800">
                <a:latin typeface="Calibri" pitchFamily="34" charset="0"/>
              </a:defRPr>
            </a:lvl2pPr>
            <a:lvl3pPr>
              <a:defRPr sz="2400">
                <a:latin typeface="Calibri" pitchFamily="34" charset="0"/>
              </a:defRPr>
            </a:lvl3pPr>
            <a:lvl4pPr>
              <a:defRPr sz="2000">
                <a:latin typeface="Calibri" pitchFamily="34" charset="0"/>
              </a:defRPr>
            </a:lvl4pPr>
            <a:lvl5pPr>
              <a:defRPr sz="2000">
                <a:latin typeface="Calibri"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919193"/>
            <a:ext cx="3008313" cy="4226114"/>
          </a:xfrm>
          <a:prstGeom prst="rect">
            <a:avLst/>
          </a:prstGeom>
        </p:spPr>
        <p:txBody>
          <a:bodyPr/>
          <a:lstStyle>
            <a:lvl1pPr marL="0" indent="0">
              <a:buNone/>
              <a:defRPr sz="14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p:nvPr userDrawn="1"/>
        </p:nvSpPr>
        <p:spPr>
          <a:xfrm>
            <a:off x="7804298" y="6570921"/>
            <a:ext cx="921488" cy="287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Calibri" pitchFamily="34" charset="0"/>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1277471"/>
            <a:ext cx="5486400" cy="345010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p:nvPr userDrawn="1"/>
        </p:nvSpPr>
        <p:spPr>
          <a:xfrm>
            <a:off x="7804298" y="6570921"/>
            <a:ext cx="921488" cy="287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image" Target="../media/image7.pn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8.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1.png"/><Relationship Id="rId5" Type="http://schemas.openxmlformats.org/officeDocument/2006/relationships/slideLayout" Target="../slideLayouts/slideLayout27.xml"/><Relationship Id="rId10" Type="http://schemas.openxmlformats.org/officeDocument/2006/relationships/theme" Target="../theme/theme4.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9.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image" Target="../media/image1.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5.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image" Target="../media/image8.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image" Target="../media/image1.png"/><Relationship Id="rId5" Type="http://schemas.openxmlformats.org/officeDocument/2006/relationships/slideLayout" Target="../slideLayouts/slideLayout46.xml"/><Relationship Id="rId10" Type="http://schemas.openxmlformats.org/officeDocument/2006/relationships/theme" Target="../theme/theme6.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9.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image" Target="../media/image1.pn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theme" Target="../theme/theme7.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2.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image" Target="../media/image1.png"/><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theme" Target="../theme/theme8.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Rectangle 16"/>
          <p:cNvSpPr/>
          <p:nvPr/>
        </p:nvSpPr>
        <p:spPr>
          <a:xfrm>
            <a:off x="0" y="0"/>
            <a:ext cx="1922463" cy="7127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TextBox 15"/>
          <p:cNvSpPr txBox="1"/>
          <p:nvPr/>
        </p:nvSpPr>
        <p:spPr>
          <a:xfrm>
            <a:off x="0" y="-26894"/>
            <a:ext cx="2339788" cy="800219"/>
          </a:xfrm>
          <a:prstGeom prst="rect">
            <a:avLst/>
          </a:prstGeom>
          <a:noFill/>
        </p:spPr>
        <p:txBody>
          <a:bodyPr>
            <a:spAutoFit/>
          </a:bodyPr>
          <a:lstStyle/>
          <a:p>
            <a:pPr algn="ctr">
              <a:defRPr/>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Arial" charset="0"/>
              </a:rPr>
              <a:t>PEO Aviation</a:t>
            </a:r>
          </a:p>
          <a:p>
            <a:pPr algn="ctr">
              <a:defRPr/>
            </a:pPr>
            <a:r>
              <a:rPr lang="en-US" sz="1400" i="1" dirty="0">
                <a:ln w="18415" cmpd="sng">
                  <a:solidFill>
                    <a:srgbClr val="FFFFFF"/>
                  </a:solidFill>
                  <a:prstDash val="solid"/>
                </a:ln>
                <a:solidFill>
                  <a:srgbClr val="FFFFFF"/>
                </a:solidFill>
                <a:latin typeface="Calibri" pitchFamily="34" charset="0"/>
                <a:cs typeface="Arial" charset="0"/>
              </a:rPr>
              <a:t>Cradle to Grave </a:t>
            </a:r>
            <a:br>
              <a:rPr lang="en-US" sz="1400" i="1" dirty="0">
                <a:ln w="18415" cmpd="sng">
                  <a:solidFill>
                    <a:srgbClr val="FFFFFF"/>
                  </a:solidFill>
                  <a:prstDash val="solid"/>
                </a:ln>
                <a:solidFill>
                  <a:srgbClr val="FFFFFF"/>
                </a:solidFill>
                <a:latin typeface="Calibri" pitchFamily="34" charset="0"/>
                <a:cs typeface="Arial" charset="0"/>
              </a:rPr>
            </a:br>
            <a:r>
              <a:rPr lang="en-US" sz="1400" i="1" dirty="0">
                <a:ln w="18415" cmpd="sng">
                  <a:solidFill>
                    <a:srgbClr val="FFFFFF"/>
                  </a:solidFill>
                  <a:prstDash val="solid"/>
                </a:ln>
                <a:solidFill>
                  <a:srgbClr val="FFFFFF"/>
                </a:solidFill>
                <a:latin typeface="Calibri" pitchFamily="34" charset="0"/>
                <a:cs typeface="Arial" charset="0"/>
              </a:rPr>
              <a:t>Lethality!</a:t>
            </a:r>
          </a:p>
        </p:txBody>
      </p:sp>
      <p:sp>
        <p:nvSpPr>
          <p:cNvPr id="1031" name="Text Box 7"/>
          <p:cNvSpPr txBox="1">
            <a:spLocks noChangeArrowheads="1"/>
          </p:cNvSpPr>
          <p:nvPr/>
        </p:nvSpPr>
        <p:spPr bwMode="auto">
          <a:xfrm>
            <a:off x="8520113" y="6561138"/>
            <a:ext cx="623887" cy="274637"/>
          </a:xfrm>
          <a:prstGeom prst="rect">
            <a:avLst/>
          </a:prstGeom>
          <a:noFill/>
          <a:ln w="9525">
            <a:noFill/>
            <a:miter lim="800000"/>
            <a:headEnd/>
            <a:tailEnd/>
          </a:ln>
          <a:effectLst/>
        </p:spPr>
        <p:txBody>
          <a:bodyPr>
            <a:spAutoFit/>
          </a:bodyPr>
          <a:lstStyle/>
          <a:p>
            <a:pPr algn="r">
              <a:spcBef>
                <a:spcPct val="50000"/>
              </a:spcBef>
              <a:defRPr/>
            </a:pPr>
            <a:fld id="{DCF353E6-E622-428C-BE9A-F968DD30A74B}" type="slidenum">
              <a:rPr lang="en-US" sz="1200" b="1">
                <a:latin typeface="Arial" charset="0"/>
                <a:cs typeface="+mn-cs"/>
              </a:rPr>
              <a:pPr algn="r">
                <a:spcBef>
                  <a:spcPct val="50000"/>
                </a:spcBef>
                <a:defRPr/>
              </a:pPr>
              <a:t>‹#›</a:t>
            </a:fld>
            <a:endParaRPr lang="en-US" sz="1200" b="1" dirty="0">
              <a:latin typeface="Arial" charset="0"/>
              <a:cs typeface="+mn-cs"/>
            </a:endParaRPr>
          </a:p>
        </p:txBody>
      </p:sp>
      <p:sp>
        <p:nvSpPr>
          <p:cNvPr id="8" name="TextBox 7"/>
          <p:cNvSpPr txBox="1"/>
          <p:nvPr/>
        </p:nvSpPr>
        <p:spPr>
          <a:xfrm>
            <a:off x="7561263" y="6581775"/>
            <a:ext cx="1143000" cy="276225"/>
          </a:xfrm>
          <a:prstGeom prst="rect">
            <a:avLst/>
          </a:prstGeom>
          <a:noFill/>
        </p:spPr>
        <p:txBody>
          <a:bodyPr>
            <a:spAutoFit/>
          </a:bodyPr>
          <a:lstStyle/>
          <a:p>
            <a:pPr algn="r">
              <a:defRPr/>
            </a:pPr>
            <a:r>
              <a:rPr lang="en-US" sz="1200" dirty="0" smtClean="0">
                <a:latin typeface="Arial" charset="0"/>
                <a:cs typeface="+mn-cs"/>
              </a:rPr>
              <a:t>APR </a:t>
            </a:r>
            <a:r>
              <a:rPr lang="en-US" sz="1200" dirty="0">
                <a:latin typeface="Arial" charset="0"/>
                <a:cs typeface="+mn-cs"/>
              </a:rPr>
              <a:t>2012</a:t>
            </a:r>
          </a:p>
        </p:txBody>
      </p:sp>
      <p:cxnSp>
        <p:nvCxnSpPr>
          <p:cNvPr id="10" name="Straight Connector 9"/>
          <p:cNvCxnSpPr/>
          <p:nvPr/>
        </p:nvCxnSpPr>
        <p:spPr>
          <a:xfrm>
            <a:off x="0" y="739775"/>
            <a:ext cx="9144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1570831" y="365919"/>
            <a:ext cx="731838"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9224" name="Picture 14" descr="PEO_Logo 5x5 600.gif"/>
          <p:cNvPicPr>
            <a:picLocks noChangeAspect="1"/>
          </p:cNvPicPr>
          <p:nvPr/>
        </p:nvPicPr>
        <p:blipFill>
          <a:blip r:embed="rId13" cstate="print"/>
          <a:srcRect/>
          <a:stretch>
            <a:fillRect/>
          </a:stretch>
        </p:blipFill>
        <p:spPr bwMode="auto">
          <a:xfrm>
            <a:off x="53975" y="161925"/>
            <a:ext cx="457200" cy="457200"/>
          </a:xfrm>
          <a:prstGeom prst="rect">
            <a:avLst/>
          </a:prstGeom>
          <a:noFill/>
          <a:ln w="9525">
            <a:noFill/>
            <a:miter lim="800000"/>
            <a:headEnd/>
            <a:tailEnd/>
          </a:ln>
        </p:spPr>
      </p:pic>
      <p:pic>
        <p:nvPicPr>
          <p:cNvPr id="9225" name="Picture 10" descr="PM String.png"/>
          <p:cNvPicPr>
            <a:picLocks noChangeAspect="1"/>
          </p:cNvPicPr>
          <p:nvPr/>
        </p:nvPicPr>
        <p:blipFill>
          <a:blip r:embed="rId14" cstate="print"/>
          <a:srcRect/>
          <a:stretch>
            <a:fillRect/>
          </a:stretch>
        </p:blipFill>
        <p:spPr bwMode="auto">
          <a:xfrm>
            <a:off x="50800" y="6492875"/>
            <a:ext cx="2757488" cy="3651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7696" r:id="rId1"/>
    <p:sldLayoutId id="2147487630" r:id="rId2"/>
    <p:sldLayoutId id="2147487631" r:id="rId3"/>
    <p:sldLayoutId id="2147487632" r:id="rId4"/>
    <p:sldLayoutId id="2147487633" r:id="rId5"/>
    <p:sldLayoutId id="2147487634" r:id="rId6"/>
    <p:sldLayoutId id="2147487635" r:id="rId7"/>
    <p:sldLayoutId id="2147487636" r:id="rId8"/>
    <p:sldLayoutId id="2147487637" r:id="rId9"/>
    <p:sldLayoutId id="2147487638" r:id="rId10"/>
    <p:sldLayoutId id="2147487639"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Rectangle 16"/>
          <p:cNvSpPr/>
          <p:nvPr/>
        </p:nvSpPr>
        <p:spPr>
          <a:xfrm>
            <a:off x="0" y="0"/>
            <a:ext cx="1922463" cy="7127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6" name="TextBox 15"/>
          <p:cNvSpPr txBox="1"/>
          <p:nvPr/>
        </p:nvSpPr>
        <p:spPr>
          <a:xfrm>
            <a:off x="0" y="-26894"/>
            <a:ext cx="2339788" cy="800219"/>
          </a:xfrm>
          <a:prstGeom prst="rect">
            <a:avLst/>
          </a:prstGeom>
          <a:noFill/>
        </p:spPr>
        <p:txBody>
          <a:bodyPr>
            <a:spAutoFit/>
          </a:bodyPr>
          <a:lstStyle/>
          <a:p>
            <a:pPr algn="ctr">
              <a:defRPr/>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Arial" charset="0"/>
              </a:rPr>
              <a:t>PEO Aviation</a:t>
            </a:r>
          </a:p>
          <a:p>
            <a:pPr algn="ctr">
              <a:defRPr/>
            </a:pPr>
            <a:r>
              <a:rPr lang="en-US" sz="1400" i="1" dirty="0">
                <a:ln w="18415" cmpd="sng">
                  <a:solidFill>
                    <a:srgbClr val="FFFFFF"/>
                  </a:solidFill>
                  <a:prstDash val="solid"/>
                </a:ln>
                <a:solidFill>
                  <a:srgbClr val="FFFFFF"/>
                </a:solidFill>
                <a:latin typeface="Calibri" pitchFamily="34" charset="0"/>
                <a:cs typeface="Arial" charset="0"/>
              </a:rPr>
              <a:t>Cradle to Grave </a:t>
            </a:r>
            <a:br>
              <a:rPr lang="en-US" sz="1400" i="1" dirty="0">
                <a:ln w="18415" cmpd="sng">
                  <a:solidFill>
                    <a:srgbClr val="FFFFFF"/>
                  </a:solidFill>
                  <a:prstDash val="solid"/>
                </a:ln>
                <a:solidFill>
                  <a:srgbClr val="FFFFFF"/>
                </a:solidFill>
                <a:latin typeface="Calibri" pitchFamily="34" charset="0"/>
                <a:cs typeface="Arial" charset="0"/>
              </a:rPr>
            </a:br>
            <a:r>
              <a:rPr lang="en-US" sz="1400" i="1" dirty="0">
                <a:ln w="18415" cmpd="sng">
                  <a:solidFill>
                    <a:srgbClr val="FFFFFF"/>
                  </a:solidFill>
                  <a:prstDash val="solid"/>
                </a:ln>
                <a:solidFill>
                  <a:srgbClr val="FFFFFF"/>
                </a:solidFill>
                <a:latin typeface="Calibri" pitchFamily="34" charset="0"/>
                <a:cs typeface="Arial" charset="0"/>
              </a:rPr>
              <a:t>Lethality!</a:t>
            </a:r>
          </a:p>
        </p:txBody>
      </p:sp>
      <p:sp>
        <p:nvSpPr>
          <p:cNvPr id="1031" name="Text Box 7"/>
          <p:cNvSpPr txBox="1">
            <a:spLocks noChangeArrowheads="1"/>
          </p:cNvSpPr>
          <p:nvPr/>
        </p:nvSpPr>
        <p:spPr bwMode="auto">
          <a:xfrm>
            <a:off x="8520113" y="6561138"/>
            <a:ext cx="623887" cy="274637"/>
          </a:xfrm>
          <a:prstGeom prst="rect">
            <a:avLst/>
          </a:prstGeom>
          <a:noFill/>
          <a:ln w="9525">
            <a:noFill/>
            <a:miter lim="800000"/>
            <a:headEnd/>
            <a:tailEnd/>
          </a:ln>
          <a:effectLst/>
        </p:spPr>
        <p:txBody>
          <a:bodyPr>
            <a:spAutoFit/>
          </a:bodyPr>
          <a:lstStyle/>
          <a:p>
            <a:pPr algn="r">
              <a:spcBef>
                <a:spcPct val="50000"/>
              </a:spcBef>
              <a:defRPr/>
            </a:pPr>
            <a:fld id="{C055D531-3A9B-48F4-8B11-3A4826D71B2C}" type="slidenum">
              <a:rPr lang="en-US" sz="1200" b="1">
                <a:solidFill>
                  <a:srgbClr val="000000"/>
                </a:solidFill>
                <a:latin typeface="Arial" charset="0"/>
                <a:cs typeface="Arial" charset="0"/>
              </a:rPr>
              <a:pPr algn="r">
                <a:spcBef>
                  <a:spcPct val="50000"/>
                </a:spcBef>
                <a:defRPr/>
              </a:pPr>
              <a:t>‹#›</a:t>
            </a:fld>
            <a:endParaRPr lang="en-US" sz="1200" b="1" dirty="0">
              <a:solidFill>
                <a:srgbClr val="000000"/>
              </a:solidFill>
              <a:latin typeface="Arial" charset="0"/>
              <a:cs typeface="Arial" charset="0"/>
            </a:endParaRPr>
          </a:p>
        </p:txBody>
      </p:sp>
      <p:sp>
        <p:nvSpPr>
          <p:cNvPr id="8" name="TextBox 7"/>
          <p:cNvSpPr txBox="1"/>
          <p:nvPr/>
        </p:nvSpPr>
        <p:spPr>
          <a:xfrm>
            <a:off x="7561263" y="6581775"/>
            <a:ext cx="1143000" cy="276225"/>
          </a:xfrm>
          <a:prstGeom prst="rect">
            <a:avLst/>
          </a:prstGeom>
          <a:noFill/>
        </p:spPr>
        <p:txBody>
          <a:bodyPr>
            <a:spAutoFit/>
          </a:bodyPr>
          <a:lstStyle/>
          <a:p>
            <a:pPr algn="r">
              <a:defRPr/>
            </a:pPr>
            <a:r>
              <a:rPr lang="en-US" sz="1200" dirty="0">
                <a:solidFill>
                  <a:srgbClr val="000000"/>
                </a:solidFill>
                <a:latin typeface="Arial" charset="0"/>
                <a:cs typeface="Arial" charset="0"/>
              </a:rPr>
              <a:t>Sep 2011</a:t>
            </a:r>
          </a:p>
        </p:txBody>
      </p:sp>
      <p:cxnSp>
        <p:nvCxnSpPr>
          <p:cNvPr id="10" name="Straight Connector 9"/>
          <p:cNvCxnSpPr/>
          <p:nvPr/>
        </p:nvCxnSpPr>
        <p:spPr>
          <a:xfrm>
            <a:off x="0" y="739775"/>
            <a:ext cx="9144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1570831" y="365919"/>
            <a:ext cx="731838"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10248" name="Picture 14" descr="PEO_Logo 5x5 600.gif"/>
          <p:cNvPicPr>
            <a:picLocks noChangeAspect="1"/>
          </p:cNvPicPr>
          <p:nvPr/>
        </p:nvPicPr>
        <p:blipFill>
          <a:blip r:embed="rId11" cstate="print"/>
          <a:srcRect/>
          <a:stretch>
            <a:fillRect/>
          </a:stretch>
        </p:blipFill>
        <p:spPr bwMode="auto">
          <a:xfrm>
            <a:off x="53975" y="161925"/>
            <a:ext cx="457200" cy="457200"/>
          </a:xfrm>
          <a:prstGeom prst="rect">
            <a:avLst/>
          </a:prstGeom>
          <a:noFill/>
          <a:ln w="9525">
            <a:noFill/>
            <a:miter lim="800000"/>
            <a:headEnd/>
            <a:tailEnd/>
          </a:ln>
        </p:spPr>
      </p:pic>
      <p:pic>
        <p:nvPicPr>
          <p:cNvPr id="10249" name="Picture 10" descr="PM String.png"/>
          <p:cNvPicPr>
            <a:picLocks noChangeAspect="1"/>
          </p:cNvPicPr>
          <p:nvPr/>
        </p:nvPicPr>
        <p:blipFill>
          <a:blip r:embed="rId12" cstate="print"/>
          <a:srcRect/>
          <a:stretch>
            <a:fillRect/>
          </a:stretch>
        </p:blipFill>
        <p:spPr bwMode="auto">
          <a:xfrm>
            <a:off x="0" y="6527800"/>
            <a:ext cx="1874838" cy="330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7697" r:id="rId1"/>
    <p:sldLayoutId id="2147487640" r:id="rId2"/>
    <p:sldLayoutId id="2147487641" r:id="rId3"/>
    <p:sldLayoutId id="2147487642" r:id="rId4"/>
    <p:sldLayoutId id="2147487643" r:id="rId5"/>
    <p:sldLayoutId id="2147487644" r:id="rId6"/>
    <p:sldLayoutId id="2147487645" r:id="rId7"/>
    <p:sldLayoutId id="2147487646" r:id="rId8"/>
    <p:sldLayoutId id="2147487647" r:id="rId9"/>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Rectangle 41"/>
          <p:cNvSpPr>
            <a:spLocks noChangeArrowheads="1"/>
          </p:cNvSpPr>
          <p:nvPr/>
        </p:nvSpPr>
        <p:spPr bwMode="auto">
          <a:xfrm>
            <a:off x="0" y="0"/>
            <a:ext cx="9144000" cy="1018904"/>
          </a:xfrm>
          <a:prstGeom prst="rect">
            <a:avLst/>
          </a:prstGeom>
          <a:gradFill rotWithShape="0">
            <a:gsLst>
              <a:gs pos="14000">
                <a:srgbClr val="20230D">
                  <a:alpha val="91000"/>
                </a:srgbClr>
              </a:gs>
              <a:gs pos="32000">
                <a:srgbClr val="3C4E26">
                  <a:alpha val="90000"/>
                </a:srgbClr>
              </a:gs>
              <a:gs pos="100000">
                <a:schemeClr val="bg2">
                  <a:lumMod val="75000"/>
                  <a:alpha val="55000"/>
                </a:schemeClr>
              </a:gs>
            </a:gsLst>
            <a:lin ang="0" scaled="1"/>
          </a:gradFill>
          <a:ln>
            <a:noFill/>
          </a:ln>
          <a:effectLst/>
          <a:extLst/>
        </p:spPr>
        <p:txBody>
          <a:bodyPr wrap="none" anchor="ctr"/>
          <a:lstStyle/>
          <a:p>
            <a:pPr fontAlgn="auto">
              <a:spcBef>
                <a:spcPts val="0"/>
              </a:spcBef>
              <a:spcAft>
                <a:spcPts val="0"/>
              </a:spcAft>
              <a:defRPr/>
            </a:pPr>
            <a:endParaRPr lang="en-US" dirty="0">
              <a:solidFill>
                <a:prstClr val="black"/>
              </a:solidFill>
              <a:latin typeface="Calibri"/>
              <a:cs typeface="Arial" charset="0"/>
            </a:endParaRPr>
          </a:p>
        </p:txBody>
      </p:sp>
      <p:sp>
        <p:nvSpPr>
          <p:cNvPr id="9" name="Line 43"/>
          <p:cNvSpPr>
            <a:spLocks noChangeShapeType="1"/>
          </p:cNvSpPr>
          <p:nvPr/>
        </p:nvSpPr>
        <p:spPr bwMode="auto">
          <a:xfrm flipH="1">
            <a:off x="0" y="942975"/>
            <a:ext cx="9155113" cy="0"/>
          </a:xfrm>
          <a:prstGeom prst="line">
            <a:avLst/>
          </a:prstGeom>
          <a:noFill/>
          <a:ln w="28575">
            <a:solidFill>
              <a:srgbClr val="FFFF66"/>
            </a:solidFill>
            <a:round/>
            <a:headEnd/>
            <a:tailEnd/>
          </a:ln>
          <a:effectLst/>
          <a:extLst/>
        </p:spPr>
        <p:txBody>
          <a:bodyPr wrap="none" anchor="ctr"/>
          <a:lstStyle/>
          <a:p>
            <a:pPr fontAlgn="auto">
              <a:spcBef>
                <a:spcPts val="0"/>
              </a:spcBef>
              <a:spcAft>
                <a:spcPts val="0"/>
              </a:spcAft>
              <a:defRPr/>
            </a:pPr>
            <a:endParaRPr lang="en-US" dirty="0">
              <a:solidFill>
                <a:prstClr val="black"/>
              </a:solidFill>
              <a:latin typeface="Calibri"/>
              <a:cs typeface="Arial" charset="0"/>
            </a:endParaRPr>
          </a:p>
        </p:txBody>
      </p:sp>
      <p:pic>
        <p:nvPicPr>
          <p:cNvPr id="11270" name="Picture 11" descr="NSRWA_logo SMALL.png"/>
          <p:cNvPicPr>
            <a:picLocks noChangeAspect="1"/>
          </p:cNvPicPr>
          <p:nvPr/>
        </p:nvPicPr>
        <p:blipFill>
          <a:blip r:embed="rId4" cstate="print"/>
          <a:srcRect/>
          <a:stretch>
            <a:fillRect/>
          </a:stretch>
        </p:blipFill>
        <p:spPr bwMode="auto">
          <a:xfrm>
            <a:off x="8007350" y="68263"/>
            <a:ext cx="846138" cy="838200"/>
          </a:xfrm>
          <a:prstGeom prst="rect">
            <a:avLst/>
          </a:prstGeom>
          <a:noFill/>
          <a:ln w="9525">
            <a:noFill/>
            <a:miter lim="800000"/>
            <a:headEnd/>
            <a:tailEnd/>
          </a:ln>
        </p:spPr>
      </p:pic>
      <p:pic>
        <p:nvPicPr>
          <p:cNvPr id="11271" name="Picture 9" descr="PEO String.gif"/>
          <p:cNvPicPr>
            <a:picLocks noChangeAspect="1"/>
          </p:cNvPicPr>
          <p:nvPr/>
        </p:nvPicPr>
        <p:blipFill>
          <a:blip r:embed="rId5" cstate="print"/>
          <a:srcRect/>
          <a:stretch>
            <a:fillRect/>
          </a:stretch>
        </p:blipFill>
        <p:spPr bwMode="auto">
          <a:xfrm>
            <a:off x="44450" y="101600"/>
            <a:ext cx="1562100" cy="762000"/>
          </a:xfrm>
          <a:prstGeom prst="rect">
            <a:avLst/>
          </a:prstGeom>
          <a:noFill/>
          <a:ln w="9525">
            <a:noFill/>
            <a:miter lim="800000"/>
            <a:headEnd/>
            <a:tailEnd/>
          </a:ln>
        </p:spPr>
      </p:pic>
      <p:sp>
        <p:nvSpPr>
          <p:cNvPr id="17" name="Slide Number Placeholder 26"/>
          <p:cNvSpPr txBox="1">
            <a:spLocks/>
          </p:cNvSpPr>
          <p:nvPr/>
        </p:nvSpPr>
        <p:spPr>
          <a:xfrm>
            <a:off x="8839200" y="6704013"/>
            <a:ext cx="304800" cy="153987"/>
          </a:xfrm>
          <a:prstGeom prst="rect">
            <a:avLst/>
          </a:prstGeom>
        </p:spPr>
        <p:txBody>
          <a:bodyPr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320E9A82-ABA3-41AF-9994-EE1F30A38B23}" type="slidenum">
              <a:rPr lang="en-US" sz="1000" smtClean="0">
                <a:solidFill>
                  <a:prstClr val="black"/>
                </a:solidFill>
                <a:latin typeface="Arial" pitchFamily="34" charset="0"/>
                <a:cs typeface="Arial" pitchFamily="34" charset="0"/>
              </a:rPr>
              <a:pPr algn="ctr" fontAlgn="auto">
                <a:spcBef>
                  <a:spcPts val="0"/>
                </a:spcBef>
                <a:spcAft>
                  <a:spcPts val="0"/>
                </a:spcAft>
                <a:defRPr/>
              </a:pPr>
              <a:t>‹#›</a:t>
            </a:fld>
            <a:endParaRPr lang="en-US" sz="1000" dirty="0">
              <a:solidFill>
                <a:prstClr val="black"/>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7648" r:id="rId1"/>
    <p:sldLayoutId id="2147487649" r:id="rId2"/>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Rectangle 16"/>
          <p:cNvSpPr/>
          <p:nvPr/>
        </p:nvSpPr>
        <p:spPr>
          <a:xfrm>
            <a:off x="0" y="0"/>
            <a:ext cx="1922463" cy="7127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6" name="TextBox 15"/>
          <p:cNvSpPr txBox="1"/>
          <p:nvPr/>
        </p:nvSpPr>
        <p:spPr>
          <a:xfrm>
            <a:off x="0" y="-26894"/>
            <a:ext cx="2339788" cy="800219"/>
          </a:xfrm>
          <a:prstGeom prst="rect">
            <a:avLst/>
          </a:prstGeom>
          <a:noFill/>
        </p:spPr>
        <p:txBody>
          <a:bodyPr>
            <a:spAutoFit/>
          </a:bodyPr>
          <a:lstStyle/>
          <a:p>
            <a:pPr algn="ctr">
              <a:defRPr/>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Arial" charset="0"/>
              </a:rPr>
              <a:t>PEO Aviation</a:t>
            </a:r>
          </a:p>
          <a:p>
            <a:pPr algn="ctr">
              <a:defRPr/>
            </a:pPr>
            <a:r>
              <a:rPr lang="en-US" sz="14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Arial" charset="0"/>
              </a:rPr>
              <a:t>Cradle to Grave </a:t>
            </a:r>
            <a:br>
              <a:rPr lang="en-US" sz="14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Arial" charset="0"/>
              </a:rPr>
            </a:br>
            <a:r>
              <a:rPr lang="en-US" sz="14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Arial" charset="0"/>
              </a:rPr>
              <a:t>Lethality!</a:t>
            </a:r>
          </a:p>
        </p:txBody>
      </p:sp>
      <p:sp>
        <p:nvSpPr>
          <p:cNvPr id="1031" name="Text Box 7"/>
          <p:cNvSpPr txBox="1">
            <a:spLocks noChangeArrowheads="1"/>
          </p:cNvSpPr>
          <p:nvPr/>
        </p:nvSpPr>
        <p:spPr bwMode="auto">
          <a:xfrm>
            <a:off x="8520113" y="6561138"/>
            <a:ext cx="623887" cy="274637"/>
          </a:xfrm>
          <a:prstGeom prst="rect">
            <a:avLst/>
          </a:prstGeom>
          <a:noFill/>
          <a:ln w="9525">
            <a:noFill/>
            <a:miter lim="800000"/>
            <a:headEnd/>
            <a:tailEnd/>
          </a:ln>
          <a:effectLst/>
        </p:spPr>
        <p:txBody>
          <a:bodyPr>
            <a:spAutoFit/>
          </a:bodyPr>
          <a:lstStyle/>
          <a:p>
            <a:pPr algn="r">
              <a:spcBef>
                <a:spcPct val="50000"/>
              </a:spcBef>
              <a:defRPr/>
            </a:pPr>
            <a:fld id="{7D2A45A5-35FF-4924-BAC7-4C3D5590CE44}" type="slidenum">
              <a:rPr lang="en-US" sz="1200" b="1">
                <a:solidFill>
                  <a:srgbClr val="000000"/>
                </a:solidFill>
                <a:latin typeface="Arial" charset="0"/>
                <a:cs typeface="Arial" charset="0"/>
              </a:rPr>
              <a:pPr algn="r">
                <a:spcBef>
                  <a:spcPct val="50000"/>
                </a:spcBef>
                <a:defRPr/>
              </a:pPr>
              <a:t>‹#›</a:t>
            </a:fld>
            <a:endParaRPr lang="en-US" sz="1200" b="1" dirty="0">
              <a:solidFill>
                <a:srgbClr val="000000"/>
              </a:solidFill>
              <a:latin typeface="Arial" charset="0"/>
              <a:cs typeface="Arial" charset="0"/>
            </a:endParaRPr>
          </a:p>
        </p:txBody>
      </p:sp>
      <p:cxnSp>
        <p:nvCxnSpPr>
          <p:cNvPr id="10" name="Straight Connector 9"/>
          <p:cNvCxnSpPr/>
          <p:nvPr/>
        </p:nvCxnSpPr>
        <p:spPr>
          <a:xfrm>
            <a:off x="0" y="739775"/>
            <a:ext cx="9144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1570831" y="365919"/>
            <a:ext cx="731838"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12295" name="Picture 14" descr="PEO_Logo 5x5 600.gif"/>
          <p:cNvPicPr>
            <a:picLocks noChangeAspect="1"/>
          </p:cNvPicPr>
          <p:nvPr/>
        </p:nvPicPr>
        <p:blipFill>
          <a:blip r:embed="rId11" cstate="print"/>
          <a:srcRect/>
          <a:stretch>
            <a:fillRect/>
          </a:stretch>
        </p:blipFill>
        <p:spPr bwMode="auto">
          <a:xfrm>
            <a:off x="53975" y="161925"/>
            <a:ext cx="457200" cy="457200"/>
          </a:xfrm>
          <a:prstGeom prst="rect">
            <a:avLst/>
          </a:prstGeom>
          <a:noFill/>
          <a:ln w="9525">
            <a:noFill/>
            <a:miter lim="800000"/>
            <a:headEnd/>
            <a:tailEnd/>
          </a:ln>
        </p:spPr>
      </p:pic>
      <p:pic>
        <p:nvPicPr>
          <p:cNvPr id="12296" name="Picture 17" descr="PM string.gif"/>
          <p:cNvPicPr>
            <a:picLocks noChangeAspect="1"/>
          </p:cNvPicPr>
          <p:nvPr/>
        </p:nvPicPr>
        <p:blipFill>
          <a:blip r:embed="rId12" cstate="print"/>
          <a:srcRect/>
          <a:stretch>
            <a:fillRect/>
          </a:stretch>
        </p:blipFill>
        <p:spPr bwMode="auto">
          <a:xfrm>
            <a:off x="26988" y="6494463"/>
            <a:ext cx="1828800" cy="3635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7698" r:id="rId1"/>
    <p:sldLayoutId id="2147487650" r:id="rId2"/>
    <p:sldLayoutId id="2147487651" r:id="rId3"/>
    <p:sldLayoutId id="2147487652" r:id="rId4"/>
    <p:sldLayoutId id="2147487653" r:id="rId5"/>
    <p:sldLayoutId id="2147487654" r:id="rId6"/>
    <p:sldLayoutId id="2147487655" r:id="rId7"/>
    <p:sldLayoutId id="2147487656" r:id="rId8"/>
    <p:sldLayoutId id="2147487657" r:id="rId9"/>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Rectangle 16"/>
          <p:cNvSpPr/>
          <p:nvPr/>
        </p:nvSpPr>
        <p:spPr>
          <a:xfrm>
            <a:off x="0" y="0"/>
            <a:ext cx="1922463" cy="7127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6" name="TextBox 15"/>
          <p:cNvSpPr txBox="1"/>
          <p:nvPr/>
        </p:nvSpPr>
        <p:spPr>
          <a:xfrm>
            <a:off x="0" y="-26894"/>
            <a:ext cx="2339788" cy="800219"/>
          </a:xfrm>
          <a:prstGeom prst="rect">
            <a:avLst/>
          </a:prstGeom>
          <a:noFill/>
        </p:spPr>
        <p:txBody>
          <a:bodyPr>
            <a:spAutoFit/>
          </a:bodyPr>
          <a:lstStyle/>
          <a:p>
            <a:pPr algn="ctr">
              <a:defRPr/>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Arial" charset="0"/>
              </a:rPr>
              <a:t>PEO Aviation</a:t>
            </a:r>
          </a:p>
          <a:p>
            <a:pPr algn="ctr">
              <a:defRPr/>
            </a:pPr>
            <a:r>
              <a:rPr lang="en-US" sz="14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Arial" charset="0"/>
              </a:rPr>
              <a:t>Cradle to Grave </a:t>
            </a:r>
            <a:br>
              <a:rPr lang="en-US" sz="14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Arial" charset="0"/>
              </a:rPr>
            </a:br>
            <a:r>
              <a:rPr lang="en-US" sz="14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Arial" charset="0"/>
              </a:rPr>
              <a:t>Lethality!</a:t>
            </a:r>
          </a:p>
        </p:txBody>
      </p:sp>
      <p:sp>
        <p:nvSpPr>
          <p:cNvPr id="1031" name="Text Box 7"/>
          <p:cNvSpPr txBox="1">
            <a:spLocks noChangeArrowheads="1"/>
          </p:cNvSpPr>
          <p:nvPr/>
        </p:nvSpPr>
        <p:spPr bwMode="auto">
          <a:xfrm>
            <a:off x="8520113" y="6561138"/>
            <a:ext cx="623887" cy="274637"/>
          </a:xfrm>
          <a:prstGeom prst="rect">
            <a:avLst/>
          </a:prstGeom>
          <a:noFill/>
          <a:ln w="9525">
            <a:noFill/>
            <a:miter lim="800000"/>
            <a:headEnd/>
            <a:tailEnd/>
          </a:ln>
          <a:effectLst/>
        </p:spPr>
        <p:txBody>
          <a:bodyPr>
            <a:spAutoFit/>
          </a:bodyPr>
          <a:lstStyle/>
          <a:p>
            <a:pPr algn="r">
              <a:spcBef>
                <a:spcPct val="50000"/>
              </a:spcBef>
              <a:defRPr/>
            </a:pPr>
            <a:fld id="{E14A0724-90ED-41EE-A266-1673FA3DA0CC}" type="slidenum">
              <a:rPr lang="en-US" sz="1200" b="1">
                <a:solidFill>
                  <a:srgbClr val="000000"/>
                </a:solidFill>
                <a:latin typeface="Arial" charset="0"/>
              </a:rPr>
              <a:pPr algn="r">
                <a:spcBef>
                  <a:spcPct val="50000"/>
                </a:spcBef>
                <a:defRPr/>
              </a:pPr>
              <a:t>‹#›</a:t>
            </a:fld>
            <a:endParaRPr lang="en-US" sz="1200" b="1" dirty="0">
              <a:solidFill>
                <a:srgbClr val="000000"/>
              </a:solidFill>
              <a:latin typeface="Arial" charset="0"/>
            </a:endParaRPr>
          </a:p>
        </p:txBody>
      </p:sp>
      <p:sp>
        <p:nvSpPr>
          <p:cNvPr id="8" name="TextBox 7"/>
          <p:cNvSpPr txBox="1"/>
          <p:nvPr/>
        </p:nvSpPr>
        <p:spPr>
          <a:xfrm>
            <a:off x="7561263" y="6581775"/>
            <a:ext cx="1143000" cy="276225"/>
          </a:xfrm>
          <a:prstGeom prst="rect">
            <a:avLst/>
          </a:prstGeom>
          <a:noFill/>
        </p:spPr>
        <p:txBody>
          <a:bodyPr>
            <a:spAutoFit/>
          </a:bodyPr>
          <a:lstStyle/>
          <a:p>
            <a:pPr algn="r">
              <a:defRPr/>
            </a:pPr>
            <a:r>
              <a:rPr lang="en-US" sz="1200" dirty="0">
                <a:solidFill>
                  <a:srgbClr val="000000"/>
                </a:solidFill>
                <a:latin typeface="Arial" charset="0"/>
                <a:cs typeface="Arial" charset="0"/>
              </a:rPr>
              <a:t>Sep 2011</a:t>
            </a:r>
          </a:p>
        </p:txBody>
      </p:sp>
      <p:cxnSp>
        <p:nvCxnSpPr>
          <p:cNvPr id="10" name="Straight Connector 9"/>
          <p:cNvCxnSpPr/>
          <p:nvPr/>
        </p:nvCxnSpPr>
        <p:spPr>
          <a:xfrm>
            <a:off x="0" y="739775"/>
            <a:ext cx="9144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1570831" y="365919"/>
            <a:ext cx="731838"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15368" name="Picture 14" descr="PEO_Logo 5x5 600.gif"/>
          <p:cNvPicPr>
            <a:picLocks noChangeAspect="1"/>
          </p:cNvPicPr>
          <p:nvPr/>
        </p:nvPicPr>
        <p:blipFill>
          <a:blip r:embed="rId12" cstate="print"/>
          <a:srcRect/>
          <a:stretch>
            <a:fillRect/>
          </a:stretch>
        </p:blipFill>
        <p:spPr bwMode="auto">
          <a:xfrm>
            <a:off x="53975" y="161925"/>
            <a:ext cx="457200" cy="457200"/>
          </a:xfrm>
          <a:prstGeom prst="rect">
            <a:avLst/>
          </a:prstGeom>
          <a:noFill/>
          <a:ln w="9525">
            <a:noFill/>
            <a:miter lim="800000"/>
            <a:headEnd/>
            <a:tailEnd/>
          </a:ln>
        </p:spPr>
      </p:pic>
      <p:pic>
        <p:nvPicPr>
          <p:cNvPr id="15369" name="Picture 10" descr="\\peoavncommon\common\PEOCommon\HQ Graphics\Logos\PM Logos\PM String.png"/>
          <p:cNvPicPr>
            <a:picLocks noChangeAspect="1" noChangeArrowheads="1"/>
          </p:cNvPicPr>
          <p:nvPr/>
        </p:nvPicPr>
        <p:blipFill>
          <a:blip r:embed="rId13" cstate="print"/>
          <a:srcRect/>
          <a:stretch>
            <a:fillRect/>
          </a:stretch>
        </p:blipFill>
        <p:spPr bwMode="auto">
          <a:xfrm>
            <a:off x="0" y="6380163"/>
            <a:ext cx="2743200" cy="4778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7701" r:id="rId1"/>
    <p:sldLayoutId id="2147487661" r:id="rId2"/>
    <p:sldLayoutId id="2147487662" r:id="rId3"/>
    <p:sldLayoutId id="2147487663" r:id="rId4"/>
    <p:sldLayoutId id="2147487664" r:id="rId5"/>
    <p:sldLayoutId id="2147487665" r:id="rId6"/>
    <p:sldLayoutId id="2147487666" r:id="rId7"/>
    <p:sldLayoutId id="2147487667" r:id="rId8"/>
    <p:sldLayoutId id="2147487668" r:id="rId9"/>
    <p:sldLayoutId id="2147487702" r:id="rId1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Rectangle 16"/>
          <p:cNvSpPr/>
          <p:nvPr/>
        </p:nvSpPr>
        <p:spPr>
          <a:xfrm>
            <a:off x="0" y="0"/>
            <a:ext cx="1922463" cy="7127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6" name="TextBox 15"/>
          <p:cNvSpPr txBox="1"/>
          <p:nvPr/>
        </p:nvSpPr>
        <p:spPr>
          <a:xfrm>
            <a:off x="0" y="-26894"/>
            <a:ext cx="2339788" cy="800219"/>
          </a:xfrm>
          <a:prstGeom prst="rect">
            <a:avLst/>
          </a:prstGeom>
          <a:noFill/>
        </p:spPr>
        <p:txBody>
          <a:bodyPr>
            <a:spAutoFit/>
          </a:bodyPr>
          <a:lstStyle/>
          <a:p>
            <a:pPr algn="ctr">
              <a:defRPr/>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Arial" charset="0"/>
              </a:rPr>
              <a:t>PEO Aviation</a:t>
            </a:r>
          </a:p>
          <a:p>
            <a:pPr algn="ctr">
              <a:defRPr/>
            </a:pPr>
            <a:r>
              <a:rPr lang="en-US" sz="14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Arial" charset="0"/>
              </a:rPr>
              <a:t>Cradle to Grave </a:t>
            </a:r>
            <a:br>
              <a:rPr lang="en-US" sz="14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Arial" charset="0"/>
              </a:rPr>
            </a:br>
            <a:r>
              <a:rPr lang="en-US" sz="14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Arial" charset="0"/>
              </a:rPr>
              <a:t>Lethality!</a:t>
            </a:r>
          </a:p>
        </p:txBody>
      </p:sp>
      <p:sp>
        <p:nvSpPr>
          <p:cNvPr id="1031" name="Text Box 7"/>
          <p:cNvSpPr txBox="1">
            <a:spLocks noChangeArrowheads="1"/>
          </p:cNvSpPr>
          <p:nvPr/>
        </p:nvSpPr>
        <p:spPr bwMode="auto">
          <a:xfrm>
            <a:off x="8520113" y="6561138"/>
            <a:ext cx="623887" cy="274637"/>
          </a:xfrm>
          <a:prstGeom prst="rect">
            <a:avLst/>
          </a:prstGeom>
          <a:noFill/>
          <a:ln w="9525">
            <a:noFill/>
            <a:miter lim="800000"/>
            <a:headEnd/>
            <a:tailEnd/>
          </a:ln>
          <a:effectLst/>
        </p:spPr>
        <p:txBody>
          <a:bodyPr>
            <a:spAutoFit/>
          </a:bodyPr>
          <a:lstStyle/>
          <a:p>
            <a:pPr algn="r">
              <a:spcBef>
                <a:spcPct val="50000"/>
              </a:spcBef>
              <a:defRPr/>
            </a:pPr>
            <a:fld id="{A473BB39-1A79-47CA-BE3B-07DDB4964947}" type="slidenum">
              <a:rPr lang="en-US" sz="1200" b="1">
                <a:solidFill>
                  <a:srgbClr val="000000"/>
                </a:solidFill>
                <a:latin typeface="Arial" charset="0"/>
                <a:cs typeface="Arial" charset="0"/>
              </a:rPr>
              <a:pPr algn="r">
                <a:spcBef>
                  <a:spcPct val="50000"/>
                </a:spcBef>
                <a:defRPr/>
              </a:pPr>
              <a:t>‹#›</a:t>
            </a:fld>
            <a:endParaRPr lang="en-US" sz="1200" b="1" dirty="0">
              <a:solidFill>
                <a:srgbClr val="000000"/>
              </a:solidFill>
              <a:latin typeface="Arial" charset="0"/>
              <a:cs typeface="Arial" charset="0"/>
            </a:endParaRPr>
          </a:p>
        </p:txBody>
      </p:sp>
      <p:cxnSp>
        <p:nvCxnSpPr>
          <p:cNvPr id="10" name="Straight Connector 9"/>
          <p:cNvCxnSpPr/>
          <p:nvPr/>
        </p:nvCxnSpPr>
        <p:spPr>
          <a:xfrm>
            <a:off x="0" y="739775"/>
            <a:ext cx="9144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1570831" y="365919"/>
            <a:ext cx="731838"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16391" name="Picture 14" descr="PEO_Logo 5x5 600.gif"/>
          <p:cNvPicPr>
            <a:picLocks noChangeAspect="1"/>
          </p:cNvPicPr>
          <p:nvPr/>
        </p:nvPicPr>
        <p:blipFill>
          <a:blip r:embed="rId11" cstate="print"/>
          <a:srcRect/>
          <a:stretch>
            <a:fillRect/>
          </a:stretch>
        </p:blipFill>
        <p:spPr bwMode="auto">
          <a:xfrm>
            <a:off x="53975" y="161925"/>
            <a:ext cx="457200" cy="457200"/>
          </a:xfrm>
          <a:prstGeom prst="rect">
            <a:avLst/>
          </a:prstGeom>
          <a:noFill/>
          <a:ln w="9525">
            <a:noFill/>
            <a:miter lim="800000"/>
            <a:headEnd/>
            <a:tailEnd/>
          </a:ln>
        </p:spPr>
      </p:pic>
      <p:pic>
        <p:nvPicPr>
          <p:cNvPr id="16392" name="Picture 17" descr="PM string.gif"/>
          <p:cNvPicPr>
            <a:picLocks noChangeAspect="1"/>
          </p:cNvPicPr>
          <p:nvPr/>
        </p:nvPicPr>
        <p:blipFill>
          <a:blip r:embed="rId12" cstate="print"/>
          <a:srcRect/>
          <a:stretch>
            <a:fillRect/>
          </a:stretch>
        </p:blipFill>
        <p:spPr bwMode="auto">
          <a:xfrm>
            <a:off x="26988" y="6494463"/>
            <a:ext cx="1828800" cy="3635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7703" r:id="rId1"/>
    <p:sldLayoutId id="2147487669" r:id="rId2"/>
    <p:sldLayoutId id="2147487670" r:id="rId3"/>
    <p:sldLayoutId id="2147487671" r:id="rId4"/>
    <p:sldLayoutId id="2147487672" r:id="rId5"/>
    <p:sldLayoutId id="2147487673" r:id="rId6"/>
    <p:sldLayoutId id="2147487674" r:id="rId7"/>
    <p:sldLayoutId id="2147487675" r:id="rId8"/>
    <p:sldLayoutId id="2147487676" r:id="rId9"/>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Rectangle 16"/>
          <p:cNvSpPr/>
          <p:nvPr/>
        </p:nvSpPr>
        <p:spPr>
          <a:xfrm>
            <a:off x="0" y="0"/>
            <a:ext cx="1922463" cy="7127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6" name="TextBox 15"/>
          <p:cNvSpPr txBox="1"/>
          <p:nvPr/>
        </p:nvSpPr>
        <p:spPr>
          <a:xfrm>
            <a:off x="0" y="-26894"/>
            <a:ext cx="2339788" cy="800219"/>
          </a:xfrm>
          <a:prstGeom prst="rect">
            <a:avLst/>
          </a:prstGeom>
          <a:noFill/>
        </p:spPr>
        <p:txBody>
          <a:bodyPr>
            <a:spAutoFit/>
          </a:bodyPr>
          <a:lstStyle/>
          <a:p>
            <a:pPr algn="ctr">
              <a:defRPr/>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Arial" charset="0"/>
              </a:rPr>
              <a:t>PEO Aviation</a:t>
            </a:r>
          </a:p>
          <a:p>
            <a:pPr algn="ctr">
              <a:defRPr/>
            </a:pPr>
            <a:r>
              <a:rPr lang="en-US" sz="14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Arial" charset="0"/>
              </a:rPr>
              <a:t>Cradle to Grave </a:t>
            </a:r>
            <a:br>
              <a:rPr lang="en-US" sz="14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Arial" charset="0"/>
              </a:rPr>
            </a:br>
            <a:r>
              <a:rPr lang="en-US" sz="14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Arial" charset="0"/>
              </a:rPr>
              <a:t>Lethality!</a:t>
            </a:r>
          </a:p>
        </p:txBody>
      </p:sp>
      <p:sp>
        <p:nvSpPr>
          <p:cNvPr id="1031" name="Text Box 7"/>
          <p:cNvSpPr txBox="1">
            <a:spLocks noChangeArrowheads="1"/>
          </p:cNvSpPr>
          <p:nvPr/>
        </p:nvSpPr>
        <p:spPr bwMode="auto">
          <a:xfrm>
            <a:off x="8520113" y="6561138"/>
            <a:ext cx="623887" cy="274637"/>
          </a:xfrm>
          <a:prstGeom prst="rect">
            <a:avLst/>
          </a:prstGeom>
          <a:noFill/>
          <a:ln w="9525">
            <a:noFill/>
            <a:miter lim="800000"/>
            <a:headEnd/>
            <a:tailEnd/>
          </a:ln>
          <a:effectLst/>
        </p:spPr>
        <p:txBody>
          <a:bodyPr>
            <a:spAutoFit/>
          </a:bodyPr>
          <a:lstStyle/>
          <a:p>
            <a:pPr algn="r">
              <a:spcBef>
                <a:spcPct val="50000"/>
              </a:spcBef>
              <a:defRPr/>
            </a:pPr>
            <a:fld id="{61C58D44-A759-49C5-8D12-6C292BD9D3FB}" type="slidenum">
              <a:rPr lang="en-US" sz="1200" b="1">
                <a:solidFill>
                  <a:srgbClr val="000000"/>
                </a:solidFill>
                <a:latin typeface="Arial" charset="0"/>
              </a:rPr>
              <a:pPr algn="r">
                <a:spcBef>
                  <a:spcPct val="50000"/>
                </a:spcBef>
                <a:defRPr/>
              </a:pPr>
              <a:t>‹#›</a:t>
            </a:fld>
            <a:endParaRPr lang="en-US" sz="1200" b="1" dirty="0">
              <a:solidFill>
                <a:srgbClr val="000000"/>
              </a:solidFill>
              <a:latin typeface="Arial" charset="0"/>
            </a:endParaRPr>
          </a:p>
        </p:txBody>
      </p:sp>
      <p:sp>
        <p:nvSpPr>
          <p:cNvPr id="8" name="TextBox 7"/>
          <p:cNvSpPr txBox="1"/>
          <p:nvPr/>
        </p:nvSpPr>
        <p:spPr>
          <a:xfrm>
            <a:off x="7561263" y="6581775"/>
            <a:ext cx="1143000" cy="276225"/>
          </a:xfrm>
          <a:prstGeom prst="rect">
            <a:avLst/>
          </a:prstGeom>
          <a:noFill/>
        </p:spPr>
        <p:txBody>
          <a:bodyPr>
            <a:spAutoFit/>
          </a:bodyPr>
          <a:lstStyle/>
          <a:p>
            <a:pPr algn="r">
              <a:defRPr/>
            </a:pPr>
            <a:r>
              <a:rPr lang="en-US" sz="1200" dirty="0">
                <a:solidFill>
                  <a:srgbClr val="000000"/>
                </a:solidFill>
                <a:latin typeface="Arial" charset="0"/>
                <a:cs typeface="Arial" charset="0"/>
              </a:rPr>
              <a:t>July 2011</a:t>
            </a:r>
          </a:p>
        </p:txBody>
      </p:sp>
      <p:cxnSp>
        <p:nvCxnSpPr>
          <p:cNvPr id="10" name="Straight Connector 9"/>
          <p:cNvCxnSpPr/>
          <p:nvPr/>
        </p:nvCxnSpPr>
        <p:spPr>
          <a:xfrm>
            <a:off x="0" y="739775"/>
            <a:ext cx="9144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1570831" y="365919"/>
            <a:ext cx="731838"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17416" name="Picture 14" descr="PEO_Logo 5x5 600.gif"/>
          <p:cNvPicPr>
            <a:picLocks noChangeAspect="1"/>
          </p:cNvPicPr>
          <p:nvPr/>
        </p:nvPicPr>
        <p:blipFill>
          <a:blip r:embed="rId12" cstate="print"/>
          <a:srcRect/>
          <a:stretch>
            <a:fillRect/>
          </a:stretch>
        </p:blipFill>
        <p:spPr bwMode="auto">
          <a:xfrm>
            <a:off x="53975" y="161925"/>
            <a:ext cx="457200" cy="457200"/>
          </a:xfrm>
          <a:prstGeom prst="rect">
            <a:avLst/>
          </a:prstGeom>
          <a:noFill/>
          <a:ln w="9525">
            <a:noFill/>
            <a:miter lim="800000"/>
            <a:headEnd/>
            <a:tailEnd/>
          </a:ln>
        </p:spPr>
      </p:pic>
      <p:pic>
        <p:nvPicPr>
          <p:cNvPr id="17417" name="Picture 10" descr="\\peoavncommon\common\PEOCommon\HQ Graphics\Logos\PM Logos\PM String.png"/>
          <p:cNvPicPr>
            <a:picLocks noChangeAspect="1" noChangeArrowheads="1"/>
          </p:cNvPicPr>
          <p:nvPr/>
        </p:nvPicPr>
        <p:blipFill>
          <a:blip r:embed="rId13" cstate="print"/>
          <a:srcRect/>
          <a:stretch>
            <a:fillRect/>
          </a:stretch>
        </p:blipFill>
        <p:spPr bwMode="auto">
          <a:xfrm>
            <a:off x="0" y="6380163"/>
            <a:ext cx="2743200" cy="4778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7704" r:id="rId1"/>
    <p:sldLayoutId id="2147487677" r:id="rId2"/>
    <p:sldLayoutId id="2147487678" r:id="rId3"/>
    <p:sldLayoutId id="2147487679" r:id="rId4"/>
    <p:sldLayoutId id="2147487680" r:id="rId5"/>
    <p:sldLayoutId id="2147487681" r:id="rId6"/>
    <p:sldLayoutId id="2147487682" r:id="rId7"/>
    <p:sldLayoutId id="2147487683" r:id="rId8"/>
    <p:sldLayoutId id="2147487684" r:id="rId9"/>
    <p:sldLayoutId id="2147487705" r:id="rId1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 name="Rectangle 16"/>
          <p:cNvSpPr/>
          <p:nvPr/>
        </p:nvSpPr>
        <p:spPr>
          <a:xfrm>
            <a:off x="0" y="0"/>
            <a:ext cx="1922463" cy="71278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6" name="TextBox 15"/>
          <p:cNvSpPr txBox="1"/>
          <p:nvPr/>
        </p:nvSpPr>
        <p:spPr>
          <a:xfrm>
            <a:off x="0" y="-26894"/>
            <a:ext cx="2339788" cy="800219"/>
          </a:xfrm>
          <a:prstGeom prst="rect">
            <a:avLst/>
          </a:prstGeom>
          <a:noFill/>
        </p:spPr>
        <p:txBody>
          <a:bodyPr>
            <a:spAutoFit/>
          </a:bodyPr>
          <a:lstStyle/>
          <a:p>
            <a:pPr algn="ctr">
              <a:defRPr/>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Arial" charset="0"/>
              </a:rPr>
              <a:t>PEO Aviation</a:t>
            </a:r>
          </a:p>
          <a:p>
            <a:pPr algn="ctr">
              <a:defRPr/>
            </a:pPr>
            <a:r>
              <a:rPr lang="en-US" sz="1400" i="1" dirty="0">
                <a:ln w="18415" cmpd="sng">
                  <a:solidFill>
                    <a:srgbClr val="FFFFFF"/>
                  </a:solidFill>
                  <a:prstDash val="solid"/>
                </a:ln>
                <a:solidFill>
                  <a:srgbClr val="FFFFFF"/>
                </a:solidFill>
                <a:latin typeface="Calibri" pitchFamily="34" charset="0"/>
                <a:cs typeface="Arial" charset="0"/>
              </a:rPr>
              <a:t>Cradle to Grave </a:t>
            </a:r>
            <a:br>
              <a:rPr lang="en-US" sz="1400" i="1" dirty="0">
                <a:ln w="18415" cmpd="sng">
                  <a:solidFill>
                    <a:srgbClr val="FFFFFF"/>
                  </a:solidFill>
                  <a:prstDash val="solid"/>
                </a:ln>
                <a:solidFill>
                  <a:srgbClr val="FFFFFF"/>
                </a:solidFill>
                <a:latin typeface="Calibri" pitchFamily="34" charset="0"/>
                <a:cs typeface="Arial" charset="0"/>
              </a:rPr>
            </a:br>
            <a:r>
              <a:rPr lang="en-US" sz="1400" i="1" dirty="0">
                <a:ln w="18415" cmpd="sng">
                  <a:solidFill>
                    <a:srgbClr val="FFFFFF"/>
                  </a:solidFill>
                  <a:prstDash val="solid"/>
                </a:ln>
                <a:solidFill>
                  <a:srgbClr val="FFFFFF"/>
                </a:solidFill>
                <a:latin typeface="Calibri" pitchFamily="34" charset="0"/>
                <a:cs typeface="Arial" charset="0"/>
              </a:rPr>
              <a:t>Lethality!</a:t>
            </a:r>
          </a:p>
        </p:txBody>
      </p:sp>
      <p:sp>
        <p:nvSpPr>
          <p:cNvPr id="1031" name="Text Box 7"/>
          <p:cNvSpPr txBox="1">
            <a:spLocks noChangeArrowheads="1"/>
          </p:cNvSpPr>
          <p:nvPr/>
        </p:nvSpPr>
        <p:spPr bwMode="auto">
          <a:xfrm>
            <a:off x="8520113" y="6561138"/>
            <a:ext cx="623887" cy="274637"/>
          </a:xfrm>
          <a:prstGeom prst="rect">
            <a:avLst/>
          </a:prstGeom>
          <a:noFill/>
          <a:ln w="9525">
            <a:noFill/>
            <a:miter lim="800000"/>
            <a:headEnd/>
            <a:tailEnd/>
          </a:ln>
          <a:effectLst/>
        </p:spPr>
        <p:txBody>
          <a:bodyPr>
            <a:spAutoFit/>
          </a:bodyPr>
          <a:lstStyle/>
          <a:p>
            <a:pPr algn="r">
              <a:spcBef>
                <a:spcPct val="50000"/>
              </a:spcBef>
              <a:defRPr/>
            </a:pPr>
            <a:fld id="{0D62A49E-A0EF-4994-9C57-7560891AD655}" type="slidenum">
              <a:rPr lang="en-US" sz="1200" b="1">
                <a:solidFill>
                  <a:srgbClr val="000000"/>
                </a:solidFill>
                <a:latin typeface="Arial" charset="0"/>
              </a:rPr>
              <a:pPr algn="r">
                <a:spcBef>
                  <a:spcPct val="50000"/>
                </a:spcBef>
                <a:defRPr/>
              </a:pPr>
              <a:t>‹#›</a:t>
            </a:fld>
            <a:endParaRPr lang="en-US" sz="1200" b="1" dirty="0">
              <a:solidFill>
                <a:srgbClr val="000000"/>
              </a:solidFill>
              <a:latin typeface="Arial" charset="0"/>
            </a:endParaRPr>
          </a:p>
        </p:txBody>
      </p:sp>
      <p:sp>
        <p:nvSpPr>
          <p:cNvPr id="8" name="TextBox 7"/>
          <p:cNvSpPr txBox="1"/>
          <p:nvPr/>
        </p:nvSpPr>
        <p:spPr>
          <a:xfrm>
            <a:off x="7561263" y="6581775"/>
            <a:ext cx="1143000" cy="276225"/>
          </a:xfrm>
          <a:prstGeom prst="rect">
            <a:avLst/>
          </a:prstGeom>
          <a:noFill/>
        </p:spPr>
        <p:txBody>
          <a:bodyPr>
            <a:spAutoFit/>
          </a:bodyPr>
          <a:lstStyle/>
          <a:p>
            <a:pPr algn="r">
              <a:defRPr/>
            </a:pPr>
            <a:r>
              <a:rPr lang="en-US" sz="1200" dirty="0">
                <a:solidFill>
                  <a:srgbClr val="000000"/>
                </a:solidFill>
                <a:latin typeface="Arial" charset="0"/>
              </a:rPr>
              <a:t>Dec 2011</a:t>
            </a:r>
          </a:p>
        </p:txBody>
      </p:sp>
      <p:cxnSp>
        <p:nvCxnSpPr>
          <p:cNvPr id="10" name="Straight Connector 9"/>
          <p:cNvCxnSpPr/>
          <p:nvPr/>
        </p:nvCxnSpPr>
        <p:spPr>
          <a:xfrm>
            <a:off x="0" y="739775"/>
            <a:ext cx="9144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1570831" y="365919"/>
            <a:ext cx="731838"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19464" name="Picture 14" descr="PEO_Logo 5x5 600.gif"/>
          <p:cNvPicPr>
            <a:picLocks noChangeAspect="1"/>
          </p:cNvPicPr>
          <p:nvPr/>
        </p:nvPicPr>
        <p:blipFill>
          <a:blip r:embed="rId12" cstate="print"/>
          <a:srcRect/>
          <a:stretch>
            <a:fillRect/>
          </a:stretch>
        </p:blipFill>
        <p:spPr bwMode="auto">
          <a:xfrm>
            <a:off x="53975" y="161925"/>
            <a:ext cx="457200" cy="457200"/>
          </a:xfrm>
          <a:prstGeom prst="rect">
            <a:avLst/>
          </a:prstGeom>
          <a:noFill/>
          <a:ln w="9525">
            <a:noFill/>
            <a:miter lim="800000"/>
            <a:headEnd/>
            <a:tailEnd/>
          </a:ln>
        </p:spPr>
      </p:pic>
      <p:pic>
        <p:nvPicPr>
          <p:cNvPr id="19465" name="Picture 10" descr="PM String.png"/>
          <p:cNvPicPr>
            <a:picLocks noChangeAspect="1"/>
          </p:cNvPicPr>
          <p:nvPr/>
        </p:nvPicPr>
        <p:blipFill>
          <a:blip r:embed="rId13" cstate="print"/>
          <a:srcRect/>
          <a:stretch>
            <a:fillRect/>
          </a:stretch>
        </p:blipFill>
        <p:spPr bwMode="auto">
          <a:xfrm>
            <a:off x="50800" y="6492875"/>
            <a:ext cx="2757488" cy="3651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7721" r:id="rId1"/>
    <p:sldLayoutId id="2147487687" r:id="rId2"/>
    <p:sldLayoutId id="2147487688" r:id="rId3"/>
    <p:sldLayoutId id="2147487689" r:id="rId4"/>
    <p:sldLayoutId id="2147487690" r:id="rId5"/>
    <p:sldLayoutId id="2147487691" r:id="rId6"/>
    <p:sldLayoutId id="2147487692" r:id="rId7"/>
    <p:sldLayoutId id="2147487693" r:id="rId8"/>
    <p:sldLayoutId id="2147487694" r:id="rId9"/>
    <p:sldLayoutId id="2147487695" r:id="rId1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mailto:tim.helton@us.army.mil"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ctrTitle"/>
          </p:nvPr>
        </p:nvSpPr>
        <p:spPr bwMode="auto">
          <a:xfrm>
            <a:off x="307181" y="4543186"/>
            <a:ext cx="8536782" cy="844550"/>
          </a:xfrm>
          <a:noFill/>
          <a:ln>
            <a:miter lim="800000"/>
            <a:headEnd/>
            <a:tailEnd/>
          </a:ln>
        </p:spPr>
        <p:txBody>
          <a:bodyPr vert="horz" wrap="square" lIns="91440" tIns="45720" rIns="91440" bIns="45720" numCol="1" anchor="t" anchorCtr="0" compatLnSpc="1">
            <a:prstTxWarp prst="textNoShape">
              <a:avLst/>
            </a:prstTxWarp>
          </a:bodyPr>
          <a:lstStyle/>
          <a:p>
            <a:r>
              <a:rPr lang="en-US" sz="2800" b="1" dirty="0" smtClean="0"/>
              <a:t>US Army Handheld Fire Extinguisher Hardware Development for Use with Blended </a:t>
            </a:r>
            <a:br>
              <a:rPr lang="en-US" sz="2800" b="1" dirty="0" smtClean="0"/>
            </a:br>
            <a:r>
              <a:rPr lang="en-US" sz="2800" b="1" dirty="0" smtClean="0"/>
              <a:t>HFC-227ea/Special Sodium Bicarbonate Agent</a:t>
            </a:r>
            <a:endParaRPr lang="en-US" sz="2800" b="1" dirty="0"/>
          </a:p>
        </p:txBody>
      </p:sp>
      <p:sp>
        <p:nvSpPr>
          <p:cNvPr id="45059" name="Subtitle 2"/>
          <p:cNvSpPr>
            <a:spLocks noGrp="1"/>
          </p:cNvSpPr>
          <p:nvPr>
            <p:ph type="subTitle" idx="1"/>
          </p:nvPr>
        </p:nvSpPr>
        <p:spPr bwMode="auto">
          <a:xfrm>
            <a:off x="692944" y="5886681"/>
            <a:ext cx="7750969" cy="609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smtClean="0"/>
              <a:t>Leonard Lombardo – Aberdeen Test Center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Challenge Filling Extinguishers</a:t>
            </a:r>
            <a:endParaRPr lang="en-US" dirty="0"/>
          </a:p>
        </p:txBody>
      </p:sp>
      <p:sp>
        <p:nvSpPr>
          <p:cNvPr id="9" name="Content Placeholder 8"/>
          <p:cNvSpPr>
            <a:spLocks noGrp="1"/>
          </p:cNvSpPr>
          <p:nvPr>
            <p:ph sz="half" idx="1"/>
          </p:nvPr>
        </p:nvSpPr>
        <p:spPr>
          <a:xfrm>
            <a:off x="150025" y="1600200"/>
            <a:ext cx="4193380" cy="4525963"/>
          </a:xfrm>
        </p:spPr>
        <p:txBody>
          <a:bodyPr/>
          <a:lstStyle/>
          <a:p>
            <a:r>
              <a:rPr lang="en-US" sz="2400" dirty="0" smtClean="0"/>
              <a:t>Early production attempts to fill extinguishers with a constant concentration of sodium bicarbonate failed</a:t>
            </a:r>
          </a:p>
          <a:p>
            <a:r>
              <a:rPr lang="en-US" sz="2400" dirty="0" smtClean="0"/>
              <a:t>A method of keeping the slurry well mixed during the filling process was necessary</a:t>
            </a:r>
          </a:p>
          <a:p>
            <a:r>
              <a:rPr lang="en-US" sz="2400" dirty="0" smtClean="0"/>
              <a:t>Note:  Very early in the developmental testing, hand filling methods in a glove box were utilized successfully</a:t>
            </a:r>
          </a:p>
        </p:txBody>
      </p:sp>
      <p:pic>
        <p:nvPicPr>
          <p:cNvPr id="2" name="Picture 2" descr="C:\Users\leonard.lombardo1\Desktop\Suspendability slide sub for pic in slide 10.PNG"/>
          <p:cNvPicPr>
            <a:picLocks noGrp="1" noChangeAspect="1" noChangeArrowheads="1"/>
          </p:cNvPicPr>
          <p:nvPr>
            <p:ph sz="half" idx="2"/>
          </p:nvPr>
        </p:nvPicPr>
        <p:blipFill>
          <a:blip r:embed="rId2" cstate="print"/>
          <a:srcRect/>
          <a:stretch>
            <a:fillRect/>
          </a:stretch>
        </p:blipFill>
        <p:spPr bwMode="auto">
          <a:xfrm>
            <a:off x="4297680" y="2011680"/>
            <a:ext cx="4499029" cy="301752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Solution</a:t>
            </a:r>
            <a:endParaRPr lang="en-US" dirty="0"/>
          </a:p>
        </p:txBody>
      </p:sp>
      <p:sp>
        <p:nvSpPr>
          <p:cNvPr id="5" name="Content Placeholder 4"/>
          <p:cNvSpPr>
            <a:spLocks noGrp="1"/>
          </p:cNvSpPr>
          <p:nvPr>
            <p:ph sz="half" idx="1"/>
          </p:nvPr>
        </p:nvSpPr>
        <p:spPr>
          <a:xfrm>
            <a:off x="457199" y="1600200"/>
            <a:ext cx="4166075" cy="4525963"/>
          </a:xfrm>
        </p:spPr>
        <p:txBody>
          <a:bodyPr/>
          <a:lstStyle/>
          <a:p>
            <a:r>
              <a:rPr lang="en-US" dirty="0" smtClean="0"/>
              <a:t>Reactor able to withstand high pressure from the HFC-227ea</a:t>
            </a:r>
          </a:p>
          <a:p>
            <a:r>
              <a:rPr lang="en-US" dirty="0" smtClean="0"/>
              <a:t>Mixer keeps agent slurry (HFC-227ea/SBC</a:t>
            </a:r>
            <a:r>
              <a:rPr lang="en-US" baseline="-25000" dirty="0" smtClean="0"/>
              <a:t>S</a:t>
            </a:r>
            <a:r>
              <a:rPr lang="en-US" dirty="0" smtClean="0"/>
              <a:t>) well mixed</a:t>
            </a:r>
          </a:p>
          <a:p>
            <a:r>
              <a:rPr lang="en-US" dirty="0" smtClean="0"/>
              <a:t>Capable of sampling HFC-227ea/SBC</a:t>
            </a:r>
            <a:r>
              <a:rPr lang="en-US" baseline="-25000" dirty="0" smtClean="0"/>
              <a:t>S</a:t>
            </a:r>
            <a:r>
              <a:rPr lang="en-US" dirty="0" smtClean="0"/>
              <a:t> to verify concentration</a:t>
            </a:r>
            <a:endParaRPr lang="en-US" dirty="0"/>
          </a:p>
        </p:txBody>
      </p:sp>
      <p:pic>
        <p:nvPicPr>
          <p:cNvPr id="92162" name="Picture 2"/>
          <p:cNvPicPr>
            <a:picLocks noGrp="1" noChangeAspect="1" noChangeArrowheads="1"/>
          </p:cNvPicPr>
          <p:nvPr>
            <p:ph sz="half" idx="2"/>
          </p:nvPr>
        </p:nvPicPr>
        <p:blipFill>
          <a:blip r:embed="rId2" cstate="print"/>
          <a:srcRect/>
          <a:stretch>
            <a:fillRect/>
          </a:stretch>
        </p:blipFill>
        <p:spPr bwMode="auto">
          <a:xfrm>
            <a:off x="4648200" y="1840210"/>
            <a:ext cx="4038600" cy="40459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a:stretch>
            <a:fillRect/>
          </a:stretch>
        </p:blipFill>
        <p:spPr bwMode="auto">
          <a:xfrm>
            <a:off x="904030" y="822960"/>
            <a:ext cx="7267575" cy="5267325"/>
          </a:xfrm>
          <a:prstGeom prst="rect">
            <a:avLst/>
          </a:prstGeom>
          <a:noFill/>
          <a:ln w="9525">
            <a:noFill/>
            <a:miter lim="800000"/>
            <a:headEnd/>
            <a:tailEnd/>
          </a:ln>
          <a:effectLst/>
        </p:spPr>
      </p:pic>
      <p:sp>
        <p:nvSpPr>
          <p:cNvPr id="6" name="Title 3"/>
          <p:cNvSpPr>
            <a:spLocks noGrp="1"/>
          </p:cNvSpPr>
          <p:nvPr>
            <p:ph type="title"/>
          </p:nvPr>
        </p:nvSpPr>
        <p:spPr>
          <a:xfrm>
            <a:off x="1949824" y="13447"/>
            <a:ext cx="7194176" cy="680103"/>
          </a:xfrm>
        </p:spPr>
        <p:txBody>
          <a:bodyPr/>
          <a:lstStyle/>
          <a:p>
            <a:pPr algn="ctr"/>
            <a:r>
              <a:rPr lang="en-US" sz="4000" b="0" dirty="0" smtClean="0"/>
              <a:t>HFC-227ea/SBC</a:t>
            </a:r>
            <a:r>
              <a:rPr lang="en-US" sz="4000" b="0" baseline="-25000" dirty="0" smtClean="0"/>
              <a:t>S</a:t>
            </a:r>
            <a:r>
              <a:rPr lang="en-US" sz="4000" b="0" dirty="0" smtClean="0"/>
              <a:t> Process Diagram</a:t>
            </a:r>
            <a:endParaRPr lang="en-US" sz="4000" b="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Detailed Test Plan Met Requirements for Army Rotary Wing Aircraft</a:t>
            </a:r>
            <a:r>
              <a:rPr lang="en-US" sz="2800" dirty="0" smtClean="0"/>
              <a:t/>
            </a:r>
            <a:br>
              <a:rPr lang="en-US" sz="2800" dirty="0" smtClean="0"/>
            </a:br>
            <a:r>
              <a:rPr lang="en-US" sz="1600" dirty="0" smtClean="0"/>
              <a:t>(Production Representative Hardware Development)</a:t>
            </a:r>
            <a:endParaRPr lang="en-US" sz="2800" dirty="0"/>
          </a:p>
        </p:txBody>
      </p:sp>
      <p:graphicFrame>
        <p:nvGraphicFramePr>
          <p:cNvPr id="6" name="Content Placeholder 5"/>
          <p:cNvGraphicFramePr>
            <a:graphicFrameLocks noGrp="1"/>
          </p:cNvGraphicFramePr>
          <p:nvPr>
            <p:ph sz="half" idx="1"/>
          </p:nvPr>
        </p:nvGraphicFramePr>
        <p:xfrm>
          <a:off x="2500312" y="796892"/>
          <a:ext cx="4364832" cy="5590794"/>
        </p:xfrm>
        <a:graphic>
          <a:graphicData uri="http://schemas.openxmlformats.org/drawingml/2006/table">
            <a:tbl>
              <a:tblPr/>
              <a:tblGrid>
                <a:gridCol w="505583"/>
                <a:gridCol w="3859249"/>
              </a:tblGrid>
              <a:tr h="191009">
                <a:tc>
                  <a:txBody>
                    <a:bodyPr/>
                    <a:lstStyle/>
                    <a:p>
                      <a:pPr marL="0" marR="0" algn="just">
                        <a:lnSpc>
                          <a:spcPct val="115000"/>
                        </a:lnSpc>
                        <a:spcBef>
                          <a:spcPts val="0"/>
                        </a:spcBef>
                        <a:spcAft>
                          <a:spcPts val="1000"/>
                        </a:spcAft>
                      </a:pPr>
                      <a:r>
                        <a:rPr lang="en-US" sz="1100" b="1" dirty="0">
                          <a:latin typeface="Calibri" pitchFamily="34" charset="0"/>
                          <a:ea typeface="Calibri"/>
                          <a:cs typeface="Calibri" pitchFamily="34" charset="0"/>
                        </a:rPr>
                        <a:t>Item</a:t>
                      </a:r>
                    </a:p>
                  </a:txBody>
                  <a:tcPr marL="38063" marR="38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1000"/>
                        </a:spcAft>
                      </a:pPr>
                      <a:r>
                        <a:rPr lang="en-US" sz="1100" b="1" dirty="0">
                          <a:latin typeface="Calibri" pitchFamily="34" charset="0"/>
                          <a:ea typeface="Calibri"/>
                          <a:cs typeface="Calibri" pitchFamily="34" charset="0"/>
                        </a:rPr>
                        <a:t>Criteria</a:t>
                      </a:r>
                    </a:p>
                  </a:txBody>
                  <a:tcPr marL="38063" marR="38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1009">
                <a:tc gridSpan="2">
                  <a:txBody>
                    <a:bodyPr/>
                    <a:lstStyle/>
                    <a:p>
                      <a:pPr marL="0" marR="0" algn="just">
                        <a:lnSpc>
                          <a:spcPct val="115000"/>
                        </a:lnSpc>
                        <a:spcBef>
                          <a:spcPts val="0"/>
                        </a:spcBef>
                        <a:spcAft>
                          <a:spcPts val="1000"/>
                        </a:spcAft>
                      </a:pPr>
                      <a:r>
                        <a:rPr lang="en-US" sz="1100" b="1" i="1" dirty="0">
                          <a:latin typeface="Calibri" pitchFamily="34" charset="0"/>
                          <a:ea typeface="Calibri"/>
                          <a:cs typeface="Calibri" pitchFamily="34" charset="0"/>
                        </a:rPr>
                        <a:t>Initial Inspection (1-18)</a:t>
                      </a:r>
                      <a:endParaRPr lang="en-US" sz="1100" b="1" dirty="0">
                        <a:latin typeface="Calibri" pitchFamily="34" charset="0"/>
                        <a:ea typeface="Calibri"/>
                        <a:cs typeface="Calibri" pitchFamily="34" charset="0"/>
                      </a:endParaRPr>
                    </a:p>
                  </a:txBody>
                  <a:tcPr marL="38063" marR="38063"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r>
              <a:tr h="191009">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1</a:t>
                      </a:r>
                    </a:p>
                  </a:txBody>
                  <a:tcPr marL="38063" marR="38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Cylinder Shell</a:t>
                      </a:r>
                    </a:p>
                  </a:txBody>
                  <a:tcPr marL="38063" marR="38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82087">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2</a:t>
                      </a:r>
                    </a:p>
                  </a:txBody>
                  <a:tcPr marL="38063" marR="38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Cylinder </a:t>
                      </a:r>
                      <a:r>
                        <a:rPr lang="en-US" sz="1100" b="1" dirty="0" smtClean="0">
                          <a:latin typeface="Calibri" pitchFamily="34" charset="0"/>
                          <a:ea typeface="Calibri"/>
                          <a:cs typeface="Calibri" pitchFamily="34" charset="0"/>
                        </a:rPr>
                        <a:t>Volume……measure </a:t>
                      </a:r>
                      <a:r>
                        <a:rPr lang="en-US" sz="1100" b="1" dirty="0">
                          <a:latin typeface="Calibri" pitchFamily="34" charset="0"/>
                          <a:ea typeface="Calibri"/>
                          <a:cs typeface="Calibri" pitchFamily="34" charset="0"/>
                        </a:rPr>
                        <a:t>of aluminum cyl = </a:t>
                      </a:r>
                      <a:r>
                        <a:rPr lang="en-US" sz="1100" b="1" dirty="0" smtClean="0">
                          <a:latin typeface="Calibri" pitchFamily="34" charset="0"/>
                          <a:ea typeface="Calibri"/>
                          <a:cs typeface="Calibri" pitchFamily="34" charset="0"/>
                        </a:rPr>
                        <a:t>3 cu</a:t>
                      </a:r>
                      <a:r>
                        <a:rPr lang="en-US" sz="1100" b="1" baseline="0" dirty="0" smtClean="0">
                          <a:latin typeface="Calibri" pitchFamily="34" charset="0"/>
                          <a:ea typeface="Calibri"/>
                          <a:cs typeface="Calibri" pitchFamily="34" charset="0"/>
                        </a:rPr>
                        <a:t> in</a:t>
                      </a:r>
                      <a:r>
                        <a:rPr lang="en-US" sz="1100" b="1" dirty="0" smtClean="0">
                          <a:latin typeface="Calibri" pitchFamily="34" charset="0"/>
                          <a:ea typeface="Calibri"/>
                          <a:cs typeface="Calibri" pitchFamily="34" charset="0"/>
                        </a:rPr>
                        <a:t> less  *</a:t>
                      </a:r>
                      <a:endParaRPr lang="en-US" sz="1100" b="1" dirty="0">
                        <a:latin typeface="Calibri" pitchFamily="34" charset="0"/>
                        <a:ea typeface="Calibri"/>
                        <a:cs typeface="Calibri" pitchFamily="34" charset="0"/>
                      </a:endParaRPr>
                    </a:p>
                  </a:txBody>
                  <a:tcPr marL="38063" marR="38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91009">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3</a:t>
                      </a:r>
                    </a:p>
                  </a:txBody>
                  <a:tcPr marL="38063" marR="38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Cylinder Contents/Charge</a:t>
                      </a:r>
                    </a:p>
                  </a:txBody>
                  <a:tcPr marL="38063" marR="38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91009">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4</a:t>
                      </a:r>
                    </a:p>
                  </a:txBody>
                  <a:tcPr marL="38063" marR="38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Dimensions</a:t>
                      </a:r>
                    </a:p>
                  </a:txBody>
                  <a:tcPr marL="38063" marR="38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62942">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5</a:t>
                      </a:r>
                    </a:p>
                  </a:txBody>
                  <a:tcPr marL="38063" marR="38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Mounting Bracket Latch</a:t>
                      </a:r>
                    </a:p>
                  </a:txBody>
                  <a:tcPr marL="38063" marR="38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91009">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6</a:t>
                      </a:r>
                    </a:p>
                  </a:txBody>
                  <a:tcPr marL="38063" marR="38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Unlatching Process</a:t>
                      </a:r>
                    </a:p>
                  </a:txBody>
                  <a:tcPr marL="38063" marR="38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91009">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7</a:t>
                      </a:r>
                    </a:p>
                  </a:txBody>
                  <a:tcPr marL="38063" marR="38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Removal Interference</a:t>
                      </a:r>
                    </a:p>
                  </a:txBody>
                  <a:tcPr marL="38063" marR="38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91009">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9</a:t>
                      </a:r>
                    </a:p>
                  </a:txBody>
                  <a:tcPr marL="38063" marR="38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Pressure indicator Gauge</a:t>
                      </a:r>
                    </a:p>
                  </a:txBody>
                  <a:tcPr marL="38063" marR="38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86403">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10</a:t>
                      </a:r>
                    </a:p>
                  </a:txBody>
                  <a:tcPr marL="38063" marR="38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Weight. No more than 3.6 kg (7lbs, 14 oz)</a:t>
                      </a:r>
                    </a:p>
                  </a:txBody>
                  <a:tcPr marL="38063" marR="38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91009">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11</a:t>
                      </a:r>
                    </a:p>
                  </a:txBody>
                  <a:tcPr marL="38063" marR="38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Interface with Aircraft</a:t>
                      </a:r>
                    </a:p>
                  </a:txBody>
                  <a:tcPr marL="38063" marR="38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91009">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12</a:t>
                      </a:r>
                    </a:p>
                  </a:txBody>
                  <a:tcPr marL="38063" marR="38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Interfacing Materials</a:t>
                      </a:r>
                    </a:p>
                  </a:txBody>
                  <a:tcPr marL="38063" marR="38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91009">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13</a:t>
                      </a:r>
                    </a:p>
                  </a:txBody>
                  <a:tcPr marL="38063" marR="38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Agent Release Mechanism</a:t>
                      </a:r>
                    </a:p>
                  </a:txBody>
                  <a:tcPr marL="38063" marR="38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28873">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14</a:t>
                      </a:r>
                    </a:p>
                  </a:txBody>
                  <a:tcPr marL="38063" marR="38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Operating Mechanism Locking Device/Safety</a:t>
                      </a:r>
                    </a:p>
                  </a:txBody>
                  <a:tcPr marL="38063" marR="38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91009">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15</a:t>
                      </a:r>
                    </a:p>
                  </a:txBody>
                  <a:tcPr marL="38063" marR="38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Valve/Nozzle Assembly</a:t>
                      </a:r>
                    </a:p>
                  </a:txBody>
                  <a:tcPr marL="38063" marR="38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91009">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16</a:t>
                      </a:r>
                    </a:p>
                  </a:txBody>
                  <a:tcPr marL="38063" marR="38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Siphon Tube</a:t>
                      </a:r>
                    </a:p>
                  </a:txBody>
                  <a:tcPr marL="38063" marR="38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91009">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17</a:t>
                      </a:r>
                    </a:p>
                  </a:txBody>
                  <a:tcPr marL="38063" marR="38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Handle</a:t>
                      </a:r>
                    </a:p>
                  </a:txBody>
                  <a:tcPr marL="38063" marR="38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91009">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18</a:t>
                      </a:r>
                    </a:p>
                  </a:txBody>
                  <a:tcPr marL="38063" marR="38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Exterior Surfaces</a:t>
                      </a:r>
                    </a:p>
                  </a:txBody>
                  <a:tcPr marL="38063" marR="38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91009">
                <a:tc gridSpan="2">
                  <a:txBody>
                    <a:bodyPr/>
                    <a:lstStyle/>
                    <a:p>
                      <a:pPr marL="0" marR="0">
                        <a:lnSpc>
                          <a:spcPct val="115000"/>
                        </a:lnSpc>
                        <a:spcBef>
                          <a:spcPts val="0"/>
                        </a:spcBef>
                        <a:spcAft>
                          <a:spcPts val="1000"/>
                        </a:spcAft>
                      </a:pPr>
                      <a:r>
                        <a:rPr lang="en-US" sz="1100" b="1" i="1" dirty="0">
                          <a:latin typeface="Calibri" pitchFamily="34" charset="0"/>
                          <a:ea typeface="Calibri"/>
                          <a:cs typeface="Calibri" pitchFamily="34" charset="0"/>
                        </a:rPr>
                        <a:t>Safe Design (19-27)</a:t>
                      </a:r>
                      <a:endParaRPr lang="en-US" sz="1100" b="1" dirty="0">
                        <a:latin typeface="Calibri" pitchFamily="34" charset="0"/>
                        <a:ea typeface="Calibri"/>
                        <a:cs typeface="Calibri" pitchFamily="34" charset="0"/>
                      </a:endParaRPr>
                    </a:p>
                  </a:txBody>
                  <a:tcPr marL="38063" marR="38063"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r>
              <a:tr h="191009">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19</a:t>
                      </a:r>
                    </a:p>
                  </a:txBody>
                  <a:tcPr marL="38063" marR="38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Stress Corrosion</a:t>
                      </a:r>
                    </a:p>
                  </a:txBody>
                  <a:tcPr marL="38063" marR="38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91009">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20</a:t>
                      </a:r>
                    </a:p>
                  </a:txBody>
                  <a:tcPr marL="38063" marR="38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Safe to Handle</a:t>
                      </a:r>
                    </a:p>
                  </a:txBody>
                  <a:tcPr marL="38063" marR="38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91009">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21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Bracket Test Shock/Vibe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91009">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22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Legacy Bracket Test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91009">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23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Cylinder Retention on new bracket design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91009">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24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Cylinder Fragmentation Resistance (non-shatterability)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91009">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25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Hydrogen Embrittlement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91009">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26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Immersion Corrosion Properties of Agent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91009">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27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Aircraft Personnel Emergency Egress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bl>
          </a:graphicData>
        </a:graphic>
      </p:graphicFrame>
      <p:sp>
        <p:nvSpPr>
          <p:cNvPr id="7" name="TextBox 6"/>
          <p:cNvSpPr txBox="1"/>
          <p:nvPr/>
        </p:nvSpPr>
        <p:spPr>
          <a:xfrm>
            <a:off x="3178967" y="6436458"/>
            <a:ext cx="5243513" cy="400110"/>
          </a:xfrm>
          <a:prstGeom prst="rect">
            <a:avLst/>
          </a:prstGeom>
          <a:noFill/>
        </p:spPr>
        <p:txBody>
          <a:bodyPr wrap="square" rtlCol="0">
            <a:spAutoFit/>
          </a:bodyPr>
          <a:lstStyle/>
          <a:p>
            <a:r>
              <a:rPr lang="en-US" sz="1000" b="1" i="1" dirty="0" smtClean="0"/>
              <a:t>* Steel cylinder passed all testing.  A new lightweight Aluminum cylinder was evaluated , however failed to meet volume requirements.  </a:t>
            </a:r>
            <a:endParaRPr lang="en-US" sz="10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Detailed Test Plan Met Requirements for Army Rotary Wing Aircraft</a:t>
            </a:r>
            <a:r>
              <a:rPr lang="en-US" sz="2800" dirty="0" smtClean="0"/>
              <a:t/>
            </a:r>
            <a:br>
              <a:rPr lang="en-US" sz="2800" dirty="0" smtClean="0"/>
            </a:br>
            <a:r>
              <a:rPr lang="en-US" sz="1600" dirty="0" smtClean="0"/>
              <a:t>(Production Representative Hardware Development)  Continued</a:t>
            </a:r>
            <a:endParaRPr lang="en-US" sz="2800" dirty="0"/>
          </a:p>
        </p:txBody>
      </p:sp>
      <p:graphicFrame>
        <p:nvGraphicFramePr>
          <p:cNvPr id="8" name="Content Placeholder 7"/>
          <p:cNvGraphicFramePr>
            <a:graphicFrameLocks noGrp="1"/>
          </p:cNvGraphicFramePr>
          <p:nvPr>
            <p:ph sz="half" idx="1"/>
          </p:nvPr>
        </p:nvGraphicFramePr>
        <p:xfrm>
          <a:off x="2878980" y="792942"/>
          <a:ext cx="3395348" cy="5590794"/>
        </p:xfrm>
        <a:graphic>
          <a:graphicData uri="http://schemas.openxmlformats.org/drawingml/2006/table">
            <a:tbl>
              <a:tblPr/>
              <a:tblGrid>
                <a:gridCol w="547764"/>
                <a:gridCol w="2847584"/>
              </a:tblGrid>
              <a:tr h="78978">
                <a:tc>
                  <a:txBody>
                    <a:bodyPr/>
                    <a:lstStyle/>
                    <a:p>
                      <a:pPr marL="0" marR="0" algn="just">
                        <a:lnSpc>
                          <a:spcPct val="115000"/>
                        </a:lnSpc>
                        <a:spcBef>
                          <a:spcPts val="0"/>
                        </a:spcBef>
                        <a:spcAft>
                          <a:spcPts val="1000"/>
                        </a:spcAft>
                      </a:pPr>
                      <a:r>
                        <a:rPr lang="en-US" sz="1100" b="1" dirty="0">
                          <a:latin typeface="Calibri" pitchFamily="34" charset="0"/>
                          <a:ea typeface="Calibri"/>
                          <a:cs typeface="Calibri" pitchFamily="34" charset="0"/>
                        </a:rPr>
                        <a:t>Item</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1000"/>
                        </a:spcAft>
                      </a:pPr>
                      <a:r>
                        <a:rPr lang="en-US" sz="1100" b="1" dirty="0">
                          <a:latin typeface="Calibri" pitchFamily="34" charset="0"/>
                          <a:ea typeface="Calibri"/>
                          <a:cs typeface="Calibri" pitchFamily="34" charset="0"/>
                        </a:rPr>
                        <a:t>Criteria</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8978">
                <a:tc gridSpan="2">
                  <a:txBody>
                    <a:bodyPr/>
                    <a:lstStyle/>
                    <a:p>
                      <a:pPr marL="0" marR="0">
                        <a:lnSpc>
                          <a:spcPct val="115000"/>
                        </a:lnSpc>
                        <a:spcBef>
                          <a:spcPts val="0"/>
                        </a:spcBef>
                        <a:spcAft>
                          <a:spcPts val="1000"/>
                        </a:spcAft>
                      </a:pPr>
                      <a:r>
                        <a:rPr lang="en-US" sz="1100" b="1" i="1" dirty="0">
                          <a:latin typeface="Calibri" pitchFamily="34" charset="0"/>
                          <a:ea typeface="Calibri"/>
                          <a:cs typeface="Calibri" pitchFamily="34" charset="0"/>
                        </a:rPr>
                        <a:t>Performance (28-31)</a:t>
                      </a:r>
                      <a:endParaRPr lang="en-US" sz="1100" b="1" dirty="0">
                        <a:latin typeface="Calibri" pitchFamily="34" charset="0"/>
                        <a:ea typeface="Calibri"/>
                        <a:cs typeface="Calibri" pitchFamily="34" charset="0"/>
                      </a:endParaRPr>
                    </a:p>
                  </a:txBody>
                  <a:tcPr marL="25157" marR="25157"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r>
              <a:tr h="78978">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28</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Discharge Angle and Range</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78978">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29</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Discharge Time and Amount</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78978">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30</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Class B Fire Extinguishment</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78978">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31</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Discharge Pattern</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78978">
                <a:tc gridSpan="2">
                  <a:txBody>
                    <a:bodyPr/>
                    <a:lstStyle/>
                    <a:p>
                      <a:pPr marL="0" marR="0" algn="l">
                        <a:lnSpc>
                          <a:spcPct val="115000"/>
                        </a:lnSpc>
                        <a:spcBef>
                          <a:spcPts val="0"/>
                        </a:spcBef>
                        <a:spcAft>
                          <a:spcPts val="1000"/>
                        </a:spcAft>
                      </a:pPr>
                      <a:r>
                        <a:rPr lang="en-US" sz="1100" b="1" i="1" dirty="0">
                          <a:latin typeface="Calibri" pitchFamily="34" charset="0"/>
                          <a:ea typeface="Calibri"/>
                          <a:cs typeface="Calibri" pitchFamily="34" charset="0"/>
                        </a:rPr>
                        <a:t>Operation (32-36)</a:t>
                      </a:r>
                      <a:endParaRPr lang="en-US" sz="1100" b="1" dirty="0">
                        <a:latin typeface="Calibri" pitchFamily="34" charset="0"/>
                        <a:ea typeface="Calibri"/>
                        <a:cs typeface="Calibri" pitchFamily="34" charset="0"/>
                      </a:endParaRPr>
                    </a:p>
                  </a:txBody>
                  <a:tcPr marL="25157" marR="25157"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r>
              <a:tr h="78978">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32</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Method of Operation</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78978">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33</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Bracket Unlatching Effort</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78978">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34</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Discharge Effort</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78978">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35</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Heavy Gloves/Arctic Mitten Operation</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57957">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36</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Operating Mechanism Locking Device/Safety</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78978">
                <a:tc gridSpan="2">
                  <a:txBody>
                    <a:bodyPr/>
                    <a:lstStyle/>
                    <a:p>
                      <a:pPr marL="0" marR="0" algn="l">
                        <a:lnSpc>
                          <a:spcPct val="115000"/>
                        </a:lnSpc>
                        <a:spcBef>
                          <a:spcPts val="0"/>
                        </a:spcBef>
                        <a:spcAft>
                          <a:spcPts val="1000"/>
                        </a:spcAft>
                      </a:pPr>
                      <a:r>
                        <a:rPr lang="en-US" sz="1100" b="1" i="1" dirty="0">
                          <a:latin typeface="Calibri" pitchFamily="34" charset="0"/>
                          <a:ea typeface="Calibri"/>
                          <a:cs typeface="Calibri" pitchFamily="34" charset="0"/>
                        </a:rPr>
                        <a:t>Environmental Qualifications (37-52)</a:t>
                      </a:r>
                      <a:endParaRPr lang="en-US" sz="1100" b="1" dirty="0">
                        <a:latin typeface="Calibri" pitchFamily="34" charset="0"/>
                        <a:ea typeface="Calibri"/>
                        <a:cs typeface="Calibri" pitchFamily="34" charset="0"/>
                      </a:endParaRPr>
                    </a:p>
                  </a:txBody>
                  <a:tcPr marL="25157" marR="25157"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r>
              <a:tr h="78978">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37</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Temperature Extremes</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78978">
                <a:tc>
                  <a:txBody>
                    <a:bodyPr/>
                    <a:lstStyle/>
                    <a:p>
                      <a:pPr algn="ctr">
                        <a:lnSpc>
                          <a:spcPct val="115000"/>
                        </a:lnSpc>
                      </a:pPr>
                      <a:endParaRPr lang="en-US" sz="1100" b="1" dirty="0">
                        <a:latin typeface="Calibri" pitchFamily="34" charset="0"/>
                        <a:ea typeface="Times New Roman"/>
                        <a:cs typeface="Calibri" pitchFamily="34" charset="0"/>
                      </a:endParaRP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High Temperature</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78978">
                <a:tc>
                  <a:txBody>
                    <a:bodyPr/>
                    <a:lstStyle/>
                    <a:p>
                      <a:pPr algn="ctr">
                        <a:lnSpc>
                          <a:spcPct val="115000"/>
                        </a:lnSpc>
                      </a:pPr>
                      <a:endParaRPr lang="en-US" sz="1100" b="1" dirty="0">
                        <a:latin typeface="Calibri" pitchFamily="34" charset="0"/>
                        <a:ea typeface="Times New Roman"/>
                        <a:cs typeface="Calibri" pitchFamily="34" charset="0"/>
                      </a:endParaRP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Low Temperature</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78978">
                <a:tc>
                  <a:txBody>
                    <a:bodyPr/>
                    <a:lstStyle/>
                    <a:p>
                      <a:pPr algn="ctr">
                        <a:lnSpc>
                          <a:spcPct val="115000"/>
                        </a:lnSpc>
                      </a:pPr>
                      <a:endParaRPr lang="en-US" sz="1100" b="1" dirty="0">
                        <a:latin typeface="Calibri" pitchFamily="34" charset="0"/>
                        <a:ea typeface="Times New Roman"/>
                        <a:cs typeface="Calibri" pitchFamily="34" charset="0"/>
                      </a:endParaRP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Temperature Shock</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78978">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38</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Altitude</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78978">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39</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Humidity Exposure</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78978">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40</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Fungus</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78978">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41</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Salt Fog</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78978">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42</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Sand and Dust Environment</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78978">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43</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Acidic Atmosphere</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78978">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44</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Functional Shock</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78978">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45</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Bench Handling Shock</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78978">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46</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Crash Hazard Shock</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78978">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47</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Vibration Testing</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78978">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48</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Drop Test</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78978">
                <a:tc>
                  <a:txBody>
                    <a:bodyPr/>
                    <a:lstStyle/>
                    <a:p>
                      <a:pPr marL="0" marR="0" algn="ctr">
                        <a:lnSpc>
                          <a:spcPct val="115000"/>
                        </a:lnSpc>
                        <a:spcBef>
                          <a:spcPts val="0"/>
                        </a:spcBef>
                        <a:spcAft>
                          <a:spcPts val="1000"/>
                        </a:spcAft>
                      </a:pPr>
                      <a:r>
                        <a:rPr lang="en-US" sz="1100" b="1" dirty="0">
                          <a:latin typeface="Calibri" pitchFamily="34" charset="0"/>
                          <a:ea typeface="Calibri"/>
                          <a:cs typeface="Calibri" pitchFamily="34" charset="0"/>
                        </a:rPr>
                        <a:t>49</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100" b="1" dirty="0">
                          <a:latin typeface="Calibri" pitchFamily="34" charset="0"/>
                          <a:ea typeface="Calibri"/>
                          <a:cs typeface="Calibri" pitchFamily="34" charset="0"/>
                        </a:rPr>
                        <a:t>Accelerated aging for rubber materials</a:t>
                      </a:r>
                    </a:p>
                  </a:txBody>
                  <a:tcPr marL="25157" marR="251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dirty="0" smtClean="0"/>
              <a:t>Hardware Problems Discovered/Resolved During Testing</a:t>
            </a:r>
            <a:r>
              <a:rPr lang="en-US" sz="2800" dirty="0" smtClean="0"/>
              <a:t/>
            </a:r>
            <a:br>
              <a:rPr lang="en-US" sz="2800" dirty="0" smtClean="0"/>
            </a:br>
            <a:r>
              <a:rPr lang="en-US" sz="1600" dirty="0" smtClean="0"/>
              <a:t>(Production Representative Hardware Development)</a:t>
            </a:r>
            <a:endParaRPr lang="en-US" sz="2800" dirty="0"/>
          </a:p>
        </p:txBody>
      </p:sp>
      <p:sp>
        <p:nvSpPr>
          <p:cNvPr id="3" name="Content Placeholder 2"/>
          <p:cNvSpPr>
            <a:spLocks noGrp="1"/>
          </p:cNvSpPr>
          <p:nvPr>
            <p:ph sz="half" idx="1"/>
          </p:nvPr>
        </p:nvSpPr>
        <p:spPr>
          <a:xfrm>
            <a:off x="457200" y="1600200"/>
            <a:ext cx="3097850" cy="4525963"/>
          </a:xfrm>
        </p:spPr>
        <p:txBody>
          <a:bodyPr/>
          <a:lstStyle/>
          <a:p>
            <a:r>
              <a:rPr lang="en-US" dirty="0" smtClean="0"/>
              <a:t>Metal-to-metal contact preventing a proper seal</a:t>
            </a:r>
          </a:p>
          <a:p>
            <a:r>
              <a:rPr lang="en-US" dirty="0" smtClean="0"/>
              <a:t>Problem identified as overlapping tolerances</a:t>
            </a:r>
          </a:p>
        </p:txBody>
      </p:sp>
      <p:pic>
        <p:nvPicPr>
          <p:cNvPr id="2050" name="Picture 2" descr="N:\Survivability_&amp;_Lethality\Threat Detection and Systems Survivability\Emerging Threats Branch\Lombardo\HHFE Development Test\Photos\DSC_0079 (2).JPG"/>
          <p:cNvPicPr>
            <a:picLocks noGrp="1" noChangeAspect="1" noChangeArrowheads="1"/>
          </p:cNvPicPr>
          <p:nvPr>
            <p:ph sz="half" idx="2"/>
          </p:nvPr>
        </p:nvPicPr>
        <p:blipFill>
          <a:blip r:embed="rId2" cstate="print"/>
          <a:srcRect/>
          <a:stretch>
            <a:fillRect/>
          </a:stretch>
        </p:blipFill>
        <p:spPr bwMode="auto">
          <a:xfrm>
            <a:off x="3656864" y="2143940"/>
            <a:ext cx="5190634" cy="3474720"/>
          </a:xfrm>
          <a:prstGeom prst="rect">
            <a:avLst/>
          </a:prstGeom>
          <a:noFill/>
        </p:spPr>
      </p:pic>
      <p:sp>
        <p:nvSpPr>
          <p:cNvPr id="5" name="TextBox 4"/>
          <p:cNvSpPr txBox="1"/>
          <p:nvPr/>
        </p:nvSpPr>
        <p:spPr>
          <a:xfrm>
            <a:off x="3496666" y="5719972"/>
            <a:ext cx="5559552" cy="400110"/>
          </a:xfrm>
          <a:prstGeom prst="rect">
            <a:avLst/>
          </a:prstGeom>
          <a:noFill/>
        </p:spPr>
        <p:txBody>
          <a:bodyPr wrap="square" rtlCol="0">
            <a:spAutoFit/>
          </a:bodyPr>
          <a:lstStyle/>
          <a:p>
            <a:r>
              <a:rPr lang="en-US" sz="2000" dirty="0" smtClean="0">
                <a:latin typeface="Calibri" pitchFamily="34" charset="0"/>
                <a:cs typeface="Calibri" pitchFamily="34" charset="0"/>
              </a:rPr>
              <a:t>Photo of Valve Seat cut to show internal surfaces</a:t>
            </a:r>
            <a:endParaRPr lang="en-US" sz="20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Problems Discovered/Resolved During Testing</a:t>
            </a:r>
            <a:endParaRPr lang="en-US" sz="2800" dirty="0"/>
          </a:p>
        </p:txBody>
      </p:sp>
      <p:pic>
        <p:nvPicPr>
          <p:cNvPr id="2050" name="Picture 2" descr="N:\Survivability_&amp;_Lethality\Threat Detection and Systems Survivability\Emerging Threats Branch\Dowell\PEO Phase III\PemAll\DSC_0179.JPG"/>
          <p:cNvPicPr>
            <a:picLocks noGrp="1" noChangeAspect="1" noChangeArrowheads="1"/>
          </p:cNvPicPr>
          <p:nvPr>
            <p:ph sz="half" idx="2"/>
          </p:nvPr>
        </p:nvPicPr>
        <p:blipFill>
          <a:blip r:embed="rId2" cstate="print"/>
          <a:srcRect/>
          <a:stretch>
            <a:fillRect/>
          </a:stretch>
        </p:blipFill>
        <p:spPr bwMode="auto">
          <a:xfrm>
            <a:off x="3657600" y="2141696"/>
            <a:ext cx="5190630" cy="3474720"/>
          </a:xfrm>
          <a:prstGeom prst="rect">
            <a:avLst/>
          </a:prstGeom>
          <a:noFill/>
        </p:spPr>
      </p:pic>
      <p:sp>
        <p:nvSpPr>
          <p:cNvPr id="6" name="Content Placeholder 2"/>
          <p:cNvSpPr>
            <a:spLocks noGrp="1"/>
          </p:cNvSpPr>
          <p:nvPr>
            <p:ph sz="half" idx="1"/>
          </p:nvPr>
        </p:nvSpPr>
        <p:spPr>
          <a:xfrm>
            <a:off x="457200" y="1600200"/>
            <a:ext cx="3097850" cy="4525963"/>
          </a:xfrm>
        </p:spPr>
        <p:txBody>
          <a:bodyPr/>
          <a:lstStyle/>
          <a:p>
            <a:r>
              <a:rPr lang="en-US" dirty="0" smtClean="0"/>
              <a:t>Deformation of the burst disc seat led to premature failure during temp cycling</a:t>
            </a:r>
          </a:p>
          <a:p>
            <a:r>
              <a:rPr lang="en-US" dirty="0" smtClean="0"/>
              <a:t>Resolved by reducing the machining depth</a:t>
            </a:r>
            <a:endParaRPr lang="en-US" dirty="0"/>
          </a:p>
        </p:txBody>
      </p:sp>
      <p:sp>
        <p:nvSpPr>
          <p:cNvPr id="5" name="Rectangle 4"/>
          <p:cNvSpPr/>
          <p:nvPr/>
        </p:nvSpPr>
        <p:spPr>
          <a:xfrm>
            <a:off x="3586163" y="5727592"/>
            <a:ext cx="5364956" cy="338554"/>
          </a:xfrm>
          <a:prstGeom prst="rect">
            <a:avLst/>
          </a:prstGeom>
        </p:spPr>
        <p:txBody>
          <a:bodyPr wrap="square">
            <a:spAutoFit/>
          </a:bodyPr>
          <a:lstStyle/>
          <a:p>
            <a:r>
              <a:rPr lang="en-US" sz="1600" dirty="0" smtClean="0">
                <a:latin typeface="Calibri" pitchFamily="34" charset="0"/>
                <a:cs typeface="Calibri" pitchFamily="34" charset="0"/>
              </a:rPr>
              <a:t>Photo of burst </a:t>
            </a:r>
            <a:r>
              <a:rPr lang="en-US" sz="1600" smtClean="0">
                <a:latin typeface="Calibri" pitchFamily="34" charset="0"/>
                <a:cs typeface="Calibri" pitchFamily="34" charset="0"/>
              </a:rPr>
              <a:t>disc with </a:t>
            </a:r>
            <a:r>
              <a:rPr lang="en-US" sz="1600" dirty="0" smtClean="0">
                <a:latin typeface="Calibri" pitchFamily="34" charset="0"/>
                <a:cs typeface="Calibri" pitchFamily="34" charset="0"/>
              </a:rPr>
              <a:t>valve cut to show seat deformation</a:t>
            </a:r>
            <a:endParaRPr lang="en-US" sz="1600" dirty="0">
              <a:latin typeface="Calibri" pitchFamily="34" charset="0"/>
              <a:cs typeface="Calibri"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SC04503.jpg"/>
          <p:cNvPicPr/>
          <p:nvPr/>
        </p:nvPicPr>
        <p:blipFill>
          <a:blip r:embed="rId2" cstate="print"/>
          <a:srcRect t="25324" r="13782"/>
          <a:stretch>
            <a:fillRect/>
          </a:stretch>
        </p:blipFill>
        <p:spPr>
          <a:xfrm>
            <a:off x="4447459" y="3786121"/>
            <a:ext cx="3978120" cy="2586182"/>
          </a:xfrm>
          <a:prstGeom prst="rect">
            <a:avLst/>
          </a:prstGeom>
        </p:spPr>
      </p:pic>
      <p:sp>
        <p:nvSpPr>
          <p:cNvPr id="2" name="Title 1"/>
          <p:cNvSpPr>
            <a:spLocks noGrp="1"/>
          </p:cNvSpPr>
          <p:nvPr>
            <p:ph type="title"/>
          </p:nvPr>
        </p:nvSpPr>
        <p:spPr/>
        <p:txBody>
          <a:bodyPr/>
          <a:lstStyle/>
          <a:p>
            <a:r>
              <a:rPr lang="en-US" sz="2800" dirty="0" smtClean="0"/>
              <a:t>Problems Discovered/Resolved During Testing</a:t>
            </a:r>
            <a:endParaRPr lang="en-US" sz="2800" dirty="0"/>
          </a:p>
        </p:txBody>
      </p:sp>
      <p:sp>
        <p:nvSpPr>
          <p:cNvPr id="6" name="Content Placeholder 2"/>
          <p:cNvSpPr>
            <a:spLocks noGrp="1"/>
          </p:cNvSpPr>
          <p:nvPr>
            <p:ph sz="half" idx="1"/>
          </p:nvPr>
        </p:nvSpPr>
        <p:spPr>
          <a:xfrm>
            <a:off x="300038" y="1078688"/>
            <a:ext cx="3255012" cy="4525963"/>
          </a:xfrm>
        </p:spPr>
        <p:txBody>
          <a:bodyPr/>
          <a:lstStyle/>
          <a:p>
            <a:r>
              <a:rPr lang="en-US" sz="1800" dirty="0" smtClean="0"/>
              <a:t>This test is used to help ensure that the HHFE will be operational after a series of drops representative of what it could experience in the field  </a:t>
            </a:r>
          </a:p>
          <a:p>
            <a:r>
              <a:rPr lang="en-US" sz="1800" dirty="0" smtClean="0"/>
              <a:t>This test involves the HHFE being dropped six times from a height of four feet onto the 2-inch plywood shown in the picture which is backed by concrete   </a:t>
            </a:r>
          </a:p>
          <a:p>
            <a:r>
              <a:rPr lang="en-US" sz="1800" dirty="0" smtClean="0"/>
              <a:t>Upgrades to this design resolved issues with the pull pin, rivet and handle material that enabled the HHFE to successfully complete this test</a:t>
            </a:r>
            <a:endParaRPr lang="en-US" sz="1800" dirty="0"/>
          </a:p>
        </p:txBody>
      </p:sp>
      <p:pic>
        <p:nvPicPr>
          <p:cNvPr id="7" name="Content Placeholder 6" descr="DSC04510.jpg"/>
          <p:cNvPicPr>
            <a:picLocks noGrp="1"/>
          </p:cNvPicPr>
          <p:nvPr>
            <p:ph sz="half" idx="2"/>
          </p:nvPr>
        </p:nvPicPr>
        <p:blipFill>
          <a:blip r:embed="rId3" cstate="print"/>
          <a:srcRect r="13782" b="32588"/>
          <a:stretch>
            <a:fillRect/>
          </a:stretch>
        </p:blipFill>
        <p:spPr>
          <a:xfrm>
            <a:off x="4376737" y="928827"/>
            <a:ext cx="4038600" cy="2368271"/>
          </a:xfrm>
          <a:prstGeom prst="rect">
            <a:avLst/>
          </a:prstGeom>
        </p:spPr>
      </p:pic>
      <p:sp>
        <p:nvSpPr>
          <p:cNvPr id="9" name="TextBox 8"/>
          <p:cNvSpPr txBox="1"/>
          <p:nvPr/>
        </p:nvSpPr>
        <p:spPr>
          <a:xfrm>
            <a:off x="4379119" y="3297441"/>
            <a:ext cx="4043362" cy="523220"/>
          </a:xfrm>
          <a:prstGeom prst="rect">
            <a:avLst/>
          </a:prstGeom>
          <a:noFill/>
        </p:spPr>
        <p:txBody>
          <a:bodyPr wrap="square" rtlCol="0">
            <a:spAutoFit/>
          </a:bodyPr>
          <a:lstStyle/>
          <a:p>
            <a:pPr lvl="0"/>
            <a:r>
              <a:rPr lang="en-US" sz="1400" dirty="0" smtClean="0">
                <a:ea typeface="Calibri" pitchFamily="34" charset="0"/>
              </a:rPr>
              <a:t>Early Drop Test sample that resulted in a bent pull pin, rivet and handle</a:t>
            </a:r>
            <a:endParaRPr lang="en-US" sz="1400" dirty="0" smtClean="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Problems Discovered/Resolved During Test</a:t>
            </a:r>
            <a:endParaRPr lang="en-US" sz="2800" dirty="0"/>
          </a:p>
        </p:txBody>
      </p:sp>
      <p:sp>
        <p:nvSpPr>
          <p:cNvPr id="5" name="Title 4"/>
          <p:cNvSpPr txBox="1">
            <a:spLocks/>
          </p:cNvSpPr>
          <p:nvPr/>
        </p:nvSpPr>
        <p:spPr>
          <a:xfrm>
            <a:off x="914400" y="5774844"/>
            <a:ext cx="7298108" cy="566738"/>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tx2"/>
                </a:solidFill>
                <a:effectLst/>
                <a:uLnTx/>
                <a:uFillTx/>
                <a:latin typeface="Calibri" pitchFamily="34" charset="0"/>
                <a:ea typeface="+mj-ea"/>
                <a:cs typeface="+mj-cs"/>
              </a:rPr>
              <a:t>Ballistic</a:t>
            </a:r>
            <a:r>
              <a:rPr kumimoji="0" lang="en-US" sz="3200" b="0" i="0" u="none" strike="noStrike" kern="0" cap="none" spc="0" normalizeH="0" noProof="0" dirty="0" smtClean="0">
                <a:ln>
                  <a:noFill/>
                </a:ln>
                <a:solidFill>
                  <a:schemeClr val="tx2"/>
                </a:solidFill>
                <a:effectLst/>
                <a:uLnTx/>
                <a:uFillTx/>
                <a:latin typeface="Calibri" pitchFamily="34" charset="0"/>
                <a:ea typeface="+mj-ea"/>
                <a:cs typeface="+mj-cs"/>
              </a:rPr>
              <a:t> testing of aluminum cylinder</a:t>
            </a:r>
            <a:endParaRPr kumimoji="0" lang="en-US" sz="3200" b="0" i="0" u="none" strike="noStrike" kern="0" cap="none" spc="0" normalizeH="0" baseline="0" noProof="0" dirty="0">
              <a:ln>
                <a:noFill/>
              </a:ln>
              <a:solidFill>
                <a:schemeClr val="tx2"/>
              </a:solidFill>
              <a:effectLst/>
              <a:uLnTx/>
              <a:uFillTx/>
              <a:latin typeface="Calibri" pitchFamily="34" charset="0"/>
              <a:ea typeface="+mj-ea"/>
              <a:cs typeface="+mj-cs"/>
            </a:endParaRPr>
          </a:p>
        </p:txBody>
      </p:sp>
      <p:pic>
        <p:nvPicPr>
          <p:cNvPr id="6" name="AL Ballistics Test Edite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917618"/>
            <a:ext cx="8045450" cy="4525963"/>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smtClean="0"/>
              <a:t>Problem Discovered During Testing</a:t>
            </a:r>
            <a:endParaRPr lang="en-US" sz="3200" dirty="0"/>
          </a:p>
        </p:txBody>
      </p:sp>
      <p:sp>
        <p:nvSpPr>
          <p:cNvPr id="7" name="Content Placeholder 6"/>
          <p:cNvSpPr>
            <a:spLocks noGrp="1"/>
          </p:cNvSpPr>
          <p:nvPr>
            <p:ph idx="1"/>
          </p:nvPr>
        </p:nvSpPr>
        <p:spPr>
          <a:xfrm>
            <a:off x="442912" y="992981"/>
            <a:ext cx="8229600" cy="4525963"/>
          </a:xfrm>
        </p:spPr>
        <p:txBody>
          <a:bodyPr/>
          <a:lstStyle/>
          <a:p>
            <a:r>
              <a:rPr lang="en-US" sz="2800" dirty="0" smtClean="0"/>
              <a:t>Aluminum cylinder is desirable to reduce weight</a:t>
            </a:r>
          </a:p>
          <a:p>
            <a:r>
              <a:rPr lang="en-US" sz="2800" dirty="0" smtClean="0"/>
              <a:t>Aluminum cylinder that met the volume requirement was not commercially available for testing</a:t>
            </a:r>
          </a:p>
          <a:p>
            <a:pPr lvl="1"/>
            <a:r>
              <a:rPr lang="en-US" sz="2400" dirty="0" smtClean="0"/>
              <a:t>Ullage was reduced affecting flow rates</a:t>
            </a:r>
          </a:p>
          <a:p>
            <a:pPr lvl="1"/>
            <a:r>
              <a:rPr lang="en-US" sz="2400" dirty="0" smtClean="0"/>
              <a:t>When agent volume was reduced to match the fill ratio, flow rate was still affected and there was not enough agent to extinguish the fire</a:t>
            </a:r>
          </a:p>
          <a:p>
            <a:r>
              <a:rPr lang="en-US" sz="2800" dirty="0" smtClean="0"/>
              <a:t>Aluminum cylinder requirements are part of the specification (MIL-DTL-32403) </a:t>
            </a:r>
          </a:p>
          <a:p>
            <a:pPr>
              <a:buNone/>
            </a:pPr>
            <a:endParaRPr lang="en-US" sz="2400" dirty="0" smtClean="0"/>
          </a:p>
          <a:p>
            <a:pPr>
              <a:buNone/>
            </a:pPr>
            <a:r>
              <a:rPr lang="en-US" sz="2400" b="1" i="1" dirty="0" smtClean="0"/>
              <a:t>NOTE:   The steel cylinder configuration passed all requirements within MIL-DTL-32403</a:t>
            </a:r>
          </a:p>
          <a:p>
            <a:endParaRPr lang="en-US" sz="2800" dirty="0" smtClean="0"/>
          </a:p>
          <a:p>
            <a:endParaRPr lang="en-US" sz="2800" dirty="0" smtClean="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sz="half" idx="1"/>
          </p:nvPr>
        </p:nvSpPr>
        <p:spPr>
          <a:xfrm>
            <a:off x="192881" y="950108"/>
            <a:ext cx="5755665" cy="4525963"/>
          </a:xfrm>
        </p:spPr>
        <p:txBody>
          <a:bodyPr/>
          <a:lstStyle/>
          <a:p>
            <a:r>
              <a:rPr lang="en-US" sz="2600" dirty="0" smtClean="0"/>
              <a:t>Tasked to develop and test a replacement to the 2.75-lb Halon 1301 handheld fire extinguisher on legacy rotary wing weapon systems</a:t>
            </a:r>
          </a:p>
          <a:p>
            <a:r>
              <a:rPr lang="en-US" sz="2600" dirty="0" smtClean="0"/>
              <a:t>Rationale</a:t>
            </a:r>
          </a:p>
          <a:p>
            <a:pPr lvl="1"/>
            <a:r>
              <a:rPr lang="en-US" sz="2600" dirty="0" smtClean="0"/>
              <a:t>Halon is an Class I Ozone Depleting Substance (ODS)</a:t>
            </a:r>
          </a:p>
          <a:p>
            <a:pPr lvl="1"/>
            <a:r>
              <a:rPr lang="en-US" sz="2600" dirty="0" smtClean="0"/>
              <a:t>A more environmentally friendly fire extinguishing agent was desired to eliminate the dependency on ODS</a:t>
            </a:r>
          </a:p>
          <a:p>
            <a:pPr lvl="1">
              <a:buNone/>
            </a:pPr>
            <a:r>
              <a:rPr lang="en-US" sz="2600" dirty="0" smtClean="0"/>
              <a:t>(This is in-line with Army ODS Policy)</a:t>
            </a:r>
          </a:p>
          <a:p>
            <a:pPr lvl="1">
              <a:buNone/>
            </a:pPr>
            <a:endParaRPr lang="en-US" dirty="0" smtClean="0"/>
          </a:p>
          <a:p>
            <a:pPr lvl="1">
              <a:buNone/>
            </a:pPr>
            <a:endParaRPr lang="en-US" dirty="0" smtClean="0"/>
          </a:p>
        </p:txBody>
      </p:sp>
      <p:pic>
        <p:nvPicPr>
          <p:cNvPr id="5" name="Content Placeholder 4" descr="Halon 1301.jpg"/>
          <p:cNvPicPr>
            <a:picLocks noGrp="1" noChangeAspect="1"/>
          </p:cNvPicPr>
          <p:nvPr>
            <p:ph sz="half" idx="2"/>
          </p:nvPr>
        </p:nvPicPr>
        <p:blipFill>
          <a:blip r:embed="rId2" cstate="print"/>
          <a:srcRect l="41655" r="19002"/>
          <a:stretch>
            <a:fillRect/>
          </a:stretch>
        </p:blipFill>
        <p:spPr>
          <a:xfrm>
            <a:off x="6309360" y="1254570"/>
            <a:ext cx="2444262" cy="4114800"/>
          </a:xfrm>
        </p:spPr>
      </p:pic>
      <p:sp>
        <p:nvSpPr>
          <p:cNvPr id="6" name="TextBox 5"/>
          <p:cNvSpPr txBox="1"/>
          <p:nvPr/>
        </p:nvSpPr>
        <p:spPr>
          <a:xfrm>
            <a:off x="6243637" y="5366384"/>
            <a:ext cx="2807493" cy="923330"/>
          </a:xfrm>
          <a:prstGeom prst="rect">
            <a:avLst/>
          </a:prstGeom>
          <a:noFill/>
        </p:spPr>
        <p:txBody>
          <a:bodyPr wrap="square" rtlCol="0">
            <a:spAutoFit/>
          </a:bodyPr>
          <a:lstStyle/>
          <a:p>
            <a:r>
              <a:rPr lang="en-US" dirty="0" smtClean="0">
                <a:latin typeface="Calibri" pitchFamily="34" charset="0"/>
                <a:cs typeface="Calibri" pitchFamily="34" charset="0"/>
              </a:rPr>
              <a:t>NOTE:  The existing Halon 1301 configuration shown served as the baseline</a:t>
            </a:r>
            <a:endParaRPr lang="en-US"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Documents that Support Fielding</a:t>
            </a:r>
            <a:endParaRPr lang="en-US" dirty="0"/>
          </a:p>
        </p:txBody>
      </p:sp>
      <p:sp>
        <p:nvSpPr>
          <p:cNvPr id="5" name="Content Placeholder 4"/>
          <p:cNvSpPr>
            <a:spLocks noGrp="1"/>
          </p:cNvSpPr>
          <p:nvPr>
            <p:ph sz="half" idx="1"/>
          </p:nvPr>
        </p:nvSpPr>
        <p:spPr>
          <a:xfrm>
            <a:off x="528638" y="1350169"/>
            <a:ext cx="4038600" cy="4525963"/>
          </a:xfrm>
        </p:spPr>
        <p:txBody>
          <a:bodyPr/>
          <a:lstStyle/>
          <a:p>
            <a:endParaRPr lang="en-US" sz="2200" dirty="0" smtClean="0"/>
          </a:p>
          <a:p>
            <a:r>
              <a:rPr lang="en-US" sz="2400" dirty="0" smtClean="0"/>
              <a:t>Specification for hardware published December 2012</a:t>
            </a:r>
          </a:p>
          <a:p>
            <a:r>
              <a:rPr lang="en-US" sz="2400" dirty="0" smtClean="0"/>
              <a:t>Safety confirmation released July 2013 from the Army Evaluation Center</a:t>
            </a:r>
          </a:p>
          <a:p>
            <a:r>
              <a:rPr lang="en-US" sz="2400" dirty="0" smtClean="0"/>
              <a:t>Airworthiness Assessment completed September 2013</a:t>
            </a:r>
          </a:p>
        </p:txBody>
      </p:sp>
      <p:pic>
        <p:nvPicPr>
          <p:cNvPr id="1026" name="Picture 2"/>
          <p:cNvPicPr>
            <a:picLocks noGrp="1" noChangeAspect="1" noChangeArrowheads="1"/>
          </p:cNvPicPr>
          <p:nvPr>
            <p:ph sz="half" idx="2"/>
          </p:nvPr>
        </p:nvPicPr>
        <p:blipFill>
          <a:blip r:embed="rId2" cstate="print"/>
          <a:srcRect b="925"/>
          <a:stretch>
            <a:fillRect/>
          </a:stretch>
        </p:blipFill>
        <p:spPr bwMode="auto">
          <a:xfrm>
            <a:off x="4896113" y="1345215"/>
            <a:ext cx="3771959" cy="4846320"/>
          </a:xfrm>
          <a:prstGeom prst="rect">
            <a:avLst/>
          </a:prstGeom>
          <a:noFill/>
          <a:ln w="9525">
            <a:solidFill>
              <a:schemeClr val="tx1"/>
            </a:solid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Program Leads and Key Contributors</a:t>
            </a:r>
            <a:endParaRPr lang="en-US" sz="3600" b="1" dirty="0"/>
          </a:p>
        </p:txBody>
      </p:sp>
      <p:sp>
        <p:nvSpPr>
          <p:cNvPr id="3" name="Content Placeholder 2"/>
          <p:cNvSpPr>
            <a:spLocks noGrp="1"/>
          </p:cNvSpPr>
          <p:nvPr>
            <p:ph idx="1"/>
          </p:nvPr>
        </p:nvSpPr>
        <p:spPr/>
        <p:txBody>
          <a:bodyPr/>
          <a:lstStyle/>
          <a:p>
            <a:pPr>
              <a:buNone/>
            </a:pPr>
            <a:r>
              <a:rPr lang="en-US" b="1" dirty="0" smtClean="0"/>
              <a:t>	Alivio Mangieri – </a:t>
            </a:r>
            <a:r>
              <a:rPr lang="en-US" b="1" i="1" dirty="0" smtClean="0"/>
              <a:t>AGSE PM Technical Branch</a:t>
            </a:r>
            <a:endParaRPr lang="en-US" b="1" dirty="0" smtClean="0"/>
          </a:p>
          <a:p>
            <a:pPr>
              <a:buNone/>
            </a:pPr>
            <a:r>
              <a:rPr lang="en-US" b="1" dirty="0" smtClean="0"/>
              <a:t>	</a:t>
            </a:r>
          </a:p>
          <a:p>
            <a:pPr>
              <a:buNone/>
            </a:pPr>
            <a:r>
              <a:rPr lang="en-US" b="1" dirty="0" smtClean="0"/>
              <a:t>	Tim Helton/Dr. J. Douglas Mather –  </a:t>
            </a:r>
          </a:p>
          <a:p>
            <a:pPr>
              <a:buNone/>
            </a:pPr>
            <a:r>
              <a:rPr lang="en-US" b="1" i="1" dirty="0" smtClean="0"/>
              <a:t>	U.S. Army Aviation and Missile Command (AMCOM) G-4</a:t>
            </a:r>
          </a:p>
          <a:p>
            <a:pPr>
              <a:buNone/>
            </a:pPr>
            <a:r>
              <a:rPr lang="en-US" b="1" dirty="0" smtClean="0"/>
              <a:t/>
            </a:r>
            <a:br>
              <a:rPr lang="en-US" b="1" dirty="0" smtClean="0"/>
            </a:br>
            <a:r>
              <a:rPr lang="en-US" b="1" dirty="0" smtClean="0"/>
              <a:t>Kevin Dowell and Leonard Lombardo – </a:t>
            </a:r>
            <a:r>
              <a:rPr lang="en-US" b="1" i="1" dirty="0" smtClean="0"/>
              <a:t>Aberdeen Proving Ground </a:t>
            </a:r>
          </a:p>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3268" y="49694"/>
            <a:ext cx="7180732" cy="693550"/>
          </a:xfrm>
        </p:spPr>
        <p:txBody>
          <a:bodyPr>
            <a:normAutofit/>
          </a:bodyPr>
          <a:lstStyle/>
          <a:p>
            <a:r>
              <a:rPr lang="en-US" sz="3600" b="1" dirty="0">
                <a:latin typeface="+mj-lt"/>
              </a:rPr>
              <a:t>Acknowledgements</a:t>
            </a:r>
          </a:p>
        </p:txBody>
      </p:sp>
      <p:sp>
        <p:nvSpPr>
          <p:cNvPr id="3" name="Rectangle 2"/>
          <p:cNvSpPr/>
          <p:nvPr/>
        </p:nvSpPr>
        <p:spPr>
          <a:xfrm>
            <a:off x="358219" y="775347"/>
            <a:ext cx="8427562" cy="5355312"/>
          </a:xfrm>
          <a:prstGeom prst="rect">
            <a:avLst/>
          </a:prstGeom>
        </p:spPr>
        <p:txBody>
          <a:bodyPr wrap="square">
            <a:spAutoFit/>
          </a:bodyPr>
          <a:lstStyle/>
          <a:p>
            <a:r>
              <a:rPr lang="en-US" b="1" dirty="0"/>
              <a:t>Funding</a:t>
            </a:r>
            <a:r>
              <a:rPr lang="en-US" dirty="0"/>
              <a:t> – </a:t>
            </a:r>
            <a:r>
              <a:rPr lang="en-US" dirty="0" smtClean="0"/>
              <a:t>PEO Aviation, Program Manager Aviation Systems, PM AGSE</a:t>
            </a:r>
          </a:p>
          <a:p>
            <a:pPr>
              <a:spcBef>
                <a:spcPts val="1200"/>
              </a:spcBef>
            </a:pPr>
            <a:r>
              <a:rPr lang="en-US" b="1" dirty="0" smtClean="0"/>
              <a:t>Technical </a:t>
            </a:r>
            <a:r>
              <a:rPr lang="en-US" b="1" dirty="0"/>
              <a:t>Management </a:t>
            </a:r>
            <a:r>
              <a:rPr lang="en-US" dirty="0"/>
              <a:t>– </a:t>
            </a:r>
            <a:r>
              <a:rPr lang="en-US" dirty="0" smtClean="0"/>
              <a:t>Aviation </a:t>
            </a:r>
            <a:r>
              <a:rPr lang="en-US" dirty="0"/>
              <a:t>Ground Support Engineering (AGSE)</a:t>
            </a:r>
          </a:p>
          <a:p>
            <a:pPr>
              <a:spcBef>
                <a:spcPts val="1800"/>
              </a:spcBef>
              <a:spcAft>
                <a:spcPts val="600"/>
              </a:spcAft>
            </a:pPr>
            <a:r>
              <a:rPr lang="en-US" b="1" u="sng" dirty="0"/>
              <a:t>Supporting </a:t>
            </a:r>
            <a:r>
              <a:rPr lang="en-US" b="1" u="sng" dirty="0" smtClean="0"/>
              <a:t>Organizations</a:t>
            </a:r>
            <a:endParaRPr lang="en-US" b="1" u="sng" dirty="0"/>
          </a:p>
          <a:p>
            <a:pPr lvl="1"/>
            <a:r>
              <a:rPr lang="en-US" dirty="0" smtClean="0"/>
              <a:t>Aviation and Missile Command (AMCOM) G-4</a:t>
            </a:r>
          </a:p>
          <a:p>
            <a:pPr lvl="1"/>
            <a:r>
              <a:rPr lang="en-US" dirty="0" smtClean="0"/>
              <a:t>Aberdeen </a:t>
            </a:r>
            <a:r>
              <a:rPr lang="en-US" dirty="0"/>
              <a:t>Test Center (ATC), </a:t>
            </a:r>
            <a:r>
              <a:rPr lang="en-US" dirty="0" smtClean="0"/>
              <a:t>Intermediate </a:t>
            </a:r>
            <a:r>
              <a:rPr lang="en-US" dirty="0"/>
              <a:t>Fire </a:t>
            </a:r>
            <a:r>
              <a:rPr lang="en-US" dirty="0" smtClean="0"/>
              <a:t>Lab</a:t>
            </a:r>
            <a:endParaRPr lang="en-US" dirty="0"/>
          </a:p>
          <a:p>
            <a:pPr lvl="1"/>
            <a:r>
              <a:rPr lang="en-US" dirty="0"/>
              <a:t>Tyndall AFB - Air Force Research Laboratory (AFRL</a:t>
            </a:r>
            <a:r>
              <a:rPr lang="en-US" dirty="0" smtClean="0"/>
              <a:t>)</a:t>
            </a:r>
          </a:p>
          <a:p>
            <a:pPr>
              <a:spcBef>
                <a:spcPts val="1800"/>
              </a:spcBef>
            </a:pPr>
            <a:r>
              <a:rPr lang="en-US" b="1" dirty="0" smtClean="0"/>
              <a:t>DuPont Company</a:t>
            </a:r>
            <a:r>
              <a:rPr lang="en-US" dirty="0" smtClean="0"/>
              <a:t> – contributed FM-200 and FE-36 agents and performed materials compatibility testing of HFC-227ea/SBC</a:t>
            </a:r>
            <a:r>
              <a:rPr lang="en-US" baseline="-25000" dirty="0" smtClean="0"/>
              <a:t>S</a:t>
            </a:r>
            <a:r>
              <a:rPr lang="en-US" dirty="0" smtClean="0"/>
              <a:t> agent with HHFE hardware components</a:t>
            </a:r>
          </a:p>
          <a:p>
            <a:pPr>
              <a:spcBef>
                <a:spcPts val="1800"/>
              </a:spcBef>
            </a:pPr>
            <a:r>
              <a:rPr lang="en-US" b="1" dirty="0" smtClean="0"/>
              <a:t>Quickfire USA </a:t>
            </a:r>
            <a:r>
              <a:rPr lang="en-US" dirty="0" smtClean="0"/>
              <a:t>– contributed powdered agent for crucial initial HFC227ea and SBC evaluations</a:t>
            </a:r>
          </a:p>
          <a:p>
            <a:pPr>
              <a:spcBef>
                <a:spcPts val="1800"/>
              </a:spcBef>
              <a:spcAft>
                <a:spcPts val="0"/>
              </a:spcAft>
            </a:pPr>
            <a:r>
              <a:rPr lang="en-US" b="1" dirty="0" smtClean="0"/>
              <a:t>3M Corporation </a:t>
            </a:r>
            <a:r>
              <a:rPr lang="en-US" dirty="0" smtClean="0"/>
              <a:t>– contributed Novec 1230</a:t>
            </a:r>
          </a:p>
          <a:p>
            <a:pPr>
              <a:spcBef>
                <a:spcPts val="1800"/>
              </a:spcBef>
              <a:spcAft>
                <a:spcPts val="1800"/>
              </a:spcAft>
            </a:pPr>
            <a:r>
              <a:rPr lang="en-US" b="1" dirty="0" smtClean="0"/>
              <a:t>American Pacific Corporation </a:t>
            </a:r>
            <a:r>
              <a:rPr lang="en-US" dirty="0" smtClean="0"/>
              <a:t>– contributed Halotron-I</a:t>
            </a:r>
            <a:br>
              <a:rPr lang="en-US" dirty="0" smtClean="0"/>
            </a:br>
            <a:endParaRPr lang="en-US" dirty="0"/>
          </a:p>
        </p:txBody>
      </p:sp>
    </p:spTree>
    <p:extLst>
      <p:ext uri="{BB962C8B-B14F-4D97-AF65-F5344CB8AC3E}">
        <p14:creationId xmlns:p14="http://schemas.microsoft.com/office/powerpoint/2010/main" val="3009579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3268" y="-25722"/>
            <a:ext cx="7180732" cy="693550"/>
          </a:xfrm>
        </p:spPr>
        <p:txBody>
          <a:bodyPr/>
          <a:lstStyle/>
          <a:p>
            <a:r>
              <a:rPr lang="en-US" sz="4400" b="1" dirty="0" smtClean="0">
                <a:latin typeface="+mj-lt"/>
              </a:rPr>
              <a:t>Questions</a:t>
            </a:r>
            <a:endParaRPr lang="en-US" sz="4400" b="1" dirty="0">
              <a:latin typeface="+mj-lt"/>
            </a:endParaRPr>
          </a:p>
        </p:txBody>
      </p:sp>
      <p:sp>
        <p:nvSpPr>
          <p:cNvPr id="3" name="Rectangle 2"/>
          <p:cNvSpPr/>
          <p:nvPr/>
        </p:nvSpPr>
        <p:spPr>
          <a:xfrm>
            <a:off x="171451" y="1324808"/>
            <a:ext cx="8815388" cy="4524315"/>
          </a:xfrm>
          <a:prstGeom prst="rect">
            <a:avLst/>
          </a:prstGeom>
        </p:spPr>
        <p:txBody>
          <a:bodyPr wrap="square">
            <a:spAutoFit/>
          </a:bodyPr>
          <a:lstStyle/>
          <a:p>
            <a:pPr>
              <a:buFontTx/>
              <a:buNone/>
            </a:pPr>
            <a:r>
              <a:rPr lang="en-US" sz="3600" dirty="0" smtClean="0">
                <a:latin typeface="Arial (Body)"/>
              </a:rPr>
              <a:t>Any </a:t>
            </a:r>
            <a:r>
              <a:rPr lang="en-US" sz="3600" dirty="0">
                <a:latin typeface="Arial (Body)"/>
              </a:rPr>
              <a:t>p</a:t>
            </a:r>
            <a:r>
              <a:rPr lang="en-US" sz="3600" dirty="0" smtClean="0">
                <a:latin typeface="Arial (Body)"/>
              </a:rPr>
              <a:t>resentation related questions should be addressed to:</a:t>
            </a:r>
          </a:p>
          <a:p>
            <a:pPr>
              <a:buFontTx/>
              <a:buNone/>
            </a:pPr>
            <a:endParaRPr lang="en-US" sz="3600" dirty="0" smtClean="0">
              <a:latin typeface="Arial (Body)"/>
            </a:endParaRPr>
          </a:p>
          <a:p>
            <a:pPr algn="ctr">
              <a:buFontTx/>
              <a:buNone/>
            </a:pPr>
            <a:r>
              <a:rPr lang="en-US" sz="3600" dirty="0" smtClean="0">
                <a:latin typeface="Arial (Body)"/>
              </a:rPr>
              <a:t>Mr. Tim Helton</a:t>
            </a:r>
          </a:p>
          <a:p>
            <a:pPr algn="ctr">
              <a:buFontTx/>
              <a:buNone/>
            </a:pPr>
            <a:r>
              <a:rPr lang="en-US" sz="3600" i="1" dirty="0" smtClean="0">
                <a:latin typeface="Arial (Body)"/>
              </a:rPr>
              <a:t>U.S. Army Aviation and Missile Command (AMCOM) G-4</a:t>
            </a:r>
            <a:endParaRPr lang="en-US" sz="3600" i="1" dirty="0">
              <a:latin typeface="Arial (Body)"/>
            </a:endParaRPr>
          </a:p>
          <a:p>
            <a:pPr>
              <a:buFontTx/>
              <a:buNone/>
            </a:pPr>
            <a:endParaRPr lang="en-US" sz="3600" dirty="0" smtClean="0">
              <a:latin typeface="Arial (Body)"/>
            </a:endParaRPr>
          </a:p>
          <a:p>
            <a:pPr algn="ctr">
              <a:buFontTx/>
              <a:buNone/>
            </a:pPr>
            <a:r>
              <a:rPr lang="en-US" sz="3600" dirty="0" smtClean="0">
                <a:latin typeface="Arial (Body)"/>
              </a:rPr>
              <a:t>E-mail:  </a:t>
            </a:r>
            <a:r>
              <a:rPr lang="en-US" sz="3600" dirty="0" smtClean="0">
                <a:latin typeface="Arial (Body)"/>
                <a:hlinkClick r:id="rId2"/>
              </a:rPr>
              <a:t>tim.helton@us.army.mil</a:t>
            </a:r>
            <a:endParaRPr lang="en-US" sz="3600" dirty="0" smtClean="0">
              <a:latin typeface="Arial (Body)"/>
            </a:endParaRPr>
          </a:p>
        </p:txBody>
      </p:sp>
    </p:spTree>
    <p:extLst>
      <p:ext uri="{BB962C8B-B14F-4D97-AF65-F5344CB8AC3E}">
        <p14:creationId xmlns:p14="http://schemas.microsoft.com/office/powerpoint/2010/main" val="879450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nchor="ctr"/>
          <a:lstStyle/>
          <a:p>
            <a:pPr algn="ctr"/>
            <a:r>
              <a:rPr lang="en-US" sz="6600" dirty="0" smtClean="0"/>
              <a:t>Backup Slides</a:t>
            </a:r>
            <a:endParaRPr lang="en-US" sz="66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Discharge Angle and Range  </a:t>
            </a:r>
          </a:p>
        </p:txBody>
      </p:sp>
      <p:sp>
        <p:nvSpPr>
          <p:cNvPr id="7" name="Content Placeholder 6"/>
          <p:cNvSpPr>
            <a:spLocks noGrp="1"/>
          </p:cNvSpPr>
          <p:nvPr>
            <p:ph idx="1"/>
          </p:nvPr>
        </p:nvSpPr>
        <p:spPr>
          <a:xfrm>
            <a:off x="421480" y="900097"/>
            <a:ext cx="8229600" cy="1521619"/>
          </a:xfrm>
        </p:spPr>
        <p:txBody>
          <a:bodyPr/>
          <a:lstStyle/>
          <a:p>
            <a:pPr>
              <a:buNone/>
            </a:pPr>
            <a:endParaRPr lang="en-US" sz="2400" dirty="0" smtClean="0"/>
          </a:p>
          <a:p>
            <a:r>
              <a:rPr lang="en-US" sz="2200" dirty="0" smtClean="0"/>
              <a:t>This test is used to ensure that the HHFE is capable of discharging at least 90 percent of its contents from any orientation ranging from 45 degrees to ‑45 degrees from the vertical position with a range of four to ten feet for seven to nine seconds</a:t>
            </a:r>
          </a:p>
          <a:p>
            <a:pPr>
              <a:buNone/>
            </a:pPr>
            <a:r>
              <a:rPr lang="en-US" sz="800" dirty="0" smtClean="0"/>
              <a:t> </a:t>
            </a:r>
          </a:p>
          <a:p>
            <a:endParaRPr lang="en-US" sz="2800" dirty="0" smtClean="0"/>
          </a:p>
          <a:p>
            <a:endParaRPr lang="en-US" sz="2800" dirty="0" smtClean="0"/>
          </a:p>
        </p:txBody>
      </p:sp>
      <p:pic>
        <p:nvPicPr>
          <p:cNvPr id="5" name="Picture 4" descr="DSC_0009 - 45-deg reverse discharge .JPG"/>
          <p:cNvPicPr/>
          <p:nvPr/>
        </p:nvPicPr>
        <p:blipFill>
          <a:blip r:embed="rId2" cstate="print"/>
          <a:srcRect l="14583" t="7655" r="6090"/>
          <a:stretch>
            <a:fillRect/>
          </a:stretch>
        </p:blipFill>
        <p:spPr>
          <a:xfrm>
            <a:off x="4850617" y="3232679"/>
            <a:ext cx="3960499" cy="3051902"/>
          </a:xfrm>
          <a:prstGeom prst="rect">
            <a:avLst/>
          </a:prstGeom>
        </p:spPr>
      </p:pic>
      <p:pic>
        <p:nvPicPr>
          <p:cNvPr id="6" name="Picture 5" descr="DSC_0012 - 45-deg forward discharge .JPG"/>
          <p:cNvPicPr/>
          <p:nvPr/>
        </p:nvPicPr>
        <p:blipFill>
          <a:blip r:embed="rId3" cstate="print"/>
          <a:srcRect t="15311" r="20673" b="12201"/>
          <a:stretch>
            <a:fillRect/>
          </a:stretch>
        </p:blipFill>
        <p:spPr>
          <a:xfrm>
            <a:off x="322817" y="3231353"/>
            <a:ext cx="4196243" cy="2742008"/>
          </a:xfrm>
          <a:prstGeom prst="rect">
            <a:avLst/>
          </a:prstGeom>
        </p:spPr>
      </p:pic>
      <p:sp>
        <p:nvSpPr>
          <p:cNvPr id="8" name="Rectangle 7"/>
          <p:cNvSpPr/>
          <p:nvPr/>
        </p:nvSpPr>
        <p:spPr>
          <a:xfrm>
            <a:off x="385763" y="5036343"/>
            <a:ext cx="2336005" cy="3357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rPr>
              <a:t>Forward (+45</a:t>
            </a:r>
            <a:r>
              <a:rPr lang="en-US" sz="1200" baseline="30000" dirty="0" smtClean="0">
                <a:solidFill>
                  <a:schemeClr val="tx1"/>
                </a:solidFill>
              </a:rPr>
              <a:t>°</a:t>
            </a:r>
            <a:r>
              <a:rPr lang="en-US" sz="1200" dirty="0" smtClean="0">
                <a:solidFill>
                  <a:schemeClr val="tx1"/>
                </a:solidFill>
              </a:rPr>
              <a:t>) Discharge Test</a:t>
            </a:r>
          </a:p>
        </p:txBody>
      </p:sp>
      <p:sp>
        <p:nvSpPr>
          <p:cNvPr id="9" name="Rectangle 8"/>
          <p:cNvSpPr/>
          <p:nvPr/>
        </p:nvSpPr>
        <p:spPr>
          <a:xfrm>
            <a:off x="6138863" y="5231606"/>
            <a:ext cx="2336005" cy="3357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rPr>
              <a:t>Reverse (-45</a:t>
            </a:r>
            <a:r>
              <a:rPr lang="en-US" sz="1200" baseline="30000" dirty="0" smtClean="0">
                <a:solidFill>
                  <a:schemeClr val="tx1"/>
                </a:solidFill>
              </a:rPr>
              <a:t>°</a:t>
            </a:r>
            <a:r>
              <a:rPr lang="en-US" sz="1200" dirty="0" smtClean="0">
                <a:solidFill>
                  <a:schemeClr val="tx1"/>
                </a:solidFill>
              </a:rPr>
              <a:t>) Discharge Test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Operational Tests  </a:t>
            </a:r>
          </a:p>
        </p:txBody>
      </p:sp>
      <p:sp>
        <p:nvSpPr>
          <p:cNvPr id="7" name="Content Placeholder 6"/>
          <p:cNvSpPr>
            <a:spLocks noGrp="1"/>
          </p:cNvSpPr>
          <p:nvPr>
            <p:ph idx="1"/>
          </p:nvPr>
        </p:nvSpPr>
        <p:spPr>
          <a:xfrm>
            <a:off x="421480" y="885809"/>
            <a:ext cx="8229600" cy="1521619"/>
          </a:xfrm>
        </p:spPr>
        <p:txBody>
          <a:bodyPr/>
          <a:lstStyle/>
          <a:p>
            <a:r>
              <a:rPr lang="en-US" sz="1600" dirty="0" smtClean="0"/>
              <a:t>Operational testing includes ensuring that most soldiers (5</a:t>
            </a:r>
            <a:r>
              <a:rPr lang="en-US" sz="1600" u="sng" baseline="30000" dirty="0" smtClean="0"/>
              <a:t>th</a:t>
            </a:r>
            <a:r>
              <a:rPr lang="en-US" sz="1600" dirty="0" smtClean="0"/>
              <a:t> percentile female to a 95</a:t>
            </a:r>
            <a:r>
              <a:rPr lang="en-US" sz="1600" u="sng" baseline="30000" dirty="0" smtClean="0"/>
              <a:t>th</a:t>
            </a:r>
            <a:r>
              <a:rPr lang="en-US" sz="1600" dirty="0" smtClean="0"/>
              <a:t> percentile male) will be able to individually operate the HHFE while wearing their proper personal protective equipment (PPE)</a:t>
            </a:r>
          </a:p>
          <a:p>
            <a:pPr>
              <a:buNone/>
            </a:pPr>
            <a:r>
              <a:rPr lang="en-US" sz="800" dirty="0" smtClean="0"/>
              <a:t> </a:t>
            </a:r>
          </a:p>
          <a:p>
            <a:endParaRPr lang="en-US" sz="2800" dirty="0" smtClean="0"/>
          </a:p>
          <a:p>
            <a:endParaRPr lang="en-US" sz="2800" dirty="0" smtClean="0"/>
          </a:p>
        </p:txBody>
      </p:sp>
      <p:pic>
        <p:nvPicPr>
          <p:cNvPr id="10" name="Picture 9" descr="C:\Users\michael.d.runager\AppData\Local\Microsoft\Windows\Temporary Internet Files\Content.Word\_BMW3458.jpg"/>
          <p:cNvPicPr/>
          <p:nvPr/>
        </p:nvPicPr>
        <p:blipFill>
          <a:blip r:embed="rId2" cstate="print"/>
          <a:srcRect/>
          <a:stretch>
            <a:fillRect/>
          </a:stretch>
        </p:blipFill>
        <p:spPr bwMode="auto">
          <a:xfrm>
            <a:off x="1105131" y="1729287"/>
            <a:ext cx="2861733" cy="4342387"/>
          </a:xfrm>
          <a:prstGeom prst="rect">
            <a:avLst/>
          </a:prstGeom>
          <a:noFill/>
          <a:ln w="9525">
            <a:noFill/>
            <a:miter lim="800000"/>
            <a:headEnd/>
            <a:tailEnd/>
          </a:ln>
        </p:spPr>
      </p:pic>
      <p:sp>
        <p:nvSpPr>
          <p:cNvPr id="11" name="Rectangle 10"/>
          <p:cNvSpPr/>
          <p:nvPr/>
        </p:nvSpPr>
        <p:spPr>
          <a:xfrm>
            <a:off x="1976030" y="5701784"/>
            <a:ext cx="2223686" cy="646331"/>
          </a:xfrm>
          <a:prstGeom prst="rect">
            <a:avLst/>
          </a:prstGeom>
        </p:spPr>
        <p:txBody>
          <a:bodyPr wrap="none">
            <a:spAutoFit/>
          </a:bodyPr>
          <a:lstStyle/>
          <a:p>
            <a:r>
              <a:rPr lang="en-US" dirty="0" smtClean="0"/>
              <a:t>95</a:t>
            </a:r>
            <a:r>
              <a:rPr lang="en-US" u="sng" baseline="30000" dirty="0" smtClean="0"/>
              <a:t>th</a:t>
            </a:r>
            <a:r>
              <a:rPr lang="en-US" dirty="0" smtClean="0"/>
              <a:t> Percentile Male</a:t>
            </a:r>
          </a:p>
          <a:p>
            <a:r>
              <a:rPr lang="en-US" dirty="0" smtClean="0"/>
              <a:t>Crewmember</a:t>
            </a:r>
            <a:endParaRPr lang="en-US" dirty="0"/>
          </a:p>
        </p:txBody>
      </p:sp>
      <p:pic>
        <p:nvPicPr>
          <p:cNvPr id="12" name="Picture 11" descr="C:\Users\michael.d.runager\AppData\Local\Microsoft\Windows\Temporary Internet Files\Content.Word\_BMW3471.jpg"/>
          <p:cNvPicPr/>
          <p:nvPr/>
        </p:nvPicPr>
        <p:blipFill>
          <a:blip r:embed="rId3" cstate="print"/>
          <a:srcRect b="5510"/>
          <a:stretch>
            <a:fillRect/>
          </a:stretch>
        </p:blipFill>
        <p:spPr bwMode="auto">
          <a:xfrm>
            <a:off x="5105664" y="1717449"/>
            <a:ext cx="2918884" cy="4351789"/>
          </a:xfrm>
          <a:prstGeom prst="rect">
            <a:avLst/>
          </a:prstGeom>
          <a:noFill/>
          <a:ln w="9525">
            <a:noFill/>
            <a:miter lim="800000"/>
            <a:headEnd/>
            <a:tailEnd/>
          </a:ln>
        </p:spPr>
      </p:pic>
      <p:sp>
        <p:nvSpPr>
          <p:cNvPr id="13" name="Rectangle 12"/>
          <p:cNvSpPr/>
          <p:nvPr/>
        </p:nvSpPr>
        <p:spPr>
          <a:xfrm>
            <a:off x="6457542" y="5747026"/>
            <a:ext cx="2364750" cy="646331"/>
          </a:xfrm>
          <a:prstGeom prst="rect">
            <a:avLst/>
          </a:prstGeom>
        </p:spPr>
        <p:txBody>
          <a:bodyPr wrap="none">
            <a:spAutoFit/>
          </a:bodyPr>
          <a:lstStyle/>
          <a:p>
            <a:r>
              <a:rPr lang="en-US" dirty="0" smtClean="0"/>
              <a:t>5</a:t>
            </a:r>
            <a:r>
              <a:rPr lang="en-US" u="sng" baseline="30000" dirty="0" smtClean="0"/>
              <a:t>th</a:t>
            </a:r>
            <a:r>
              <a:rPr lang="en-US" dirty="0" smtClean="0"/>
              <a:t> Percentile Female</a:t>
            </a:r>
          </a:p>
          <a:p>
            <a:r>
              <a:rPr lang="en-US" dirty="0" smtClean="0"/>
              <a:t>Crewmember</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etup_4.JPG"/>
          <p:cNvPicPr/>
          <p:nvPr/>
        </p:nvPicPr>
        <p:blipFill>
          <a:blip r:embed="rId2" cstate="print"/>
          <a:srcRect l="7853" t="31763" r="5769" b="15738"/>
          <a:stretch>
            <a:fillRect/>
          </a:stretch>
        </p:blipFill>
        <p:spPr>
          <a:xfrm>
            <a:off x="2505332" y="1841988"/>
            <a:ext cx="4190485" cy="1688124"/>
          </a:xfrm>
          <a:prstGeom prst="rect">
            <a:avLst/>
          </a:prstGeom>
        </p:spPr>
      </p:pic>
      <p:sp>
        <p:nvSpPr>
          <p:cNvPr id="4" name="Title 3"/>
          <p:cNvSpPr>
            <a:spLocks noGrp="1"/>
          </p:cNvSpPr>
          <p:nvPr>
            <p:ph type="title"/>
          </p:nvPr>
        </p:nvSpPr>
        <p:spPr/>
        <p:txBody>
          <a:bodyPr/>
          <a:lstStyle/>
          <a:p>
            <a:r>
              <a:rPr lang="en-US" dirty="0" smtClean="0"/>
              <a:t>Blowing Dust Test  </a:t>
            </a:r>
          </a:p>
        </p:txBody>
      </p:sp>
      <p:sp>
        <p:nvSpPr>
          <p:cNvPr id="7" name="Content Placeholder 6"/>
          <p:cNvSpPr>
            <a:spLocks noGrp="1"/>
          </p:cNvSpPr>
          <p:nvPr>
            <p:ph idx="1"/>
          </p:nvPr>
        </p:nvSpPr>
        <p:spPr>
          <a:xfrm>
            <a:off x="421480" y="885809"/>
            <a:ext cx="8229600" cy="1521619"/>
          </a:xfrm>
        </p:spPr>
        <p:txBody>
          <a:bodyPr/>
          <a:lstStyle/>
          <a:p>
            <a:r>
              <a:rPr lang="en-US" sz="1600" dirty="0" smtClean="0"/>
              <a:t>This test is used to help ensure that the HHFE will be operational after it is exposed to wind-blown dust during its life cycle on the aircraft.  This test includes the HHFEs being exposed to wind speeds of 1750 feet/minute with a dust concentration of 0.3 grams/cubic foot.</a:t>
            </a:r>
          </a:p>
          <a:p>
            <a:pPr>
              <a:buNone/>
            </a:pPr>
            <a:r>
              <a:rPr lang="en-US" sz="800" dirty="0" smtClean="0"/>
              <a:t> </a:t>
            </a:r>
          </a:p>
          <a:p>
            <a:endParaRPr lang="en-US" sz="2800" dirty="0" smtClean="0"/>
          </a:p>
          <a:p>
            <a:endParaRPr lang="en-US" sz="2800" dirty="0" smtClean="0"/>
          </a:p>
        </p:txBody>
      </p:sp>
      <p:sp>
        <p:nvSpPr>
          <p:cNvPr id="11" name="Rectangle 10"/>
          <p:cNvSpPr/>
          <p:nvPr/>
        </p:nvSpPr>
        <p:spPr>
          <a:xfrm>
            <a:off x="0" y="3122890"/>
            <a:ext cx="9144000" cy="292388"/>
          </a:xfrm>
          <a:prstGeom prst="rect">
            <a:avLst/>
          </a:prstGeom>
        </p:spPr>
        <p:txBody>
          <a:bodyPr wrap="square">
            <a:spAutoFit/>
          </a:bodyPr>
          <a:lstStyle/>
          <a:p>
            <a:pPr algn="ctr"/>
            <a:r>
              <a:rPr lang="en-US" sz="1300" dirty="0" smtClean="0">
                <a:solidFill>
                  <a:srgbClr val="FFFF00"/>
                </a:solidFill>
              </a:rPr>
              <a:t>  </a:t>
            </a:r>
            <a:r>
              <a:rPr lang="en-US" sz="1250" dirty="0" smtClean="0">
                <a:solidFill>
                  <a:srgbClr val="FFFF00"/>
                </a:solidFill>
              </a:rPr>
              <a:t>HHFE test samples ready for Blowing Dust Test exposure</a:t>
            </a:r>
            <a:endParaRPr lang="en-US" sz="1250" dirty="0">
              <a:solidFill>
                <a:srgbClr val="FFFF00"/>
              </a:solidFill>
            </a:endParaRPr>
          </a:p>
        </p:txBody>
      </p:sp>
      <p:pic>
        <p:nvPicPr>
          <p:cNvPr id="9" name="Picture 8" descr="Posttest_5.JPG"/>
          <p:cNvPicPr/>
          <p:nvPr/>
        </p:nvPicPr>
        <p:blipFill>
          <a:blip r:embed="rId3" cstate="print"/>
          <a:srcRect l="9776" b="14669"/>
          <a:stretch>
            <a:fillRect/>
          </a:stretch>
        </p:blipFill>
        <p:spPr>
          <a:xfrm>
            <a:off x="2541863" y="3864490"/>
            <a:ext cx="4107042" cy="2377827"/>
          </a:xfrm>
          <a:prstGeom prst="rect">
            <a:avLst/>
          </a:prstGeom>
        </p:spPr>
      </p:pic>
      <p:sp>
        <p:nvSpPr>
          <p:cNvPr id="13" name="Rectangle 12"/>
          <p:cNvSpPr/>
          <p:nvPr/>
        </p:nvSpPr>
        <p:spPr>
          <a:xfrm>
            <a:off x="2960419" y="5848924"/>
            <a:ext cx="3412473" cy="292388"/>
          </a:xfrm>
          <a:prstGeom prst="rect">
            <a:avLst/>
          </a:prstGeom>
        </p:spPr>
        <p:txBody>
          <a:bodyPr wrap="none">
            <a:spAutoFit/>
          </a:bodyPr>
          <a:lstStyle/>
          <a:p>
            <a:r>
              <a:rPr lang="en-US" sz="1300" dirty="0" smtClean="0">
                <a:solidFill>
                  <a:srgbClr val="FFFF00"/>
                </a:solidFill>
              </a:rPr>
              <a:t>Blowing Dust Test Samples after exposure  </a:t>
            </a:r>
            <a:endParaRPr lang="en-US" sz="1300" dirty="0">
              <a:solidFill>
                <a:srgbClr val="FFFF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rawing Tree.jpg"/>
          <p:cNvPicPr/>
          <p:nvPr/>
        </p:nvPicPr>
        <p:blipFill>
          <a:blip r:embed="rId2" cstate="print"/>
          <a:srcRect t="33636"/>
          <a:stretch>
            <a:fillRect/>
          </a:stretch>
        </p:blipFill>
        <p:spPr>
          <a:xfrm>
            <a:off x="65835" y="1441088"/>
            <a:ext cx="9015984" cy="4539107"/>
          </a:xfrm>
          <a:prstGeom prst="rect">
            <a:avLst/>
          </a:prstGeom>
          <a:ln>
            <a:noFill/>
          </a:ln>
        </p:spPr>
      </p:pic>
      <p:sp>
        <p:nvSpPr>
          <p:cNvPr id="4" name="Title 3"/>
          <p:cNvSpPr>
            <a:spLocks noGrp="1"/>
          </p:cNvSpPr>
          <p:nvPr>
            <p:ph type="title"/>
          </p:nvPr>
        </p:nvSpPr>
        <p:spPr/>
        <p:txBody>
          <a:bodyPr/>
          <a:lstStyle/>
          <a:p>
            <a:r>
              <a:rPr lang="en-US" dirty="0" smtClean="0"/>
              <a:t>Technical Data Package (TDP)</a:t>
            </a:r>
          </a:p>
        </p:txBody>
      </p:sp>
      <p:sp>
        <p:nvSpPr>
          <p:cNvPr id="7" name="Content Placeholder 6"/>
          <p:cNvSpPr>
            <a:spLocks noGrp="1"/>
          </p:cNvSpPr>
          <p:nvPr>
            <p:ph idx="1"/>
          </p:nvPr>
        </p:nvSpPr>
        <p:spPr>
          <a:xfrm>
            <a:off x="421480" y="849234"/>
            <a:ext cx="8229600" cy="335829"/>
          </a:xfrm>
        </p:spPr>
        <p:txBody>
          <a:bodyPr/>
          <a:lstStyle/>
          <a:p>
            <a:r>
              <a:rPr lang="en-US" sz="2400" dirty="0" smtClean="0"/>
              <a:t>Over 40 drawings make up the TDP </a:t>
            </a:r>
          </a:p>
          <a:p>
            <a:pPr>
              <a:buNone/>
            </a:pPr>
            <a:r>
              <a:rPr lang="en-US" sz="800" dirty="0" smtClean="0"/>
              <a:t> </a:t>
            </a:r>
          </a:p>
          <a:p>
            <a:endParaRPr lang="en-US" sz="2800" dirty="0" smtClean="0"/>
          </a:p>
          <a:p>
            <a:endParaRPr lang="en-US" sz="2800" dirty="0" smtClean="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Unique Challenges</a:t>
            </a:r>
            <a:endParaRPr lang="en-US" dirty="0"/>
          </a:p>
        </p:txBody>
      </p:sp>
      <p:sp>
        <p:nvSpPr>
          <p:cNvPr id="3" name="Content Placeholder 2"/>
          <p:cNvSpPr>
            <a:spLocks noGrp="1"/>
          </p:cNvSpPr>
          <p:nvPr>
            <p:ph sz="half" idx="1"/>
          </p:nvPr>
        </p:nvSpPr>
        <p:spPr>
          <a:xfrm>
            <a:off x="85725" y="1042994"/>
            <a:ext cx="4507706" cy="4954577"/>
          </a:xfrm>
        </p:spPr>
        <p:txBody>
          <a:bodyPr/>
          <a:lstStyle/>
          <a:p>
            <a:r>
              <a:rPr lang="en-US" sz="2200" dirty="0" smtClean="0"/>
              <a:t>Use of the same cylinder size (Form, Fit, and Function) to eliminate the need for a aircraft redesign</a:t>
            </a:r>
          </a:p>
          <a:p>
            <a:pPr lvl="1"/>
            <a:r>
              <a:rPr lang="en-US" sz="2200" dirty="0" smtClean="0"/>
              <a:t>Increased agent volume</a:t>
            </a:r>
          </a:p>
          <a:p>
            <a:pPr lvl="1"/>
            <a:r>
              <a:rPr lang="en-US" sz="2200" dirty="0" smtClean="0"/>
              <a:t>Effect on agent flow rates</a:t>
            </a:r>
          </a:p>
          <a:p>
            <a:r>
              <a:rPr lang="en-US" sz="2200" dirty="0" smtClean="0"/>
              <a:t>As effective as Halon Configuration</a:t>
            </a:r>
          </a:p>
          <a:p>
            <a:r>
              <a:rPr lang="en-US" sz="2200" dirty="0" smtClean="0"/>
              <a:t>Temperature extremes</a:t>
            </a:r>
          </a:p>
          <a:p>
            <a:pPr>
              <a:spcBef>
                <a:spcPts val="0"/>
              </a:spcBef>
              <a:buNone/>
            </a:pPr>
            <a:r>
              <a:rPr lang="en-US" sz="2200" dirty="0" smtClean="0"/>
              <a:t>      (Operational and Storage)</a:t>
            </a:r>
          </a:p>
          <a:p>
            <a:pPr lvl="1"/>
            <a:r>
              <a:rPr lang="en-US" sz="2200" dirty="0" smtClean="0"/>
              <a:t>High temperatures:  issues with thermal expansion of the agent causing high pressures</a:t>
            </a:r>
          </a:p>
          <a:p>
            <a:pPr lvl="1"/>
            <a:r>
              <a:rPr lang="en-US" sz="2200" dirty="0" smtClean="0"/>
              <a:t>Low temperatures:  issues maintaining agent flow</a:t>
            </a:r>
          </a:p>
        </p:txBody>
      </p:sp>
      <p:pic>
        <p:nvPicPr>
          <p:cNvPr id="5" name="Content Placeholder 4" descr="C:\Users\michael.d.runager\AppData\Local\Microsoft\Windows\Temporary Internet Files\Content.Word\_BMW3441.jpg"/>
          <p:cNvPicPr>
            <a:picLocks noGrp="1"/>
          </p:cNvPicPr>
          <p:nvPr>
            <p:ph sz="half" idx="2"/>
          </p:nvPr>
        </p:nvPicPr>
        <p:blipFill>
          <a:blip r:embed="rId2" cstate="print"/>
          <a:srcRect/>
          <a:stretch>
            <a:fillRect/>
          </a:stretch>
        </p:blipFill>
        <p:spPr bwMode="auto">
          <a:xfrm>
            <a:off x="4648200" y="2011635"/>
            <a:ext cx="4038600" cy="2683221"/>
          </a:xfrm>
          <a:prstGeom prst="rect">
            <a:avLst/>
          </a:prstGeom>
          <a:noFill/>
          <a:ln w="9525">
            <a:noFill/>
            <a:miter lim="800000"/>
            <a:headEnd/>
            <a:tailEnd/>
          </a:ln>
        </p:spPr>
      </p:pic>
      <p:sp>
        <p:nvSpPr>
          <p:cNvPr id="6" name="TextBox 5"/>
          <p:cNvSpPr txBox="1"/>
          <p:nvPr/>
        </p:nvSpPr>
        <p:spPr>
          <a:xfrm>
            <a:off x="4638236" y="4716349"/>
            <a:ext cx="4096113" cy="646331"/>
          </a:xfrm>
          <a:prstGeom prst="rect">
            <a:avLst/>
          </a:prstGeom>
          <a:noFill/>
        </p:spPr>
        <p:txBody>
          <a:bodyPr wrap="square" rtlCol="0">
            <a:spAutoFit/>
          </a:bodyPr>
          <a:lstStyle/>
          <a:p>
            <a:r>
              <a:rPr lang="en-US" dirty="0" smtClean="0">
                <a:latin typeface="Calibri" pitchFamily="34" charset="0"/>
                <a:cs typeface="Calibri" pitchFamily="34" charset="0"/>
              </a:rPr>
              <a:t>NOTE:  The replacement configuration shown here during human factors testing</a:t>
            </a:r>
            <a:endParaRPr lang="en-US"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Nozzle Development</a:t>
            </a:r>
            <a:endParaRPr lang="en-US" dirty="0"/>
          </a:p>
        </p:txBody>
      </p:sp>
      <p:sp>
        <p:nvSpPr>
          <p:cNvPr id="3" name="Content Placeholder 2"/>
          <p:cNvSpPr>
            <a:spLocks noGrp="1"/>
          </p:cNvSpPr>
          <p:nvPr>
            <p:ph idx="1"/>
          </p:nvPr>
        </p:nvSpPr>
        <p:spPr>
          <a:xfrm>
            <a:off x="457200" y="1335872"/>
            <a:ext cx="8229600" cy="4525963"/>
          </a:xfrm>
        </p:spPr>
        <p:txBody>
          <a:bodyPr/>
          <a:lstStyle/>
          <a:p>
            <a:r>
              <a:rPr lang="en-US" dirty="0" smtClean="0"/>
              <a:t>Optimized droplet size for suppression effectiveness is in part a function of boiling point (vapor pressure of agent)</a:t>
            </a:r>
          </a:p>
          <a:p>
            <a:pPr lvl="1"/>
            <a:r>
              <a:rPr lang="en-US" dirty="0" smtClean="0"/>
              <a:t>Discharge distance</a:t>
            </a:r>
          </a:p>
          <a:p>
            <a:pPr lvl="1"/>
            <a:r>
              <a:rPr lang="en-US" dirty="0" smtClean="0"/>
              <a:t>Spray characteristics</a:t>
            </a:r>
          </a:p>
          <a:p>
            <a:r>
              <a:rPr lang="en-US" dirty="0" smtClean="0"/>
              <a:t>Spray discharge, throw, and angle should be optimized to take advantage of the heat of vaporization of the agent and to generate an inert blanket over the burning fuel</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Nozzle Examples</a:t>
            </a:r>
            <a:endParaRPr lang="en-US" dirty="0"/>
          </a:p>
        </p:txBody>
      </p:sp>
      <p:pic>
        <p:nvPicPr>
          <p:cNvPr id="7" name="Content Placeholder 6" descr="nozzle 2.jpg"/>
          <p:cNvPicPr>
            <a:picLocks noGrp="1" noChangeAspect="1"/>
          </p:cNvPicPr>
          <p:nvPr>
            <p:ph sz="half" idx="1"/>
          </p:nvPr>
        </p:nvPicPr>
        <p:blipFill>
          <a:blip r:embed="rId2" cstate="print"/>
          <a:stretch>
            <a:fillRect/>
          </a:stretch>
        </p:blipFill>
        <p:spPr>
          <a:xfrm>
            <a:off x="728930" y="1600200"/>
            <a:ext cx="3495139" cy="4525963"/>
          </a:xfrm>
        </p:spPr>
      </p:pic>
      <p:pic>
        <p:nvPicPr>
          <p:cNvPr id="8" name="Content Placeholder 7" descr="nozzle1.png"/>
          <p:cNvPicPr>
            <a:picLocks noGrp="1" noChangeAspect="1"/>
          </p:cNvPicPr>
          <p:nvPr>
            <p:ph sz="half" idx="2"/>
          </p:nvPr>
        </p:nvPicPr>
        <p:blipFill>
          <a:blip r:embed="rId3" cstate="print"/>
          <a:stretch>
            <a:fillRect/>
          </a:stretch>
        </p:blipFill>
        <p:spPr>
          <a:xfrm>
            <a:off x="4648200" y="2525723"/>
            <a:ext cx="4038600" cy="2674917"/>
          </a:xfrm>
        </p:spPr>
      </p:pic>
      <p:sp>
        <p:nvSpPr>
          <p:cNvPr id="5" name="TextBox 4"/>
          <p:cNvSpPr txBox="1"/>
          <p:nvPr/>
        </p:nvSpPr>
        <p:spPr>
          <a:xfrm>
            <a:off x="4393407" y="1092994"/>
            <a:ext cx="4650582" cy="1384995"/>
          </a:xfrm>
          <a:prstGeom prst="rect">
            <a:avLst/>
          </a:prstGeom>
          <a:noFill/>
        </p:spPr>
        <p:txBody>
          <a:bodyPr wrap="square" rtlCol="0">
            <a:spAutoFit/>
          </a:bodyPr>
          <a:lstStyle/>
          <a:p>
            <a:pPr>
              <a:buFont typeface="Arial" pitchFamily="34" charset="0"/>
              <a:buChar char="•"/>
            </a:pPr>
            <a:r>
              <a:rPr lang="en-US" dirty="0" smtClean="0">
                <a:latin typeface="Calibri" pitchFamily="34" charset="0"/>
                <a:cs typeface="Calibri" pitchFamily="34" charset="0"/>
              </a:rPr>
              <a:t>  </a:t>
            </a:r>
            <a:r>
              <a:rPr lang="en-US" sz="2200" dirty="0" smtClean="0">
                <a:latin typeface="Calibri" pitchFamily="34" charset="0"/>
                <a:cs typeface="Calibri" pitchFamily="34" charset="0"/>
              </a:rPr>
              <a:t>Dozens of commercially available nozzle designs were evaluated along with many custom designs</a:t>
            </a:r>
          </a:p>
          <a:p>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Spray Patterns</a:t>
            </a:r>
            <a:endParaRPr lang="en-US" dirty="0"/>
          </a:p>
        </p:txBody>
      </p:sp>
      <p:pic>
        <p:nvPicPr>
          <p:cNvPr id="1027" name="Picture 3"/>
          <p:cNvPicPr>
            <a:picLocks noGrp="1" noChangeAspect="1" noChangeArrowheads="1"/>
          </p:cNvPicPr>
          <p:nvPr>
            <p:ph sz="half" idx="1"/>
          </p:nvPr>
        </p:nvPicPr>
        <p:blipFill>
          <a:blip r:embed="rId2" cstate="print"/>
          <a:srcRect/>
          <a:stretch>
            <a:fillRect/>
          </a:stretch>
        </p:blipFill>
        <p:spPr bwMode="auto">
          <a:xfrm>
            <a:off x="274320" y="2783216"/>
            <a:ext cx="4384683" cy="2743200"/>
          </a:xfrm>
          <a:prstGeom prst="rect">
            <a:avLst/>
          </a:prstGeom>
          <a:noFill/>
          <a:ln w="9525">
            <a:noFill/>
            <a:miter lim="800000"/>
            <a:headEnd/>
            <a:tailEnd/>
          </a:ln>
        </p:spPr>
      </p:pic>
      <p:pic>
        <p:nvPicPr>
          <p:cNvPr id="1031" name="Picture 7"/>
          <p:cNvPicPr>
            <a:picLocks noGrp="1" noChangeAspect="1" noChangeArrowheads="1"/>
          </p:cNvPicPr>
          <p:nvPr>
            <p:ph sz="half" idx="2"/>
          </p:nvPr>
        </p:nvPicPr>
        <p:blipFill>
          <a:blip r:embed="rId3" cstate="print"/>
          <a:srcRect/>
          <a:stretch>
            <a:fillRect/>
          </a:stretch>
        </p:blipFill>
        <p:spPr bwMode="auto">
          <a:xfrm>
            <a:off x="4846320" y="2783216"/>
            <a:ext cx="4010705" cy="2743200"/>
          </a:xfrm>
          <a:prstGeom prst="rect">
            <a:avLst/>
          </a:prstGeom>
          <a:noFill/>
        </p:spPr>
      </p:pic>
      <p:sp>
        <p:nvSpPr>
          <p:cNvPr id="5" name="TextBox 4"/>
          <p:cNvSpPr txBox="1"/>
          <p:nvPr/>
        </p:nvSpPr>
        <p:spPr>
          <a:xfrm>
            <a:off x="757223" y="1114419"/>
            <a:ext cx="7758112" cy="1323439"/>
          </a:xfrm>
          <a:prstGeom prst="rect">
            <a:avLst/>
          </a:prstGeom>
          <a:noFill/>
        </p:spPr>
        <p:txBody>
          <a:bodyPr wrap="square" rtlCol="0">
            <a:spAutoFit/>
          </a:bodyPr>
          <a:lstStyle/>
          <a:p>
            <a:pPr>
              <a:buFont typeface="Arial" pitchFamily="34" charset="0"/>
              <a:buChar char="•"/>
            </a:pPr>
            <a:r>
              <a:rPr lang="en-US" dirty="0" smtClean="0"/>
              <a:t>  </a:t>
            </a:r>
            <a:r>
              <a:rPr lang="en-US" sz="2000" dirty="0" smtClean="0">
                <a:latin typeface="Calibri" pitchFamily="34" charset="0"/>
                <a:cs typeface="Calibri" pitchFamily="34" charset="0"/>
              </a:rPr>
              <a:t>Multiple Co-Planar Lasers were utilized to show the spray patterns for optimization of agent/hardware</a:t>
            </a:r>
          </a:p>
          <a:p>
            <a:pPr>
              <a:buFont typeface="Arial" pitchFamily="34" charset="0"/>
              <a:buChar char="•"/>
            </a:pPr>
            <a:r>
              <a:rPr lang="en-US" sz="2000" dirty="0" smtClean="0">
                <a:latin typeface="Calibri" pitchFamily="34" charset="0"/>
                <a:cs typeface="Calibri" pitchFamily="34" charset="0"/>
              </a:rPr>
              <a:t>  Droplets shown during these evaluations aided in making design adjustments to the nozzle and pressures</a:t>
            </a:r>
            <a:endParaRPr lang="en-US" sz="20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Effect of Sodium Bicarbonate (SBC)</a:t>
            </a:r>
            <a:endParaRPr lang="en-US" sz="3600" dirty="0"/>
          </a:p>
        </p:txBody>
      </p:sp>
      <p:sp>
        <p:nvSpPr>
          <p:cNvPr id="3" name="Content Placeholder 2"/>
          <p:cNvSpPr>
            <a:spLocks noGrp="1"/>
          </p:cNvSpPr>
          <p:nvPr>
            <p:ph idx="1"/>
          </p:nvPr>
        </p:nvSpPr>
        <p:spPr>
          <a:xfrm>
            <a:off x="478631" y="1235871"/>
            <a:ext cx="8229600" cy="4525963"/>
          </a:xfrm>
        </p:spPr>
        <p:txBody>
          <a:bodyPr/>
          <a:lstStyle/>
          <a:p>
            <a:r>
              <a:rPr lang="en-US" sz="2400" dirty="0" smtClean="0"/>
              <a:t>SBC had been previously used to increase agent extinguishing performance in ground vehicles.</a:t>
            </a:r>
          </a:p>
          <a:p>
            <a:pPr lvl="1"/>
            <a:r>
              <a:rPr lang="en-US" sz="2400" dirty="0" smtClean="0"/>
              <a:t>Total flooding application</a:t>
            </a:r>
          </a:p>
          <a:p>
            <a:pPr lvl="1"/>
            <a:r>
              <a:rPr lang="en-US" sz="2400" dirty="0" smtClean="0"/>
              <a:t>Fast discharge (all at once, on the front end)</a:t>
            </a:r>
          </a:p>
          <a:p>
            <a:r>
              <a:rPr lang="en-US" sz="2400" dirty="0" smtClean="0"/>
              <a:t>Our focus was more on dispersion of SBC:</a:t>
            </a:r>
          </a:p>
          <a:p>
            <a:pPr lvl="1"/>
            <a:r>
              <a:rPr lang="en-US" sz="2400" dirty="0" smtClean="0"/>
              <a:t>Greater surface area of a special SBC (SBC</a:t>
            </a:r>
            <a:r>
              <a:rPr lang="en-US" sz="2400" baseline="-25000" dirty="0" smtClean="0"/>
              <a:t>S</a:t>
            </a:r>
            <a:r>
              <a:rPr lang="en-US" sz="2400" dirty="0" smtClean="0"/>
              <a:t>) is achieved by utilizing smaller particles.  Two classes, SBC-1  and SBC-2 were developed.</a:t>
            </a:r>
          </a:p>
          <a:p>
            <a:pPr lvl="1"/>
            <a:r>
              <a:rPr lang="en-US" sz="2400" dirty="0" smtClean="0"/>
              <a:t>Smaller/Dryer particles increase ability to suspend in HFC-227ea and not cake when subjected temperature cycling</a:t>
            </a:r>
          </a:p>
          <a:p>
            <a:pPr lvl="1"/>
            <a:r>
              <a:rPr lang="en-US" sz="2400" dirty="0" smtClean="0"/>
              <a:t>Smaller particles are more effective in fire suppression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Selected Nozzle</a:t>
            </a:r>
            <a:endParaRPr lang="en-US" dirty="0"/>
          </a:p>
        </p:txBody>
      </p:sp>
      <p:sp>
        <p:nvSpPr>
          <p:cNvPr id="5" name="Content Placeholder 4"/>
          <p:cNvSpPr>
            <a:spLocks noGrp="1"/>
          </p:cNvSpPr>
          <p:nvPr>
            <p:ph sz="half" idx="2"/>
          </p:nvPr>
        </p:nvSpPr>
        <p:spPr>
          <a:xfrm>
            <a:off x="5315484" y="1457320"/>
            <a:ext cx="3635635" cy="4525963"/>
          </a:xfrm>
        </p:spPr>
        <p:txBody>
          <a:bodyPr/>
          <a:lstStyle/>
          <a:p>
            <a:r>
              <a:rPr lang="en-US" sz="2600" dirty="0" smtClean="0"/>
              <a:t>Originally developed for Halotron I and Novec 1230</a:t>
            </a:r>
          </a:p>
          <a:p>
            <a:r>
              <a:rPr lang="en-US" sz="2600" dirty="0" smtClean="0"/>
              <a:t>Sixteen holes intended to break up the spray</a:t>
            </a:r>
          </a:p>
          <a:p>
            <a:r>
              <a:rPr lang="en-US" sz="2600" dirty="0" smtClean="0"/>
              <a:t>Effectively disperses SBC</a:t>
            </a:r>
            <a:r>
              <a:rPr lang="en-US" sz="2600" baseline="-25000" dirty="0" smtClean="0"/>
              <a:t>S</a:t>
            </a:r>
          </a:p>
          <a:p>
            <a:r>
              <a:rPr lang="en-US" sz="2600" dirty="0" smtClean="0"/>
              <a:t>Angled holes to separate droplets to increase range, cover more area</a:t>
            </a:r>
          </a:p>
        </p:txBody>
      </p:sp>
      <p:pic>
        <p:nvPicPr>
          <p:cNvPr id="6" name="Picture 5"/>
          <p:cNvPicPr/>
          <p:nvPr/>
        </p:nvPicPr>
        <p:blipFill>
          <a:blip r:embed="rId2" cstate="print"/>
          <a:stretch>
            <a:fillRect/>
          </a:stretch>
        </p:blipFill>
        <p:spPr>
          <a:xfrm>
            <a:off x="252423" y="2378815"/>
            <a:ext cx="5027295" cy="2260283"/>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JP-8 Fire Extinguishment</a:t>
            </a:r>
            <a:endParaRPr lang="en-US" dirty="0"/>
          </a:p>
        </p:txBody>
      </p:sp>
      <p:pic>
        <p:nvPicPr>
          <p:cNvPr id="3" name="FM-200_w_SBC-2_12.5_SQ_FT_JP8_FEB_2010.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67797" y="1046409"/>
            <a:ext cx="6829494" cy="5122571"/>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PEO Aviation 3-30-12">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EO Template 9-2010">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PEO Template 9-2010">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2_PEO Template 9-2010">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PEO Template 9-2010">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PEO Template 9-2010">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PEO Template 9-2010">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PEO Aviation 3-30-12</Template>
  <TotalTime>1074</TotalTime>
  <Words>1317</Words>
  <Application>Microsoft Office PowerPoint</Application>
  <PresentationFormat>On-screen Show (4:3)</PresentationFormat>
  <Paragraphs>237</Paragraphs>
  <Slides>28</Slides>
  <Notes>0</Notes>
  <HiddenSlides>0</HiddenSlides>
  <MMClips>2</MMClips>
  <ScaleCrop>false</ScaleCrop>
  <HeadingPairs>
    <vt:vector size="4" baseType="variant">
      <vt:variant>
        <vt:lpstr>Theme</vt:lpstr>
      </vt:variant>
      <vt:variant>
        <vt:i4>8</vt:i4>
      </vt:variant>
      <vt:variant>
        <vt:lpstr>Slide Titles</vt:lpstr>
      </vt:variant>
      <vt:variant>
        <vt:i4>28</vt:i4>
      </vt:variant>
    </vt:vector>
  </HeadingPairs>
  <TitlesOfParts>
    <vt:vector size="36" baseType="lpstr">
      <vt:lpstr>PEO Aviation 3-30-12</vt:lpstr>
      <vt:lpstr>1_PEO Template 9-2010</vt:lpstr>
      <vt:lpstr>4_Office Theme</vt:lpstr>
      <vt:lpstr>2_PEO Template 9-2010</vt:lpstr>
      <vt:lpstr>12_PEO Template 9-2010</vt:lpstr>
      <vt:lpstr>10_PEO Template 9-2010</vt:lpstr>
      <vt:lpstr>6_PEO Template 9-2010</vt:lpstr>
      <vt:lpstr>3_PEO Template 9-2010</vt:lpstr>
      <vt:lpstr>US Army Handheld Fire Extinguisher Hardware Development for Use with Blended  HFC-227ea/Special Sodium Bicarbonate Agent</vt:lpstr>
      <vt:lpstr>Background</vt:lpstr>
      <vt:lpstr>Application Unique Challenges</vt:lpstr>
      <vt:lpstr>Early Nozzle Development</vt:lpstr>
      <vt:lpstr>Nozzle Examples</vt:lpstr>
      <vt:lpstr>Spray Patterns</vt:lpstr>
      <vt:lpstr>Effect of Sodium Bicarbonate (SBC)</vt:lpstr>
      <vt:lpstr>Selected Nozzle</vt:lpstr>
      <vt:lpstr>JP-8 Fire Extinguishment</vt:lpstr>
      <vt:lpstr>Challenge Filling Extinguishers</vt:lpstr>
      <vt:lpstr>Solution</vt:lpstr>
      <vt:lpstr>HFC-227ea/SBCS Process Diagram</vt:lpstr>
      <vt:lpstr>Detailed Test Plan Met Requirements for Army Rotary Wing Aircraft (Production Representative Hardware Development)</vt:lpstr>
      <vt:lpstr>Detailed Test Plan Met Requirements for Army Rotary Wing Aircraft (Production Representative Hardware Development)  Continued</vt:lpstr>
      <vt:lpstr>Hardware Problems Discovered/Resolved During Testing (Production Representative Hardware Development)</vt:lpstr>
      <vt:lpstr>Problems Discovered/Resolved During Testing</vt:lpstr>
      <vt:lpstr>Problems Discovered/Resolved During Testing</vt:lpstr>
      <vt:lpstr>Problems Discovered/Resolved During Test</vt:lpstr>
      <vt:lpstr>Problem Discovered During Testing</vt:lpstr>
      <vt:lpstr>Documents that Support Fielding</vt:lpstr>
      <vt:lpstr>Program Leads and Key Contributors</vt:lpstr>
      <vt:lpstr>Acknowledgements</vt:lpstr>
      <vt:lpstr>Questions</vt:lpstr>
      <vt:lpstr>PowerPoint Presentation</vt:lpstr>
      <vt:lpstr>Discharge Angle and Range  </vt:lpstr>
      <vt:lpstr>Operational Tests  </vt:lpstr>
      <vt:lpstr>Blowing Dust Test  </vt:lpstr>
      <vt:lpstr>Technical Data Package (TDP)</vt:lpstr>
    </vt:vector>
  </TitlesOfParts>
  <Company>United States Army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Army Handheld Fire Extinguisher Hardware Development for Use with Blended  HFC-227ea/Sodium Bicarbonate Agent</dc:title>
  <dc:creator>leonard.lombardo1</dc:creator>
  <cp:lastModifiedBy>Fire Safety</cp:lastModifiedBy>
  <cp:revision>113</cp:revision>
  <dcterms:created xsi:type="dcterms:W3CDTF">2013-09-24T15:23:48Z</dcterms:created>
  <dcterms:modified xsi:type="dcterms:W3CDTF">2013-11-27T15:48:48Z</dcterms:modified>
</cp:coreProperties>
</file>