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1" r:id="rId2"/>
  </p:sldMasterIdLst>
  <p:notesMasterIdLst>
    <p:notesMasterId r:id="rId25"/>
  </p:notesMasterIdLst>
  <p:handoutMasterIdLst>
    <p:handoutMasterId r:id="rId26"/>
  </p:handoutMasterIdLst>
  <p:sldIdLst>
    <p:sldId id="256" r:id="rId3"/>
    <p:sldId id="270" r:id="rId4"/>
    <p:sldId id="266" r:id="rId5"/>
    <p:sldId id="293" r:id="rId6"/>
    <p:sldId id="305" r:id="rId7"/>
    <p:sldId id="287" r:id="rId8"/>
    <p:sldId id="294" r:id="rId9"/>
    <p:sldId id="304" r:id="rId10"/>
    <p:sldId id="288" r:id="rId11"/>
    <p:sldId id="295" r:id="rId12"/>
    <p:sldId id="282" r:id="rId13"/>
    <p:sldId id="280" r:id="rId14"/>
    <p:sldId id="298" r:id="rId15"/>
    <p:sldId id="299" r:id="rId16"/>
    <p:sldId id="300" r:id="rId17"/>
    <p:sldId id="296" r:id="rId18"/>
    <p:sldId id="283" r:id="rId19"/>
    <p:sldId id="303" r:id="rId20"/>
    <p:sldId id="301" r:id="rId21"/>
    <p:sldId id="290" r:id="rId22"/>
    <p:sldId id="289" r:id="rId23"/>
    <p:sldId id="272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CC99"/>
    <a:srgbClr val="CCFFCC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705" autoAdjust="0"/>
  </p:normalViewPr>
  <p:slideViewPr>
    <p:cSldViewPr>
      <p:cViewPr varScale="1">
        <p:scale>
          <a:sx n="97" d="100"/>
          <a:sy n="97" d="100"/>
        </p:scale>
        <p:origin x="-31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42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8386073-CE0C-454D-81F6-83B6159CC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69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05CB418-11E2-4877-99F1-6216895BA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07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888AAB-A3DF-4F81-A8D6-DC98D5FC9E70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826F04-8385-463A-A200-F0A8A19DC6F9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A036F2-73AF-426A-AF7F-D90E25ADA9F4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E7C9D7-2E99-48CD-92FA-D7484AE08083}" type="slidenum">
              <a:rPr lang="en-US" smtClean="0">
                <a:latin typeface="Arial" charset="0"/>
                <a:cs typeface="Arial" charset="0"/>
              </a:rPr>
              <a:pPr/>
              <a:t>13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D58B21-0A07-4D86-A9DD-9883E3DAD5F2}" type="slidenum">
              <a:rPr lang="en-US" smtClean="0">
                <a:latin typeface="Arial" charset="0"/>
                <a:cs typeface="Arial" charset="0"/>
              </a:rPr>
              <a:pPr/>
              <a:t>14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DF4762-422F-4639-A332-BD85B67CF9FE}" type="slidenum">
              <a:rPr lang="en-US" smtClean="0">
                <a:latin typeface="Arial" charset="0"/>
                <a:cs typeface="Arial" charset="0"/>
              </a:rPr>
              <a:pPr/>
              <a:t>15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8C799D-AA7D-4AB5-81B9-C8A05FB817E5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5B7676-5C8A-4342-8AED-E255084E72B0}" type="slidenum">
              <a:rPr lang="en-US" smtClean="0">
                <a:latin typeface="Arial" charset="0"/>
                <a:cs typeface="Arial" charset="0"/>
              </a:rPr>
              <a:pPr/>
              <a:t>17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F273B3-4A29-48CC-B868-0D7C506B89B7}" type="slidenum">
              <a:rPr lang="en-US" smtClean="0">
                <a:latin typeface="Arial" charset="0"/>
                <a:cs typeface="Arial" charset="0"/>
              </a:rPr>
              <a:pPr/>
              <a:t>18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D174B4-B8C2-422E-9573-6CC667EE3181}" type="slidenum">
              <a:rPr lang="en-US" smtClean="0">
                <a:latin typeface="Arial" charset="0"/>
                <a:cs typeface="Arial" charset="0"/>
              </a:rPr>
              <a:pPr/>
              <a:t>19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5519F8-33E2-4882-B534-5A3788754182}" type="slidenum">
              <a:rPr lang="en-US" smtClean="0">
                <a:latin typeface="Arial" charset="0"/>
                <a:cs typeface="Arial" charset="0"/>
              </a:rPr>
              <a:pPr/>
              <a:t>20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A08A59-5219-4B67-8632-8F8A584341B7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B4461E-7F55-44EB-A151-95C34BF112E3}" type="slidenum">
              <a:rPr lang="en-US" smtClean="0">
                <a:latin typeface="Arial" charset="0"/>
                <a:cs typeface="Arial" charset="0"/>
              </a:rPr>
              <a:pPr/>
              <a:t>21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F55E4A-4438-4E94-AA4A-01CF3FAC3DE1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8F2921-E37F-4605-8DF9-EF5B5562AD51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7BC35D-06DC-4DB1-8727-CA0B00AE3961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2C2D0E-C9CF-4D5C-9C3A-8155A0D16CB1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74FD976-C964-459B-8700-06D633D36137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B42E1B-92C9-4BAA-8D47-1B60ABF44CEB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280FC8-3265-4A0F-99C7-60F7C45726ED}" type="slidenum">
              <a:rPr lang="en-US" smtClean="0">
                <a:latin typeface="Arial" charset="0"/>
                <a:cs typeface="Arial" charset="0"/>
              </a:rPr>
              <a:pPr/>
              <a:t>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249465-9135-481F-8C33-EDF8611CBA98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" name="Picture 7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8" name="Text Box 32"/>
          <p:cNvSpPr txBox="1">
            <a:spLocks noChangeArrowheads="1"/>
          </p:cNvSpPr>
          <p:nvPr userDrawn="1"/>
        </p:nvSpPr>
        <p:spPr bwMode="auto">
          <a:xfrm>
            <a:off x="0" y="5411788"/>
            <a:ext cx="4822825" cy="1323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Presented to:</a:t>
            </a:r>
          </a:p>
          <a:p>
            <a:pPr eaLnBrk="1" hangingPunct="1">
              <a:defRPr/>
            </a:pPr>
            <a:endParaRPr lang="en-US" sz="1600" dirty="0" smtClean="0">
              <a:solidFill>
                <a:schemeClr val="bg1"/>
              </a:solidFill>
              <a:cs typeface="+mn-cs"/>
            </a:endParaRPr>
          </a:p>
          <a:p>
            <a:pPr eaLnBrk="1" hangingPunct="1">
              <a:defRPr/>
            </a:pPr>
            <a:endParaRPr lang="en-US" sz="1600" dirty="0" smtClean="0">
              <a:solidFill>
                <a:schemeClr val="bg1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By:</a:t>
            </a:r>
          </a:p>
          <a:p>
            <a:pPr eaLnBrk="1" hangingPunct="1"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Date: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7D8FF-8B73-485D-8BB4-AD1B5BF0A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01A5-72AE-458F-AAEE-07218C930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C3A4A-E381-4772-A91C-7EFAF83F1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DA2414(veryfinalback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935538"/>
            <a:ext cx="244951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87675" y="5373688"/>
            <a:ext cx="5995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Taking Today’s Technologies into </a:t>
            </a:r>
          </a:p>
          <a:p>
            <a:pPr>
              <a:defRPr/>
            </a:pPr>
            <a:r>
              <a:rPr lang="en-US" sz="2400" b="1" i="1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                              Tomorrow’s Markets</a:t>
            </a:r>
          </a:p>
        </p:txBody>
      </p:sp>
      <p:pic>
        <p:nvPicPr>
          <p:cNvPr id="7" name="Picture 9" descr="ADA2414_title_background"/>
          <p:cNvPicPr>
            <a:picLocks noChangeAspect="1" noChangeArrowheads="1"/>
          </p:cNvPicPr>
          <p:nvPr userDrawn="1"/>
        </p:nvPicPr>
        <p:blipFill>
          <a:blip r:embed="rId4" cstate="print">
            <a:lum bright="-18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227138"/>
            <a:ext cx="6770687" cy="688975"/>
          </a:xfr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989138"/>
            <a:ext cx="5576887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fol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03DD7-2A24-4DF3-89E6-D4C3FE651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8BA3-FE31-4E3B-9073-902608874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7733-9955-434B-8A85-E0FF58254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D08BD-23E1-4EF9-AFA6-5427319FC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47C6-71ED-42F6-ABEC-6A5574B4E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96DCB-DCB7-48BA-8EFD-EFF4EB55C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A8BB1-0353-4EAE-9F6B-882A64050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01EC4-76DF-4D84-8C94-B99E1E81A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99036F1-CAD8-4820-BB6F-9CEC696A1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r">
              <a:defRPr/>
            </a:pPr>
            <a:fld id="{BC2D1C5F-5C37-4C3F-B0F1-41DA6FD8FF85}" type="slidenum">
              <a:rPr lang="en-US" sz="1200" b="1">
                <a:solidFill>
                  <a:schemeClr val="bg1"/>
                </a:solidFill>
                <a:cs typeface="+mn-cs"/>
              </a:rPr>
              <a:pPr algn="r">
                <a:defRPr/>
              </a:pPr>
              <a:t>‹#›</a:t>
            </a:fld>
            <a:endParaRPr lang="en-US" sz="1200" b="1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1033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C0C0C0"/>
                </a:solidFill>
                <a:cs typeface="+mn-cs"/>
              </a:rPr>
              <a:t>Flight Deck Smoke Penetration</a:t>
            </a:r>
            <a:endParaRPr lang="en-US" sz="1200" dirty="0" smtClean="0">
              <a:solidFill>
                <a:srgbClr val="C0C0C0"/>
              </a:solidFill>
              <a:cs typeface="+mn-cs"/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C0C0C0"/>
                </a:solidFill>
                <a:cs typeface="+mn-cs"/>
              </a:rPr>
              <a:t>Dec 5,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4339" name="Picture 4" descr="ADA2414-Title-bar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7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229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248400" y="6515100"/>
            <a:ext cx="2895600" cy="301625"/>
          </a:xfrm>
          <a:prstGeom prst="rect">
            <a:avLst/>
          </a:prstGeom>
          <a:solidFill>
            <a:srgbClr val="00144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1956"/>
              </a:solidFill>
              <a:latin typeface="Arial" pitchFamily="34" charset="0"/>
            </a:endParaRPr>
          </a:p>
        </p:txBody>
      </p:sp>
      <p:pic>
        <p:nvPicPr>
          <p:cNvPr id="14342" name="Picture 11" descr="AD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38875" y="6481763"/>
            <a:ext cx="10668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2" descr="AD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65988" y="6486525"/>
            <a:ext cx="1839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5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195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5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195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morrison@faa.go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Flight Deck Smoke Penetration Testing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endParaRPr lang="en-US" sz="2000" smtClean="0"/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676275" y="6172200"/>
            <a:ext cx="4783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Robert Morrison, FAA Technical Center Fire Safety</a:t>
            </a:r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676275" y="6400800"/>
            <a:ext cx="3465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December 5, 2013</a:t>
            </a: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" y="1846263"/>
            <a:ext cx="532288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1"/>
          <p:cNvSpPr>
            <a:spLocks noChangeArrowheads="1"/>
          </p:cNvSpPr>
          <p:nvPr/>
        </p:nvSpPr>
        <p:spPr bwMode="auto">
          <a:xfrm>
            <a:off x="1295400" y="5410200"/>
            <a:ext cx="4164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International Fire &amp; Cabin Safety Research Conference. Philadelphia, 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Interim Fire Safety 727 Testing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16913" cy="4756150"/>
          </a:xfrm>
        </p:spPr>
        <p:txBody>
          <a:bodyPr/>
          <a:lstStyle/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Reran previous tests with same results.</a:t>
            </a:r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Started adjusting Helium ratio in the </a:t>
            </a:r>
            <a:r>
              <a:rPr lang="en-US" sz="2000" b="0" dirty="0"/>
              <a:t>Helium-injected Rosco theatrical smoke generator </a:t>
            </a:r>
            <a:r>
              <a:rPr lang="en-US" sz="2000" b="0" dirty="0" smtClean="0"/>
              <a:t>for the increased temperatures associated with </a:t>
            </a:r>
            <a:r>
              <a:rPr lang="en-US" sz="2000" b="0" dirty="0"/>
              <a:t>lithium battery </a:t>
            </a:r>
            <a:r>
              <a:rPr lang="en-US" sz="2000" b="0" dirty="0" smtClean="0"/>
              <a:t>test fires.</a:t>
            </a:r>
            <a:endParaRPr lang="en-US" sz="1600" b="0" dirty="0" smtClean="0"/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Lots of trial and error</a:t>
            </a:r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Last scenario tested was a </a:t>
            </a:r>
            <a:r>
              <a:rPr lang="en-US" sz="2000" b="0" dirty="0"/>
              <a:t>6% Oxygen (70/30 helium/air mix). </a:t>
            </a:r>
            <a:r>
              <a:rPr lang="en-US" sz="2000" b="0" dirty="0" smtClean="0"/>
              <a:t>Equivalent to 940</a:t>
            </a:r>
            <a:r>
              <a:rPr lang="en-US" sz="2000" b="0" dirty="0">
                <a:sym typeface="Symbol"/>
              </a:rPr>
              <a:t></a:t>
            </a:r>
            <a:r>
              <a:rPr lang="en-US" sz="2000" b="0" dirty="0"/>
              <a:t>F Smoke Plume </a:t>
            </a:r>
            <a:r>
              <a:rPr lang="en-US" sz="2000" b="0" dirty="0" smtClean="0"/>
              <a:t>Air Temperature.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5 </a:t>
            </a:r>
            <a:r>
              <a:rPr lang="en-US" sz="1600" dirty="0" err="1" smtClean="0"/>
              <a:t>manifolded</a:t>
            </a:r>
            <a:r>
              <a:rPr lang="en-US" sz="1600" dirty="0" smtClean="0"/>
              <a:t> Helium bottles regulated at 90 PSI gives 20 minute operation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Lengthened second smoke runner mix tube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Replaced tired smoke box muffin fans per Report #DOT/FAA/CT-90/9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Using (2) </a:t>
            </a:r>
            <a:r>
              <a:rPr lang="en-US" sz="1600" dirty="0" err="1" smtClean="0"/>
              <a:t>Rosco</a:t>
            </a:r>
            <a:r>
              <a:rPr lang="en-US" sz="1600" dirty="0" smtClean="0"/>
              <a:t> 1700s, one in open cabin, the other to the Helium box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Current configuration was set for .5 PSID, emergency mode with no airflow to main cabin, max air flow into ECS plenum feeding the flight deck.</a:t>
            </a:r>
          </a:p>
          <a:p>
            <a:pPr marL="40005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0" dirty="0" smtClean="0"/>
              <a:t>Results</a:t>
            </a:r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Visible smoke in flight deck after 3 minutes of Helium box operation.</a:t>
            </a:r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Light to medium obscuration at end of 20 minute test.</a:t>
            </a:r>
          </a:p>
          <a:p>
            <a:pPr marL="400050" eaLnBrk="1" hangingPunct="1">
              <a:lnSpc>
                <a:spcPct val="90000"/>
              </a:lnSpc>
              <a:defRPr/>
            </a:pPr>
            <a:endParaRPr lang="en-US" sz="2000" b="0" dirty="0"/>
          </a:p>
          <a:p>
            <a:pPr marL="57150" indent="0" eaLnBrk="1" hangingPunct="1">
              <a:buFontTx/>
              <a:buNone/>
              <a:defRPr/>
            </a:pPr>
            <a:endParaRPr lang="en-US" sz="2000" b="0" dirty="0" smtClean="0"/>
          </a:p>
          <a:p>
            <a:pPr marL="57150" indent="0" eaLnBrk="1" hangingPunct="1">
              <a:lnSpc>
                <a:spcPct val="90000"/>
              </a:lnSpc>
              <a:buFontTx/>
              <a:buNone/>
              <a:defRPr/>
            </a:pP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DSC012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Snapshot 1 (11-18-2013 12-13 PM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4" descr="Snapshot 2 (11-18-2013 12-15 PM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6" descr="Snapshot 7 (11-18-2013 12-21 PM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7" descr="Snapshot 8 (11-18-2013 12-22 PM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11430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>
            <a:off x="12192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sp>
        <p:nvSpPr>
          <p:cNvPr id="53255" name="TextBox 11"/>
          <p:cNvSpPr txBox="1">
            <a:spLocks noChangeArrowheads="1"/>
          </p:cNvSpPr>
          <p:nvPr/>
        </p:nvSpPr>
        <p:spPr bwMode="auto">
          <a:xfrm>
            <a:off x="56388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6 Minutes</a:t>
            </a:r>
          </a:p>
        </p:txBody>
      </p:sp>
      <p:sp>
        <p:nvSpPr>
          <p:cNvPr id="53256" name="TextBox 12"/>
          <p:cNvSpPr txBox="1">
            <a:spLocks noChangeArrowheads="1"/>
          </p:cNvSpPr>
          <p:nvPr/>
        </p:nvSpPr>
        <p:spPr bwMode="auto">
          <a:xfrm>
            <a:off x="57150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6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Snapshot 1 (11-18-2013 12-13 PM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6" descr="Snapshot 7 (11-18-2013 12-21 PM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9"/>
          <p:cNvSpPr txBox="1">
            <a:spLocks noChangeArrowheads="1"/>
          </p:cNvSpPr>
          <p:nvPr/>
        </p:nvSpPr>
        <p:spPr bwMode="auto">
          <a:xfrm>
            <a:off x="11430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sp>
        <p:nvSpPr>
          <p:cNvPr id="55300" name="TextBox 10"/>
          <p:cNvSpPr txBox="1">
            <a:spLocks noChangeArrowheads="1"/>
          </p:cNvSpPr>
          <p:nvPr/>
        </p:nvSpPr>
        <p:spPr bwMode="auto">
          <a:xfrm>
            <a:off x="12192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pic>
        <p:nvPicPr>
          <p:cNvPr id="55301" name="Picture 14" descr="Snapshot 3 (11-18-2013 12-16 PM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56388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10 Minutes</a:t>
            </a:r>
          </a:p>
        </p:txBody>
      </p:sp>
      <p:pic>
        <p:nvPicPr>
          <p:cNvPr id="55303" name="Picture 15" descr="Snapshot 9 (11-18-2013 12-22 PM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Box 12"/>
          <p:cNvSpPr txBox="1">
            <a:spLocks noChangeArrowheads="1"/>
          </p:cNvSpPr>
          <p:nvPr/>
        </p:nvSpPr>
        <p:spPr bwMode="auto">
          <a:xfrm>
            <a:off x="57150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10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Snapshot 1 (11-18-2013 12-13 PM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6" descr="Snapshot 7 (11-18-2013 12-21 PM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Box 9"/>
          <p:cNvSpPr txBox="1">
            <a:spLocks noChangeArrowheads="1"/>
          </p:cNvSpPr>
          <p:nvPr/>
        </p:nvSpPr>
        <p:spPr bwMode="auto">
          <a:xfrm>
            <a:off x="11430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sp>
        <p:nvSpPr>
          <p:cNvPr id="57348" name="TextBox 10"/>
          <p:cNvSpPr txBox="1">
            <a:spLocks noChangeArrowheads="1"/>
          </p:cNvSpPr>
          <p:nvPr/>
        </p:nvSpPr>
        <p:spPr bwMode="auto">
          <a:xfrm>
            <a:off x="12192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pic>
        <p:nvPicPr>
          <p:cNvPr id="57349" name="Picture 18" descr="Snapshot 10 (11-18-2013 12-23 PM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12"/>
          <p:cNvSpPr txBox="1">
            <a:spLocks noChangeArrowheads="1"/>
          </p:cNvSpPr>
          <p:nvPr/>
        </p:nvSpPr>
        <p:spPr bwMode="auto">
          <a:xfrm>
            <a:off x="57150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12 Minutes</a:t>
            </a:r>
          </a:p>
        </p:txBody>
      </p:sp>
      <p:pic>
        <p:nvPicPr>
          <p:cNvPr id="57351" name="Picture 19" descr="Snapshot 5 (11-18-2013 12-18 PM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TextBox 11"/>
          <p:cNvSpPr txBox="1">
            <a:spLocks noChangeArrowheads="1"/>
          </p:cNvSpPr>
          <p:nvPr/>
        </p:nvSpPr>
        <p:spPr bwMode="auto">
          <a:xfrm>
            <a:off x="56388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12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Snapshot 1 (11-18-2013 12-13 PM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6" descr="Snapshot 7 (11-18-2013 12-21 PM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9"/>
          <p:cNvSpPr txBox="1">
            <a:spLocks noChangeArrowheads="1"/>
          </p:cNvSpPr>
          <p:nvPr/>
        </p:nvSpPr>
        <p:spPr bwMode="auto">
          <a:xfrm>
            <a:off x="11430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sp>
        <p:nvSpPr>
          <p:cNvPr id="59396" name="TextBox 10"/>
          <p:cNvSpPr txBox="1">
            <a:spLocks noChangeArrowheads="1"/>
          </p:cNvSpPr>
          <p:nvPr/>
        </p:nvSpPr>
        <p:spPr bwMode="auto">
          <a:xfrm>
            <a:off x="12192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3 Minutes</a:t>
            </a:r>
          </a:p>
        </p:txBody>
      </p:sp>
      <p:pic>
        <p:nvPicPr>
          <p:cNvPr id="59397" name="Picture 16" descr="Snapshot 11 (11-18-2013 12-26 PM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2766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7" descr="Snapshot 6 (11-18-2013 12-19 PM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33400"/>
            <a:ext cx="4362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Box 11"/>
          <p:cNvSpPr txBox="1">
            <a:spLocks noChangeArrowheads="1"/>
          </p:cNvSpPr>
          <p:nvPr/>
        </p:nvSpPr>
        <p:spPr bwMode="auto">
          <a:xfrm>
            <a:off x="5638800" y="2514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20 Minutes</a:t>
            </a:r>
          </a:p>
        </p:txBody>
      </p:sp>
      <p:sp>
        <p:nvSpPr>
          <p:cNvPr id="59400" name="TextBox 12"/>
          <p:cNvSpPr txBox="1">
            <a:spLocks noChangeArrowheads="1"/>
          </p:cNvSpPr>
          <p:nvPr/>
        </p:nvSpPr>
        <p:spPr bwMode="auto">
          <a:xfrm>
            <a:off x="5715000" y="51816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Helium on 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Interim Fire Safety 727 Testing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16913" cy="4756150"/>
          </a:xfrm>
        </p:spPr>
        <p:txBody>
          <a:bodyPr/>
          <a:lstStyle/>
          <a:p>
            <a:pPr marL="400050" eaLnBrk="1" hangingPunct="1">
              <a:lnSpc>
                <a:spcPct val="90000"/>
              </a:lnSpc>
            </a:pPr>
            <a:r>
              <a:rPr lang="en-US" sz="2000" b="0" smtClean="0"/>
              <a:t>A repeat test is required due to the failure of recording the smoke density or reduction of light transmissibility in the flight deck for this test.</a:t>
            </a:r>
          </a:p>
          <a:p>
            <a:pPr marL="400050" eaLnBrk="1" hangingPunct="1">
              <a:lnSpc>
                <a:spcPct val="90000"/>
              </a:lnSpc>
            </a:pPr>
            <a:r>
              <a:rPr lang="en-US" sz="2000" b="0" smtClean="0"/>
              <a:t>Following this test, on Sept 3, 2013, the final lithium primary battery test (test 10 of 10) resulted in an explosion in the Class C cargo/ECS compartment which blew out a 20 x 10 section of the floor out and ruptured all under floor ECS ducting.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Additionally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Flight deck bulkhead is bent and buckled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All overhead ECS ducting destroyed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Forward Cargo Compartment ceiling and rear wall destroyed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Problems applying external electrical power</a:t>
            </a:r>
          </a:p>
          <a:p>
            <a:pPr lvl="1" eaLnBrk="1" hangingPunct="1">
              <a:lnSpc>
                <a:spcPct val="90000"/>
              </a:lnSpc>
            </a:pPr>
            <a:endParaRPr lang="en-US" sz="2000" smtClean="0"/>
          </a:p>
          <a:p>
            <a:pPr marL="400050" eaLnBrk="1" hangingPunct="1">
              <a:lnSpc>
                <a:spcPct val="90000"/>
              </a:lnSpc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  <a:buFontTx/>
              <a:buNone/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  <a:buFontTx/>
              <a:buNone/>
            </a:pPr>
            <a:endParaRPr lang="en-US" sz="2000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IMG_87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DSC012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72488" cy="609600"/>
          </a:xfrm>
        </p:spPr>
        <p:txBody>
          <a:bodyPr/>
          <a:lstStyle/>
          <a:p>
            <a:pPr eaLnBrk="1" hangingPunct="1"/>
            <a:r>
              <a:rPr lang="en-US" sz="3600" smtClean="0"/>
              <a:t>Overview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16913" cy="4756150"/>
          </a:xfrm>
        </p:spPr>
        <p:txBody>
          <a:bodyPr/>
          <a:lstStyle/>
          <a:p>
            <a:pPr marL="400050" eaLnBrk="1" hangingPunct="1"/>
            <a:r>
              <a:rPr lang="en-US" sz="2000" b="0" smtClean="0"/>
              <a:t>Transport Airplane Directorate asked us to determine if current flight deck smoke penetration certification testing is adequate.</a:t>
            </a:r>
          </a:p>
          <a:p>
            <a:pPr marL="400050" eaLnBrk="1" hangingPunct="1">
              <a:buFontTx/>
              <a:buNone/>
            </a:pPr>
            <a:endParaRPr lang="en-US" sz="2000" b="0" smtClean="0"/>
          </a:p>
          <a:p>
            <a:pPr marL="400050" eaLnBrk="1" hangingPunct="1"/>
            <a:r>
              <a:rPr lang="en-US" sz="2000" b="0" smtClean="0"/>
              <a:t>Using data from Fire Safety’s battery fire tests and certification smoke tests to setup a helium-injected Rosco theatrical smoke generator for testing on Fire Safety’s 747SP aircraft. </a:t>
            </a:r>
          </a:p>
          <a:p>
            <a:pPr marL="400050" eaLnBrk="1" hangingPunct="1">
              <a:lnSpc>
                <a:spcPct val="90000"/>
              </a:lnSpc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</a:pPr>
            <a:r>
              <a:rPr lang="en-US" sz="2000" b="0" smtClean="0"/>
              <a:t>Test conditions on the 747SP aircraft will include smoke penetration tests using each individual pack selections. (i.e. only pack1, only pack2, and only pack 3)</a:t>
            </a:r>
          </a:p>
          <a:p>
            <a:pPr marL="400050" eaLnBrk="1" hangingPunct="1">
              <a:lnSpc>
                <a:spcPct val="90000"/>
              </a:lnSpc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</a:pPr>
            <a:r>
              <a:rPr lang="en-US" sz="2000" b="0" smtClean="0"/>
              <a:t>Interim testing is being performed on Fire Safety’s Boeing 727 to reproduce main deck lithium battery fire smoke buoyancy characteristics.</a:t>
            </a:r>
          </a:p>
          <a:p>
            <a:pPr marL="400050" eaLnBrk="1" hangingPunct="1">
              <a:buFontTx/>
              <a:buNone/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  <a:buFontTx/>
              <a:buNone/>
            </a:pPr>
            <a:endParaRPr lang="en-US" sz="2000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Planned Work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077200" cy="4756150"/>
          </a:xfrm>
        </p:spPr>
        <p:txBody>
          <a:bodyPr/>
          <a:lstStyle/>
          <a:p>
            <a:pPr marL="400050" eaLnBrk="1" hangingPunct="1"/>
            <a:r>
              <a:rPr lang="en-US" sz="2000" b="0" dirty="0" smtClean="0"/>
              <a:t>Restore Fire Safety’s 727 ECS, forward cargo, and main cargo deck areas for testing</a:t>
            </a:r>
            <a:endParaRPr lang="en-US" sz="2400" dirty="0" smtClean="0"/>
          </a:p>
          <a:p>
            <a:pPr marL="800100" lvl="1" eaLnBrk="1" hangingPunct="1"/>
            <a:r>
              <a:rPr lang="en-US" sz="2000" dirty="0" smtClean="0"/>
              <a:t>FedEx has possible donor parts</a:t>
            </a:r>
          </a:p>
          <a:p>
            <a:pPr marL="400050" eaLnBrk="1" hangingPunct="1"/>
            <a:r>
              <a:rPr lang="en-US" sz="2000" b="0" dirty="0" err="1" smtClean="0"/>
              <a:t>Reaccomplish</a:t>
            </a:r>
            <a:r>
              <a:rPr lang="en-US" sz="2000" b="0" dirty="0" smtClean="0"/>
              <a:t> 6% oxygen smoke penetration certification test scenarios with </a:t>
            </a:r>
            <a:r>
              <a:rPr lang="en-US" sz="2000" b="0" dirty="0" err="1" smtClean="0"/>
              <a:t>Rosco</a:t>
            </a:r>
            <a:r>
              <a:rPr lang="en-US" sz="2000" b="0" dirty="0" smtClean="0"/>
              <a:t> 1700 and 3000 model theatrical smoke generators.</a:t>
            </a:r>
          </a:p>
          <a:p>
            <a:pPr marL="800100" lvl="1" eaLnBrk="1" hangingPunct="1"/>
            <a:r>
              <a:rPr lang="en-US" sz="2000" dirty="0" smtClean="0"/>
              <a:t>Measure the reduction in light transmission in the main cabin and the flight deck for both stand alone and Helium-injected </a:t>
            </a:r>
            <a:r>
              <a:rPr lang="en-US" sz="2000" dirty="0" err="1" smtClean="0"/>
              <a:t>Rosco</a:t>
            </a:r>
            <a:r>
              <a:rPr lang="en-US" sz="2000" dirty="0" smtClean="0"/>
              <a:t> theatrical smoke generators.</a:t>
            </a:r>
          </a:p>
          <a:p>
            <a:pPr marL="400050" eaLnBrk="1" hangingPunct="1"/>
            <a:r>
              <a:rPr lang="en-US" sz="2000" b="0" dirty="0" smtClean="0"/>
              <a:t>Discuss results with Transport Airplane Directorate before reconfiguring the 747SP for testing.</a:t>
            </a:r>
          </a:p>
          <a:p>
            <a:pPr marL="400050" eaLnBrk="1" hangingPunct="1"/>
            <a:endParaRPr lang="en-US" sz="2000" b="0" dirty="0" smtClean="0"/>
          </a:p>
          <a:p>
            <a:pPr marL="400050" eaLnBrk="1" hangingPunct="1">
              <a:buFontTx/>
              <a:buNone/>
            </a:pPr>
            <a:r>
              <a:rPr lang="en-US" sz="2000" b="0" dirty="0" smtClean="0"/>
              <a:t>Contact Info &amp; Questions: </a:t>
            </a:r>
            <a:r>
              <a:rPr lang="en-US" sz="2000" b="0" dirty="0" smtClean="0">
                <a:hlinkClick r:id="rId3"/>
              </a:rPr>
              <a:t>robert.morrison@faa.gov</a:t>
            </a:r>
            <a:r>
              <a:rPr lang="en-US" sz="2000" b="0" dirty="0" smtClean="0"/>
              <a:t> (609) 485-4507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Background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419600" cy="4756150"/>
          </a:xfrm>
        </p:spPr>
        <p:txBody>
          <a:bodyPr/>
          <a:lstStyle/>
          <a:p>
            <a:pPr marL="57150" indent="0" eaLnBrk="1" hangingPunct="1"/>
            <a:r>
              <a:rPr lang="en-US" sz="2400" b="0" smtClean="0"/>
              <a:t>We began preparing our Boeing 747SP aircraft</a:t>
            </a:r>
          </a:p>
          <a:p>
            <a:pPr marL="57150" indent="0" eaLnBrk="1" hangingPunct="1"/>
            <a:r>
              <a:rPr lang="en-US" sz="2400" b="0" smtClean="0"/>
              <a:t>Instrumentation package </a:t>
            </a:r>
          </a:p>
          <a:p>
            <a:pPr marL="457200" lvl="1" indent="0" eaLnBrk="1" hangingPunct="1">
              <a:buFontTx/>
              <a:buNone/>
            </a:pPr>
            <a:r>
              <a:rPr lang="en-US" smtClean="0"/>
              <a:t>Laser Diode Smoke Meters</a:t>
            </a:r>
          </a:p>
          <a:p>
            <a:pPr marL="457200" lvl="1" indent="0" eaLnBrk="1" hangingPunct="1"/>
            <a:r>
              <a:rPr lang="en-US" smtClean="0"/>
              <a:t>(2) installed in Flight Deck</a:t>
            </a:r>
          </a:p>
          <a:p>
            <a:pPr marL="457200" lvl="1" indent="0" eaLnBrk="1" hangingPunct="1"/>
            <a:r>
              <a:rPr lang="en-US" smtClean="0"/>
              <a:t>(1) Portable</a:t>
            </a:r>
          </a:p>
          <a:p>
            <a:pPr marL="457200" lvl="1" indent="0" eaLnBrk="1" hangingPunct="1">
              <a:buFontTx/>
              <a:buNone/>
            </a:pPr>
            <a:r>
              <a:rPr lang="en-US" smtClean="0"/>
              <a:t>Portable Gas Analyzer Trailer</a:t>
            </a:r>
          </a:p>
          <a:p>
            <a:pPr marL="457200" lvl="1" indent="0" eaLnBrk="1" hangingPunct="1"/>
            <a:r>
              <a:rPr lang="en-US" smtClean="0"/>
              <a:t>3 Sample systems</a:t>
            </a:r>
          </a:p>
          <a:p>
            <a:pPr marL="1200150" lvl="2" eaLnBrk="1" hangingPunct="1"/>
            <a:r>
              <a:rPr lang="en-US" sz="2400" smtClean="0"/>
              <a:t>O</a:t>
            </a:r>
            <a:r>
              <a:rPr lang="en-US" sz="2400" baseline="-25000" smtClean="0"/>
              <a:t>2</a:t>
            </a:r>
          </a:p>
          <a:p>
            <a:pPr marL="1200150" lvl="2" eaLnBrk="1" hangingPunct="1"/>
            <a:r>
              <a:rPr lang="en-US" sz="2400" smtClean="0"/>
              <a:t>CO</a:t>
            </a:r>
            <a:r>
              <a:rPr lang="en-US" sz="2400" baseline="-25000" smtClean="0"/>
              <a:t>2</a:t>
            </a:r>
          </a:p>
        </p:txBody>
      </p:sp>
      <p:pic>
        <p:nvPicPr>
          <p:cNvPr id="3481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276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7725" y="515938"/>
            <a:ext cx="41243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Background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316913" cy="1524000"/>
          </a:xfrm>
        </p:spPr>
        <p:txBody>
          <a:bodyPr/>
          <a:lstStyle/>
          <a:p>
            <a:pPr marL="400050" eaLnBrk="1" hangingPunct="1"/>
            <a:r>
              <a:rPr lang="en-US" sz="2000" b="0" smtClean="0"/>
              <a:t>Recently FAA Fire Safety ran a 4800 lithium primary battery fire test on Fire Safety’s Boeing 727. </a:t>
            </a:r>
          </a:p>
          <a:p>
            <a:pPr marL="400050" eaLnBrk="1" hangingPunct="1"/>
            <a:r>
              <a:rPr lang="en-US" sz="2000" b="0" smtClean="0"/>
              <a:t>The aircraft was configured to run in emergency mode with externally supplied preconditioned air set for maximum flow and the outflow valves adjusted to .5PSI differential </a:t>
            </a:r>
          </a:p>
          <a:p>
            <a:pPr marL="400050" eaLnBrk="1" hangingPunct="1">
              <a:buFontTx/>
              <a:buNone/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  <a:buFontTx/>
              <a:buNone/>
            </a:pPr>
            <a:endParaRPr lang="en-US" sz="2000" b="0" smtClean="0"/>
          </a:p>
        </p:txBody>
      </p:sp>
      <p:pic>
        <p:nvPicPr>
          <p:cNvPr id="36867" name="Picture 4" descr="7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3200"/>
            <a:ext cx="914400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Background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316913" cy="1524000"/>
          </a:xfrm>
        </p:spPr>
        <p:txBody>
          <a:bodyPr/>
          <a:lstStyle/>
          <a:p>
            <a:pPr marL="400050" eaLnBrk="1" hangingPunct="1"/>
            <a:r>
              <a:rPr lang="en-US" sz="2000" b="0" smtClean="0"/>
              <a:t>It took as little as 16 minutes to completely obscure the flight deck.</a:t>
            </a:r>
          </a:p>
          <a:p>
            <a:pPr marL="400050" eaLnBrk="1" hangingPunct="1"/>
            <a:r>
              <a:rPr lang="en-US" sz="2000" b="0" smtClean="0"/>
              <a:t>The temperature and pressure rate of rise is very high with lithium type battery test fires.</a:t>
            </a:r>
          </a:p>
          <a:p>
            <a:pPr marL="400050" eaLnBrk="1" hangingPunct="1">
              <a:buFontTx/>
              <a:buNone/>
            </a:pPr>
            <a:endParaRPr lang="en-US" sz="2000" b="0" smtClean="0"/>
          </a:p>
          <a:p>
            <a:pPr marL="400050" eaLnBrk="1" hangingPunct="1">
              <a:lnSpc>
                <a:spcPct val="90000"/>
              </a:lnSpc>
              <a:buFontTx/>
              <a:buNone/>
            </a:pPr>
            <a:endParaRPr lang="en-US" sz="2000" b="0" smtClean="0"/>
          </a:p>
        </p:txBody>
      </p:sp>
      <p:pic>
        <p:nvPicPr>
          <p:cNvPr id="5" name="Battery Fi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22098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Interim Fire Safety 727 Testing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419600" cy="4756150"/>
          </a:xfrm>
        </p:spPr>
        <p:txBody>
          <a:bodyPr/>
          <a:lstStyle/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Configured 727 cabin for smoke certification test (AC25-9A)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We chose to run 2 types of smoke penetration tests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One with an FAA developed Helium-injected smoke box (adds buoyancy) and the other without.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In both tests (2) Rosco Model 1500 Pro theatrical smoke generators were used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Helium-injected Rosco theatrical smoke generator setup</a:t>
            </a:r>
          </a:p>
          <a:p>
            <a:pPr marL="800100" lvl="1" eaLnBrk="1" hangingPunct="1">
              <a:lnSpc>
                <a:spcPct val="80000"/>
              </a:lnSpc>
            </a:pPr>
            <a:r>
              <a:rPr lang="en-US" sz="1400" smtClean="0">
                <a:sym typeface="Symbol" pitchFamily="18" charset="2"/>
              </a:rPr>
              <a:t>Helium is turned on once smoke certification criteria is met and adjusted to 50% of initial O2 value</a:t>
            </a:r>
          </a:p>
          <a:p>
            <a:pPr marL="800100" lvl="1" eaLnBrk="1" hangingPunct="1">
              <a:lnSpc>
                <a:spcPct val="80000"/>
              </a:lnSpc>
            </a:pPr>
            <a:r>
              <a:rPr lang="en-US" sz="1400" smtClean="0">
                <a:sym typeface="Symbol" pitchFamily="18" charset="2"/>
              </a:rPr>
              <a:t>Muffin fan speed set to 100 CFM</a:t>
            </a:r>
            <a:endParaRPr lang="en-US" sz="1800" smtClean="0"/>
          </a:p>
          <a:p>
            <a:pPr marL="800100" lvl="1" eaLnBrk="1" hangingPunct="1">
              <a:lnSpc>
                <a:spcPct val="80000"/>
              </a:lnSpc>
            </a:pPr>
            <a:r>
              <a:rPr lang="en-US" sz="1400" smtClean="0"/>
              <a:t>50/50 mix of Air/Helium, giving equivalent buoyancy properties of air heated to 490</a:t>
            </a:r>
            <a:r>
              <a:rPr lang="en-US" sz="1400" smtClean="0">
                <a:sym typeface="Symbol" pitchFamily="18" charset="2"/>
              </a:rPr>
              <a:t>F</a:t>
            </a:r>
            <a:endParaRPr lang="en-US" sz="1600" b="1" smtClean="0"/>
          </a:p>
        </p:txBody>
      </p:sp>
      <p:pic>
        <p:nvPicPr>
          <p:cNvPr id="409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96950"/>
            <a:ext cx="29384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72488" cy="609600"/>
          </a:xfrm>
        </p:spPr>
        <p:txBody>
          <a:bodyPr/>
          <a:lstStyle/>
          <a:p>
            <a:pPr eaLnBrk="1" hangingPunct="1"/>
            <a:r>
              <a:rPr lang="en-US" sz="3600" smtClean="0"/>
              <a:t>Interim Fire Safety 727 Testing</a:t>
            </a:r>
          </a:p>
        </p:txBody>
      </p:sp>
      <p:pic>
        <p:nvPicPr>
          <p:cNvPr id="43010" name="Content Placeholder 5" descr="Smoke Test Procedu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676400"/>
            <a:ext cx="7086600" cy="4006850"/>
          </a:xfrm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7315200" y="2362200"/>
            <a:ext cx="1828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Inject Helium into flow path once 18” visibility requirement is met</a:t>
            </a:r>
          </a:p>
        </p:txBody>
      </p:sp>
      <p:sp>
        <p:nvSpPr>
          <p:cNvPr id="43012" name="TextBox 9"/>
          <p:cNvSpPr txBox="1">
            <a:spLocks noChangeArrowheads="1"/>
          </p:cNvSpPr>
          <p:nvPr/>
        </p:nvSpPr>
        <p:spPr bwMode="auto">
          <a:xfrm>
            <a:off x="7315200" y="44196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Rosco Gen #2</a:t>
            </a:r>
          </a:p>
        </p:txBody>
      </p:sp>
      <p:sp>
        <p:nvSpPr>
          <p:cNvPr id="43013" name="TextBox 10"/>
          <p:cNvSpPr txBox="1">
            <a:spLocks noChangeArrowheads="1"/>
          </p:cNvSpPr>
          <p:nvPr/>
        </p:nvSpPr>
        <p:spPr bwMode="auto">
          <a:xfrm>
            <a:off x="7315200" y="38100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Rosco Gen #1</a:t>
            </a:r>
          </a:p>
        </p:txBody>
      </p:sp>
      <p:sp>
        <p:nvSpPr>
          <p:cNvPr id="43014" name="Line 12"/>
          <p:cNvSpPr>
            <a:spLocks noChangeShapeType="1"/>
          </p:cNvSpPr>
          <p:nvPr/>
        </p:nvSpPr>
        <p:spPr bwMode="auto">
          <a:xfrm flipH="1">
            <a:off x="609600" y="4572000"/>
            <a:ext cx="6629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Line 12"/>
          <p:cNvSpPr>
            <a:spLocks noChangeShapeType="1"/>
          </p:cNvSpPr>
          <p:nvPr/>
        </p:nvSpPr>
        <p:spPr bwMode="auto">
          <a:xfrm flipH="1">
            <a:off x="609600" y="3962400"/>
            <a:ext cx="6629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5410200" y="3886200"/>
            <a:ext cx="1752600" cy="0"/>
          </a:xfrm>
          <a:prstGeom prst="line">
            <a:avLst/>
          </a:prstGeom>
          <a:noFill/>
          <a:ln w="28575">
            <a:solidFill>
              <a:srgbClr val="00CC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7315200" y="2209800"/>
            <a:ext cx="1828800" cy="1143000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3019" name="AutoShape 11"/>
          <p:cNvCxnSpPr>
            <a:cxnSpLocks noChangeShapeType="1"/>
            <a:stCxn id="43018" idx="3"/>
            <a:endCxn id="43017" idx="0"/>
          </p:cNvCxnSpPr>
          <p:nvPr/>
        </p:nvCxnSpPr>
        <p:spPr bwMode="auto">
          <a:xfrm rot="5400000">
            <a:off x="6161087" y="2449513"/>
            <a:ext cx="671513" cy="2173288"/>
          </a:xfrm>
          <a:prstGeom prst="curvedConnector3">
            <a:avLst>
              <a:gd name="adj1" fmla="val 62412"/>
            </a:avLst>
          </a:prstGeom>
          <a:noFill/>
          <a:ln w="34925">
            <a:solidFill>
              <a:srgbClr val="00FFFF"/>
            </a:solidFill>
            <a:round/>
            <a:headEnd/>
            <a:tailEnd type="triangle" w="med" len="med"/>
          </a:ln>
          <a:effectLst/>
        </p:spPr>
      </p:cxn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769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Test type 2              Same as Test type 1 but adds helium into Rosco #1’s Smoke stream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457200" y="1066800"/>
            <a:ext cx="769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Test type 1              (2) stand alone Rosco theatrical smoke generators</a:t>
            </a:r>
          </a:p>
        </p:txBody>
      </p:sp>
      <p:sp>
        <p:nvSpPr>
          <p:cNvPr id="43022" name="Line 12"/>
          <p:cNvSpPr>
            <a:spLocks noChangeShapeType="1"/>
          </p:cNvSpPr>
          <p:nvPr/>
        </p:nvSpPr>
        <p:spPr bwMode="auto">
          <a:xfrm flipH="1">
            <a:off x="1524000" y="12192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3" name="Line 12"/>
          <p:cNvSpPr>
            <a:spLocks noChangeShapeType="1"/>
          </p:cNvSpPr>
          <p:nvPr/>
        </p:nvSpPr>
        <p:spPr bwMode="auto">
          <a:xfrm flipH="1">
            <a:off x="1524000" y="1447800"/>
            <a:ext cx="304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Line 12"/>
          <p:cNvSpPr>
            <a:spLocks noChangeShapeType="1"/>
          </p:cNvSpPr>
          <p:nvPr/>
        </p:nvSpPr>
        <p:spPr bwMode="auto">
          <a:xfrm flipH="1">
            <a:off x="1752600" y="1447800"/>
            <a:ext cx="304800" cy="0"/>
          </a:xfrm>
          <a:prstGeom prst="line">
            <a:avLst/>
          </a:prstGeom>
          <a:noFill/>
          <a:ln w="28575">
            <a:solidFill>
              <a:srgbClr val="00CC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Interim Fire Safety 727 Testing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4419600" cy="4756150"/>
          </a:xfrm>
        </p:spPr>
        <p:txBody>
          <a:bodyPr/>
          <a:lstStyle/>
          <a:p>
            <a:pPr marL="400050" eaLnBrk="1" hangingPunct="1">
              <a:lnSpc>
                <a:spcPct val="80000"/>
              </a:lnSpc>
              <a:buFontTx/>
              <a:buNone/>
            </a:pPr>
            <a:r>
              <a:rPr lang="en-US" sz="1800" b="0" smtClean="0"/>
              <a:t>Test configuration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Emergency mode with no airflow to main cabin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Max air flow into ECS plenum feeding the flight deck.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Outflow valves set to maintain .5 PSI differential</a:t>
            </a:r>
          </a:p>
          <a:p>
            <a:pPr marL="400050" eaLnBrk="1" hangingPunct="1">
              <a:lnSpc>
                <a:spcPct val="80000"/>
              </a:lnSpc>
              <a:buFontTx/>
              <a:buNone/>
            </a:pPr>
            <a:r>
              <a:rPr lang="en-US" sz="1800" b="0" smtClean="0"/>
              <a:t>Test results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Stand alone Rosco Model 1500 Pro theatrical smoke generator </a:t>
            </a:r>
          </a:p>
          <a:p>
            <a:pPr marL="800100" lvl="1" eaLnBrk="1" hangingPunct="1">
              <a:lnSpc>
                <a:spcPct val="80000"/>
              </a:lnSpc>
            </a:pPr>
            <a:r>
              <a:rPr lang="en-US" sz="1400" smtClean="0"/>
              <a:t>No visible smoke in flight deck</a:t>
            </a:r>
          </a:p>
          <a:p>
            <a:pPr marL="400050" eaLnBrk="1" hangingPunct="1">
              <a:lnSpc>
                <a:spcPct val="80000"/>
              </a:lnSpc>
            </a:pPr>
            <a:r>
              <a:rPr lang="en-US" sz="1800" b="0" smtClean="0"/>
              <a:t>Helium-injected Rosco Model 1500 Pro theatrical smoke generator </a:t>
            </a:r>
            <a:endParaRPr lang="en-US" sz="1400" smtClean="0"/>
          </a:p>
          <a:p>
            <a:pPr marL="800100" lvl="1" eaLnBrk="1" hangingPunct="1">
              <a:lnSpc>
                <a:spcPct val="80000"/>
              </a:lnSpc>
            </a:pPr>
            <a:r>
              <a:rPr lang="en-US" sz="1400" smtClean="0"/>
              <a:t>Faint wisps of smoke coming in at rear bulkhead ceiling area above the flight deck door</a:t>
            </a:r>
          </a:p>
          <a:p>
            <a:pPr marL="800100" lvl="1" eaLnBrk="1" hangingPunct="1">
              <a:lnSpc>
                <a:spcPct val="80000"/>
              </a:lnSpc>
            </a:pPr>
            <a:r>
              <a:rPr lang="en-US" sz="1400" smtClean="0"/>
              <a:t>Smoke cleared with no measurable reduction in visibility</a:t>
            </a:r>
            <a:endParaRPr lang="en-US" smtClean="0"/>
          </a:p>
          <a:p>
            <a:pPr marL="400050" eaLnBrk="1" hangingPunct="1">
              <a:lnSpc>
                <a:spcPct val="80000"/>
              </a:lnSpc>
              <a:buFontTx/>
              <a:buNone/>
            </a:pPr>
            <a:endParaRPr lang="en-US" sz="1800" b="0" smtClean="0"/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96950"/>
            <a:ext cx="29384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Interim Fire Safety 727 Testing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16913" cy="4756150"/>
          </a:xfrm>
        </p:spPr>
        <p:txBody>
          <a:bodyPr/>
          <a:lstStyle/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Intermittent smoke machine operation caused us to open up the 1500 Pro which showed corrosion and cracked fluid lines.</a:t>
            </a:r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We ordered new </a:t>
            </a:r>
            <a:r>
              <a:rPr lang="en-US" sz="2000" b="0" dirty="0" err="1" smtClean="0"/>
              <a:t>Rosco</a:t>
            </a:r>
            <a:r>
              <a:rPr lang="en-US" sz="2000" b="0" dirty="0" smtClean="0"/>
              <a:t> generators; </a:t>
            </a:r>
            <a:r>
              <a:rPr lang="en-US" sz="2000" b="0" dirty="0" err="1" smtClean="0"/>
              <a:t>Rosco</a:t>
            </a:r>
            <a:r>
              <a:rPr lang="en-US" sz="2000" b="0" dirty="0" smtClean="0"/>
              <a:t> 1700, 1950, &amp; 3000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err="1" smtClean="0"/>
              <a:t>Rosco</a:t>
            </a:r>
            <a:r>
              <a:rPr lang="en-US" sz="1600" dirty="0" smtClean="0"/>
              <a:t> 1700 is equivalent to AC25-9A specified 1500 Pro</a:t>
            </a:r>
          </a:p>
          <a:p>
            <a:pPr marL="800100" lvl="1" eaLnBrk="1" hangingPunct="1">
              <a:lnSpc>
                <a:spcPct val="90000"/>
              </a:lnSpc>
              <a:defRPr/>
            </a:pPr>
            <a:r>
              <a:rPr lang="en-US" sz="1600" dirty="0" err="1" smtClean="0"/>
              <a:t>Rosco</a:t>
            </a:r>
            <a:r>
              <a:rPr lang="en-US" sz="1600" dirty="0" smtClean="0"/>
              <a:t> 3000 is equivalent to AC25-9A specified 3000 Pro</a:t>
            </a:r>
          </a:p>
          <a:p>
            <a:pPr marL="57150" indent="0" eaLnBrk="1" hangingPunct="1">
              <a:buFontTx/>
              <a:buNone/>
              <a:defRPr/>
            </a:pPr>
            <a:endParaRPr lang="en-US" sz="2000" b="0" dirty="0" smtClean="0"/>
          </a:p>
          <a:p>
            <a:pPr marL="57150" indent="0" eaLnBrk="1" hangingPunct="1">
              <a:lnSpc>
                <a:spcPct val="90000"/>
              </a:lnSpc>
              <a:buFontTx/>
              <a:buNone/>
              <a:defRPr/>
            </a:pPr>
            <a:endParaRPr lang="en-US" sz="2000" b="0" dirty="0"/>
          </a:p>
        </p:txBody>
      </p:sp>
      <p:pic>
        <p:nvPicPr>
          <p:cNvPr id="47107" name="Picture 3" descr="3 Rosc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3200"/>
            <a:ext cx="91440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CONSTRUCTION\ASSET\DE'S\ADA2414-TITLE-BAR.PNG"/>
</p:tagLst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DA2414">
  <a:themeElements>
    <a:clrScheme name="2_ADA2414 14">
      <a:dk1>
        <a:srgbClr val="001956"/>
      </a:dk1>
      <a:lt1>
        <a:srgbClr val="FFFFFF"/>
      </a:lt1>
      <a:dk2>
        <a:srgbClr val="FFFFFF"/>
      </a:dk2>
      <a:lt2>
        <a:srgbClr val="808080"/>
      </a:lt2>
      <a:accent1>
        <a:srgbClr val="001956"/>
      </a:accent1>
      <a:accent2>
        <a:srgbClr val="8F2040"/>
      </a:accent2>
      <a:accent3>
        <a:srgbClr val="FFFFFF"/>
      </a:accent3>
      <a:accent4>
        <a:srgbClr val="001448"/>
      </a:accent4>
      <a:accent5>
        <a:srgbClr val="AAABB4"/>
      </a:accent5>
      <a:accent6>
        <a:srgbClr val="811C39"/>
      </a:accent6>
      <a:hlink>
        <a:srgbClr val="0066CC"/>
      </a:hlink>
      <a:folHlink>
        <a:srgbClr val="C00204"/>
      </a:folHlink>
    </a:clrScheme>
    <a:fontScheme name="2_ADA24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folHlink">
                <a:alpha val="20000"/>
              </a:schemeClr>
            </a:gs>
            <a:gs pos="100000">
              <a:schemeClr val="folHlink">
                <a:gamma/>
                <a:shade val="46275"/>
                <a:invGamma/>
                <a:alpha val="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folHlink">
                <a:alpha val="20000"/>
              </a:schemeClr>
            </a:gs>
            <a:gs pos="100000">
              <a:schemeClr val="folHlink">
                <a:gamma/>
                <a:shade val="46275"/>
                <a:invGamma/>
                <a:alpha val="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ADA24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3">
        <a:dk1>
          <a:srgbClr val="001956"/>
        </a:dk1>
        <a:lt1>
          <a:srgbClr val="FFFFFF"/>
        </a:lt1>
        <a:dk2>
          <a:srgbClr val="C00204"/>
        </a:dk2>
        <a:lt2>
          <a:srgbClr val="808080"/>
        </a:lt2>
        <a:accent1>
          <a:srgbClr val="001956"/>
        </a:accent1>
        <a:accent2>
          <a:srgbClr val="8F2040"/>
        </a:accent2>
        <a:accent3>
          <a:srgbClr val="FFFFFF"/>
        </a:accent3>
        <a:accent4>
          <a:srgbClr val="001448"/>
        </a:accent4>
        <a:accent5>
          <a:srgbClr val="AAABB4"/>
        </a:accent5>
        <a:accent6>
          <a:srgbClr val="811C39"/>
        </a:accent6>
        <a:hlink>
          <a:srgbClr val="0066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14">
        <a:dk1>
          <a:srgbClr val="001956"/>
        </a:dk1>
        <a:lt1>
          <a:srgbClr val="FFFFFF"/>
        </a:lt1>
        <a:dk2>
          <a:srgbClr val="FFFFFF"/>
        </a:dk2>
        <a:lt2>
          <a:srgbClr val="808080"/>
        </a:lt2>
        <a:accent1>
          <a:srgbClr val="001956"/>
        </a:accent1>
        <a:accent2>
          <a:srgbClr val="8F2040"/>
        </a:accent2>
        <a:accent3>
          <a:srgbClr val="FFFFFF"/>
        </a:accent3>
        <a:accent4>
          <a:srgbClr val="001448"/>
        </a:accent4>
        <a:accent5>
          <a:srgbClr val="AAABB4"/>
        </a:accent5>
        <a:accent6>
          <a:srgbClr val="811C39"/>
        </a:accent6>
        <a:hlink>
          <a:srgbClr val="0066CC"/>
        </a:hlink>
        <a:folHlink>
          <a:srgbClr val="C002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14959</TotalTime>
  <Words>985</Words>
  <Application>Microsoft Office PowerPoint</Application>
  <PresentationFormat>On-screen Show (4:3)</PresentationFormat>
  <Paragraphs>129</Paragraphs>
  <Slides>22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1_Custom Design</vt:lpstr>
      <vt:lpstr>2_ADA2414</vt:lpstr>
      <vt:lpstr>Flight Deck Smoke Penetration Testing  </vt:lpstr>
      <vt:lpstr>Overview</vt:lpstr>
      <vt:lpstr>Background</vt:lpstr>
      <vt:lpstr>Background</vt:lpstr>
      <vt:lpstr>Background</vt:lpstr>
      <vt:lpstr>Interim Fire Safety 727 Testing</vt:lpstr>
      <vt:lpstr>Interim Fire Safety 727 Testing</vt:lpstr>
      <vt:lpstr>Interim Fire Safety 727 Testing</vt:lpstr>
      <vt:lpstr>Interim Fire Safety 727 Testing</vt:lpstr>
      <vt:lpstr>Interim Fire Safety 727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Fire Safety 727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Planned Work</vt:lpstr>
    </vt:vector>
  </TitlesOfParts>
  <Company>Air Traffic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Air Traffic Organization</dc:creator>
  <cp:lastModifiedBy>Michael Donio</cp:lastModifiedBy>
  <cp:revision>239</cp:revision>
  <dcterms:created xsi:type="dcterms:W3CDTF">2011-04-20T12:57:47Z</dcterms:created>
  <dcterms:modified xsi:type="dcterms:W3CDTF">2014-01-28T15:11:24Z</dcterms:modified>
</cp:coreProperties>
</file>