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26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47" r:id="rId10"/>
    <p:sldId id="346" r:id="rId11"/>
    <p:sldId id="334" r:id="rId12"/>
    <p:sldId id="335" r:id="rId13"/>
    <p:sldId id="336" r:id="rId14"/>
    <p:sldId id="337" r:id="rId15"/>
    <p:sldId id="338" r:id="rId16"/>
    <p:sldId id="340" r:id="rId17"/>
    <p:sldId id="341" r:id="rId18"/>
    <p:sldId id="349" r:id="rId19"/>
    <p:sldId id="348" r:id="rId20"/>
    <p:sldId id="345" r:id="rId2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33"/>
    <a:srgbClr val="FFFED2"/>
    <a:srgbClr val="5E0F08"/>
    <a:srgbClr val="CEAEB1"/>
    <a:srgbClr val="FFFFD9"/>
    <a:srgbClr val="00A994"/>
    <a:srgbClr val="CFD1B1"/>
    <a:srgbClr val="B0B297"/>
    <a:srgbClr val="808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272" y="-498"/>
      </p:cViewPr>
      <p:guideLst>
        <p:guide orient="horz" pos="2160"/>
        <p:guide orient="horz" pos="3921"/>
        <p:guide pos="2880"/>
        <p:guide pos="53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-382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quee\Dropbox\Presentations\Exponent%202012\Fraction%20of%20JP-8%20with%20specified%20propertie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quee\Dropbox\Presentations\Exponent%202012\Fraction%20of%20JP-8%20with%20specified%20propertie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533573928258968"/>
          <c:y val="5.1400554097404488E-2"/>
          <c:w val="0.84410870516185477"/>
          <c:h val="0.75550546101092197"/>
        </c:manualLayout>
      </c:layout>
      <c:barChart>
        <c:barDir val="col"/>
        <c:grouping val="clustered"/>
        <c:varyColors val="0"/>
        <c:ser>
          <c:idx val="1"/>
          <c:order val="0"/>
          <c:invertIfNegative val="0"/>
          <c:cat>
            <c:numRef>
              <c:f>Sheet1!$A$3:$A$9</c:f>
              <c:numCache>
                <c:formatCode>General</c:formatCode>
                <c:ptCount val="7"/>
                <c:pt idx="0">
                  <c:v>12</c:v>
                </c:pt>
                <c:pt idx="1">
                  <c:v>14</c:v>
                </c:pt>
                <c:pt idx="2">
                  <c:v>16</c:v>
                </c:pt>
                <c:pt idx="3">
                  <c:v>18</c:v>
                </c:pt>
                <c:pt idx="4">
                  <c:v>20</c:v>
                </c:pt>
                <c:pt idx="5">
                  <c:v>22</c:v>
                </c:pt>
                <c:pt idx="6">
                  <c:v>24</c:v>
                </c:pt>
              </c:numCache>
            </c:numRef>
          </c:cat>
          <c:val>
            <c:numRef>
              <c:f>Sheet1!$B$3:$B$9</c:f>
              <c:numCache>
                <c:formatCode>General</c:formatCode>
                <c:ptCount val="7"/>
                <c:pt idx="0">
                  <c:v>2.96</c:v>
                </c:pt>
                <c:pt idx="1">
                  <c:v>7.8</c:v>
                </c:pt>
                <c:pt idx="2">
                  <c:v>19.39</c:v>
                </c:pt>
                <c:pt idx="3">
                  <c:v>19.53</c:v>
                </c:pt>
                <c:pt idx="4">
                  <c:v>36.94</c:v>
                </c:pt>
                <c:pt idx="5">
                  <c:v>10.79</c:v>
                </c:pt>
                <c:pt idx="6">
                  <c:v>2.19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850176"/>
        <c:axId val="68981120"/>
      </c:barChart>
      <c:catAx>
        <c:axId val="64850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/>
                  <a:t>Volume</a:t>
                </a:r>
                <a:r>
                  <a:rPr lang="en-US" sz="1200" baseline="0" dirty="0"/>
                  <a:t> %</a:t>
                </a:r>
                <a:endParaRPr lang="en-US" sz="12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68981120"/>
        <c:crosses val="autoZero"/>
        <c:auto val="1"/>
        <c:lblAlgn val="ctr"/>
        <c:lblOffset val="100"/>
        <c:noMultiLvlLbl val="0"/>
      </c:catAx>
      <c:valAx>
        <c:axId val="689811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dirty="0"/>
                  <a:t>Percentage of</a:t>
                </a:r>
                <a:r>
                  <a:rPr lang="en-US" sz="1200" baseline="0" dirty="0"/>
                  <a:t> Total Volume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2.7778619018776498E-3"/>
              <c:y val="6.3714757429514865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64850176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533573928258968"/>
          <c:y val="5.1400554097404488E-2"/>
          <c:w val="0.84410870516185477"/>
          <c:h val="0.75544305750540919"/>
        </c:manualLayout>
      </c:layout>
      <c:barChart>
        <c:barDir val="col"/>
        <c:grouping val="clustered"/>
        <c:varyColors val="0"/>
        <c:ser>
          <c:idx val="1"/>
          <c:order val="0"/>
          <c:invertIfNegative val="0"/>
          <c:cat>
            <c:numRef>
              <c:f>Sheet1!$D$2:$D$7</c:f>
              <c:numCache>
                <c:formatCode>General</c:formatCode>
                <c:ptCount val="6"/>
                <c:pt idx="0">
                  <c:v>36</c:v>
                </c:pt>
                <c:pt idx="1">
                  <c:v>39</c:v>
                </c:pt>
                <c:pt idx="2">
                  <c:v>42</c:v>
                </c:pt>
                <c:pt idx="3">
                  <c:v>45</c:v>
                </c:pt>
                <c:pt idx="4">
                  <c:v>48</c:v>
                </c:pt>
                <c:pt idx="5">
                  <c:v>51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2.66</c:v>
                </c:pt>
                <c:pt idx="1">
                  <c:v>3.68</c:v>
                </c:pt>
                <c:pt idx="2">
                  <c:v>13.25</c:v>
                </c:pt>
                <c:pt idx="3">
                  <c:v>45.55</c:v>
                </c:pt>
                <c:pt idx="4">
                  <c:v>28.87</c:v>
                </c:pt>
                <c:pt idx="5">
                  <c:v>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194944"/>
        <c:axId val="74196864"/>
      </c:barChart>
      <c:catAx>
        <c:axId val="74194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/>
                  <a:t>Cetane Index</a:t>
                </a:r>
              </a:p>
            </c:rich>
          </c:tx>
          <c:layout>
            <c:manualLayout>
              <c:xMode val="edge"/>
              <c:yMode val="edge"/>
              <c:x val="0.45223504038739337"/>
              <c:y val="0.904984926787252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74196864"/>
        <c:crosses val="autoZero"/>
        <c:auto val="1"/>
        <c:lblAlgn val="ctr"/>
        <c:lblOffset val="100"/>
        <c:noMultiLvlLbl val="0"/>
      </c:catAx>
      <c:valAx>
        <c:axId val="741968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Percentage of</a:t>
                </a:r>
                <a:r>
                  <a:rPr lang="en-US" sz="1200" baseline="0"/>
                  <a:t> Total Volume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2.7777777777777779E-3"/>
              <c:y val="5.2864758184296728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74194944"/>
        <c:crosses val="autoZero"/>
        <c:crossBetween val="between"/>
        <c:majorUnit val="10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Sheet1!$A$1:$A$8</c:f>
              <c:numCache>
                <c:formatCode>General</c:formatCode>
                <c:ptCount val="8"/>
                <c:pt idx="0">
                  <c:v>0.69963000000000031</c:v>
                </c:pt>
                <c:pt idx="1">
                  <c:v>0.80075000000000029</c:v>
                </c:pt>
                <c:pt idx="2">
                  <c:v>0.89900000000000002</c:v>
                </c:pt>
                <c:pt idx="3">
                  <c:v>0.99717</c:v>
                </c:pt>
                <c:pt idx="4">
                  <c:v>1.0995599999999999</c:v>
                </c:pt>
                <c:pt idx="5">
                  <c:v>1.2047399999999993</c:v>
                </c:pt>
                <c:pt idx="6">
                  <c:v>1.2984599999999999</c:v>
                </c:pt>
                <c:pt idx="7">
                  <c:v>1.4006899999999998</c:v>
                </c:pt>
              </c:numCache>
            </c:numRef>
          </c:xVal>
          <c:yVal>
            <c:numRef>
              <c:f>Sheet1!$B$1:$B$8</c:f>
              <c:numCache>
                <c:formatCode>General</c:formatCode>
                <c:ptCount val="8"/>
                <c:pt idx="0">
                  <c:v>40.999650000000003</c:v>
                </c:pt>
                <c:pt idx="1">
                  <c:v>50.453830000000004</c:v>
                </c:pt>
                <c:pt idx="2">
                  <c:v>59.140700000000002</c:v>
                </c:pt>
                <c:pt idx="3">
                  <c:v>62.453530000000001</c:v>
                </c:pt>
                <c:pt idx="4">
                  <c:v>63.846459999999993</c:v>
                </c:pt>
                <c:pt idx="5">
                  <c:v>62.168110000000034</c:v>
                </c:pt>
                <c:pt idx="6">
                  <c:v>54.861439999999995</c:v>
                </c:pt>
                <c:pt idx="7">
                  <c:v>47.297650000000012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triangle"/>
            <c:size val="7"/>
            <c:spPr>
              <a:noFill/>
              <a:ln>
                <a:solidFill>
                  <a:srgbClr val="FF0000"/>
                </a:solidFill>
              </a:ln>
            </c:spPr>
          </c:marker>
          <c:xVal>
            <c:numRef>
              <c:f>Sheet1!$D$1:$D$8</c:f>
              <c:numCache>
                <c:formatCode>General</c:formatCode>
                <c:ptCount val="8"/>
                <c:pt idx="0">
                  <c:v>0.70108000000000004</c:v>
                </c:pt>
                <c:pt idx="1">
                  <c:v>0.79935</c:v>
                </c:pt>
                <c:pt idx="2">
                  <c:v>0.90044999999999997</c:v>
                </c:pt>
                <c:pt idx="3">
                  <c:v>1.00003</c:v>
                </c:pt>
                <c:pt idx="4">
                  <c:v>1.10242</c:v>
                </c:pt>
                <c:pt idx="5">
                  <c:v>1.2004599999999999</c:v>
                </c:pt>
                <c:pt idx="6">
                  <c:v>1.3012999999999992</c:v>
                </c:pt>
                <c:pt idx="7">
                  <c:v>1.39639</c:v>
                </c:pt>
              </c:numCache>
            </c:numRef>
          </c:xVal>
          <c:yVal>
            <c:numRef>
              <c:f>Sheet1!$E$1:$E$8</c:f>
              <c:numCache>
                <c:formatCode>General</c:formatCode>
                <c:ptCount val="8"/>
                <c:pt idx="0">
                  <c:v>42.278980000000011</c:v>
                </c:pt>
                <c:pt idx="1">
                  <c:v>51.989469999999997</c:v>
                </c:pt>
                <c:pt idx="2">
                  <c:v>60.675930000000022</c:v>
                </c:pt>
                <c:pt idx="3">
                  <c:v>63.732660000000003</c:v>
                </c:pt>
                <c:pt idx="4">
                  <c:v>64.613779999999963</c:v>
                </c:pt>
                <c:pt idx="5">
                  <c:v>61.017140000000005</c:v>
                </c:pt>
                <c:pt idx="6">
                  <c:v>54.733090000000011</c:v>
                </c:pt>
                <c:pt idx="7">
                  <c:v>45.251010000000001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995776"/>
        <c:axId val="73997696"/>
      </c:scatterChart>
      <c:valAx>
        <c:axId val="73995776"/>
        <c:scaling>
          <c:orientation val="minMax"/>
          <c:max val="1.5"/>
          <c:min val="0.60000000000000042"/>
        </c:scaling>
        <c:delete val="0"/>
        <c:axPos val="b"/>
        <c:numFmt formatCode="#,##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73997696"/>
        <c:crosses val="autoZero"/>
        <c:crossBetween val="midCat"/>
      </c:valAx>
      <c:valAx>
        <c:axId val="73997696"/>
        <c:scaling>
          <c:orientation val="minMax"/>
          <c:min val="3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73995776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F3667EB-7FB2-2146-BE87-88E6D5148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11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Garamond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Garamond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Garamond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Garamond" charset="0"/>
              </a:defRPr>
            </a:lvl1pPr>
          </a:lstStyle>
          <a:p>
            <a:pPr>
              <a:defRPr/>
            </a:pPr>
            <a:fld id="{5E409BBB-2E10-B04C-A3CD-D44BE76FF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94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83F9FC-359D-5244-A020-A58C153F7EC5}" type="slidenum">
              <a:rPr lang="en-US" sz="1200" b="0">
                <a:latin typeface="AGaramond" charset="0"/>
              </a:rPr>
              <a:pPr/>
              <a:t>1</a:t>
            </a:fld>
            <a:endParaRPr lang="en-US" sz="1200" b="0">
              <a:latin typeface="AGaramond" charset="0"/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CASE</a:t>
            </a:r>
            <a:r>
              <a:rPr lang="en-US" baseline="0" dirty="0" smtClean="0"/>
              <a:t> STUDY I</a:t>
            </a:r>
            <a:r>
              <a:rPr lang="en-US" dirty="0" smtClean="0"/>
              <a:t> – Formulating</a:t>
            </a:r>
            <a:r>
              <a:rPr lang="en-US" baseline="0" dirty="0" smtClean="0"/>
              <a:t> a surrogate for a typical Jet A – overview of composition and selection of surrogate compounds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409BBB-2E10-B04C-A3CD-D44BE76FF7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52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Algorithm for</a:t>
            </a:r>
            <a:r>
              <a:rPr lang="en-US" baseline="0" dirty="0" smtClean="0"/>
              <a:t> generating surrogate mixture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409BBB-2E10-B04C-A3CD-D44BE76FF7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68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</a:t>
            </a:r>
            <a:r>
              <a:rPr lang="en-US" baseline="0" dirty="0" smtClean="0"/>
              <a:t> overview of experimental validation – all avenues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409BBB-2E10-B04C-A3CD-D44BE76FF7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32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the counterflow configuration allows us</a:t>
            </a:r>
            <a:r>
              <a:rPr lang="en-US" baseline="0" dirty="0" smtClean="0"/>
              <a:t> to validate (laminar flame velocities, flame extinction (premixed, diffusion flames), flame ignition (premixed, diffusion, partial premixed))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409BBB-2E10-B04C-A3CD-D44BE76FF7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16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 to case study 1 – results</a:t>
            </a:r>
            <a:r>
              <a:rPr lang="en-US" baseline="0" dirty="0" smtClean="0"/>
              <a:t> of Surrogate fuel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Real fuel – flame speeds and detailed speciation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409BBB-2E10-B04C-A3CD-D44BE76FF7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95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CASE STUDY</a:t>
            </a:r>
            <a:r>
              <a:rPr lang="en-US" baseline="0" dirty="0" smtClean="0"/>
              <a:t> II – alternative aviation fuel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409BBB-2E10-B04C-A3CD-D44BE76FF7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7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Identify</a:t>
            </a:r>
            <a:r>
              <a:rPr lang="en-US" baseline="0" dirty="0" smtClean="0"/>
              <a:t> the problem – pyrolysis products from polymers – how to model? – select set of compounds that represent the same functional groups present during the pyrolysis of the polymer</a:t>
            </a:r>
          </a:p>
          <a:p>
            <a:r>
              <a:rPr lang="en-US" baseline="0" dirty="0" smtClean="0"/>
              <a:t>Show some pictures identifying products what do we understand well?????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409BBB-2E10-B04C-A3CD-D44BE76FF7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72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409BBB-2E10-B04C-A3CD-D44BE76FF7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06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9043F25-B84E-1245-BE6B-58BBAE30986A}" type="slidenum">
              <a:rPr lang="en-US" sz="1200" b="0">
                <a:latin typeface="AGaramond" charset="0"/>
              </a:rPr>
              <a:pPr/>
              <a:t>2</a:t>
            </a:fld>
            <a:endParaRPr lang="en-US" sz="1200" b="0">
              <a:latin typeface="AGaramond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Why we care about chemical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kinetics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problem I</a:t>
            </a:r>
          </a:p>
          <a:p>
            <a:r>
              <a:rPr lang="en-US" dirty="0" err="1" smtClean="0"/>
              <a:t>Methylnaphtalene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409BBB-2E10-B04C-A3CD-D44BE76FF7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45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problem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409BBB-2E10-B04C-A3CD-D44BE76FF7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77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 Concept of</a:t>
            </a:r>
            <a:r>
              <a:rPr lang="en-US" baseline="0" dirty="0" smtClean="0"/>
              <a:t> surrogate fuels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409BBB-2E10-B04C-A3CD-D44BE76FF7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1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Brief overview of state of surrogate modeling</a:t>
            </a:r>
            <a:r>
              <a:rPr lang="en-US" baseline="0" dirty="0" smtClean="0"/>
              <a:t> field/ limitations of the method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409BBB-2E10-B04C-A3CD-D44BE76FF7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04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Strategy</a:t>
            </a:r>
            <a:r>
              <a:rPr lang="en-US" baseline="0" dirty="0" smtClean="0"/>
              <a:t> – critical fuel property targets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409BBB-2E10-B04C-A3CD-D44BE76FF7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96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  <a:r>
              <a:rPr lang="en-US" baseline="0" dirty="0" smtClean="0"/>
              <a:t> of Our Particular Methodology and Why it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409BBB-2E10-B04C-A3CD-D44BE76FF7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9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Strategy</a:t>
            </a:r>
            <a:r>
              <a:rPr lang="en-US" baseline="0" dirty="0" smtClean="0"/>
              <a:t> – critical fuel property targets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409BBB-2E10-B04C-A3CD-D44BE76FF7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9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08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12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2725" y="685800"/>
            <a:ext cx="2038350" cy="5799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685800"/>
            <a:ext cx="5965825" cy="5799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32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685800"/>
            <a:ext cx="8142288" cy="638175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88" y="1476376"/>
            <a:ext cx="8142287" cy="4705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00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799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788" y="1847850"/>
            <a:ext cx="3994150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5338" y="1847850"/>
            <a:ext cx="3995737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33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79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26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34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180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990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685800"/>
            <a:ext cx="81422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847850"/>
            <a:ext cx="8142287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8593138" y="6437313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0142B6D2-FA2B-C343-AB46-3868BC3FA9F3}" type="slidenum">
              <a:rPr lang="en-US" sz="1400" smtClean="0">
                <a:latin typeface="Garamond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400" dirty="0" smtClean="0">
              <a:latin typeface="Garamon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51232" y1="29787" x2="51232" y2="29787"/>
                        <a14:foregroundMark x1="68227" y1="36778" x2="68227" y2="36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356" y="-63608"/>
            <a:ext cx="742493" cy="601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6" y="28575"/>
            <a:ext cx="391249" cy="5081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166" y="6142497"/>
            <a:ext cx="822960" cy="8229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-112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sz="2800" b="1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28650" indent="-228600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lr>
          <a:schemeClr val="tx2"/>
        </a:buClr>
        <a:buFont typeface="Wingdings" charset="0"/>
        <a:buChar char="§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028700" indent="-228600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lr>
          <a:schemeClr val="tx2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314450" indent="-171450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lr>
          <a:schemeClr val="tx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1600200" indent="-171450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lr>
          <a:schemeClr val="tx2"/>
        </a:buClr>
        <a:buFont typeface="Wingdings" charset="0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057400" indent="-171450" algn="l" rtl="0" fontAlgn="base">
        <a:lnSpc>
          <a:spcPct val="85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514600" indent="-171450" algn="l" rtl="0" fontAlgn="base">
        <a:lnSpc>
          <a:spcPct val="85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2971800" indent="-171450" algn="l" rtl="0" fontAlgn="base">
        <a:lnSpc>
          <a:spcPct val="85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429000" indent="-171450" algn="l" rtl="0" fontAlgn="base">
        <a:lnSpc>
          <a:spcPct val="85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microsoft.com/office/2007/relationships/hdphoto" Target="../media/hdphoto6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microsoft.com/office/2007/relationships/hdphoto" Target="../media/hdphoto5.wdp"/><Relationship Id="rId4" Type="http://schemas.microsoft.com/office/2007/relationships/hdphoto" Target="../media/hdphoto3.wdp"/><Relationship Id="rId9" Type="http://schemas.openxmlformats.org/officeDocument/2006/relationships/image" Target="../media/image9.png"/><Relationship Id="rId1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microsoft.com/office/2007/relationships/hdphoto" Target="../media/hdphoto5.wdp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7.wdp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microsoft.com/office/2007/relationships/hdphoto" Target="../media/hdphoto3.wdp"/><Relationship Id="rId9" Type="http://schemas.microsoft.com/office/2007/relationships/hdphoto" Target="../media/hdphoto6.wdp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98003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Formulation of Petroleum and </a:t>
            </a:r>
            <a:br>
              <a:rPr lang="en-US" sz="4000" dirty="0"/>
            </a:br>
            <a:r>
              <a:rPr lang="en-US" sz="4000" dirty="0"/>
              <a:t>Alternative – Jet Fuel Surrogates</a:t>
            </a:r>
            <a:endParaRPr lang="en-US" sz="40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98203"/>
            <a:ext cx="7795260" cy="303276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dirty="0"/>
              <a:t>Peter S. </a:t>
            </a:r>
            <a:r>
              <a:rPr lang="en-US" dirty="0" smtClean="0"/>
              <a:t>Veloo 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1900" b="0" i="1" dirty="0" smtClean="0"/>
              <a:t>Exponent, </a:t>
            </a:r>
            <a:r>
              <a:rPr lang="en-US" sz="1900" b="0" i="1" dirty="0"/>
              <a:t>Failure Analysis Associates, Los Angeles, CA</a:t>
            </a:r>
            <a:endParaRPr lang="en-US" sz="1900" b="0" dirty="0" smtClean="0"/>
          </a:p>
          <a:p>
            <a:pPr algn="l">
              <a:spcBef>
                <a:spcPts val="0"/>
              </a:spcBef>
            </a:pPr>
            <a:r>
              <a:rPr lang="en-US" dirty="0" smtClean="0"/>
              <a:t>Sang </a:t>
            </a:r>
            <a:r>
              <a:rPr lang="en-US" dirty="0" err="1"/>
              <a:t>Hee</a:t>
            </a:r>
            <a:r>
              <a:rPr lang="en-US" dirty="0"/>
              <a:t> </a:t>
            </a:r>
            <a:r>
              <a:rPr lang="en-US" dirty="0" smtClean="0"/>
              <a:t>Won &amp; </a:t>
            </a:r>
            <a:r>
              <a:rPr lang="en-US" dirty="0" err="1" smtClean="0"/>
              <a:t>Frederik</a:t>
            </a:r>
            <a:r>
              <a:rPr lang="en-US" dirty="0" smtClean="0"/>
              <a:t> </a:t>
            </a:r>
            <a:r>
              <a:rPr lang="en-US" dirty="0"/>
              <a:t>L. </a:t>
            </a:r>
            <a:r>
              <a:rPr lang="en-US" dirty="0" smtClean="0"/>
              <a:t>Dryer 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1900" b="0" i="1" dirty="0"/>
              <a:t>Department of Mechanical and Aerospace Engineering, Princeton University, NJ</a:t>
            </a:r>
            <a:endParaRPr lang="en-US" sz="1900" b="0" dirty="0" smtClean="0"/>
          </a:p>
          <a:p>
            <a:pPr algn="l">
              <a:spcBef>
                <a:spcPts val="0"/>
              </a:spcBef>
            </a:pPr>
            <a:r>
              <a:rPr lang="en-US" dirty="0" smtClean="0"/>
              <a:t>Stephen Dooley </a:t>
            </a:r>
          </a:p>
          <a:p>
            <a:pPr algn="l">
              <a:spcBef>
                <a:spcPts val="0"/>
              </a:spcBef>
            </a:pPr>
            <a:r>
              <a:rPr lang="en-US" sz="1900" b="0" i="1" dirty="0" smtClean="0"/>
              <a:t>Department </a:t>
            </a:r>
            <a:r>
              <a:rPr lang="en-US" sz="1900" b="0" i="1" dirty="0"/>
              <a:t>of Chemical and Environmental Sciences, University of Limerick, Ireland</a:t>
            </a:r>
            <a:endParaRPr lang="en-US" sz="1900" i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232" y1="29787" x2="51232" y2="29787"/>
                        <a14:foregroundMark x1="68227" y1="36778" x2="68227" y2="36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380" y="4718873"/>
            <a:ext cx="1115597" cy="904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4776022"/>
            <a:ext cx="618398" cy="8031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40" y="4661722"/>
            <a:ext cx="1219200" cy="12192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0" y="5858933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 dirty="0" smtClean="0">
                <a:solidFill>
                  <a:schemeClr val="tx1"/>
                </a:solidFill>
              </a:rPr>
              <a:t>The </a:t>
            </a:r>
            <a:r>
              <a:rPr lang="en-US" sz="1500" b="0" dirty="0">
                <a:solidFill>
                  <a:schemeClr val="tx1"/>
                </a:solidFill>
              </a:rPr>
              <a:t>7th International Aircraft Fire and Cabin Safety Research </a:t>
            </a:r>
            <a:r>
              <a:rPr lang="en-US" sz="1500" b="0" dirty="0" smtClean="0">
                <a:solidFill>
                  <a:schemeClr val="tx1"/>
                </a:solidFill>
              </a:rPr>
              <a:t>Conference</a:t>
            </a:r>
          </a:p>
          <a:p>
            <a:r>
              <a:rPr lang="en-US" sz="1500" b="0" dirty="0" smtClean="0">
                <a:solidFill>
                  <a:schemeClr val="tx1"/>
                </a:solidFill>
              </a:rPr>
              <a:t>Philadelphia, PA</a:t>
            </a:r>
          </a:p>
          <a:p>
            <a:r>
              <a:rPr lang="en-US" sz="1500" b="0" dirty="0">
                <a:solidFill>
                  <a:schemeClr val="tx1"/>
                </a:solidFill>
              </a:rPr>
              <a:t>5</a:t>
            </a:r>
            <a:r>
              <a:rPr lang="en-US" sz="1500" b="0" baseline="30000" dirty="0" smtClean="0">
                <a:solidFill>
                  <a:schemeClr val="tx1"/>
                </a:solidFill>
              </a:rPr>
              <a:t>th</a:t>
            </a:r>
            <a:r>
              <a:rPr lang="en-US" sz="1500" b="0" dirty="0" smtClean="0">
                <a:solidFill>
                  <a:schemeClr val="tx1"/>
                </a:solidFill>
              </a:rPr>
              <a:t> December 2013</a:t>
            </a:r>
            <a:endParaRPr lang="en-US" sz="15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Surrogate Fuels – </a:t>
            </a:r>
            <a:r>
              <a:rPr lang="en-US" dirty="0" smtClean="0"/>
              <a:t>Present </a:t>
            </a:r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Quantify</a:t>
            </a:r>
            <a:r>
              <a:rPr lang="en-US" i="1" dirty="0" smtClean="0"/>
              <a:t> </a:t>
            </a:r>
            <a:r>
              <a:rPr lang="en-US" i="1" u="sng" dirty="0"/>
              <a:t>critical fuel property</a:t>
            </a:r>
            <a:r>
              <a:rPr lang="en-US" i="1" dirty="0"/>
              <a:t> targets</a:t>
            </a:r>
            <a:r>
              <a:rPr lang="en-US" dirty="0" smtClean="0"/>
              <a:t>:</a:t>
            </a:r>
          </a:p>
          <a:p>
            <a:pPr lvl="1">
              <a:spcAft>
                <a:spcPts val="1200"/>
              </a:spcAft>
            </a:pPr>
            <a:r>
              <a:rPr lang="en-US" sz="2100" dirty="0" smtClean="0"/>
              <a:t>Adiabatic </a:t>
            </a:r>
            <a:r>
              <a:rPr lang="en-US" sz="2100" dirty="0"/>
              <a:t>flame temperature</a:t>
            </a:r>
          </a:p>
          <a:p>
            <a:pPr lvl="1">
              <a:spcAft>
                <a:spcPts val="1200"/>
              </a:spcAft>
            </a:pPr>
            <a:r>
              <a:rPr lang="en-US" sz="2100" dirty="0" smtClean="0"/>
              <a:t>Enthalpy </a:t>
            </a:r>
            <a:r>
              <a:rPr lang="en-US" sz="2100" dirty="0"/>
              <a:t>of combustion</a:t>
            </a:r>
          </a:p>
          <a:p>
            <a:pPr lvl="1">
              <a:spcAft>
                <a:spcPts val="1200"/>
              </a:spcAft>
            </a:pPr>
            <a:r>
              <a:rPr lang="en-US" sz="2100" dirty="0"/>
              <a:t>Flame speed / burning rate</a:t>
            </a:r>
          </a:p>
          <a:p>
            <a:pPr lvl="1">
              <a:spcAft>
                <a:spcPts val="1200"/>
              </a:spcAft>
            </a:pPr>
            <a:r>
              <a:rPr lang="en-US" sz="2100" dirty="0" smtClean="0"/>
              <a:t>Fuel </a:t>
            </a:r>
            <a:r>
              <a:rPr lang="en-US" sz="2100" dirty="0"/>
              <a:t>diffusive properties</a:t>
            </a:r>
          </a:p>
          <a:p>
            <a:pPr lvl="1">
              <a:spcAft>
                <a:spcPts val="1200"/>
              </a:spcAft>
            </a:pPr>
            <a:r>
              <a:rPr lang="en-US" sz="2100" dirty="0" err="1" smtClean="0"/>
              <a:t>Sooting</a:t>
            </a:r>
            <a:r>
              <a:rPr lang="en-US" sz="2100" dirty="0" smtClean="0"/>
              <a:t> </a:t>
            </a:r>
            <a:r>
              <a:rPr lang="en-US" sz="2100" dirty="0"/>
              <a:t>propensity</a:t>
            </a:r>
          </a:p>
          <a:p>
            <a:pPr lvl="1">
              <a:spcAft>
                <a:spcPts val="1200"/>
              </a:spcAft>
            </a:pPr>
            <a:r>
              <a:rPr lang="en-US" sz="2100" dirty="0" smtClean="0"/>
              <a:t>Auto-ignition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618408" y="2388386"/>
            <a:ext cx="4267200" cy="646331"/>
          </a:xfrm>
          <a:prstGeom prst="rect">
            <a:avLst/>
          </a:prstGeom>
          <a:solidFill>
            <a:srgbClr val="FFFFFF"/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The ratio </a:t>
            </a: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of hydrogen to carbon </a:t>
            </a: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(H/C)</a:t>
            </a:r>
            <a:endParaRPr lang="en-US" sz="1800" b="0" dirty="0" smtClean="0">
              <a:solidFill>
                <a:prstClr val="black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-CHN </a:t>
            </a:r>
            <a:r>
              <a:rPr lang="en-US" sz="1800" b="0" dirty="0">
                <a:solidFill>
                  <a:prstClr val="black"/>
                </a:solidFill>
                <a:latin typeface="Calibri"/>
              </a:rPr>
              <a:t>analysis (ASTM D5291</a:t>
            </a: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0164" y="4089596"/>
            <a:ext cx="4277902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Smoke </a:t>
            </a:r>
            <a:r>
              <a:rPr lang="en-US" sz="1800" b="0" dirty="0">
                <a:solidFill>
                  <a:prstClr val="black"/>
                </a:solidFill>
                <a:latin typeface="Calibri"/>
              </a:rPr>
              <a:t>point measurement (ASTM D1322)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80560" y="3580460"/>
            <a:ext cx="3554002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Average molecular weight (</a:t>
            </a:r>
            <a:r>
              <a:rPr lang="en-US" sz="1800" b="0" dirty="0" err="1" smtClean="0">
                <a:solidFill>
                  <a:prstClr val="black"/>
                </a:solidFill>
                <a:latin typeface="Calibri"/>
              </a:rPr>
              <a:t>MW</a:t>
            </a:r>
            <a:r>
              <a:rPr lang="en-US" sz="1800" b="0" baseline="-25000" dirty="0" err="1" smtClean="0">
                <a:solidFill>
                  <a:prstClr val="black"/>
                </a:solidFill>
                <a:latin typeface="Calibri"/>
              </a:rPr>
              <a:t>avg</a:t>
            </a: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80164" y="4578588"/>
            <a:ext cx="3806296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Derived cetane number (</a:t>
            </a:r>
            <a:r>
              <a:rPr lang="en-US" sz="1800" b="0" dirty="0">
                <a:solidFill>
                  <a:prstClr val="black"/>
                </a:solidFill>
                <a:latin typeface="Calibri"/>
              </a:rPr>
              <a:t>ASTM D6890</a:t>
            </a: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ight Brace 6"/>
          <p:cNvSpPr/>
          <p:nvPr/>
        </p:nvSpPr>
        <p:spPr bwMode="auto">
          <a:xfrm>
            <a:off x="4155440" y="2153920"/>
            <a:ext cx="325120" cy="1270000"/>
          </a:xfrm>
          <a:prstGeom prst="rightBrace">
            <a:avLst>
              <a:gd name="adj1" fmla="val 8333"/>
              <a:gd name="adj2" fmla="val 46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586480" y="3765126"/>
            <a:ext cx="73152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3108960" y="4274262"/>
            <a:ext cx="12090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2448560" y="4763254"/>
            <a:ext cx="18694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9650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</a:t>
            </a:r>
            <a:r>
              <a:rPr lang="en-US" dirty="0" smtClean="0"/>
              <a:t>Study 1 </a:t>
            </a:r>
            <a:r>
              <a:rPr lang="en-US" dirty="0" smtClean="0"/>
              <a:t>– Fuel Surrogate for Jet A</a:t>
            </a:r>
            <a:endParaRPr lang="en-US" dirty="0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09" y="2121389"/>
            <a:ext cx="307657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544886" y="1829001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-Alkanes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28%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3906836" y="2401694"/>
            <a:ext cx="200026" cy="333375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801686" y="1969319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black"/>
                </a:solidFill>
                <a:latin typeface="Calibri"/>
              </a:rPr>
              <a:t>cyclo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-Alkanes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20%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439861" y="2515994"/>
            <a:ext cx="47625" cy="192705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506786" y="5052996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black"/>
                </a:solidFill>
                <a:latin typeface="Calibri"/>
              </a:rPr>
              <a:t>iso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-Alkanes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29%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306761" y="5106794"/>
            <a:ext cx="209550" cy="13335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649286" y="4833456"/>
            <a:ext cx="148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Alkylbenzenes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18%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449386" y="4744379"/>
            <a:ext cx="76200" cy="13335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5875" y="3616484"/>
            <a:ext cx="1266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Naphthlenes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2%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973136" y="3540614"/>
            <a:ext cx="171448" cy="13743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854699" y="1869663"/>
            <a:ext cx="258500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800" u="sng" dirty="0" smtClean="0"/>
              <a:t>Selected Surrogate Fuel </a:t>
            </a:r>
          </a:p>
          <a:p>
            <a:pPr algn="ctr"/>
            <a:r>
              <a:rPr lang="en-US" sz="1800" u="sng" dirty="0" smtClean="0"/>
              <a:t>Components</a:t>
            </a:r>
            <a:endParaRPr lang="en-US" sz="1800" u="sng" dirty="0"/>
          </a:p>
        </p:txBody>
      </p:sp>
      <p:pic>
        <p:nvPicPr>
          <p:cNvPr id="2050" name="Picture 2" descr="ChemSpider 2D Image | Dodecane | C12H2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01" b="43466"/>
          <a:stretch/>
        </p:blipFill>
        <p:spPr bwMode="auto">
          <a:xfrm>
            <a:off x="5283870" y="3170079"/>
            <a:ext cx="2041525" cy="27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582320" y="2877691"/>
            <a:ext cx="1210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-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Dodecane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2" name="Picture 4" descr="ChemSpider 2D Image | 2,2,4-Trimethylpentane | C8H1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9" b="24789"/>
          <a:stretch/>
        </p:blipFill>
        <p:spPr bwMode="auto">
          <a:xfrm>
            <a:off x="7147200" y="3954911"/>
            <a:ext cx="1803854" cy="92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hemSpider 2D Image | Mesitylene | C9H1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2" b="13498"/>
          <a:stretch/>
        </p:blipFill>
        <p:spPr bwMode="auto">
          <a:xfrm>
            <a:off x="6502398" y="5030876"/>
            <a:ext cx="1709333" cy="121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hemSpider 2D Image | Propylbenzene | C9H1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5" r="29076"/>
          <a:stretch/>
        </p:blipFill>
        <p:spPr bwMode="auto">
          <a:xfrm rot="16200000">
            <a:off x="5458030" y="3990770"/>
            <a:ext cx="731160" cy="15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7443640" y="3627477"/>
            <a:ext cx="1094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i="1" dirty="0" err="1" smtClean="0">
                <a:solidFill>
                  <a:prstClr val="black"/>
                </a:solidFill>
                <a:latin typeface="Calibri"/>
              </a:rPr>
              <a:t>iso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-Octane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3156" y="4031981"/>
            <a:ext cx="1623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-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Propylbenzene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68208" y="6251294"/>
            <a:ext cx="2177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1,3,5-Trimethylbenzene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42634" y="6413842"/>
            <a:ext cx="3135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smtClean="0">
                <a:latin typeface="+mn-lt"/>
                <a:cs typeface="Arial" panose="020B0604020202020204" pitchFamily="34" charset="0"/>
              </a:rPr>
              <a:t>Dooley et al., </a:t>
            </a:r>
            <a:r>
              <a:rPr lang="fr-FR" sz="1000" b="0" kern="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Combust</a:t>
            </a:r>
            <a:r>
              <a:rPr lang="fr-FR" sz="1000" b="0" kern="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fr-FR" sz="1000" b="0" kern="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Flame</a:t>
            </a:r>
            <a:r>
              <a:rPr lang="fr-FR" sz="1000" b="0" kern="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(2010) </a:t>
            </a:r>
            <a:r>
              <a:rPr lang="fr-FR" sz="1000" b="0" kern="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157:2333-2339</a:t>
            </a:r>
          </a:p>
          <a:p>
            <a:r>
              <a:rPr lang="en-US" sz="1000" b="0" dirty="0">
                <a:latin typeface="+mn-lt"/>
                <a:cs typeface="Arial" panose="020B0604020202020204" pitchFamily="34" charset="0"/>
              </a:rPr>
              <a:t>Dooley et al., </a:t>
            </a:r>
            <a:r>
              <a:rPr lang="fr-FR" sz="1000" b="0" dirty="0" err="1" smtClean="0">
                <a:latin typeface="+mn-lt"/>
                <a:cs typeface="Times New Roman" pitchFamily="18" charset="0"/>
              </a:rPr>
              <a:t>Combust</a:t>
            </a:r>
            <a:r>
              <a:rPr lang="fr-FR" sz="1000" b="0" dirty="0" smtClean="0">
                <a:latin typeface="+mn-lt"/>
                <a:cs typeface="Times New Roman" pitchFamily="18" charset="0"/>
              </a:rPr>
              <a:t> </a:t>
            </a:r>
            <a:r>
              <a:rPr lang="fr-FR" sz="1000" b="0" dirty="0" err="1">
                <a:latin typeface="+mn-lt"/>
                <a:cs typeface="Times New Roman" pitchFamily="18" charset="0"/>
              </a:rPr>
              <a:t>Flame</a:t>
            </a:r>
            <a:r>
              <a:rPr lang="fr-FR" sz="1000" b="0" dirty="0">
                <a:latin typeface="+mn-lt"/>
                <a:cs typeface="Times New Roman" pitchFamily="18" charset="0"/>
              </a:rPr>
              <a:t> (2012) 159: 1444-4466</a:t>
            </a:r>
            <a:endParaRPr lang="en-US" sz="1000" b="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29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Surrogate Fuel Formulation Algorithm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109158" y="1794947"/>
            <a:ext cx="3069771" cy="547914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Characterize target Jet 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09157" y="2894026"/>
            <a:ext cx="3069771" cy="87202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Characterize surrogate components and their mixtures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13999" y="4317219"/>
            <a:ext cx="3069771" cy="6350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prstClr val="white"/>
                </a:solidFill>
                <a:latin typeface="Calibri"/>
              </a:rPr>
              <a:t>Emulate H/C, DCN, TSI, </a:t>
            </a:r>
            <a:r>
              <a:rPr lang="en-US" sz="1800" b="0" kern="0" dirty="0" err="1" smtClean="0">
                <a:solidFill>
                  <a:prstClr val="white"/>
                </a:solidFill>
                <a:latin typeface="Calibri"/>
              </a:rPr>
              <a:t>MWavg</a:t>
            </a:r>
            <a:endParaRPr lang="en-US" sz="1800" b="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13999" y="5503384"/>
            <a:ext cx="3069771" cy="87202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 smtClean="0">
                <a:solidFill>
                  <a:prstClr val="white"/>
                </a:solidFill>
                <a:latin typeface="Calibri"/>
              </a:rPr>
              <a:t>Compare gas phase combustion characteristics between surrogate and target</a:t>
            </a:r>
            <a:endParaRPr lang="en-US" sz="1800" b="0" kern="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009" y="2418653"/>
            <a:ext cx="285750" cy="42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009" y="3839031"/>
            <a:ext cx="285750" cy="42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534" y="5030067"/>
            <a:ext cx="285750" cy="42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105400" y="5452582"/>
            <a:ext cx="2946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Calibri" panose="020F0502020204030204" pitchFamily="34" charset="0"/>
              </a:rPr>
              <a:t>Experimental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>
                <a:latin typeface="Calibri" panose="020F0502020204030204" pitchFamily="34" charset="0"/>
              </a:rPr>
              <a:t>Intermediate species profiles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>
                <a:latin typeface="Calibri" panose="020F0502020204030204" pitchFamily="34" charset="0"/>
              </a:rPr>
              <a:t>Flame speeds / extinction limits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>
                <a:latin typeface="Calibri" panose="020F0502020204030204" pitchFamily="34" charset="0"/>
              </a:rPr>
              <a:t>Soot volume fraction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>
                <a:latin typeface="Calibri" panose="020F0502020204030204" pitchFamily="34" charset="0"/>
              </a:rPr>
              <a:t>Ignition delay times</a:t>
            </a:r>
            <a:endParaRPr lang="en-US" sz="1400" b="0" dirty="0">
              <a:latin typeface="Calibri" panose="020F050202020403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419600" y="5939398"/>
            <a:ext cx="45720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05393" y="4366942"/>
            <a:ext cx="28702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Calibri" panose="020F0502020204030204" pitchFamily="34" charset="0"/>
              </a:rPr>
              <a:t>Regression analysis to determine surrogate composition</a:t>
            </a:r>
            <a:endParaRPr lang="en-US" sz="1400" b="0" dirty="0">
              <a:latin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419594" y="4643941"/>
            <a:ext cx="45720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05393" y="1453351"/>
            <a:ext cx="2946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Calibri" panose="020F0502020204030204" pitchFamily="34" charset="0"/>
              </a:rPr>
              <a:t>Characterize target Jet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>
                <a:latin typeface="Calibri" panose="020F0502020204030204" pitchFamily="34" charset="0"/>
              </a:rPr>
              <a:t>H/C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err="1" smtClean="0">
                <a:latin typeface="Calibri" panose="020F0502020204030204" pitchFamily="34" charset="0"/>
              </a:rPr>
              <a:t>Cetane</a:t>
            </a:r>
            <a:r>
              <a:rPr lang="en-US" sz="1400" b="0" dirty="0">
                <a:latin typeface="Calibri" panose="020F0502020204030204" pitchFamily="34" charset="0"/>
              </a:rPr>
              <a:t> </a:t>
            </a:r>
            <a:r>
              <a:rPr lang="en-US" sz="1400" b="0" dirty="0" smtClean="0">
                <a:latin typeface="Calibri" panose="020F0502020204030204" pitchFamily="34" charset="0"/>
              </a:rPr>
              <a:t>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>
                <a:latin typeface="Calibri" panose="020F0502020204030204" pitchFamily="34" charset="0"/>
              </a:rPr>
              <a:t>Smoke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>
                <a:latin typeface="Calibri" panose="020F0502020204030204" pitchFamily="34" charset="0"/>
              </a:rPr>
              <a:t>Average molecular weight</a:t>
            </a:r>
            <a:endParaRPr lang="en-US" sz="1400" b="0" dirty="0">
              <a:latin typeface="Calibri" panose="020F050202020403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419594" y="2068904"/>
            <a:ext cx="45720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13854" y="2961414"/>
            <a:ext cx="3090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Calibri" panose="020F0502020204030204" pitchFamily="34" charset="0"/>
              </a:rPr>
              <a:t>Develop library of target measurements for individual and mixtures of surrogate components </a:t>
            </a:r>
            <a:endParaRPr lang="en-US" sz="1400" b="0" dirty="0">
              <a:latin typeface="Calibri" panose="020F050202020403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428055" y="3348484"/>
            <a:ext cx="45720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98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Surrogate Fuel Compared with Real Jet-A Fuel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016672" y="5418667"/>
            <a:ext cx="2159000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Equivalence Ratio,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</a:rPr>
              <a:t>f</a:t>
            </a:r>
            <a:endParaRPr kumimoji="0" lang="en-US" sz="1800" b="0" i="1" u="none" strike="noStrike" kern="0" cap="none" spc="0" normalizeH="0" baseline="-25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itchFamily="18" charset="2"/>
            </a:endParaRPr>
          </a:p>
        </p:txBody>
      </p:sp>
      <p:graphicFrame>
        <p:nvGraphicFramePr>
          <p:cNvPr id="51" name="Chart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0757332"/>
              </p:ext>
            </p:extLst>
          </p:nvPr>
        </p:nvGraphicFramePr>
        <p:xfrm>
          <a:off x="1587500" y="1989667"/>
          <a:ext cx="4724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3694006" y="4478867"/>
            <a:ext cx="1524000" cy="64633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sym typeface="Wingdings 3"/>
              </a:rPr>
              <a:t>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sym typeface="Wingdings 3"/>
              </a:rPr>
              <a:t>- Jet 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sym typeface="Wingdings 3"/>
              </a:rPr>
              <a:t>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sym typeface="Wingdings 3"/>
              </a:rPr>
              <a:t>- Surrogate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 rot="16200000">
            <a:off x="35150" y="3450391"/>
            <a:ext cx="2833579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Laminar Flame Speed, cm/s</a:t>
            </a:r>
            <a:endParaRPr kumimoji="0" lang="en-US" sz="1800" b="0" i="0" u="none" strike="noStrike" kern="0" cap="none" spc="0" normalizeH="0" baseline="30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93806" y="2223757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prstClr val="black"/>
                </a:solidFill>
                <a:latin typeface="Calibri"/>
              </a:rPr>
              <a:t>p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= 1 atm, </a:t>
            </a:r>
            <a:r>
              <a:rPr lang="en-US" sz="1400" i="1" dirty="0" smtClean="0">
                <a:solidFill>
                  <a:prstClr val="black"/>
                </a:solidFill>
                <a:latin typeface="Calibri"/>
              </a:rPr>
              <a:t>T</a:t>
            </a:r>
            <a:r>
              <a:rPr lang="en-US" sz="1400" baseline="-25000" dirty="0" smtClean="0">
                <a:solidFill>
                  <a:prstClr val="black"/>
                </a:solidFill>
                <a:latin typeface="Calibri"/>
              </a:rPr>
              <a:t>u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=400 K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590193" y="1651000"/>
            <a:ext cx="2719014" cy="400110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Laminar Flame</a:t>
            </a:r>
            <a:r>
              <a:rPr kumimoji="0" lang="en-US" sz="2000" i="0" u="sng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Speeds</a:t>
            </a:r>
            <a:endParaRPr kumimoji="0" lang="en-US" sz="2000" i="0" u="sng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882" y="2783255"/>
            <a:ext cx="2300411" cy="172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42634" y="6413842"/>
            <a:ext cx="3135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smtClean="0">
                <a:latin typeface="+mn-lt"/>
                <a:cs typeface="Arial" panose="020B0604020202020204" pitchFamily="34" charset="0"/>
              </a:rPr>
              <a:t>Dooley et al., </a:t>
            </a:r>
            <a:r>
              <a:rPr lang="fr-FR" sz="1000" b="0" kern="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Combust</a:t>
            </a:r>
            <a:r>
              <a:rPr lang="fr-FR" sz="1000" b="0" kern="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fr-FR" sz="1000" b="0" kern="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Flame</a:t>
            </a:r>
            <a:r>
              <a:rPr lang="fr-FR" sz="1000" b="0" kern="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(2010) </a:t>
            </a:r>
            <a:r>
              <a:rPr lang="fr-FR" sz="1000" b="0" kern="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157:2333-2339</a:t>
            </a:r>
          </a:p>
          <a:p>
            <a:r>
              <a:rPr lang="en-US" sz="1000" b="0" dirty="0">
                <a:latin typeface="+mn-lt"/>
                <a:cs typeface="Arial" panose="020B0604020202020204" pitchFamily="34" charset="0"/>
              </a:rPr>
              <a:t>Dooley et al., </a:t>
            </a:r>
            <a:r>
              <a:rPr lang="fr-FR" sz="1000" b="0" dirty="0" err="1" smtClean="0">
                <a:latin typeface="+mn-lt"/>
                <a:cs typeface="Times New Roman" pitchFamily="18" charset="0"/>
              </a:rPr>
              <a:t>Combust</a:t>
            </a:r>
            <a:r>
              <a:rPr lang="fr-FR" sz="1000" b="0" dirty="0" smtClean="0">
                <a:latin typeface="+mn-lt"/>
                <a:cs typeface="Times New Roman" pitchFamily="18" charset="0"/>
              </a:rPr>
              <a:t> </a:t>
            </a:r>
            <a:r>
              <a:rPr lang="fr-FR" sz="1000" b="0" dirty="0" err="1">
                <a:latin typeface="+mn-lt"/>
                <a:cs typeface="Times New Roman" pitchFamily="18" charset="0"/>
              </a:rPr>
              <a:t>Flame</a:t>
            </a:r>
            <a:r>
              <a:rPr lang="fr-FR" sz="1000" b="0" dirty="0">
                <a:latin typeface="+mn-lt"/>
                <a:cs typeface="Times New Roman" pitchFamily="18" charset="0"/>
              </a:rPr>
              <a:t> (2012) 159: 1444-4466</a:t>
            </a:r>
            <a:endParaRPr lang="en-US" sz="1000" b="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79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Surrogate Fuel Compared with Real Jet-A Fuel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402118" y="1725669"/>
            <a:ext cx="6376047" cy="4161505"/>
            <a:chOff x="1553124" y="1725669"/>
            <a:chExt cx="6376047" cy="4161505"/>
          </a:xfrm>
        </p:grpSpPr>
        <p:pic>
          <p:nvPicPr>
            <p:cNvPr id="7182" name="Picture 1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49" t="7911" r="11253" b="10320"/>
            <a:stretch/>
          </p:blipFill>
          <p:spPr bwMode="auto">
            <a:xfrm>
              <a:off x="1943100" y="1725669"/>
              <a:ext cx="4679788" cy="3840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 rot="16200000">
              <a:off x="416250" y="3461243"/>
              <a:ext cx="2643079" cy="369332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Extinction Strain Rate, s</a:t>
              </a:r>
              <a:r>
                <a:rPr kumimoji="0" lang="en-US" sz="1800" b="0" i="0" u="none" strike="noStrike" kern="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-1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61455" y="5517842"/>
              <a:ext cx="2643079" cy="369332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Fuel Mass Fraction,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</a:t>
              </a:r>
              <a:r>
                <a:rPr kumimoji="0" lang="en-US" sz="18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Y</a:t>
              </a:r>
              <a:endPara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42587" y="1990043"/>
              <a:ext cx="2019300" cy="646331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sym typeface="Wingdings 3"/>
                </a:rPr>
                <a:t>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sym typeface="Wingdings 3"/>
                </a:rPr>
                <a:t>- Jet A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sym typeface="Wingdings 3"/>
                </a:rPr>
                <a:t>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sym typeface="Wingdings 3"/>
                </a:rPr>
                <a:t>- Surrogate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6968" y="2977467"/>
              <a:ext cx="1112203" cy="1600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083469" y="1428690"/>
            <a:ext cx="2097049" cy="400110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Extinction Limits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2634" y="6413842"/>
            <a:ext cx="3135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smtClean="0">
                <a:latin typeface="+mn-lt"/>
                <a:cs typeface="Arial" panose="020B0604020202020204" pitchFamily="34" charset="0"/>
              </a:rPr>
              <a:t>Dooley et al., </a:t>
            </a:r>
            <a:r>
              <a:rPr lang="fr-FR" sz="1000" b="0" kern="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Combust</a:t>
            </a:r>
            <a:r>
              <a:rPr lang="fr-FR" sz="1000" b="0" kern="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fr-FR" sz="1000" b="0" kern="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Flame</a:t>
            </a:r>
            <a:r>
              <a:rPr lang="fr-FR" sz="1000" b="0" kern="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(2010) </a:t>
            </a:r>
            <a:r>
              <a:rPr lang="fr-FR" sz="1000" b="0" kern="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157:2333-2339</a:t>
            </a:r>
          </a:p>
          <a:p>
            <a:r>
              <a:rPr lang="en-US" sz="1000" b="0" dirty="0">
                <a:latin typeface="+mn-lt"/>
                <a:cs typeface="Arial" panose="020B0604020202020204" pitchFamily="34" charset="0"/>
              </a:rPr>
              <a:t>Dooley et al., </a:t>
            </a:r>
            <a:r>
              <a:rPr lang="fr-FR" sz="1000" b="0" dirty="0" err="1" smtClean="0">
                <a:latin typeface="+mn-lt"/>
                <a:cs typeface="Times New Roman" pitchFamily="18" charset="0"/>
              </a:rPr>
              <a:t>Combust</a:t>
            </a:r>
            <a:r>
              <a:rPr lang="fr-FR" sz="1000" b="0" dirty="0" smtClean="0">
                <a:latin typeface="+mn-lt"/>
                <a:cs typeface="Times New Roman" pitchFamily="18" charset="0"/>
              </a:rPr>
              <a:t> </a:t>
            </a:r>
            <a:r>
              <a:rPr lang="fr-FR" sz="1000" b="0" dirty="0" err="1">
                <a:latin typeface="+mn-lt"/>
                <a:cs typeface="Times New Roman" pitchFamily="18" charset="0"/>
              </a:rPr>
              <a:t>Flame</a:t>
            </a:r>
            <a:r>
              <a:rPr lang="fr-FR" sz="1000" b="0" dirty="0">
                <a:latin typeface="+mn-lt"/>
                <a:cs typeface="Times New Roman" pitchFamily="18" charset="0"/>
              </a:rPr>
              <a:t> (2012) 159: 1444-4466</a:t>
            </a:r>
            <a:endParaRPr lang="en-US" sz="1000" b="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20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Surrogate Fuel Compared with Real Jet-A Fuel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494" y="2069340"/>
            <a:ext cx="46212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425716" y="1714380"/>
            <a:ext cx="2590774" cy="400110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Soot Volume Fraction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13200" y="2413198"/>
            <a:ext cx="1745422" cy="64633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sym typeface="Wingdings 3"/>
              </a:rPr>
              <a:t>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sym typeface="Wingdings 3"/>
              </a:rPr>
              <a:t>- Jet 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sym typeface="Wingdings 3"/>
              </a:rPr>
              <a:t>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sym typeface="Wingdings 3"/>
              </a:rPr>
              <a:t>- Surrogate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3302" y="4730442"/>
            <a:ext cx="2175596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Radial Location (mm)</a:t>
            </a:r>
            <a:endParaRPr kumimoji="0" lang="en-US" sz="1800" b="0" i="0" u="none" strike="noStrike" kern="0" cap="none" spc="0" normalizeH="0" baseline="-25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155623" y="3256275"/>
            <a:ext cx="3053014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Soot Volume Fraction (ppm)</a:t>
            </a:r>
            <a:endParaRPr kumimoji="0" lang="en-US" sz="1800" b="0" i="0" u="none" strike="noStrike" kern="0" cap="none" spc="0" normalizeH="0" baseline="30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167" y="2260902"/>
            <a:ext cx="1723037" cy="236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42634" y="6413842"/>
            <a:ext cx="3135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smtClean="0">
                <a:latin typeface="+mn-lt"/>
                <a:cs typeface="Arial" panose="020B0604020202020204" pitchFamily="34" charset="0"/>
              </a:rPr>
              <a:t>Dooley et al., </a:t>
            </a:r>
            <a:r>
              <a:rPr lang="fr-FR" sz="1000" b="0" kern="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Combust</a:t>
            </a:r>
            <a:r>
              <a:rPr lang="fr-FR" sz="1000" b="0" kern="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fr-FR" sz="1000" b="0" kern="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Flame</a:t>
            </a:r>
            <a:r>
              <a:rPr lang="fr-FR" sz="1000" b="0" kern="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(2010) </a:t>
            </a:r>
            <a:r>
              <a:rPr lang="fr-FR" sz="1000" b="0" kern="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157:2333-2339</a:t>
            </a:r>
          </a:p>
          <a:p>
            <a:r>
              <a:rPr lang="en-US" sz="1000" b="0" dirty="0">
                <a:latin typeface="+mn-lt"/>
                <a:cs typeface="Arial" panose="020B0604020202020204" pitchFamily="34" charset="0"/>
              </a:rPr>
              <a:t>Dooley et al., </a:t>
            </a:r>
            <a:r>
              <a:rPr lang="fr-FR" sz="1000" b="0" dirty="0" err="1" smtClean="0">
                <a:latin typeface="+mn-lt"/>
                <a:cs typeface="Times New Roman" pitchFamily="18" charset="0"/>
              </a:rPr>
              <a:t>Combust</a:t>
            </a:r>
            <a:r>
              <a:rPr lang="fr-FR" sz="1000" b="0" dirty="0" smtClean="0">
                <a:latin typeface="+mn-lt"/>
                <a:cs typeface="Times New Roman" pitchFamily="18" charset="0"/>
              </a:rPr>
              <a:t> </a:t>
            </a:r>
            <a:r>
              <a:rPr lang="fr-FR" sz="1000" b="0" dirty="0" err="1">
                <a:latin typeface="+mn-lt"/>
                <a:cs typeface="Times New Roman" pitchFamily="18" charset="0"/>
              </a:rPr>
              <a:t>Flame</a:t>
            </a:r>
            <a:r>
              <a:rPr lang="fr-FR" sz="1000" b="0" dirty="0">
                <a:latin typeface="+mn-lt"/>
                <a:cs typeface="Times New Roman" pitchFamily="18" charset="0"/>
              </a:rPr>
              <a:t> (2012) 159: 1444-4466</a:t>
            </a:r>
            <a:endParaRPr lang="en-US" sz="1000" b="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4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</a:t>
            </a:r>
            <a:r>
              <a:rPr lang="en-US" dirty="0" smtClean="0"/>
              <a:t>2 </a:t>
            </a:r>
            <a:r>
              <a:rPr lang="en-US" dirty="0"/>
              <a:t>– Fuel Surrogate for </a:t>
            </a:r>
            <a:r>
              <a:rPr lang="en-US" dirty="0" smtClean="0"/>
              <a:t>S-8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1" y="2581736"/>
            <a:ext cx="33035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955" y="2824623"/>
            <a:ext cx="19741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Mono-methylated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Alkanes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61%</a:t>
            </a:r>
            <a:endParaRPr lang="en-US" sz="18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1102" y="3424787"/>
            <a:ext cx="1603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D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i-methylated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Alkanes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25%</a:t>
            </a:r>
            <a:endParaRPr lang="en-US" sz="18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38802" y="2258570"/>
            <a:ext cx="171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Normal-Alkanes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12%</a:t>
            </a:r>
            <a:endParaRPr lang="en-US" sz="1800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98" y="3710394"/>
            <a:ext cx="1930841" cy="58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042" y="4299464"/>
            <a:ext cx="1557338" cy="75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854699" y="1869663"/>
            <a:ext cx="258500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800" u="sng" dirty="0" smtClean="0"/>
              <a:t>Selected Surrogate Fuel </a:t>
            </a:r>
          </a:p>
          <a:p>
            <a:pPr algn="ctr"/>
            <a:r>
              <a:rPr lang="en-US" sz="1800" u="sng" dirty="0" smtClean="0"/>
              <a:t>Components</a:t>
            </a:r>
            <a:endParaRPr lang="en-US" sz="1800" u="sng" dirty="0"/>
          </a:p>
        </p:txBody>
      </p:sp>
      <p:pic>
        <p:nvPicPr>
          <p:cNvPr id="17" name="Picture 2" descr="ChemSpider 2D Image | Dodecane | C12H2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01" b="43466"/>
          <a:stretch/>
        </p:blipFill>
        <p:spPr bwMode="auto">
          <a:xfrm>
            <a:off x="6187806" y="3170079"/>
            <a:ext cx="2041525" cy="27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486256" y="2877691"/>
            <a:ext cx="1210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-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Dodecane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4" descr="ChemSpider 2D Image | 2,2,4-Trimethylpentane | C8H1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9" b="24789"/>
          <a:stretch/>
        </p:blipFill>
        <p:spPr bwMode="auto">
          <a:xfrm>
            <a:off x="6486256" y="3916086"/>
            <a:ext cx="1803854" cy="92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782696" y="3588652"/>
            <a:ext cx="1094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i="1" dirty="0" err="1" smtClean="0">
                <a:solidFill>
                  <a:prstClr val="black"/>
                </a:solidFill>
                <a:latin typeface="Calibri"/>
              </a:rPr>
              <a:t>iso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-Octane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2634" y="6413842"/>
            <a:ext cx="31356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smtClean="0">
                <a:cs typeface="Arial" panose="020B0604020202020204" pitchFamily="34" charset="0"/>
              </a:rPr>
              <a:t>Dooley </a:t>
            </a:r>
            <a:r>
              <a:rPr lang="en-US" sz="1000" b="0" dirty="0">
                <a:cs typeface="Arial" panose="020B0604020202020204" pitchFamily="34" charset="0"/>
              </a:rPr>
              <a:t>et al., </a:t>
            </a:r>
            <a:r>
              <a:rPr lang="fr-FR" sz="1000" b="0" dirty="0" err="1" smtClean="0">
                <a:latin typeface="+mn-lt"/>
                <a:cs typeface="Times New Roman" pitchFamily="18" charset="0"/>
              </a:rPr>
              <a:t>Combust</a:t>
            </a:r>
            <a:r>
              <a:rPr lang="fr-FR" sz="1000" b="0" dirty="0" smtClean="0">
                <a:latin typeface="+mn-lt"/>
                <a:cs typeface="Times New Roman" pitchFamily="18" charset="0"/>
              </a:rPr>
              <a:t> </a:t>
            </a:r>
            <a:r>
              <a:rPr lang="fr-FR" sz="1000" b="0" dirty="0" err="1">
                <a:latin typeface="+mn-lt"/>
                <a:cs typeface="Times New Roman" pitchFamily="18" charset="0"/>
              </a:rPr>
              <a:t>Flame</a:t>
            </a:r>
            <a:r>
              <a:rPr lang="fr-FR" sz="1000" b="0" dirty="0">
                <a:latin typeface="+mn-lt"/>
                <a:cs typeface="Times New Roman" pitchFamily="18" charset="0"/>
              </a:rPr>
              <a:t> (2012) 159: </a:t>
            </a:r>
            <a:r>
              <a:rPr lang="fr-FR" sz="1000" b="0" dirty="0" smtClean="0">
                <a:latin typeface="+mn-lt"/>
                <a:cs typeface="Times New Roman" pitchFamily="18" charset="0"/>
              </a:rPr>
              <a:t>3014-3020</a:t>
            </a:r>
            <a:endParaRPr lang="en-US" sz="1000" b="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38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Surrogate Fue</a:t>
            </a:r>
            <a:r>
              <a:rPr lang="en-US" dirty="0" smtClean="0"/>
              <a:t>l Compared with Real S-8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435" y="2086491"/>
            <a:ext cx="4523797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52230" y="5442466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1000K/T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181951" y="3671400"/>
            <a:ext cx="1785489" cy="338554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Ignition Delay 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00665" y="1901825"/>
            <a:ext cx="3278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Shock tube ignition delay times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2634" y="6413842"/>
            <a:ext cx="31356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smtClean="0">
                <a:cs typeface="Arial" panose="020B0604020202020204" pitchFamily="34" charset="0"/>
              </a:rPr>
              <a:t>Dooley </a:t>
            </a:r>
            <a:r>
              <a:rPr lang="en-US" sz="1000" b="0" dirty="0">
                <a:cs typeface="Arial" panose="020B0604020202020204" pitchFamily="34" charset="0"/>
              </a:rPr>
              <a:t>et al., </a:t>
            </a:r>
            <a:r>
              <a:rPr lang="fr-FR" sz="1000" b="0" dirty="0" err="1" smtClean="0">
                <a:latin typeface="+mn-lt"/>
                <a:cs typeface="Times New Roman" pitchFamily="18" charset="0"/>
              </a:rPr>
              <a:t>Combust</a:t>
            </a:r>
            <a:r>
              <a:rPr lang="fr-FR" sz="1000" b="0" dirty="0" smtClean="0">
                <a:latin typeface="+mn-lt"/>
                <a:cs typeface="Times New Roman" pitchFamily="18" charset="0"/>
              </a:rPr>
              <a:t> </a:t>
            </a:r>
            <a:r>
              <a:rPr lang="fr-FR" sz="1000" b="0" dirty="0" err="1">
                <a:latin typeface="+mn-lt"/>
                <a:cs typeface="Times New Roman" pitchFamily="18" charset="0"/>
              </a:rPr>
              <a:t>Flame</a:t>
            </a:r>
            <a:r>
              <a:rPr lang="fr-FR" sz="1000" b="0" dirty="0">
                <a:latin typeface="+mn-lt"/>
                <a:cs typeface="Times New Roman" pitchFamily="18" charset="0"/>
              </a:rPr>
              <a:t> (2012) 159: </a:t>
            </a:r>
            <a:r>
              <a:rPr lang="fr-FR" sz="1000" b="0" dirty="0" smtClean="0">
                <a:latin typeface="+mn-lt"/>
                <a:cs typeface="Times New Roman" pitchFamily="18" charset="0"/>
              </a:rPr>
              <a:t>3014-3020</a:t>
            </a:r>
            <a:endParaRPr lang="en-US" sz="1000" b="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8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Kinetic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0" kern="1200" dirty="0">
                <a:solidFill>
                  <a:sysClr val="windowText" lastClr="000000"/>
                </a:solidFill>
                <a:latin typeface="Calibri"/>
              </a:rPr>
              <a:t>Large spread in predictions using latest chemical kinetic reaction models for </a:t>
            </a:r>
            <a:r>
              <a:rPr lang="en-US" b="0" kern="1200" dirty="0" smtClean="0">
                <a:solidFill>
                  <a:sysClr val="windowText" lastClr="000000"/>
                </a:solidFill>
                <a:latin typeface="Calibri"/>
              </a:rPr>
              <a:t>surrogate components</a:t>
            </a:r>
            <a:endParaRPr lang="en-US" b="0" kern="1200" dirty="0">
              <a:solidFill>
                <a:sysClr val="windowText" lastClr="000000"/>
              </a:solidFill>
              <a:latin typeface="Calibri"/>
            </a:endParaRPr>
          </a:p>
          <a:p>
            <a:pPr lvl="1"/>
            <a:r>
              <a:rPr lang="en-US" dirty="0" smtClean="0"/>
              <a:t>Lack of consensus within kinetic modeling community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3124199"/>
            <a:ext cx="7431087" cy="344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69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Uncertainties in Numerical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Propagation of uncertainties </a:t>
            </a:r>
            <a:r>
              <a:rPr lang="en-US" dirty="0" smtClean="0">
                <a:solidFill>
                  <a:prstClr val="black"/>
                </a:solidFill>
              </a:rPr>
              <a:t>from rate </a:t>
            </a:r>
            <a:r>
              <a:rPr lang="en-US" dirty="0">
                <a:solidFill>
                  <a:prstClr val="black"/>
                </a:solidFill>
              </a:rPr>
              <a:t>parameters </a:t>
            </a:r>
            <a:r>
              <a:rPr lang="en-US" dirty="0" smtClean="0">
                <a:solidFill>
                  <a:prstClr val="black"/>
                </a:solidFill>
              </a:rPr>
              <a:t>to </a:t>
            </a:r>
            <a:r>
              <a:rPr lang="en-US" dirty="0">
                <a:solidFill>
                  <a:prstClr val="black"/>
                </a:solidFill>
              </a:rPr>
              <a:t>numerical </a:t>
            </a:r>
            <a:r>
              <a:rPr lang="en-US" dirty="0" smtClean="0">
                <a:solidFill>
                  <a:prstClr val="black"/>
                </a:solidFill>
              </a:rPr>
              <a:t>simulations</a:t>
            </a:r>
            <a:endParaRPr lang="en-US" dirty="0"/>
          </a:p>
        </p:txBody>
      </p:sp>
      <p:pic>
        <p:nvPicPr>
          <p:cNvPr id="4" name="Picture 4" descr="C:\Users\Squee\Dropbox\Presentations\UMD\slid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2768600"/>
            <a:ext cx="426720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4571999" y="3108960"/>
            <a:ext cx="221742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H="1">
            <a:off x="4571999" y="3848100"/>
            <a:ext cx="221742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675119" y="3035300"/>
            <a:ext cx="16738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+mn-lt"/>
              </a:rPr>
              <a:t>Numerical </a:t>
            </a:r>
          </a:p>
          <a:p>
            <a:pPr algn="ctr"/>
            <a:r>
              <a:rPr lang="en-US" b="0" dirty="0" smtClean="0">
                <a:latin typeface="+mn-lt"/>
              </a:rPr>
              <a:t>Uncertainty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354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Gas Turbines and Chemical Kinetics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Coupling chemical kinetics and computational fluid mechanics for engine design</a:t>
            </a:r>
          </a:p>
          <a:p>
            <a:pPr eaLnBrk="1" hangingPunct="1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Kinetically limited processes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dirty="0" smtClean="0">
                <a:latin typeface="Arial Narrow" charset="0"/>
                <a:ea typeface="ＭＳ Ｐゴシック" charset="0"/>
              </a:rPr>
              <a:t>Nitrogen oxide production</a:t>
            </a:r>
          </a:p>
          <a:p>
            <a:pPr lvl="1" eaLnBrk="1" hangingPunct="1"/>
            <a:r>
              <a:rPr lang="en-US" dirty="0" smtClean="0">
                <a:latin typeface="Arial Narrow" charset="0"/>
                <a:ea typeface="ＭＳ Ｐゴシック" charset="0"/>
              </a:rPr>
              <a:t>Soot formation</a:t>
            </a:r>
          </a:p>
          <a:p>
            <a:pPr lvl="1" eaLnBrk="1" hangingPunct="1"/>
            <a:r>
              <a:rPr lang="en-US" dirty="0" smtClean="0">
                <a:latin typeface="Arial Narrow" charset="0"/>
                <a:ea typeface="ＭＳ Ｐゴシック" charset="0"/>
              </a:rPr>
              <a:t>Flame stability</a:t>
            </a:r>
          </a:p>
          <a:p>
            <a:pPr lvl="1" eaLnBrk="1" hangingPunct="1"/>
            <a:r>
              <a:rPr lang="en-US" dirty="0" smtClean="0">
                <a:latin typeface="Arial Narrow" charset="0"/>
                <a:ea typeface="ＭＳ Ｐゴシック" charset="0"/>
              </a:rPr>
              <a:t>Blow out</a:t>
            </a:r>
            <a:endParaRPr lang="en-US" dirty="0">
              <a:latin typeface="Arial Narrow" charset="0"/>
              <a:ea typeface="ＭＳ Ｐゴシック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759" y="2975428"/>
            <a:ext cx="1975811" cy="337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1124" y="6561682"/>
            <a:ext cx="68677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J Campbell, J. Chambers, Patterns </a:t>
            </a: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in the sky: natural visualization of </a:t>
            </a:r>
            <a:r>
              <a:rPr lang="en-US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aircraft ﬂow </a:t>
            </a: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ﬁelds. NASA </a:t>
            </a:r>
            <a:r>
              <a:rPr lang="en-US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SP-514,1994</a:t>
            </a:r>
            <a:endParaRPr lang="en-US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Demonstrated surrogate fuel methodology to capture gas phase combustion behavior of aviation fuels</a:t>
            </a:r>
          </a:p>
          <a:p>
            <a:endParaRPr lang="en-US" dirty="0" smtClean="0"/>
          </a:p>
          <a:p>
            <a:r>
              <a:rPr lang="en-US" dirty="0" smtClean="0"/>
              <a:t>Reaction model rate parameter uncertainties require further reduction</a:t>
            </a:r>
          </a:p>
          <a:p>
            <a:endParaRPr lang="en-US" dirty="0" smtClean="0"/>
          </a:p>
          <a:p>
            <a:r>
              <a:rPr lang="en-US" dirty="0" smtClean="0"/>
              <a:t>Application of surrogate concept to polymer combustion</a:t>
            </a:r>
          </a:p>
          <a:p>
            <a:pPr lvl="1"/>
            <a:r>
              <a:rPr lang="en-US" dirty="0" smtClean="0"/>
              <a:t>Determine surrogates that represent functionalities present in gas phase pyrolysis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59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hemSpider 2D Image | Mesitylene | C9H1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581" y="5271472"/>
            <a:ext cx="1084365" cy="108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hemSpider 2D Image | o-xylene | C8H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72" y="5545683"/>
            <a:ext cx="969416" cy="96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Aviation </a:t>
            </a:r>
            <a:r>
              <a:rPr lang="en-US" dirty="0"/>
              <a:t>Fuels – Composition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2908" y="5652073"/>
            <a:ext cx="25303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Distillation Temperature</a:t>
            </a:r>
            <a:endParaRPr lang="en-US" sz="15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2289883"/>
            <a:ext cx="4256324" cy="325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58587" y="1662951"/>
            <a:ext cx="3168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Carbon </a:t>
            </a:r>
            <a:r>
              <a:rPr lang="en-US" sz="1800" dirty="0" smtClean="0">
                <a:solidFill>
                  <a:srgbClr val="C00000"/>
                </a:solidFill>
              </a:rPr>
              <a:t>Number Distributions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56582" y="1662951"/>
            <a:ext cx="341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Hydrocarbon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Class Distribution 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460" y="6567512"/>
            <a:ext cx="34179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T. Edwards, L.Q</a:t>
            </a:r>
            <a:r>
              <a:rPr 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Maurice, J. Propulsion Power 17 (2001)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4175" y="2457450"/>
            <a:ext cx="558166" cy="3231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C00000"/>
                </a:solidFill>
              </a:rPr>
              <a:t>JP-4</a:t>
            </a:r>
            <a:endParaRPr lang="en-US" sz="15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64804" y="3294964"/>
            <a:ext cx="558166" cy="3231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C00000"/>
                </a:solidFill>
              </a:rPr>
              <a:t>JP-8</a:t>
            </a:r>
            <a:endParaRPr lang="en-US" sz="15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36154" y="4267542"/>
            <a:ext cx="558166" cy="3231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C00000"/>
                </a:solidFill>
              </a:rPr>
              <a:t>JP-7</a:t>
            </a:r>
            <a:endParaRPr lang="en-US" sz="15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057525" y="3314357"/>
            <a:ext cx="412029" cy="16158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7682" y="2628557"/>
            <a:ext cx="1338828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500" dirty="0" err="1" smtClean="0">
                <a:solidFill>
                  <a:schemeClr val="accent2">
                    <a:lumMod val="75000"/>
                  </a:schemeClr>
                </a:solidFill>
              </a:rPr>
              <a:t>Cycloparafins</a:t>
            </a:r>
            <a:endParaRPr lang="en-US" sz="1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94439" y="2500700"/>
            <a:ext cx="1050288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500" i="1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sz="15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n-US" sz="1500" dirty="0" err="1" smtClean="0">
                <a:solidFill>
                  <a:schemeClr val="accent2">
                    <a:lumMod val="75000"/>
                  </a:schemeClr>
                </a:solidFill>
              </a:rPr>
              <a:t>Parafins</a:t>
            </a:r>
            <a:endParaRPr lang="en-US" sz="1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5657" y="4511786"/>
            <a:ext cx="1308371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500" dirty="0" err="1" smtClean="0">
                <a:solidFill>
                  <a:schemeClr val="accent2">
                    <a:lumMod val="75000"/>
                  </a:schemeClr>
                </a:solidFill>
              </a:rPr>
              <a:t>Naphthalenes</a:t>
            </a:r>
            <a:endParaRPr lang="en-US" sz="1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21688" y="3594618"/>
            <a:ext cx="995785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500" i="1" dirty="0" err="1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sz="1500" dirty="0" err="1" smtClean="0">
                <a:solidFill>
                  <a:schemeClr val="accent2">
                    <a:lumMod val="75000"/>
                  </a:schemeClr>
                </a:solidFill>
              </a:rPr>
              <a:t>-Parafins</a:t>
            </a:r>
            <a:endParaRPr lang="en-US" sz="1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09197" y="5222516"/>
            <a:ext cx="1370889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500" dirty="0" err="1" smtClean="0">
                <a:solidFill>
                  <a:schemeClr val="accent2">
                    <a:lumMod val="75000"/>
                  </a:schemeClr>
                </a:solidFill>
              </a:rPr>
              <a:t>Alkylbenzenes</a:t>
            </a:r>
            <a:endParaRPr lang="en-US" sz="15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hemSpider 2D Image | Tricyclo[5.2.1.0~2,6~]decane | C10H1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118" y="2827725"/>
            <a:ext cx="1134846" cy="113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hemSpider 2D Image | TETRADECANE | C14H3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022" b="41334"/>
          <a:stretch/>
        </p:blipFill>
        <p:spPr bwMode="auto">
          <a:xfrm>
            <a:off x="6715456" y="3072920"/>
            <a:ext cx="2059691" cy="32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hemSpider 2D Image | ISOOCTANE | C8H18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711" b="33645"/>
          <a:stretch/>
        </p:blipFill>
        <p:spPr bwMode="auto">
          <a:xfrm>
            <a:off x="6435503" y="4071041"/>
            <a:ext cx="1544583" cy="51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ChemSpider 2D Image | 2-methyldecane | C11H2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 b="36534"/>
          <a:stretch/>
        </p:blipFill>
        <p:spPr bwMode="auto">
          <a:xfrm>
            <a:off x="7234137" y="4589499"/>
            <a:ext cx="1909523" cy="49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hemSpider 2D Image | 1-Methylnaphthalene | C11H10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2" t="21156" r="8533" b="15556"/>
          <a:stretch/>
        </p:blipFill>
        <p:spPr bwMode="auto">
          <a:xfrm>
            <a:off x="4766032" y="4910062"/>
            <a:ext cx="1181099" cy="9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ChemSpider 2D Image | methylcyclohexane | C7H1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t="10934" r="27200" b="15200"/>
          <a:stretch/>
        </p:blipFill>
        <p:spPr bwMode="auto">
          <a:xfrm>
            <a:off x="5609714" y="3534646"/>
            <a:ext cx="444500" cy="73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24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Aviation Fuels – Fuel Variability</a:t>
            </a:r>
            <a:endParaRPr lang="en-US" dirty="0"/>
          </a:p>
        </p:txBody>
      </p:sp>
      <p:graphicFrame>
        <p:nvGraphicFramePr>
          <p:cNvPr id="16" name="Char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824539"/>
              </p:ext>
            </p:extLst>
          </p:nvPr>
        </p:nvGraphicFramePr>
        <p:xfrm>
          <a:off x="524939" y="2177562"/>
          <a:ext cx="3962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514394" y="1920633"/>
            <a:ext cx="1983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Aromatics </a:t>
            </a: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Content 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8" name="Char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504258"/>
              </p:ext>
            </p:extLst>
          </p:nvPr>
        </p:nvGraphicFramePr>
        <p:xfrm>
          <a:off x="4724406" y="2179086"/>
          <a:ext cx="3931920" cy="2359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958979" y="1920633"/>
            <a:ext cx="1462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 err="1" smtClean="0">
                <a:solidFill>
                  <a:prstClr val="black"/>
                </a:solidFill>
                <a:latin typeface="Calibri"/>
              </a:rPr>
              <a:t>Cetane</a:t>
            </a: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Index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Content Placeholder 1"/>
          <p:cNvSpPr>
            <a:spLocks noGrp="1"/>
          </p:cNvSpPr>
          <p:nvPr>
            <p:ph idx="1"/>
          </p:nvPr>
        </p:nvSpPr>
        <p:spPr>
          <a:xfrm>
            <a:off x="651933" y="4683602"/>
            <a:ext cx="7789333" cy="1468278"/>
          </a:xfrm>
        </p:spPr>
        <p:txBody>
          <a:bodyPr>
            <a:normAutofit/>
          </a:bodyPr>
          <a:lstStyle/>
          <a:p>
            <a:r>
              <a:rPr lang="en-US" sz="2500" dirty="0" smtClean="0"/>
              <a:t>Significant variability in </a:t>
            </a:r>
            <a:r>
              <a:rPr lang="en-US" sz="2500" b="1" dirty="0" smtClean="0"/>
              <a:t>physical</a:t>
            </a:r>
            <a:r>
              <a:rPr lang="en-US" sz="2500" dirty="0" smtClean="0"/>
              <a:t> and </a:t>
            </a:r>
            <a:r>
              <a:rPr lang="en-US" sz="2500" b="1" dirty="0" smtClean="0"/>
              <a:t>chemical</a:t>
            </a:r>
            <a:r>
              <a:rPr lang="en-US" sz="2500" dirty="0" smtClean="0"/>
              <a:t> properties</a:t>
            </a:r>
          </a:p>
          <a:p>
            <a:pPr lvl="2"/>
            <a:endParaRPr lang="en-US" sz="2100" dirty="0" smtClean="0"/>
          </a:p>
          <a:p>
            <a:r>
              <a:rPr lang="en-US" sz="2500" dirty="0" smtClean="0"/>
              <a:t>Current certification not </a:t>
            </a:r>
            <a:r>
              <a:rPr lang="en-US" sz="2500" dirty="0" smtClean="0"/>
              <a:t>highly constraining</a:t>
            </a:r>
            <a:endParaRPr lang="en-US" sz="21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942634" y="6434162"/>
            <a:ext cx="35878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Petroleum Quality Information System Annual Report (2009</a:t>
            </a:r>
            <a:r>
              <a:rPr lang="en-US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700212" y="1468120"/>
            <a:ext cx="5743575" cy="369332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Fraction of delivered JP-8 fuels with specified properties </a:t>
            </a:r>
          </a:p>
        </p:txBody>
      </p:sp>
    </p:spTree>
    <p:extLst>
      <p:ext uri="{BB962C8B-B14F-4D97-AF65-F5344CB8AC3E}">
        <p14:creationId xmlns:p14="http://schemas.microsoft.com/office/powerpoint/2010/main" val="30506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Surrogate Fuel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00" y="1476376"/>
            <a:ext cx="3970336" cy="2223873"/>
          </a:xfrm>
        </p:spPr>
        <p:txBody>
          <a:bodyPr/>
          <a:lstStyle/>
          <a:p>
            <a:r>
              <a:rPr lang="en-US" sz="2500" dirty="0" smtClean="0"/>
              <a:t>Computational fluid dynamics coupled with detailed chemical kinetics requires a simplified fuel model</a:t>
            </a:r>
            <a:endParaRPr lang="en-US" sz="2500" i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4181475" y="1276500"/>
            <a:ext cx="4648200" cy="3588631"/>
            <a:chOff x="4953000" y="1371600"/>
            <a:chExt cx="3810000" cy="3023935"/>
          </a:xfrm>
        </p:grpSpPr>
        <p:grpSp>
          <p:nvGrpSpPr>
            <p:cNvPr id="20" name="Group 19"/>
            <p:cNvGrpSpPr/>
            <p:nvPr/>
          </p:nvGrpSpPr>
          <p:grpSpPr>
            <a:xfrm>
              <a:off x="4953000" y="1371600"/>
              <a:ext cx="3810000" cy="3023935"/>
              <a:chOff x="4953000" y="1371600"/>
              <a:chExt cx="3810000" cy="3023935"/>
            </a:xfrm>
          </p:grpSpPr>
          <p:pic>
            <p:nvPicPr>
              <p:cNvPr id="26" name="Picture 6" descr="simulated diesel gc for surrogat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10507"/>
              <a:stretch>
                <a:fillRect/>
              </a:stretch>
            </p:blipFill>
            <p:spPr bwMode="auto">
              <a:xfrm>
                <a:off x="4953000" y="2656566"/>
                <a:ext cx="3810000" cy="1610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Line 7"/>
              <p:cNvSpPr>
                <a:spLocks noChangeAspect="1" noChangeShapeType="1"/>
              </p:cNvSpPr>
              <p:nvPr/>
            </p:nvSpPr>
            <p:spPr bwMode="auto">
              <a:xfrm>
                <a:off x="6287364" y="2981214"/>
                <a:ext cx="0" cy="105904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8" name="Line 8"/>
              <p:cNvSpPr>
                <a:spLocks noChangeAspect="1" noChangeShapeType="1"/>
              </p:cNvSpPr>
              <p:nvPr/>
            </p:nvSpPr>
            <p:spPr bwMode="auto">
              <a:xfrm>
                <a:off x="7080770" y="3472915"/>
                <a:ext cx="0" cy="56734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pic>
            <p:nvPicPr>
              <p:cNvPr id="29" name="Picture 4" descr="simulated diesel gc for surrogat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20679"/>
              <a:stretch>
                <a:fillRect/>
              </a:stretch>
            </p:blipFill>
            <p:spPr bwMode="auto">
              <a:xfrm>
                <a:off x="4953000" y="1371600"/>
                <a:ext cx="3810000" cy="1426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7345326" y="1661160"/>
                <a:ext cx="743952" cy="272313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E" sz="150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Real Fuel</a:t>
                </a:r>
                <a:endParaRPr kumimoji="0" lang="en-US" sz="15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216007" y="2911418"/>
                <a:ext cx="1103970" cy="272313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E" sz="15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</a:rPr>
                  <a:t>Surrogate Fuel</a:t>
                </a:r>
                <a:endParaRPr kumimoji="0" lang="en-US" sz="15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16200000">
                <a:off x="4182156" y="2546114"/>
                <a:ext cx="2133600" cy="302731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Abundance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867399" y="4084320"/>
                <a:ext cx="2452578" cy="311215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Distillation Temperature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457950" y="2781300"/>
              <a:ext cx="0" cy="1265311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>
            <a:xfrm flipH="1">
              <a:off x="6284116" y="2971800"/>
              <a:ext cx="3" cy="1067664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>
            <a:xfrm flipH="1">
              <a:off x="5974554" y="2978944"/>
              <a:ext cx="2" cy="1067664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>
            <a:xfrm flipH="1">
              <a:off x="6822279" y="3183731"/>
              <a:ext cx="2" cy="865258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>
            <a:xfrm flipH="1">
              <a:off x="7081835" y="3400425"/>
              <a:ext cx="3" cy="646182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438100" y="5191182"/>
            <a:ext cx="7956599" cy="99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Char char="§"/>
              <a:defRPr sz="2800" b="1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628650" indent="-228600" algn="l" rtl="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Char char="§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028700" indent="-228600" algn="l" rtl="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314450" indent="-171450" algn="l" rtl="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1600200" indent="-171450" algn="l" rtl="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057400" indent="-171450" algn="l" rtl="0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514600" indent="-171450" algn="l" rtl="0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2971800" indent="-171450" algn="l" rtl="0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429000" indent="-171450" algn="l" rtl="0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r>
              <a:rPr lang="en-US" sz="2500" kern="0" dirty="0" smtClean="0"/>
              <a:t>Ideal</a:t>
            </a:r>
            <a:r>
              <a:rPr lang="en-US" sz="2500" kern="0" dirty="0" smtClean="0">
                <a:solidFill>
                  <a:srgbClr val="FF0000"/>
                </a:solidFill>
              </a:rPr>
              <a:t> surrogate </a:t>
            </a:r>
            <a:r>
              <a:rPr lang="en-US" sz="2500" kern="0" dirty="0" smtClean="0">
                <a:solidFill>
                  <a:srgbClr val="FF0000"/>
                </a:solidFill>
              </a:rPr>
              <a:t>fuel</a:t>
            </a:r>
            <a:r>
              <a:rPr lang="en-US" sz="2500" kern="0" dirty="0" smtClean="0"/>
              <a:t> must emulate </a:t>
            </a:r>
            <a:r>
              <a:rPr lang="en-US" sz="2500" i="1" kern="0" dirty="0" smtClean="0"/>
              <a:t>combustion behavior</a:t>
            </a:r>
            <a:r>
              <a:rPr lang="en-US" sz="2500" kern="0" dirty="0" smtClean="0"/>
              <a:t> and </a:t>
            </a:r>
            <a:r>
              <a:rPr lang="en-US" sz="2500" i="1" kern="0" dirty="0" smtClean="0"/>
              <a:t>physical properties</a:t>
            </a:r>
            <a:r>
              <a:rPr lang="en-US" sz="2500" kern="0" dirty="0" smtClean="0"/>
              <a:t> of a </a:t>
            </a:r>
            <a:r>
              <a:rPr lang="en-US" sz="2500" i="1" kern="0" dirty="0" smtClean="0"/>
              <a:t>target</a:t>
            </a:r>
            <a:r>
              <a:rPr lang="en-US" sz="2500" kern="0" dirty="0" smtClean="0"/>
              <a:t> real fuel</a:t>
            </a:r>
          </a:p>
          <a:p>
            <a:endParaRPr lang="en-US" sz="2500" kern="0" dirty="0"/>
          </a:p>
        </p:txBody>
      </p:sp>
    </p:spTree>
    <p:extLst>
      <p:ext uri="{BB962C8B-B14F-4D97-AF65-F5344CB8AC3E}">
        <p14:creationId xmlns:p14="http://schemas.microsoft.com/office/powerpoint/2010/main" val="46880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Surrogate Fuels </a:t>
            </a:r>
            <a:r>
              <a:rPr lang="en-US" dirty="0"/>
              <a:t>–</a:t>
            </a:r>
            <a:r>
              <a:rPr lang="en-US" dirty="0" smtClean="0"/>
              <a:t> Previous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88" y="1476376"/>
            <a:ext cx="8142287" cy="2232024"/>
          </a:xfrm>
        </p:spPr>
        <p:txBody>
          <a:bodyPr/>
          <a:lstStyle/>
          <a:p>
            <a:r>
              <a:rPr lang="en-US" i="1" dirty="0"/>
              <a:t>Numerous</a:t>
            </a:r>
            <a:r>
              <a:rPr lang="en-US" dirty="0"/>
              <a:t> jet fuel surrogate postulations present in literature (e.g.):</a:t>
            </a:r>
          </a:p>
          <a:p>
            <a:pPr lvl="1"/>
            <a:r>
              <a:rPr lang="en-US" dirty="0" err="1"/>
              <a:t>Sarofim</a:t>
            </a:r>
            <a:r>
              <a:rPr lang="en-US" dirty="0"/>
              <a:t> </a:t>
            </a:r>
            <a:r>
              <a:rPr lang="en-US" dirty="0" smtClean="0"/>
              <a:t>et al. ─ Surrogate fuel to model </a:t>
            </a:r>
            <a:r>
              <a:rPr lang="en-US" dirty="0"/>
              <a:t>jet fuel pool fires</a:t>
            </a:r>
          </a:p>
          <a:p>
            <a:pPr lvl="1"/>
            <a:r>
              <a:rPr lang="en-US" dirty="0" smtClean="0"/>
              <a:t>Bruno </a:t>
            </a:r>
            <a:r>
              <a:rPr lang="en-US" dirty="0"/>
              <a:t>et </a:t>
            </a:r>
            <a:r>
              <a:rPr lang="en-US" dirty="0" smtClean="0"/>
              <a:t>al. </a:t>
            </a:r>
            <a:r>
              <a:rPr lang="en-US" dirty="0"/>
              <a:t>─</a:t>
            </a:r>
            <a:r>
              <a:rPr lang="en-US" dirty="0" smtClean="0"/>
              <a:t> Surrogate fuel to model thermo-physical 			        properties </a:t>
            </a:r>
            <a:r>
              <a:rPr lang="en-US" dirty="0"/>
              <a:t>of jet </a:t>
            </a:r>
            <a:r>
              <a:rPr lang="en-US" dirty="0" smtClean="0"/>
              <a:t>fuel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8788" y="3902076"/>
            <a:ext cx="8062912" cy="196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Char char="§"/>
              <a:defRPr sz="2800" b="1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628650" indent="-228600" algn="l" rtl="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Char char="§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028700" indent="-228600" algn="l" rtl="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314450" indent="-171450" algn="l" rtl="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1600200" indent="-171450" algn="l" rtl="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057400" indent="-171450" algn="l" rtl="0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514600" indent="-171450" algn="l" rtl="0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2971800" indent="-171450" algn="l" rtl="0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429000" indent="-171450" algn="l" rtl="0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kern="0" dirty="0" smtClean="0"/>
              <a:t>Require detailed characterizations of target fuel (GC, NMR, …)</a:t>
            </a:r>
          </a:p>
          <a:p>
            <a:r>
              <a:rPr lang="en-US" kern="0" dirty="0" smtClean="0"/>
              <a:t>Significant uncertainty in chemical kinetics of selected surrogate compounds</a:t>
            </a:r>
          </a:p>
          <a:p>
            <a:endParaRPr lang="en-US" kern="0" dirty="0"/>
          </a:p>
        </p:txBody>
      </p:sp>
      <p:sp>
        <p:nvSpPr>
          <p:cNvPr id="7" name="Rectangle 6"/>
          <p:cNvSpPr/>
          <p:nvPr/>
        </p:nvSpPr>
        <p:spPr>
          <a:xfrm>
            <a:off x="859367" y="6360404"/>
            <a:ext cx="49826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10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Sarofim </a:t>
            </a:r>
            <a:r>
              <a:rPr lang="da-DK" sz="10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al., </a:t>
            </a:r>
            <a:r>
              <a:rPr lang="en-US" sz="10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Combust</a:t>
            </a:r>
            <a:r>
              <a:rPr lang="en-US" sz="1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Sci. </a:t>
            </a:r>
            <a:r>
              <a:rPr lang="en-US" sz="10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Tech, </a:t>
            </a:r>
            <a:r>
              <a:rPr lang="en-US" sz="1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177</a:t>
            </a:r>
            <a:r>
              <a:rPr lang="en-US" sz="10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(2005) 715–739 </a:t>
            </a:r>
            <a:endParaRPr lang="en-US" sz="10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10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T.J</a:t>
            </a:r>
            <a:r>
              <a:rPr lang="da-DK" sz="1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a-DK" sz="1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Bruno et </a:t>
            </a:r>
            <a:r>
              <a:rPr lang="da-DK" sz="10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al., </a:t>
            </a:r>
            <a:r>
              <a:rPr lang="da-DK" sz="1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Ind. Eng. Chem. Res 45 (2006) </a:t>
            </a:r>
            <a:r>
              <a:rPr lang="da-DK" sz="10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4371–4380</a:t>
            </a:r>
            <a:endParaRPr lang="da-DK" sz="10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31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Surrogate Fuels – </a:t>
            </a:r>
            <a:r>
              <a:rPr lang="en-US" dirty="0" smtClean="0"/>
              <a:t>Present </a:t>
            </a:r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GOAL: Emulate </a:t>
            </a:r>
            <a:r>
              <a:rPr lang="en-US" i="1" u="sng" dirty="0"/>
              <a:t>gas phase combustion</a:t>
            </a:r>
            <a:r>
              <a:rPr lang="en-US" dirty="0"/>
              <a:t> behavior of a </a:t>
            </a:r>
            <a:r>
              <a:rPr lang="en-US" dirty="0" smtClean="0"/>
              <a:t>	     target </a:t>
            </a:r>
            <a:r>
              <a:rPr lang="en-US" dirty="0"/>
              <a:t>jet </a:t>
            </a:r>
            <a:r>
              <a:rPr lang="en-US" dirty="0" smtClean="0"/>
              <a:t>fuel</a:t>
            </a:r>
          </a:p>
          <a:p>
            <a:pPr lvl="8">
              <a:spcAft>
                <a:spcPts val="1200"/>
              </a:spcAft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9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2" descr="ChemSpider 2D Image | Mesitylene | C9H1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171" y="187710"/>
            <a:ext cx="1084365" cy="108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hemSpider 2D Image | o-xylene | C8H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668" y="1032600"/>
            <a:ext cx="969416" cy="96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hemSpider 2D Image | TETRADECANE | C14H3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022" b="41334"/>
          <a:stretch/>
        </p:blipFill>
        <p:spPr bwMode="auto">
          <a:xfrm>
            <a:off x="4279900" y="85999"/>
            <a:ext cx="2905983" cy="45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hemSpider 2D Image | ISOOCTANE | C8H1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711" b="33645"/>
          <a:stretch/>
        </p:blipFill>
        <p:spPr bwMode="auto">
          <a:xfrm>
            <a:off x="3601697" y="792469"/>
            <a:ext cx="1544583" cy="51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ChemSpider 2D Image | 2-methyldecane | C11H2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 b="36534"/>
          <a:stretch/>
        </p:blipFill>
        <p:spPr bwMode="auto">
          <a:xfrm>
            <a:off x="5134185" y="465842"/>
            <a:ext cx="1909523" cy="49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hemSpider 2D Image | 1-Methylnaphthalene | C11H10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2" t="21156" r="8533" b="15556"/>
          <a:stretch/>
        </p:blipFill>
        <p:spPr bwMode="auto">
          <a:xfrm>
            <a:off x="7960770" y="313312"/>
            <a:ext cx="878433" cy="70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hemSpider 2D Image | methylcyclohexane | C7H1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t="10934" r="27200" b="15200"/>
          <a:stretch/>
        </p:blipFill>
        <p:spPr bwMode="auto">
          <a:xfrm>
            <a:off x="6202215" y="912297"/>
            <a:ext cx="444500" cy="73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Arrow Connector 40"/>
          <p:cNvCxnSpPr/>
          <p:nvPr/>
        </p:nvCxnSpPr>
        <p:spPr>
          <a:xfrm>
            <a:off x="4191001" y="1594392"/>
            <a:ext cx="194733" cy="85513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42" name="Rounded Rectangle 41"/>
          <p:cNvSpPr/>
          <p:nvPr/>
        </p:nvSpPr>
        <p:spPr>
          <a:xfrm>
            <a:off x="4038603" y="2601931"/>
            <a:ext cx="4572000" cy="990600"/>
          </a:xfrm>
          <a:prstGeom prst="roundRect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5897036" y="1018435"/>
            <a:ext cx="46567" cy="1448024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43"/>
          <p:cNvCxnSpPr/>
          <p:nvPr/>
        </p:nvCxnSpPr>
        <p:spPr>
          <a:xfrm>
            <a:off x="7438286" y="1267797"/>
            <a:ext cx="207117" cy="1207129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44"/>
          <p:cNvCxnSpPr/>
          <p:nvPr/>
        </p:nvCxnSpPr>
        <p:spPr>
          <a:xfrm flipH="1">
            <a:off x="8035501" y="1848393"/>
            <a:ext cx="338035" cy="576394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06" y="2678529"/>
            <a:ext cx="567961" cy="81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4"/>
          <a:stretch/>
        </p:blipFill>
        <p:spPr bwMode="auto">
          <a:xfrm>
            <a:off x="5253313" y="2809702"/>
            <a:ext cx="2042985" cy="57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037" y="2754620"/>
            <a:ext cx="582365" cy="65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Straight Arrow Connector 48"/>
          <p:cNvCxnSpPr/>
          <p:nvPr/>
        </p:nvCxnSpPr>
        <p:spPr>
          <a:xfrm flipH="1">
            <a:off x="4969936" y="1179526"/>
            <a:ext cx="440267" cy="125306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0" name="Straight Arrow Connector 49"/>
          <p:cNvCxnSpPr/>
          <p:nvPr/>
        </p:nvCxnSpPr>
        <p:spPr>
          <a:xfrm flipH="1">
            <a:off x="6493772" y="1713257"/>
            <a:ext cx="1" cy="719666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1" name="Straight Arrow Connector 50"/>
          <p:cNvCxnSpPr/>
          <p:nvPr/>
        </p:nvCxnSpPr>
        <p:spPr>
          <a:xfrm>
            <a:off x="4752467" y="3802076"/>
            <a:ext cx="1114936" cy="37782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2" name="Straight Arrow Connector 51"/>
          <p:cNvCxnSpPr/>
          <p:nvPr/>
        </p:nvCxnSpPr>
        <p:spPr>
          <a:xfrm>
            <a:off x="5562603" y="3783026"/>
            <a:ext cx="526343" cy="36830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3" name="Straight Arrow Connector 52"/>
          <p:cNvCxnSpPr/>
          <p:nvPr/>
        </p:nvCxnSpPr>
        <p:spPr>
          <a:xfrm flipH="1">
            <a:off x="6781803" y="3738576"/>
            <a:ext cx="1191841" cy="40322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6187895" y="4011626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C</a:t>
            </a:r>
            <a:r>
              <a:rPr lang="en-US" sz="1800" b="0" baseline="-25000" dirty="0" smtClean="0">
                <a:solidFill>
                  <a:prstClr val="black"/>
                </a:solidFill>
                <a:latin typeface="Calibri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187895" y="4444458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C</a:t>
            </a:r>
            <a:r>
              <a:rPr lang="en-US" sz="1800" b="0" baseline="-25000" dirty="0" smtClean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187895" y="4882608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C</a:t>
            </a:r>
            <a:r>
              <a:rPr lang="en-US" sz="1800" b="0" baseline="-25000" dirty="0" smtClean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87895" y="531544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C</a:t>
            </a:r>
            <a:r>
              <a:rPr lang="en-US" sz="1800" b="0" baseline="-25000" dirty="0" smtClean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6358075" y="4310019"/>
            <a:ext cx="183" cy="205559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9" name="Straight Arrow Connector 58"/>
          <p:cNvCxnSpPr/>
          <p:nvPr/>
        </p:nvCxnSpPr>
        <p:spPr>
          <a:xfrm flipH="1">
            <a:off x="6365695" y="4773750"/>
            <a:ext cx="183" cy="173809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0" name="Straight Arrow Connector 59"/>
          <p:cNvCxnSpPr/>
          <p:nvPr/>
        </p:nvCxnSpPr>
        <p:spPr>
          <a:xfrm flipH="1">
            <a:off x="6356805" y="5196479"/>
            <a:ext cx="183" cy="180159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1" name="Straight Arrow Connector 60"/>
          <p:cNvCxnSpPr/>
          <p:nvPr/>
        </p:nvCxnSpPr>
        <p:spPr>
          <a:xfrm>
            <a:off x="6362703" y="5683524"/>
            <a:ext cx="2992" cy="196034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2" name="Straight Arrow Connector 61"/>
          <p:cNvCxnSpPr/>
          <p:nvPr/>
        </p:nvCxnSpPr>
        <p:spPr>
          <a:xfrm flipH="1">
            <a:off x="6598360" y="3779851"/>
            <a:ext cx="526343" cy="36830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5014261" y="5824767"/>
            <a:ext cx="2839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CH</a:t>
            </a:r>
            <a:r>
              <a:rPr lang="en-US" sz="1800" b="0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O C</a:t>
            </a:r>
            <a:r>
              <a:rPr lang="en-US" sz="1800" b="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H</a:t>
            </a:r>
            <a:r>
              <a:rPr lang="en-US" sz="1800" b="0" baseline="-25000" dirty="0" smtClean="0">
                <a:solidFill>
                  <a:prstClr val="black"/>
                </a:solidFill>
                <a:latin typeface="Calibri"/>
              </a:rPr>
              <a:t>5</a:t>
            </a: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 C</a:t>
            </a:r>
            <a:r>
              <a:rPr lang="en-US" sz="1800" b="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H</a:t>
            </a:r>
            <a:r>
              <a:rPr lang="en-US" sz="1800" b="0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 CH</a:t>
            </a:r>
            <a:r>
              <a:rPr lang="en-US" sz="1800" b="0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O</a:t>
            </a:r>
            <a:r>
              <a:rPr lang="en-US" sz="1800" b="0" baseline="-25000" dirty="0" smtClean="0">
                <a:solidFill>
                  <a:prstClr val="black"/>
                </a:solidFill>
                <a:latin typeface="Calibri"/>
              </a:rPr>
              <a:t>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CH</a:t>
            </a:r>
            <a:r>
              <a:rPr lang="en-US" sz="1800" b="0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 HCO HO</a:t>
            </a:r>
            <a:r>
              <a:rPr lang="en-US" sz="1800" b="0" baseline="-25000" dirty="0" smtClean="0">
                <a:solidFill>
                  <a:prstClr val="black"/>
                </a:solidFill>
                <a:latin typeface="Calibri"/>
              </a:rPr>
              <a:t>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H  O  OH</a:t>
            </a:r>
          </a:p>
        </p:txBody>
      </p:sp>
      <p:sp>
        <p:nvSpPr>
          <p:cNvPr id="78" name="Freeform 77"/>
          <p:cNvSpPr/>
          <p:nvPr/>
        </p:nvSpPr>
        <p:spPr bwMode="auto">
          <a:xfrm>
            <a:off x="3559391" y="3110519"/>
            <a:ext cx="1503677" cy="2850015"/>
          </a:xfrm>
          <a:custGeom>
            <a:avLst/>
            <a:gdLst>
              <a:gd name="connsiteX0" fmla="*/ 1868395 w 1868395"/>
              <a:gd name="connsiteY0" fmla="*/ 3107279 h 3107279"/>
              <a:gd name="connsiteX1" fmla="*/ 48061 w 1868395"/>
              <a:gd name="connsiteY1" fmla="*/ 508013 h 3107279"/>
              <a:gd name="connsiteX2" fmla="*/ 488328 w 1868395"/>
              <a:gd name="connsiteY2" fmla="*/ 13 h 3107279"/>
              <a:gd name="connsiteX0" fmla="*/ 1847664 w 1847664"/>
              <a:gd name="connsiteY0" fmla="*/ 3031096 h 3031096"/>
              <a:gd name="connsiteX1" fmla="*/ 27330 w 1847664"/>
              <a:gd name="connsiteY1" fmla="*/ 431830 h 3031096"/>
              <a:gd name="connsiteX2" fmla="*/ 704664 w 1847664"/>
              <a:gd name="connsiteY2" fmla="*/ 4190 h 3031096"/>
              <a:gd name="connsiteX0" fmla="*/ 1530983 w 1530983"/>
              <a:gd name="connsiteY0" fmla="*/ 3026906 h 3026906"/>
              <a:gd name="connsiteX1" fmla="*/ 40849 w 1530983"/>
              <a:gd name="connsiteY1" fmla="*/ 606220 h 3026906"/>
              <a:gd name="connsiteX2" fmla="*/ 387983 w 1530983"/>
              <a:gd name="connsiteY2" fmla="*/ 0 h 3026906"/>
              <a:gd name="connsiteX0" fmla="*/ 1551217 w 1551217"/>
              <a:gd name="connsiteY0" fmla="*/ 3026906 h 3026906"/>
              <a:gd name="connsiteX1" fmla="*/ 61083 w 1551217"/>
              <a:gd name="connsiteY1" fmla="*/ 606220 h 3026906"/>
              <a:gd name="connsiteX2" fmla="*/ 408217 w 1551217"/>
              <a:gd name="connsiteY2" fmla="*/ 0 h 3026906"/>
              <a:gd name="connsiteX0" fmla="*/ 1548227 w 1548227"/>
              <a:gd name="connsiteY0" fmla="*/ 3026906 h 3026906"/>
              <a:gd name="connsiteX1" fmla="*/ 58093 w 1548227"/>
              <a:gd name="connsiteY1" fmla="*/ 606220 h 3026906"/>
              <a:gd name="connsiteX2" fmla="*/ 405227 w 1548227"/>
              <a:gd name="connsiteY2" fmla="*/ 0 h 3026906"/>
              <a:gd name="connsiteX0" fmla="*/ 1493158 w 1493158"/>
              <a:gd name="connsiteY0" fmla="*/ 3026906 h 3026906"/>
              <a:gd name="connsiteX1" fmla="*/ 595690 w 1493158"/>
              <a:gd name="connsiteY1" fmla="*/ 1375047 h 3026906"/>
              <a:gd name="connsiteX2" fmla="*/ 3024 w 1493158"/>
              <a:gd name="connsiteY2" fmla="*/ 606220 h 3026906"/>
              <a:gd name="connsiteX3" fmla="*/ 350158 w 1493158"/>
              <a:gd name="connsiteY3" fmla="*/ 0 h 3026906"/>
              <a:gd name="connsiteX0" fmla="*/ 1292848 w 1292848"/>
              <a:gd name="connsiteY0" fmla="*/ 3026906 h 3026906"/>
              <a:gd name="connsiteX1" fmla="*/ 395380 w 1292848"/>
              <a:gd name="connsiteY1" fmla="*/ 1375047 h 3026906"/>
              <a:gd name="connsiteX2" fmla="*/ 5914 w 1292848"/>
              <a:gd name="connsiteY2" fmla="*/ 508002 h 3026906"/>
              <a:gd name="connsiteX3" fmla="*/ 149848 w 1292848"/>
              <a:gd name="connsiteY3" fmla="*/ 0 h 3026906"/>
              <a:gd name="connsiteX0" fmla="*/ 1298332 w 1298332"/>
              <a:gd name="connsiteY0" fmla="*/ 2991190 h 2991190"/>
              <a:gd name="connsiteX1" fmla="*/ 400864 w 1298332"/>
              <a:gd name="connsiteY1" fmla="*/ 1339331 h 2991190"/>
              <a:gd name="connsiteX2" fmla="*/ 11398 w 1298332"/>
              <a:gd name="connsiteY2" fmla="*/ 472286 h 2991190"/>
              <a:gd name="connsiteX3" fmla="*/ 96066 w 1298332"/>
              <a:gd name="connsiteY3" fmla="*/ 0 h 2991190"/>
              <a:gd name="connsiteX0" fmla="*/ 1503677 w 1503677"/>
              <a:gd name="connsiteY0" fmla="*/ 3005632 h 3005632"/>
              <a:gd name="connsiteX1" fmla="*/ 606209 w 1503677"/>
              <a:gd name="connsiteY1" fmla="*/ 1353773 h 3005632"/>
              <a:gd name="connsiteX2" fmla="*/ 5077 w 1503677"/>
              <a:gd name="connsiteY2" fmla="*/ 156356 h 3005632"/>
              <a:gd name="connsiteX3" fmla="*/ 301411 w 1503677"/>
              <a:gd name="connsiteY3" fmla="*/ 14442 h 300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3677" h="3005632">
                <a:moveTo>
                  <a:pt x="1503677" y="3005632"/>
                </a:moveTo>
                <a:cubicBezTo>
                  <a:pt x="1330110" y="2739251"/>
                  <a:pt x="854565" y="1757221"/>
                  <a:pt x="606209" y="1353773"/>
                </a:cubicBezTo>
                <a:cubicBezTo>
                  <a:pt x="357853" y="950325"/>
                  <a:pt x="55877" y="379578"/>
                  <a:pt x="5077" y="156356"/>
                </a:cubicBezTo>
                <a:cubicBezTo>
                  <a:pt x="-45723" y="-66866"/>
                  <a:pt x="301411" y="14442"/>
                  <a:pt x="301411" y="14442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79" name="Freeform 78"/>
          <p:cNvSpPr/>
          <p:nvPr/>
        </p:nvSpPr>
        <p:spPr bwMode="auto">
          <a:xfrm>
            <a:off x="2754434" y="1032922"/>
            <a:ext cx="2308634" cy="4927612"/>
          </a:xfrm>
          <a:custGeom>
            <a:avLst/>
            <a:gdLst>
              <a:gd name="connsiteX0" fmla="*/ 1868395 w 1868395"/>
              <a:gd name="connsiteY0" fmla="*/ 3107279 h 3107279"/>
              <a:gd name="connsiteX1" fmla="*/ 48061 w 1868395"/>
              <a:gd name="connsiteY1" fmla="*/ 508013 h 3107279"/>
              <a:gd name="connsiteX2" fmla="*/ 488328 w 1868395"/>
              <a:gd name="connsiteY2" fmla="*/ 13 h 3107279"/>
              <a:gd name="connsiteX0" fmla="*/ 1866159 w 1866159"/>
              <a:gd name="connsiteY0" fmla="*/ 3033033 h 3033033"/>
              <a:gd name="connsiteX1" fmla="*/ 45825 w 1866159"/>
              <a:gd name="connsiteY1" fmla="*/ 433767 h 3033033"/>
              <a:gd name="connsiteX2" fmla="*/ 506624 w 1866159"/>
              <a:gd name="connsiteY2" fmla="*/ 3938 h 303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6159" h="3033033">
                <a:moveTo>
                  <a:pt x="1866159" y="3033033"/>
                </a:moveTo>
                <a:cubicBezTo>
                  <a:pt x="1070997" y="1992339"/>
                  <a:pt x="272414" y="938616"/>
                  <a:pt x="45825" y="433767"/>
                </a:cubicBezTo>
                <a:cubicBezTo>
                  <a:pt x="-180764" y="-71082"/>
                  <a:pt x="506624" y="3938"/>
                  <a:pt x="506624" y="3938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37076" y="251119"/>
            <a:ext cx="302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Real fuels – Many </a:t>
            </a:r>
            <a:r>
              <a:rPr lang="en-US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generic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</a:t>
            </a: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initial chemical functionalities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0" y="2635566"/>
            <a:ext cx="3488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Fewer </a:t>
            </a:r>
            <a:r>
              <a:rPr lang="en-US" sz="1800" b="0" dirty="0" smtClean="0">
                <a:solidFill>
                  <a:srgbClr val="0070C0"/>
                </a:solidFill>
                <a:latin typeface="Calibri"/>
              </a:rPr>
              <a:t>distinct chemical functionalities </a:t>
            </a: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after initial oxidation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10300" y="5688979"/>
            <a:ext cx="3488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70C0"/>
                </a:solidFill>
                <a:latin typeface="Calibri" panose="020F0502020204030204" pitchFamily="34" charset="0"/>
              </a:rPr>
              <a:t>Distinct functionalities </a:t>
            </a:r>
            <a:r>
              <a:rPr lang="en-US" sz="1800" b="0" dirty="0" smtClean="0">
                <a:latin typeface="Calibri" panose="020F0502020204030204" pitchFamily="34" charset="0"/>
              </a:rPr>
              <a:t>govern </a:t>
            </a:r>
            <a:r>
              <a:rPr lang="en-US" sz="1800" b="0" dirty="0">
                <a:latin typeface="Calibri" panose="020F0502020204030204" pitchFamily="34" charset="0"/>
              </a:rPr>
              <a:t>radical and small species  </a:t>
            </a:r>
            <a:r>
              <a:rPr lang="en-US" sz="1800" b="0" dirty="0" smtClean="0">
                <a:latin typeface="Calibri" panose="020F0502020204030204" pitchFamily="34" charset="0"/>
              </a:rPr>
              <a:t>concentrations</a:t>
            </a:r>
            <a:endParaRPr lang="en-US" sz="1800" b="0" dirty="0">
              <a:latin typeface="Calibri" panose="020F050202020403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37076" y="3817293"/>
            <a:ext cx="3488268" cy="923330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9933"/>
                </a:solidFill>
                <a:latin typeface="Calibri"/>
              </a:rPr>
              <a:t>Surrogate fuel need only reproduce: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9933"/>
                </a:solidFill>
                <a:latin typeface="Calibri"/>
              </a:rPr>
              <a:t>distinct chemical functionalities</a:t>
            </a:r>
            <a:endParaRPr lang="en-US" sz="1800" dirty="0">
              <a:solidFill>
                <a:srgbClr val="FF9933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821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44500" y="685800"/>
            <a:ext cx="8142288" cy="638175"/>
          </a:xfrm>
        </p:spPr>
        <p:txBody>
          <a:bodyPr/>
          <a:lstStyle/>
          <a:p>
            <a:r>
              <a:rPr lang="en-US" dirty="0" smtClean="0"/>
              <a:t>Surrogate Fuels – </a:t>
            </a:r>
            <a:r>
              <a:rPr lang="en-US" dirty="0"/>
              <a:t>Present </a:t>
            </a:r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8788" y="1476376"/>
            <a:ext cx="8142287" cy="470535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GOAL: Emulate </a:t>
            </a:r>
            <a:r>
              <a:rPr lang="en-US" i="1" u="sng" dirty="0"/>
              <a:t>gas phase combustion</a:t>
            </a:r>
            <a:r>
              <a:rPr lang="en-US" dirty="0"/>
              <a:t> behavior of a </a:t>
            </a:r>
            <a:r>
              <a:rPr lang="en-US" dirty="0" smtClean="0"/>
              <a:t>	     target </a:t>
            </a:r>
            <a:r>
              <a:rPr lang="en-US" dirty="0"/>
              <a:t>jet </a:t>
            </a:r>
            <a:r>
              <a:rPr lang="en-US" dirty="0" smtClean="0"/>
              <a:t>fuel</a:t>
            </a:r>
          </a:p>
          <a:p>
            <a:pPr lvl="8">
              <a:spcAft>
                <a:spcPts val="12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Identified</a:t>
            </a:r>
            <a:r>
              <a:rPr lang="en-US" i="1" dirty="0" smtClean="0"/>
              <a:t> </a:t>
            </a:r>
            <a:r>
              <a:rPr lang="en-US" i="1" u="sng" dirty="0"/>
              <a:t>critical </a:t>
            </a:r>
            <a:r>
              <a:rPr lang="en-US" i="1" u="sng" dirty="0" smtClean="0"/>
              <a:t>combustion </a:t>
            </a:r>
            <a:r>
              <a:rPr lang="en-US" i="1" u="sng" dirty="0"/>
              <a:t>property</a:t>
            </a:r>
            <a:r>
              <a:rPr lang="en-US" i="1" dirty="0"/>
              <a:t> targets</a:t>
            </a:r>
            <a:r>
              <a:rPr lang="en-US" dirty="0" smtClean="0"/>
              <a:t>:</a:t>
            </a:r>
          </a:p>
          <a:p>
            <a:pPr lvl="1"/>
            <a:r>
              <a:rPr lang="en-US" sz="2100" dirty="0" smtClean="0"/>
              <a:t>Adiabatic </a:t>
            </a:r>
            <a:r>
              <a:rPr lang="en-US" sz="2100" dirty="0"/>
              <a:t>flame temperature</a:t>
            </a:r>
          </a:p>
          <a:p>
            <a:pPr lvl="1"/>
            <a:r>
              <a:rPr lang="en-US" sz="2100" dirty="0" smtClean="0"/>
              <a:t>Enthalpy </a:t>
            </a:r>
            <a:r>
              <a:rPr lang="en-US" sz="2100" dirty="0"/>
              <a:t>of combustion</a:t>
            </a:r>
          </a:p>
          <a:p>
            <a:pPr lvl="1">
              <a:spcAft>
                <a:spcPts val="600"/>
              </a:spcAft>
            </a:pPr>
            <a:r>
              <a:rPr lang="en-US" sz="2100" dirty="0"/>
              <a:t>Flame speed / burning rate</a:t>
            </a:r>
          </a:p>
          <a:p>
            <a:pPr lvl="1">
              <a:spcAft>
                <a:spcPts val="600"/>
              </a:spcAft>
            </a:pPr>
            <a:r>
              <a:rPr lang="en-US" sz="2100" dirty="0" smtClean="0"/>
              <a:t>Fuel </a:t>
            </a:r>
            <a:r>
              <a:rPr lang="en-US" sz="2100" dirty="0"/>
              <a:t>diffusive properties</a:t>
            </a:r>
          </a:p>
          <a:p>
            <a:pPr lvl="1">
              <a:spcAft>
                <a:spcPts val="600"/>
              </a:spcAft>
            </a:pPr>
            <a:r>
              <a:rPr lang="en-US" sz="2100" dirty="0" err="1" smtClean="0"/>
              <a:t>Sooting</a:t>
            </a:r>
            <a:r>
              <a:rPr lang="en-US" sz="2100" dirty="0" smtClean="0"/>
              <a:t> </a:t>
            </a:r>
            <a:r>
              <a:rPr lang="en-US" sz="2100" dirty="0"/>
              <a:t>propensity</a:t>
            </a:r>
          </a:p>
          <a:p>
            <a:pPr lvl="1"/>
            <a:r>
              <a:rPr lang="en-US" sz="2100" dirty="0" smtClean="0"/>
              <a:t>Auto-ignition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4" name="Right Brace 13"/>
          <p:cNvSpPr/>
          <p:nvPr/>
        </p:nvSpPr>
        <p:spPr>
          <a:xfrm>
            <a:off x="4724400" y="3683000"/>
            <a:ext cx="457200" cy="2336800"/>
          </a:xfrm>
          <a:prstGeom prst="rightBrace">
            <a:avLst>
              <a:gd name="adj1" fmla="val 120098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5338481" y="4124961"/>
            <a:ext cx="3551519" cy="1894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0" dirty="0" smtClean="0"/>
              <a:t>Manifest in important practical combustion behavior</a:t>
            </a:r>
          </a:p>
          <a:p>
            <a:r>
              <a:rPr lang="en-US" sz="2100" dirty="0" smtClean="0">
                <a:solidFill>
                  <a:srgbClr val="FF0000"/>
                </a:solidFill>
              </a:rPr>
              <a:t>Surrogate </a:t>
            </a:r>
            <a:r>
              <a:rPr lang="en-US" sz="2100" dirty="0" smtClean="0">
                <a:solidFill>
                  <a:srgbClr val="FF0000"/>
                </a:solidFill>
              </a:rPr>
              <a:t>fuel </a:t>
            </a:r>
            <a:r>
              <a:rPr lang="en-US" sz="2100" b="0" dirty="0" smtClean="0"/>
              <a:t>must emulate critical fuel properties of target real fuel</a:t>
            </a:r>
          </a:p>
        </p:txBody>
      </p:sp>
    </p:spTree>
    <p:extLst>
      <p:ext uri="{BB962C8B-B14F-4D97-AF65-F5344CB8AC3E}">
        <p14:creationId xmlns:p14="http://schemas.microsoft.com/office/powerpoint/2010/main" val="91074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_Feb07">
  <a:themeElements>
    <a:clrScheme name="">
      <a:dk1>
        <a:srgbClr val="000000"/>
      </a:dk1>
      <a:lt1>
        <a:srgbClr val="FFFFD9"/>
      </a:lt1>
      <a:dk2>
        <a:srgbClr val="025642"/>
      </a:dk2>
      <a:lt2>
        <a:srgbClr val="777777"/>
      </a:lt2>
      <a:accent1>
        <a:srgbClr val="00A6A7"/>
      </a:accent1>
      <a:accent2>
        <a:srgbClr val="FFAF36"/>
      </a:accent2>
      <a:accent3>
        <a:srgbClr val="FFFFE9"/>
      </a:accent3>
      <a:accent4>
        <a:srgbClr val="000000"/>
      </a:accent4>
      <a:accent5>
        <a:srgbClr val="AAD0D0"/>
      </a:accent5>
      <a:accent6>
        <a:srgbClr val="E79E30"/>
      </a:accent6>
      <a:hlink>
        <a:srgbClr val="2382CF"/>
      </a:hlink>
      <a:folHlink>
        <a:srgbClr val="4C4C4C"/>
      </a:folHlink>
    </a:clrScheme>
    <a:fontScheme name="Corporate_Feb07">
      <a:majorFont>
        <a:latin typeface="Times New Roman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lnDef>
  </a:objectDefaults>
  <a:extraClrSchemeLst>
    <a:extraClrScheme>
      <a:clrScheme name="Corporate_Feb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Feb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Feb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Feb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Feb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Feb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Feb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Feb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Feb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Feb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Feb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Feb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BPEREZ:Users:bkirk:Documents:InProgress:NewTemplate:Corporate_Feb07.pot</Template>
  <TotalTime>1291</TotalTime>
  <Words>1126</Words>
  <Application>Microsoft Office PowerPoint</Application>
  <PresentationFormat>On-screen Show (4:3)</PresentationFormat>
  <Paragraphs>227</Paragraphs>
  <Slides>20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Corporate_Feb07</vt:lpstr>
      <vt:lpstr>Formulation of Petroleum and  Alternative – Jet Fuel Surrogates</vt:lpstr>
      <vt:lpstr>Gas Turbines and Chemical Kinetics</vt:lpstr>
      <vt:lpstr>Aviation Fuels – Composition</vt:lpstr>
      <vt:lpstr>Aviation Fuels – Fuel Variability</vt:lpstr>
      <vt:lpstr>Surrogate Fuel Concept</vt:lpstr>
      <vt:lpstr>Surrogate Fuels – Previous Work</vt:lpstr>
      <vt:lpstr>Surrogate Fuels – Present Approach</vt:lpstr>
      <vt:lpstr>PowerPoint Presentation</vt:lpstr>
      <vt:lpstr>Surrogate Fuels – Present Approach</vt:lpstr>
      <vt:lpstr>Surrogate Fuels – Present Approach</vt:lpstr>
      <vt:lpstr>Case Study 1 – Fuel Surrogate for Jet A</vt:lpstr>
      <vt:lpstr>Surrogate Fuel Formulation Algorithm</vt:lpstr>
      <vt:lpstr>Surrogate Fuel Compared with Real Jet-A Fuel</vt:lpstr>
      <vt:lpstr>Surrogate Fuel Compared with Real Jet-A Fuel</vt:lpstr>
      <vt:lpstr>Surrogate Fuel Compared with Real Jet-A Fuel</vt:lpstr>
      <vt:lpstr>Case Study 2 – Fuel Surrogate for S-8</vt:lpstr>
      <vt:lpstr>Surrogate Fuel Compared with Real S-8</vt:lpstr>
      <vt:lpstr>Chemical Kinetic Modeling</vt:lpstr>
      <vt:lpstr>Uncertainties in Numerical Calculations</vt:lpstr>
      <vt:lpstr>Concluding Remarks</vt:lpstr>
    </vt:vector>
  </TitlesOfParts>
  <Company>Beth Perez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Perez</dc:creator>
  <cp:lastModifiedBy>Peter Veloo</cp:lastModifiedBy>
  <cp:revision>88</cp:revision>
  <cp:lastPrinted>2013-12-04T02:19:29Z</cp:lastPrinted>
  <dcterms:created xsi:type="dcterms:W3CDTF">2007-02-21T21:56:59Z</dcterms:created>
  <dcterms:modified xsi:type="dcterms:W3CDTF">2013-12-04T19:19:43Z</dcterms:modified>
</cp:coreProperties>
</file>