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6" r:id="rId1"/>
  </p:sldMasterIdLst>
  <p:notesMasterIdLst>
    <p:notesMasterId r:id="rId44"/>
  </p:notesMasterIdLst>
  <p:sldIdLst>
    <p:sldId id="257" r:id="rId2"/>
    <p:sldId id="258" r:id="rId3"/>
    <p:sldId id="259" r:id="rId4"/>
    <p:sldId id="260" r:id="rId5"/>
    <p:sldId id="261" r:id="rId6"/>
    <p:sldId id="263" r:id="rId7"/>
    <p:sldId id="290" r:id="rId8"/>
    <p:sldId id="267" r:id="rId9"/>
    <p:sldId id="291" r:id="rId10"/>
    <p:sldId id="269" r:id="rId11"/>
    <p:sldId id="270" r:id="rId12"/>
    <p:sldId id="271" r:id="rId13"/>
    <p:sldId id="272" r:id="rId14"/>
    <p:sldId id="277" r:id="rId15"/>
    <p:sldId id="306" r:id="rId16"/>
    <p:sldId id="279" r:id="rId17"/>
    <p:sldId id="282" r:id="rId18"/>
    <p:sldId id="283" r:id="rId19"/>
    <p:sldId id="284" r:id="rId20"/>
    <p:sldId id="286" r:id="rId21"/>
    <p:sldId id="287" r:id="rId22"/>
    <p:sldId id="288" r:id="rId23"/>
    <p:sldId id="289" r:id="rId24"/>
    <p:sldId id="292" r:id="rId25"/>
    <p:sldId id="293" r:id="rId26"/>
    <p:sldId id="294" r:id="rId27"/>
    <p:sldId id="295" r:id="rId28"/>
    <p:sldId id="307" r:id="rId29"/>
    <p:sldId id="302" r:id="rId30"/>
    <p:sldId id="304" r:id="rId31"/>
    <p:sldId id="305" r:id="rId32"/>
    <p:sldId id="296" r:id="rId33"/>
    <p:sldId id="297" r:id="rId34"/>
    <p:sldId id="303" r:id="rId35"/>
    <p:sldId id="300" r:id="rId36"/>
    <p:sldId id="308" r:id="rId37"/>
    <p:sldId id="298" r:id="rId38"/>
    <p:sldId id="299" r:id="rId39"/>
    <p:sldId id="301" r:id="rId40"/>
    <p:sldId id="280" r:id="rId41"/>
    <p:sldId id="281" r:id="rId42"/>
    <p:sldId id="285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6" autoAdjust="0"/>
    <p:restoredTop sz="94628" autoAdjust="0"/>
  </p:normalViewPr>
  <p:slideViewPr>
    <p:cSldViewPr>
      <p:cViewPr varScale="1">
        <p:scale>
          <a:sx n="87" d="100"/>
          <a:sy n="87" d="100"/>
        </p:scale>
        <p:origin x="-148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73C6FE-95C9-458B-BFD8-3AF86A1DB618}" type="datetimeFigureOut">
              <a:rPr lang="en-US" smtClean="0"/>
              <a:pPr/>
              <a:t>12/4/2013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A8339-D539-45AE-95B1-982D5E385A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8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se.umd.edu/logos/images/umd-bal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FPE turtl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4953000"/>
            <a:ext cx="199231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817814-FEB7-4F0F-991D-B8E640D9C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991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C2E98-5982-4BA6-9521-BAD827429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A5D5-5391-4E5A-A516-C412412D9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48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, with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b="64030"/>
          <a:stretch>
            <a:fillRect/>
          </a:stretch>
        </p:blipFill>
        <p:spPr bwMode="auto">
          <a:xfrm>
            <a:off x="2514600" y="1219200"/>
            <a:ext cx="411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15414" b="64030"/>
          <a:stretch>
            <a:fillRect/>
          </a:stretch>
        </p:blipFill>
        <p:spPr bwMode="auto">
          <a:xfrm>
            <a:off x="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r="38889" b="64030"/>
          <a:stretch>
            <a:fillRect/>
          </a:stretch>
        </p:blipFill>
        <p:spPr bwMode="auto">
          <a:xfrm>
            <a:off x="662940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443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>
            <a:lvl1pPr>
              <a:defRPr sz="4000">
                <a:latin typeface="Levenim MT" pitchFamily="2" charset="-79"/>
                <a:cs typeface="Levenim MT" pitchFamily="2" charset="-79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6629400" cy="5029200"/>
          </a:xfrm>
        </p:spPr>
        <p:txBody>
          <a:bodyPr/>
          <a:lstStyle>
            <a:lvl1pPr>
              <a:defRPr baseline="0">
                <a:latin typeface="Levenim MT" pitchFamily="2" charset="-79"/>
                <a:cs typeface="Levenim MT" pitchFamily="2" charset="-79"/>
              </a:defRPr>
            </a:lvl1pPr>
            <a:lvl2pPr>
              <a:defRPr>
                <a:latin typeface="Levenim MT" pitchFamily="2" charset="-79"/>
                <a:cs typeface="Levenim MT" pitchFamily="2" charset="-79"/>
              </a:defRPr>
            </a:lvl2pPr>
            <a:lvl3pPr>
              <a:defRPr>
                <a:latin typeface="Levenim MT" pitchFamily="2" charset="-79"/>
                <a:cs typeface="Levenim MT" pitchFamily="2" charset="-79"/>
              </a:defRPr>
            </a:lvl3pPr>
            <a:lvl4pPr>
              <a:defRPr>
                <a:latin typeface="Levenim MT" pitchFamily="2" charset="-79"/>
                <a:cs typeface="Levenim MT" pitchFamily="2" charset="-79"/>
              </a:defRPr>
            </a:lvl4pPr>
            <a:lvl5pPr>
              <a:defRPr>
                <a:latin typeface="Levenim MT" pitchFamily="2" charset="-79"/>
                <a:cs typeface="Levenim MT" pitchFamily="2" charset="-79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13"/>
          </p:nvPr>
        </p:nvSpPr>
        <p:spPr>
          <a:xfrm>
            <a:off x="0" y="1371600"/>
            <a:ext cx="2438400" cy="5029200"/>
          </a:xfrm>
        </p:spPr>
        <p:txBody>
          <a:bodyPr>
            <a:normAutofit/>
          </a:bodyPr>
          <a:lstStyle>
            <a:lvl1pPr>
              <a:buNone/>
              <a:defRPr sz="1200" baseline="0">
                <a:latin typeface="Levenim MT" pitchFamily="2" charset="-79"/>
                <a:cs typeface="Levenim MT" pitchFamily="2" charset="-79"/>
              </a:defRPr>
            </a:lvl1pPr>
            <a:lvl2pPr>
              <a:defRPr>
                <a:latin typeface="Levenim MT" pitchFamily="2" charset="-79"/>
                <a:cs typeface="Levenim MT" pitchFamily="2" charset="-79"/>
              </a:defRPr>
            </a:lvl2pPr>
            <a:lvl3pPr>
              <a:defRPr>
                <a:latin typeface="Levenim MT" pitchFamily="2" charset="-79"/>
                <a:cs typeface="Levenim MT" pitchFamily="2" charset="-79"/>
              </a:defRPr>
            </a:lvl3pPr>
            <a:lvl4pPr>
              <a:defRPr>
                <a:latin typeface="Levenim MT" pitchFamily="2" charset="-79"/>
                <a:cs typeface="Levenim MT" pitchFamily="2" charset="-79"/>
              </a:defRPr>
            </a:lvl4pPr>
            <a:lvl5pPr>
              <a:defRPr>
                <a:latin typeface="Levenim MT" pitchFamily="2" charset="-79"/>
                <a:cs typeface="Levenim MT" pitchFamily="2" charset="-79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6248400" y="6492875"/>
            <a:ext cx="2133600" cy="3651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608D4-350F-4E7E-A2B0-31B291393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44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, without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b="64030"/>
          <a:stretch>
            <a:fillRect/>
          </a:stretch>
        </p:blipFill>
        <p:spPr bwMode="auto">
          <a:xfrm>
            <a:off x="2514600" y="1219200"/>
            <a:ext cx="411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15414" b="64030"/>
          <a:stretch>
            <a:fillRect/>
          </a:stretch>
        </p:blipFill>
        <p:spPr bwMode="auto">
          <a:xfrm>
            <a:off x="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r="38889" b="64030"/>
          <a:stretch>
            <a:fillRect/>
          </a:stretch>
        </p:blipFill>
        <p:spPr bwMode="auto">
          <a:xfrm>
            <a:off x="662940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443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524000"/>
            <a:ext cx="8763000" cy="4602163"/>
          </a:xfrm>
        </p:spPr>
        <p:txBody>
          <a:bodyPr/>
          <a:lstStyle>
            <a:lvl1pPr>
              <a:defRPr sz="3200" baseline="0">
                <a:latin typeface="Levenim MT" pitchFamily="2" charset="-79"/>
                <a:cs typeface="Levenim MT" pitchFamily="2" charset="-79"/>
              </a:defRPr>
            </a:lvl1pPr>
            <a:lvl2pPr>
              <a:defRPr sz="2800">
                <a:latin typeface="Levenim MT" pitchFamily="2" charset="-79"/>
                <a:cs typeface="Levenim MT" pitchFamily="2" charset="-79"/>
              </a:defRPr>
            </a:lvl2pPr>
            <a:lvl3pPr>
              <a:defRPr sz="2400">
                <a:latin typeface="Levenim MT" pitchFamily="2" charset="-79"/>
                <a:cs typeface="Levenim MT" pitchFamily="2" charset="-79"/>
              </a:defRPr>
            </a:lvl3pPr>
            <a:lvl4pPr>
              <a:defRPr sz="2000">
                <a:latin typeface="Levenim MT" pitchFamily="2" charset="-79"/>
                <a:cs typeface="Levenim MT" pitchFamily="2" charset="-79"/>
              </a:defRPr>
            </a:lvl4pPr>
            <a:lvl5pPr>
              <a:defRPr sz="2000">
                <a:latin typeface="Levenim MT" pitchFamily="2" charset="-79"/>
                <a:cs typeface="Levenim MT" pitchFamily="2" charset="-79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>
            <a:lvl1pPr>
              <a:defRPr sz="4000">
                <a:latin typeface="Levenim MT" pitchFamily="2" charset="-79"/>
                <a:cs typeface="Levenim MT" pitchFamily="2" charset="-79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492875"/>
            <a:ext cx="2133600" cy="3651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6CB86-E45A-47C6-BDB6-3C127197B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26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b="64030"/>
          <a:stretch>
            <a:fillRect/>
          </a:stretch>
        </p:blipFill>
        <p:spPr bwMode="auto">
          <a:xfrm>
            <a:off x="2514600" y="1219200"/>
            <a:ext cx="411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15414" b="64030"/>
          <a:stretch>
            <a:fillRect/>
          </a:stretch>
        </p:blipFill>
        <p:spPr bwMode="auto">
          <a:xfrm>
            <a:off x="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r="38889" b="64030"/>
          <a:stretch>
            <a:fillRect/>
          </a:stretch>
        </p:blipFill>
        <p:spPr bwMode="auto">
          <a:xfrm>
            <a:off x="662940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443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>
            <a:lvl1pPr>
              <a:defRPr sz="4000">
                <a:latin typeface="Levenim MT" pitchFamily="2" charset="-79"/>
                <a:cs typeface="Levenim MT" pitchFamily="2" charset="-79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248400" y="6492875"/>
            <a:ext cx="2133600" cy="3651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D2BF8-7744-4901-AEA2-615DEE09D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2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12/5/2013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6DE1E-117C-4704-875F-DEC9C85AC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5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881FC-8A0C-4227-8296-49D5B1E95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662A3-C371-4C13-9333-CAD788ED7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4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b="64030"/>
          <a:stretch>
            <a:fillRect/>
          </a:stretch>
        </p:blipFill>
        <p:spPr bwMode="auto">
          <a:xfrm>
            <a:off x="2514600" y="1219200"/>
            <a:ext cx="4114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15414" b="64030"/>
          <a:stretch>
            <a:fillRect/>
          </a:stretch>
        </p:blipFill>
        <p:spPr bwMode="auto">
          <a:xfrm>
            <a:off x="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 r="38889" b="64030"/>
          <a:stretch>
            <a:fillRect/>
          </a:stretch>
        </p:blipFill>
        <p:spPr bwMode="auto">
          <a:xfrm>
            <a:off x="6629400" y="1219200"/>
            <a:ext cx="2514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244316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1DCD8-1231-420C-8F93-1EF663D9F2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4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30ED4-40FA-4B82-82AF-BFDBD99D7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1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799FE-A547-4326-A00B-199E4AA6B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8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B64C5-1933-4B18-8D06-C80691D42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6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8CF65-4A9B-47CE-B484-F0D7FB18C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12/5/2013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9C7AE-8D00-4010-AD60-76C19D7F9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86" r:id="rId3"/>
    <p:sldLayoutId id="2147483687" r:id="rId4"/>
    <p:sldLayoutId id="2147483696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7" r:id="rId12"/>
    <p:sldLayoutId id="2147483698" r:id="rId13"/>
    <p:sldLayoutId id="2147483699" r:id="rId14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emf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4.emf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Flaming Combustion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Calorimetry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New Tool for Flammability Assessment of Mg-scale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Pyrolyzable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Solid Samples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429000"/>
            <a:ext cx="8458200" cy="1752600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chemeClr val="tx1"/>
                </a:solidFill>
              </a:rPr>
              <a:t>Fernando </a:t>
            </a:r>
            <a:r>
              <a:rPr lang="en-US" b="1" dirty="0" err="1" smtClean="0">
                <a:solidFill>
                  <a:schemeClr val="tx1"/>
                </a:solidFill>
              </a:rPr>
              <a:t>Raffan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dirty="0" smtClean="0">
                <a:solidFill>
                  <a:schemeClr val="tx1"/>
                </a:solidFill>
              </a:rPr>
              <a:t>Xi Ding, </a:t>
            </a:r>
            <a:r>
              <a:rPr lang="en-US" dirty="0" err="1" smtClean="0">
                <a:solidFill>
                  <a:schemeClr val="tx1"/>
                </a:solidFill>
              </a:rPr>
              <a:t>Stanislav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Stoliarov</a:t>
            </a:r>
            <a:endParaRPr lang="en-US" dirty="0" smtClean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>
                <a:solidFill>
                  <a:schemeClr val="tx1"/>
                </a:solidFill>
              </a:rPr>
              <a:t>University of Maryland, College Park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Roland Kraemer 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i="1" dirty="0" smtClean="0">
                <a:solidFill>
                  <a:schemeClr val="tx1"/>
                </a:solidFill>
              </a:rPr>
              <a:t>BASF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766" y="1981200"/>
            <a:ext cx="6629780" cy="3657600"/>
          </a:xfrm>
        </p:spPr>
      </p:pic>
      <p:sp>
        <p:nvSpPr>
          <p:cNvPr id="205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Capabilities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569070"/>
              </p:ext>
            </p:extLst>
          </p:nvPr>
        </p:nvGraphicFramePr>
        <p:xfrm>
          <a:off x="2514600" y="3048000"/>
          <a:ext cx="6629400" cy="14835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500473"/>
                <a:gridCol w="3128927"/>
              </a:tblGrid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Co-flow</a:t>
                      </a:r>
                      <a:endParaRPr lang="en-US" sz="1800" b="1" dirty="0"/>
                    </a:p>
                  </a:txBody>
                  <a:tcPr marL="178236" marR="1782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0 - 6.32 SLPM</a:t>
                      </a:r>
                      <a:endParaRPr lang="en-US" sz="1800" dirty="0"/>
                    </a:p>
                  </a:txBody>
                  <a:tcPr marL="178236" marR="1782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O</a:t>
                      </a:r>
                      <a:r>
                        <a:rPr lang="en-US" sz="1800" b="1" baseline="-25000" dirty="0" smtClean="0"/>
                        <a:t>2</a:t>
                      </a:r>
                      <a:r>
                        <a:rPr lang="en-US" sz="1800" b="1" baseline="0" dirty="0" smtClean="0"/>
                        <a:t> % in co-flow</a:t>
                      </a:r>
                      <a:endParaRPr lang="en-US" sz="1800" b="1" dirty="0"/>
                    </a:p>
                  </a:txBody>
                  <a:tcPr marL="178236" marR="1782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0-100%</a:t>
                      </a:r>
                      <a:endParaRPr lang="en-US" sz="1800" dirty="0"/>
                    </a:p>
                  </a:txBody>
                  <a:tcPr marL="178236" marR="1782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Purge gas</a:t>
                      </a:r>
                      <a:endParaRPr lang="en-US" sz="1800" b="1" dirty="0"/>
                    </a:p>
                  </a:txBody>
                  <a:tcPr marL="178236" marR="1782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0-100 SCCM</a:t>
                      </a:r>
                      <a:endParaRPr lang="en-US" sz="1800" dirty="0"/>
                    </a:p>
                  </a:txBody>
                  <a:tcPr marL="178236" marR="178236" marT="45725" marB="45725"/>
                </a:tc>
              </a:tr>
              <a:tr h="37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Heating rate</a:t>
                      </a:r>
                      <a:endParaRPr lang="en-US" sz="1800" b="1" dirty="0"/>
                    </a:p>
                  </a:txBody>
                  <a:tcPr marL="178236" marR="178236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0-32 K/s</a:t>
                      </a:r>
                      <a:endParaRPr lang="en-US" sz="1800" dirty="0"/>
                    </a:p>
                  </a:txBody>
                  <a:tcPr marL="178236" marR="178236" marT="45725" marB="45725"/>
                </a:tc>
              </a:tr>
            </a:tbl>
          </a:graphicData>
        </a:graphic>
      </p:graphicFrame>
      <p:sp>
        <p:nvSpPr>
          <p:cNvPr id="20512" name="Date Placeholder 3"/>
          <p:cNvSpPr>
            <a:spLocks noGrp="1"/>
          </p:cNvSpPr>
          <p:nvPr>
            <p:ph type="dt" sz="half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0513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0514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B56046-4B41-431D-AA01-C44FDB293854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0" y="1371600"/>
            <a:ext cx="2438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Diagnostics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</a:t>
            </a:r>
            <a:r>
              <a:rPr lang="en-US" altLang="en-US" baseline="-25000" smtClean="0"/>
              <a:t>2</a:t>
            </a:r>
            <a:r>
              <a:rPr lang="en-US" altLang="en-US" smtClean="0"/>
              <a:t> consumption calorimetry</a:t>
            </a:r>
          </a:p>
          <a:p>
            <a:pPr lvl="1"/>
            <a:r>
              <a:rPr lang="en-US" altLang="en-US" smtClean="0"/>
              <a:t>Heat Release Rate</a:t>
            </a:r>
          </a:p>
          <a:p>
            <a:pPr lvl="1"/>
            <a:r>
              <a:rPr lang="en-US" altLang="en-US" smtClean="0"/>
              <a:t>Combustion Efficiency</a:t>
            </a:r>
          </a:p>
          <a:p>
            <a:pPr lvl="1"/>
            <a:r>
              <a:rPr lang="en-US" altLang="en-US" smtClean="0"/>
              <a:t>Soot Yield</a:t>
            </a:r>
          </a:p>
          <a:p>
            <a:r>
              <a:rPr lang="en-US" altLang="en-US" smtClean="0"/>
              <a:t>2 color ratio pyrometry</a:t>
            </a:r>
          </a:p>
          <a:p>
            <a:pPr lvl="1"/>
            <a:r>
              <a:rPr lang="en-US" altLang="en-US" smtClean="0"/>
              <a:t>Flame Temperatures</a:t>
            </a:r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2A0E28-3A9C-46AA-B0A4-D49DD19D049F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9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000" b="1" dirty="0" err="1" smtClean="0"/>
              <a:t>Huggett’s</a:t>
            </a:r>
            <a:r>
              <a:rPr lang="en-US" altLang="en-US" sz="2000" b="1" dirty="0" smtClean="0"/>
              <a:t> empirical observation</a:t>
            </a:r>
            <a:r>
              <a:rPr lang="en-US" altLang="en-US" sz="2000" dirty="0" smtClean="0"/>
              <a:t>: for most fuels, a more or less constant net amount of heat is released per unit mass of oxygen consumed for complete combustion. This constant is </a:t>
            </a:r>
          </a:p>
          <a:p>
            <a:pPr marL="457200" lvl="1" indent="0">
              <a:buFont typeface="Arial" charset="0"/>
              <a:buNone/>
            </a:pPr>
            <a:r>
              <a:rPr lang="en-US" altLang="en-US" dirty="0" smtClean="0"/>
              <a:t>			E = 13.1 </a:t>
            </a:r>
            <a:r>
              <a:rPr lang="en-US" altLang="en-US" u="sng" dirty="0" smtClean="0"/>
              <a:t>+</a:t>
            </a:r>
            <a:r>
              <a:rPr lang="en-US" altLang="en-US" dirty="0" smtClean="0"/>
              <a:t> 0.6 kJ/g-O</a:t>
            </a:r>
            <a:r>
              <a:rPr lang="en-US" altLang="en-US" baseline="-25000" dirty="0" smtClean="0"/>
              <a:t>2</a:t>
            </a:r>
          </a:p>
          <a:p>
            <a:pPr marL="457200" lvl="1" indent="0">
              <a:buFont typeface="Arial" charset="0"/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2531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O</a:t>
            </a:r>
            <a:r>
              <a:rPr lang="en-US" altLang="en-US" baseline="-25000" dirty="0" smtClean="0"/>
              <a:t>2</a:t>
            </a:r>
            <a:r>
              <a:rPr lang="en-US" altLang="en-US" dirty="0" smtClean="0"/>
              <a:t> consumption </a:t>
            </a:r>
            <a:r>
              <a:rPr lang="en-US" altLang="en-US" dirty="0" err="1" smtClean="0"/>
              <a:t>calorimetry</a:t>
            </a:r>
            <a:endParaRPr lang="en-US" altLang="en-US" dirty="0" smtClean="0"/>
          </a:p>
        </p:txBody>
      </p:sp>
      <p:sp>
        <p:nvSpPr>
          <p:cNvPr id="2253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253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25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00F27D-4371-474D-A406-4C7DE2E03F22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2535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6"/>
          <a:stretch>
            <a:fillRect/>
          </a:stretch>
        </p:blipFill>
        <p:spPr bwMode="auto">
          <a:xfrm>
            <a:off x="3505200" y="3446463"/>
            <a:ext cx="23764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5105400" y="3352800"/>
            <a:ext cx="776288" cy="762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00200"/>
            <a:ext cx="8455025" cy="3998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</a:t>
            </a:r>
            <a:r>
              <a:rPr lang="en-US" altLang="en-US" baseline="-25000" smtClean="0"/>
              <a:t>2</a:t>
            </a:r>
            <a:r>
              <a:rPr lang="en-US" altLang="en-US" smtClean="0"/>
              <a:t> consumption calorimetry</a:t>
            </a:r>
          </a:p>
        </p:txBody>
      </p:sp>
      <p:sp>
        <p:nvSpPr>
          <p:cNvPr id="2355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355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057085-CA3D-47D8-9C04-1B155B777195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52578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Method 1: V</a:t>
            </a:r>
            <a:r>
              <a:rPr lang="en-US" baseline="-25000" dirty="0" smtClean="0"/>
              <a:t>AIR[IN] </a:t>
            </a:r>
            <a:r>
              <a:rPr lang="en-US" dirty="0" smtClean="0"/>
              <a:t>= constant, [O</a:t>
            </a:r>
            <a:r>
              <a:rPr lang="en-US" baseline="-25000" dirty="0" smtClean="0"/>
              <a:t>2</a:t>
            </a:r>
            <a:r>
              <a:rPr lang="en-US" dirty="0" smtClean="0"/>
              <a:t>]</a:t>
            </a:r>
            <a:r>
              <a:rPr lang="en-US" baseline="-25000" dirty="0" smtClean="0"/>
              <a:t>[IN]</a:t>
            </a:r>
            <a:r>
              <a:rPr lang="en-US" dirty="0" smtClean="0"/>
              <a:t> = constant</a:t>
            </a:r>
          </a:p>
          <a:p>
            <a:endParaRPr lang="en-US" dirty="0" smtClean="0"/>
          </a:p>
          <a:p>
            <a:r>
              <a:rPr lang="en-US" dirty="0" smtClean="0"/>
              <a:t>Method 2: </a:t>
            </a:r>
            <a:r>
              <a:rPr lang="en-US" dirty="0"/>
              <a:t>V</a:t>
            </a:r>
            <a:r>
              <a:rPr lang="en-US" baseline="-25000" dirty="0"/>
              <a:t>AIR[IN] </a:t>
            </a:r>
            <a:r>
              <a:rPr lang="en-US" dirty="0" smtClean="0"/>
              <a:t>=</a:t>
            </a:r>
            <a:r>
              <a:rPr lang="en-US" dirty="0"/>
              <a:t> </a:t>
            </a:r>
            <a:r>
              <a:rPr lang="en-US" dirty="0" smtClean="0"/>
              <a:t>V</a:t>
            </a:r>
            <a:r>
              <a:rPr lang="en-US" baseline="-25000" dirty="0" smtClean="0"/>
              <a:t>AIR[out],</a:t>
            </a:r>
            <a:r>
              <a:rPr lang="en-US" dirty="0" smtClean="0"/>
              <a:t> </a:t>
            </a:r>
            <a:r>
              <a:rPr lang="en-US" dirty="0"/>
              <a:t>[O</a:t>
            </a:r>
            <a:r>
              <a:rPr lang="en-US" baseline="-25000" dirty="0"/>
              <a:t>2</a:t>
            </a:r>
            <a:r>
              <a:rPr lang="en-US" dirty="0"/>
              <a:t>]</a:t>
            </a:r>
            <a:r>
              <a:rPr lang="en-US" baseline="-25000" dirty="0"/>
              <a:t>[IN]</a:t>
            </a:r>
            <a:r>
              <a:rPr lang="en-US" dirty="0"/>
              <a:t> = constant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Co-Flow Tests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Atmosphere composition tests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Heating Rate tests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Purge gas </a:t>
            </a:r>
            <a:r>
              <a:rPr lang="en-US" dirty="0" err="1" smtClean="0"/>
              <a:t>flowrate</a:t>
            </a:r>
            <a:r>
              <a:rPr lang="en-US" dirty="0" smtClean="0"/>
              <a:t> tests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 smtClean="0"/>
          </a:p>
        </p:txBody>
      </p:sp>
      <p:sp>
        <p:nvSpPr>
          <p:cNvPr id="28676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8677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8678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521BF8-881D-47FF-8248-ACCA24BE596B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514600" y="4038600"/>
          <a:ext cx="6096000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Co-flow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 SLPM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 inlet concentration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20-21%</a:t>
                      </a:r>
                      <a:r>
                        <a:rPr lang="en-US" baseline="0" dirty="0" smtClean="0"/>
                        <a:t> (Air)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Heating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K/s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Purge gas (N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SCCM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Operating   Conditions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0" y="1371600"/>
            <a:ext cx="2438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>
                <a:solidFill>
                  <a:srgbClr val="FF0000"/>
                </a:solidFill>
              </a:rPr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7"/>
          <p:cNvSpPr>
            <a:spLocks noGrp="1"/>
          </p:cNvSpPr>
          <p:nvPr>
            <p:ph type="title"/>
          </p:nvPr>
        </p:nvSpPr>
        <p:spPr>
          <a:xfrm>
            <a:off x="457200" y="317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Repeatability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altLang="en-US" dirty="0" smtClean="0"/>
          </a:p>
          <a:p>
            <a:pPr marL="0" indent="0"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29700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9701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9702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E616E-C595-4FD1-8A78-0C7284020AD8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1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>
                <a:solidFill>
                  <a:srgbClr val="FF0000"/>
                </a:solidFill>
              </a:rPr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05600" y="2408813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/>
              <a:t>5 PMMA Tests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72314"/>
            <a:ext cx="4421962" cy="2872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64527"/>
            <a:ext cx="4421962" cy="2755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7"/>
          <p:cNvSpPr>
            <a:spLocks noGrp="1"/>
          </p:cNvSpPr>
          <p:nvPr>
            <p:ph type="title"/>
          </p:nvPr>
        </p:nvSpPr>
        <p:spPr>
          <a:xfrm>
            <a:off x="457200" y="3175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Polystyrene Family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en-US" altLang="en-US" dirty="0" smtClean="0"/>
          </a:p>
          <a:p>
            <a:pPr marL="0" indent="0">
              <a:buFont typeface="Arial" charset="0"/>
              <a:buNone/>
            </a:pPr>
            <a:endParaRPr lang="en-US" altLang="en-US" dirty="0" smtClean="0"/>
          </a:p>
        </p:txBody>
      </p:sp>
      <p:sp>
        <p:nvSpPr>
          <p:cNvPr id="30724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DC5C09-245F-4338-8267-2E61F0F3163E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0728" name="Content Placeholder 10" descr="L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" t="-24817" r="-198" b="-32133"/>
          <a:stretch>
            <a:fillRect/>
          </a:stretch>
        </p:blipFill>
        <p:spPr bwMode="auto">
          <a:xfrm>
            <a:off x="2514600" y="1143000"/>
            <a:ext cx="636111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Content Placeholder 3" descr="D4A6012F-816D-4248-AC9B-8DAB74B8EB7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03" b="-30203"/>
          <a:stretch>
            <a:fillRect/>
          </a:stretch>
        </p:blipFill>
        <p:spPr bwMode="auto">
          <a:xfrm>
            <a:off x="2673350" y="2667000"/>
            <a:ext cx="6013450" cy="330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</a:p>
        </p:txBody>
      </p:sp>
      <p:pic>
        <p:nvPicPr>
          <p:cNvPr id="33795" name="Content Placeholder 4" descr="okmcc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27225"/>
            <a:ext cx="6629400" cy="3917950"/>
          </a:xfrm>
        </p:spPr>
      </p:pic>
      <p:sp>
        <p:nvSpPr>
          <p:cNvPr id="33796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8A3EDB-3BAC-4FA8-B28D-BBBE12FCD03B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9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371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CE = measured O</a:t>
            </a:r>
            <a:r>
              <a:rPr lang="en-US" i="1" baseline="-25000" dirty="0" smtClean="0"/>
              <a:t>2</a:t>
            </a:r>
            <a:r>
              <a:rPr lang="en-US" i="1" dirty="0" smtClean="0"/>
              <a:t> consumption / theoretical O</a:t>
            </a:r>
            <a:r>
              <a:rPr lang="en-US" i="1" baseline="-25000" dirty="0" smtClean="0"/>
              <a:t>2</a:t>
            </a:r>
            <a:r>
              <a:rPr lang="en-US" i="1" dirty="0" smtClean="0"/>
              <a:t> consumption </a:t>
            </a:r>
          </a:p>
          <a:p>
            <a:pPr algn="ctr"/>
            <a:r>
              <a:rPr lang="en-US" i="1" dirty="0" smtClean="0"/>
              <a:t>(assuming  complete combustion)</a:t>
            </a:r>
            <a:endParaRPr lang="en-US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Results</a:t>
            </a:r>
          </a:p>
        </p:txBody>
      </p:sp>
      <p:pic>
        <p:nvPicPr>
          <p:cNvPr id="34819" name="Content Placeholder 6" descr="okokoklll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27225"/>
            <a:ext cx="6629400" cy="3917950"/>
          </a:xfrm>
        </p:spPr>
      </p:pic>
      <p:sp>
        <p:nvSpPr>
          <p:cNvPr id="34820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23F1F7-983F-421D-8C17-2FF9304D8B2C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9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Results</a:t>
            </a:r>
          </a:p>
        </p:txBody>
      </p:sp>
      <p:pic>
        <p:nvPicPr>
          <p:cNvPr id="35843" name="Content Placeholder 9" descr="okfinal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27225"/>
            <a:ext cx="6629400" cy="3917950"/>
          </a:xfrm>
        </p:spPr>
      </p:pic>
      <p:sp>
        <p:nvSpPr>
          <p:cNvPr id="35844" name="Slide Number Placehold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A6E343-F5E0-4CB3-9241-1F3F92001A8F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5846" name="TextBox 3"/>
          <p:cNvSpPr txBox="1">
            <a:spLocks noChangeArrowheads="1"/>
          </p:cNvSpPr>
          <p:nvPr/>
        </p:nvSpPr>
        <p:spPr bwMode="auto">
          <a:xfrm>
            <a:off x="4191000" y="251142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0.85</a:t>
            </a:r>
          </a:p>
        </p:txBody>
      </p:sp>
      <p:sp>
        <p:nvSpPr>
          <p:cNvPr id="35847" name="TextBox 5"/>
          <p:cNvSpPr txBox="1">
            <a:spLocks noChangeArrowheads="1"/>
          </p:cNvSpPr>
          <p:nvPr/>
        </p:nvSpPr>
        <p:spPr bwMode="auto">
          <a:xfrm>
            <a:off x="4746625" y="2719388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0.79</a:t>
            </a:r>
          </a:p>
        </p:txBody>
      </p:sp>
      <p:sp>
        <p:nvSpPr>
          <p:cNvPr id="35848" name="TextBox 6"/>
          <p:cNvSpPr txBox="1">
            <a:spLocks noChangeArrowheads="1"/>
          </p:cNvSpPr>
          <p:nvPr/>
        </p:nvSpPr>
        <p:spPr bwMode="auto">
          <a:xfrm>
            <a:off x="5730875" y="2681288"/>
            <a:ext cx="5334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0.79</a:t>
            </a:r>
          </a:p>
        </p:txBody>
      </p:sp>
      <p:sp>
        <p:nvSpPr>
          <p:cNvPr id="35849" name="TextBox 7"/>
          <p:cNvSpPr txBox="1">
            <a:spLocks noChangeArrowheads="1"/>
          </p:cNvSpPr>
          <p:nvPr/>
        </p:nvSpPr>
        <p:spPr bwMode="auto">
          <a:xfrm>
            <a:off x="6248400" y="2898775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0.75</a:t>
            </a:r>
          </a:p>
        </p:txBody>
      </p:sp>
      <p:sp>
        <p:nvSpPr>
          <p:cNvPr id="35850" name="TextBox 8"/>
          <p:cNvSpPr txBox="1">
            <a:spLocks noChangeArrowheads="1"/>
          </p:cNvSpPr>
          <p:nvPr/>
        </p:nvSpPr>
        <p:spPr bwMode="auto">
          <a:xfrm>
            <a:off x="7696200" y="3621088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0.56</a:t>
            </a:r>
          </a:p>
        </p:txBody>
      </p:sp>
      <p:sp>
        <p:nvSpPr>
          <p:cNvPr id="35851" name="TextBox 10"/>
          <p:cNvSpPr txBox="1">
            <a:spLocks noChangeArrowheads="1"/>
          </p:cNvSpPr>
          <p:nvPr/>
        </p:nvSpPr>
        <p:spPr bwMode="auto">
          <a:xfrm>
            <a:off x="7162800" y="3313113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</a:rPr>
              <a:t>0.59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15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Brominated Flame Retardants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6705600" cy="4343400"/>
          </a:xfrm>
        </p:spPr>
        <p:txBody>
          <a:bodyPr rtlCol="0">
            <a:normAutofit fontScale="40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000" dirty="0" smtClean="0"/>
              <a:t>Brominated flame retardants (BFRs) are widespread in their use due to their relative low cost/high performance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000" dirty="0" smtClean="0"/>
              <a:t>Recently, BFRs have been found to accumulate in human tissues and persist in the environment</a:t>
            </a:r>
            <a:r>
              <a:rPr lang="en-US" sz="5000" baseline="30000" dirty="0" smtClean="0"/>
              <a:t>1,2</a:t>
            </a:r>
            <a:r>
              <a:rPr lang="en-US" sz="5000" dirty="0" smtClean="0"/>
              <a:t>. Industry is moving towards suitable replacements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000" dirty="0"/>
              <a:t>Understanding </a:t>
            </a:r>
            <a:r>
              <a:rPr lang="en-US" sz="5000" dirty="0" smtClean="0"/>
              <a:t>mechanisms of BFRs as gas </a:t>
            </a:r>
            <a:r>
              <a:rPr lang="en-US" sz="5000" dirty="0"/>
              <a:t>phase combustion </a:t>
            </a:r>
            <a:r>
              <a:rPr lang="en-US" sz="5000" dirty="0" smtClean="0"/>
              <a:t>inhibitors </a:t>
            </a:r>
            <a:r>
              <a:rPr lang="en-US" sz="5000" dirty="0"/>
              <a:t>can </a:t>
            </a:r>
            <a:r>
              <a:rPr lang="en-US" sz="5000" dirty="0" smtClean="0"/>
              <a:t>guide the research community towards a suitable replacement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5000" dirty="0" smtClean="0"/>
              <a:t>A small scale screening tool for BFR replacements is highly desirable as it will considerably drive down costs during product development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/>
          </a:p>
        </p:txBody>
      </p:sp>
      <p:sp>
        <p:nvSpPr>
          <p:cNvPr id="9220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 dirty="0">
              <a:solidFill>
                <a:srgbClr val="898989"/>
              </a:solidFill>
            </a:endParaRPr>
          </a:p>
        </p:txBody>
      </p:sp>
      <p:sp>
        <p:nvSpPr>
          <p:cNvPr id="9222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D1A87A-620C-4871-AEFC-96341DBE1E9B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3"/>
          </p:nvPr>
        </p:nvSpPr>
        <p:spPr>
          <a:xfrm>
            <a:off x="0" y="1371600"/>
            <a:ext cx="2438400" cy="5334000"/>
          </a:xfrm>
        </p:spPr>
        <p:txBody>
          <a:bodyPr rtlCol="0">
            <a:normAutofit/>
          </a:bodyPr>
          <a:lstStyle/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/>
              <a:t>	</a:t>
            </a:r>
            <a:r>
              <a:rPr lang="en-US" kern="0" dirty="0" smtClean="0"/>
              <a:t>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/>
              <a:t>	</a:t>
            </a:r>
            <a:r>
              <a:rPr lang="en-US" kern="0" dirty="0" smtClean="0"/>
              <a:t>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90800" y="6019800"/>
            <a:ext cx="624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1. http</a:t>
            </a:r>
            <a:r>
              <a:rPr lang="en-US" sz="1200" dirty="0"/>
              <a:t>://</a:t>
            </a:r>
            <a:r>
              <a:rPr lang="en-US" sz="1200" dirty="0" smtClean="0"/>
              <a:t>www.epa.gov/oppt/existingchemicals/pubs/actionplans/pbde.html</a:t>
            </a:r>
          </a:p>
          <a:p>
            <a:r>
              <a:rPr lang="en-US" sz="1200" dirty="0" smtClean="0"/>
              <a:t>2. http</a:t>
            </a:r>
            <a:r>
              <a:rPr lang="en-US" sz="1200" dirty="0"/>
              <a:t>://www.nist.gov/el/fire_research/upload/1-Axelrad.pdf</a:t>
            </a:r>
          </a:p>
        </p:txBody>
      </p:sp>
      <p:pic>
        <p:nvPicPr>
          <p:cNvPr id="10" name="Content Placeholder 3" descr="Auto-Interior2-300x1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6" b="8546"/>
          <a:stretch>
            <a:fillRect/>
          </a:stretch>
        </p:blipFill>
        <p:spPr bwMode="auto">
          <a:xfrm>
            <a:off x="2634343" y="4572000"/>
            <a:ext cx="1645216" cy="13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ub-photo.jpg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4582886"/>
            <a:ext cx="1447800" cy="1340082"/>
          </a:xfrm>
          <a:prstGeom prst="rect">
            <a:avLst/>
          </a:prstGeom>
        </p:spPr>
      </p:pic>
      <p:pic>
        <p:nvPicPr>
          <p:cNvPr id="12" name="Picture 11" descr="seatplane.jpg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72000"/>
            <a:ext cx="1447800" cy="13400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Analysis of FCC data</a:t>
            </a:r>
          </a:p>
        </p:txBody>
      </p:sp>
      <p:pic>
        <p:nvPicPr>
          <p:cNvPr id="37891" name="Content Placeholder 5" descr="WA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871663"/>
            <a:ext cx="6629400" cy="4029075"/>
          </a:xfrm>
        </p:spPr>
      </p:pic>
      <p:sp>
        <p:nvSpPr>
          <p:cNvPr id="37892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6C0101-6EDA-4559-A923-A18ACE97C77A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9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75484" y="2243162"/>
            <a:ext cx="1097280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FCC Theoretical</a:t>
            </a:r>
          </a:p>
          <a:p>
            <a:r>
              <a:rPr lang="en-US" sz="1100" b="1" dirty="0" smtClean="0"/>
              <a:t>FCC Measured</a:t>
            </a:r>
            <a:endParaRPr lang="en-US" sz="1100" b="1" dirty="0"/>
          </a:p>
        </p:txBody>
      </p:sp>
      <p:pic>
        <p:nvPicPr>
          <p:cNvPr id="8" name="Picture 7" descr="DSC019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0"/>
            <a:ext cx="6281476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Analysis of FCC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For PS-FR2 ( 27.4 wt.% Br)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05B27E-95FE-4719-98B5-9B769639D901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8917" name="Content Placehold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altLang="en-US" smtClean="0"/>
          </a:p>
        </p:txBody>
      </p:sp>
      <p:grpSp>
        <p:nvGrpSpPr>
          <p:cNvPr id="38918" name="Group 19"/>
          <p:cNvGrpSpPr>
            <a:grpSpLocks/>
          </p:cNvGrpSpPr>
          <p:nvPr/>
        </p:nvGrpSpPr>
        <p:grpSpPr bwMode="auto">
          <a:xfrm>
            <a:off x="228600" y="3048000"/>
            <a:ext cx="8610600" cy="2232025"/>
            <a:chOff x="228600" y="3048000"/>
            <a:chExt cx="8610600" cy="2231886"/>
          </a:xfrm>
        </p:grpSpPr>
        <p:sp>
          <p:nvSpPr>
            <p:cNvPr id="38921" name="TextBox 4"/>
            <p:cNvSpPr txBox="1">
              <a:spLocks noChangeArrowheads="1"/>
            </p:cNvSpPr>
            <p:nvPr/>
          </p:nvSpPr>
          <p:spPr bwMode="auto">
            <a:xfrm>
              <a:off x="228600" y="3200400"/>
              <a:ext cx="1905000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</a:rPr>
                <a:t>Gas phase combustion incompleteness:</a:t>
              </a:r>
            </a:p>
            <a:p>
              <a:r>
                <a:rPr lang="en-US" altLang="en-US" sz="2000">
                  <a:solidFill>
                    <a:srgbClr val="000000"/>
                  </a:solidFill>
                </a:rPr>
                <a:t>43%</a:t>
              </a:r>
            </a:p>
            <a:p>
              <a:endParaRPr lang="en-US" altLang="en-US" sz="2000">
                <a:solidFill>
                  <a:srgbClr val="00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362200" y="3352781"/>
              <a:ext cx="2362200" cy="5333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endCxn id="38925" idx="1"/>
            </p:cNvCxnSpPr>
            <p:nvPr/>
          </p:nvCxnSpPr>
          <p:spPr>
            <a:xfrm>
              <a:off x="2362200" y="4114734"/>
              <a:ext cx="2438400" cy="8111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24" name="TextBox 9"/>
            <p:cNvSpPr txBox="1">
              <a:spLocks noChangeArrowheads="1"/>
            </p:cNvSpPr>
            <p:nvPr/>
          </p:nvSpPr>
          <p:spPr bwMode="auto">
            <a:xfrm>
              <a:off x="4800600" y="3048000"/>
              <a:ext cx="28194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000" dirty="0">
                  <a:solidFill>
                    <a:srgbClr val="000000"/>
                  </a:solidFill>
                </a:rPr>
                <a:t>Formation of </a:t>
              </a:r>
              <a:r>
                <a:rPr lang="en-US" altLang="en-US" sz="2000" dirty="0" smtClean="0">
                  <a:solidFill>
                    <a:srgbClr val="000000"/>
                  </a:solidFill>
                </a:rPr>
                <a:t>soot</a:t>
              </a:r>
              <a:endParaRPr lang="en-US" alt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8925" name="TextBox 10"/>
            <p:cNvSpPr txBox="1">
              <a:spLocks noChangeArrowheads="1"/>
            </p:cNvSpPr>
            <p:nvPr/>
          </p:nvSpPr>
          <p:spPr bwMode="auto">
            <a:xfrm>
              <a:off x="4800600" y="4572000"/>
              <a:ext cx="40386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000">
                  <a:solidFill>
                    <a:srgbClr val="000000"/>
                  </a:solidFill>
                </a:rPr>
                <a:t>Formation of CO and/or other incomplete combustion products</a:t>
              </a:r>
            </a:p>
          </p:txBody>
        </p:sp>
        <p:sp>
          <p:nvSpPr>
            <p:cNvPr id="38926" name="TextBox 15"/>
            <p:cNvSpPr txBox="1">
              <a:spLocks noChangeArrowheads="1"/>
            </p:cNvSpPr>
            <p:nvPr/>
          </p:nvSpPr>
          <p:spPr bwMode="auto">
            <a:xfrm>
              <a:off x="3048000" y="3048000"/>
              <a:ext cx="1066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32%</a:t>
              </a:r>
            </a:p>
          </p:txBody>
        </p:sp>
        <p:sp>
          <p:nvSpPr>
            <p:cNvPr id="38927" name="TextBox 18"/>
            <p:cNvSpPr txBox="1">
              <a:spLocks noChangeArrowheads="1"/>
            </p:cNvSpPr>
            <p:nvPr/>
          </p:nvSpPr>
          <p:spPr bwMode="auto">
            <a:xfrm>
              <a:off x="3048000" y="4724400"/>
              <a:ext cx="762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11%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800600" y="4572000"/>
            <a:ext cx="18288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724400" y="4038600"/>
            <a:ext cx="2819400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</a:rPr>
              <a:t>CO. yld (wt.%):   39.3%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Phosphorated</a:t>
            </a:r>
            <a:r>
              <a:rPr lang="en-US" altLang="en-US" dirty="0" smtClean="0"/>
              <a:t> flame retardants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We have also studied a family of PBT with the addition of </a:t>
            </a:r>
            <a:r>
              <a:rPr lang="en-US" altLang="en-US" dirty="0" err="1" smtClean="0"/>
              <a:t>diethylphosphinate</a:t>
            </a:r>
            <a:r>
              <a:rPr lang="en-US" altLang="en-US" dirty="0"/>
              <a:t> </a:t>
            </a:r>
            <a:r>
              <a:rPr lang="en-US" altLang="en-US" dirty="0" smtClean="0"/>
              <a:t>Al (Al-DEP) as flame retardant</a:t>
            </a:r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39940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9941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9942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715E-5691-4803-8EF5-906E0C01B0B7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679459984"/>
              </p:ext>
            </p:extLst>
          </p:nvPr>
        </p:nvGraphicFramePr>
        <p:xfrm>
          <a:off x="3505200" y="3657600"/>
          <a:ext cx="3505200" cy="2468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26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PBT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75% PBT</a:t>
                      </a:r>
                    </a:p>
                    <a:p>
                      <a:r>
                        <a:rPr lang="en-US" dirty="0" smtClean="0"/>
                        <a:t>25% Glass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PBT-2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63% PBT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12% Al-DEP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25% Glass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PBT-3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55% PBT,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20% Al-DEP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25% Glass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Content Placeholder 6"/>
          <p:cNvSpPr txBox="1">
            <a:spLocks/>
          </p:cNvSpPr>
          <p:nvPr/>
        </p:nvSpPr>
        <p:spPr bwMode="auto">
          <a:xfrm>
            <a:off x="0" y="1371600"/>
            <a:ext cx="2438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7301"/>
            <a:ext cx="6629400" cy="4717797"/>
          </a:xfrm>
        </p:spPr>
      </p:pic>
      <p:sp>
        <p:nvSpPr>
          <p:cNvPr id="15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Destabilization</a:t>
            </a:r>
            <a:endParaRPr lang="en-US" dirty="0"/>
          </a:p>
        </p:txBody>
      </p:sp>
      <p:pic>
        <p:nvPicPr>
          <p:cNvPr id="8" name="PBT.wmv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0" y="1371600"/>
            <a:ext cx="7321937" cy="4115374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95600" y="5943477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PBT (no flame retardant)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6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Destabilization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05200" y="57912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63% PBT, 12% Al-DEP</a:t>
            </a:r>
            <a:endParaRPr lang="en-US" dirty="0"/>
          </a:p>
        </p:txBody>
      </p:sp>
      <p:pic>
        <p:nvPicPr>
          <p:cNvPr id="4" name="PBT-12%short.wmv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0" y="1371600"/>
            <a:ext cx="7321937" cy="4115374"/>
          </a:xfrm>
        </p:spPr>
      </p:pic>
    </p:spTree>
    <p:extLst>
      <p:ext uri="{BB962C8B-B14F-4D97-AF65-F5344CB8AC3E}">
        <p14:creationId xmlns:p14="http://schemas.microsoft.com/office/powerpoint/2010/main" val="2682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Destabilization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PBT-12%long.wmv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0" y="1371600"/>
            <a:ext cx="7321937" cy="4115374"/>
          </a:xfrm>
        </p:spPr>
      </p:pic>
      <p:sp>
        <p:nvSpPr>
          <p:cNvPr id="10" name="TextBox 9"/>
          <p:cNvSpPr txBox="1"/>
          <p:nvPr/>
        </p:nvSpPr>
        <p:spPr>
          <a:xfrm>
            <a:off x="3505200" y="5919997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63% PBT, 12% Al-DEP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Destabilization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29000" y="590898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55% PBT, 20% Al-DEP</a:t>
            </a:r>
            <a:endParaRPr lang="en-US" dirty="0"/>
          </a:p>
        </p:txBody>
      </p:sp>
      <p:pic>
        <p:nvPicPr>
          <p:cNvPr id="4" name="PBT-20%.wmv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0" y="1371600"/>
            <a:ext cx="7321937" cy="4115374"/>
          </a:xfrm>
        </p:spPr>
      </p:pic>
    </p:spTree>
    <p:extLst>
      <p:ext uri="{BB962C8B-B14F-4D97-AF65-F5344CB8AC3E}">
        <p14:creationId xmlns:p14="http://schemas.microsoft.com/office/powerpoint/2010/main" val="26828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Flame Temperatures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In a fire, flame temperature is an indicator of relative strength of heat feedback to solid</a:t>
            </a:r>
          </a:p>
          <a:p>
            <a:r>
              <a:rPr lang="en-US" sz="2800" dirty="0" smtClean="0"/>
              <a:t>Temperature measurements can guide us in determining how well can the flame sustain itself</a:t>
            </a:r>
          </a:p>
          <a:p>
            <a:r>
              <a:rPr lang="en-US" sz="2800" dirty="0" smtClean="0"/>
              <a:t>We have measured temperatures in propane flames as initial step towards actual polymer fueled flames</a:t>
            </a:r>
            <a:endParaRPr lang="en-U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7th Triennial International Aircraft Fire and Cabin Safety Research Conference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8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>
                <a:solidFill>
                  <a:srgbClr val="FF0000"/>
                </a:solidFill>
              </a:rPr>
              <a:t>Conclusions</a:t>
            </a:r>
            <a:r>
              <a:rPr lang="en-US" b="1" kern="0" dirty="0" smtClean="0">
                <a:solidFill>
                  <a:srgbClr val="FF0000"/>
                </a:solidFill>
                <a:latin typeface="Levenim MT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6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400" dirty="0" smtClean="0"/>
              <a:t>Consumer DSLR camera modified to extend spectral response into NIR</a:t>
            </a:r>
          </a:p>
          <a:p>
            <a:r>
              <a:rPr lang="en-US" altLang="en-US" sz="2400" dirty="0" smtClean="0"/>
              <a:t>Flame images taken with narrow </a:t>
            </a:r>
            <a:r>
              <a:rPr lang="en-US" altLang="en-US" sz="2400" dirty="0" err="1" smtClean="0"/>
              <a:t>bandpass</a:t>
            </a:r>
            <a:r>
              <a:rPr lang="en-US" altLang="en-US" sz="2400" dirty="0" smtClean="0"/>
              <a:t> filters at 2 distinct wavelengths </a:t>
            </a:r>
            <a:r>
              <a:rPr lang="el-GR" altLang="en-US" sz="2400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en-US" sz="24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l-GR" altLang="en-US" sz="2400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en-US" sz="24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400" baseline="-25000" dirty="0" smtClean="0"/>
          </a:p>
          <a:p>
            <a:r>
              <a:rPr lang="en-US" altLang="en-US" sz="2400" dirty="0" smtClean="0"/>
              <a:t>Abel transform applied to images to recover radial intensity distribution S</a:t>
            </a:r>
            <a:r>
              <a:rPr lang="el-GR" altLang="en-US" sz="2400" baseline="-25000" dirty="0" smtClean="0">
                <a:latin typeface="Times New Roman" pitchFamily="18" charset="0"/>
              </a:rPr>
              <a:t>λ</a:t>
            </a:r>
            <a:r>
              <a:rPr lang="en-US" altLang="en-US" sz="2400" baseline="-25000" dirty="0" smtClean="0"/>
              <a:t>1</a:t>
            </a:r>
            <a:r>
              <a:rPr lang="en-US" altLang="en-US" sz="2400" dirty="0" smtClean="0"/>
              <a:t>, S</a:t>
            </a:r>
            <a:r>
              <a:rPr lang="el-GR" altLang="en-US" sz="2400" baseline="-25000" dirty="0" smtClean="0">
                <a:latin typeface="Times New Roman" pitchFamily="18" charset="0"/>
              </a:rPr>
              <a:t>λ</a:t>
            </a:r>
            <a:r>
              <a:rPr lang="en-US" altLang="en-US" sz="2400" baseline="-25000" dirty="0" smtClean="0"/>
              <a:t>2 </a:t>
            </a:r>
            <a:r>
              <a:rPr lang="en-US" altLang="en-US" sz="2400" dirty="0" smtClean="0"/>
              <a:t>from line of sight measurements</a:t>
            </a:r>
          </a:p>
        </p:txBody>
      </p:sp>
      <p:sp>
        <p:nvSpPr>
          <p:cNvPr id="27651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 Color Ratio </a:t>
            </a:r>
            <a:r>
              <a:rPr lang="en-US" altLang="en-US" dirty="0" err="1" smtClean="0"/>
              <a:t>Pyrometry</a:t>
            </a:r>
            <a:endParaRPr lang="en-US" altLang="en-US" dirty="0" smtClean="0"/>
          </a:p>
        </p:txBody>
      </p:sp>
      <p:sp>
        <p:nvSpPr>
          <p:cNvPr id="2765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765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76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621803-0ED1-4316-93BF-8744AE3FBE81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7594" r="11133" b="22153"/>
          <a:stretch>
            <a:fillRect/>
          </a:stretch>
        </p:blipFill>
        <p:spPr bwMode="auto">
          <a:xfrm>
            <a:off x="152400" y="4267200"/>
            <a:ext cx="389629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19600" y="4495800"/>
            <a:ext cx="29747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 = Planck’s constant</a:t>
            </a:r>
          </a:p>
          <a:p>
            <a:r>
              <a:rPr lang="en-US" dirty="0" smtClean="0"/>
              <a:t>c = Speed of light in a vacuum</a:t>
            </a:r>
          </a:p>
          <a:p>
            <a:r>
              <a:rPr lang="en-US" dirty="0" smtClean="0"/>
              <a:t>k = Boltzmann’s constant</a:t>
            </a:r>
          </a:p>
          <a:p>
            <a:r>
              <a:rPr lang="en-US" dirty="0" smtClean="0"/>
              <a:t>C</a:t>
            </a:r>
            <a:r>
              <a:rPr lang="en-US" baseline="-25000" dirty="0" smtClean="0"/>
              <a:t>2</a:t>
            </a:r>
            <a:r>
              <a:rPr lang="en-US" dirty="0" smtClean="0"/>
              <a:t>/C</a:t>
            </a:r>
            <a:r>
              <a:rPr lang="en-US" baseline="-25000" dirty="0" smtClean="0"/>
              <a:t>1</a:t>
            </a:r>
            <a:r>
              <a:rPr lang="en-US" dirty="0" smtClean="0"/>
              <a:t> = Calibration constant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Current Test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Cone </a:t>
            </a:r>
            <a:r>
              <a:rPr lang="en-US" dirty="0" err="1" smtClean="0"/>
              <a:t>Calorimetry</a:t>
            </a:r>
            <a:endParaRPr lang="en-US" dirty="0" smtClean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Commonly used in fire testing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/>
              <a:t>Laminar-Transitional Diffusion flames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Controlled incident heat flux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Requires samples on the order of grams (expensive for new materials)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Micro Combustion </a:t>
            </a:r>
            <a:r>
              <a:rPr lang="en-US" dirty="0" err="1" smtClean="0"/>
              <a:t>Calorimetry</a:t>
            </a:r>
            <a:r>
              <a:rPr lang="en-US" dirty="0" smtClean="0"/>
              <a:t> (MCC)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/>
              <a:t>Laminar premixed reactor (no flame, complete combustion by design)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Controlled pyrolysis (constant heating rate)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–"/>
              <a:defRPr/>
            </a:pPr>
            <a:r>
              <a:rPr lang="en-US" dirty="0" smtClean="0"/>
              <a:t>Milligram </a:t>
            </a:r>
            <a:r>
              <a:rPr lang="en-US" dirty="0"/>
              <a:t>sized </a:t>
            </a:r>
            <a:r>
              <a:rPr lang="en-US" dirty="0" smtClean="0"/>
              <a:t>samples</a:t>
            </a:r>
          </a:p>
        </p:txBody>
      </p:sp>
      <p:sp>
        <p:nvSpPr>
          <p:cNvPr id="10244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5"/>
          </p:nvPr>
        </p:nvSpPr>
        <p:spPr bwMode="auto">
          <a:xfrm>
            <a:off x="30480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0246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073971-5997-4F33-8C7E-AE11E9A7E28A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10247" name="Content Placeholder 4" descr="pcfc.png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962400"/>
            <a:ext cx="3238349" cy="2133600"/>
          </a:xfrm>
        </p:spPr>
      </p:pic>
      <p:pic>
        <p:nvPicPr>
          <p:cNvPr id="10248" name="Content Placeholder 4" descr="con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15025" r="56947"/>
          <a:stretch>
            <a:fillRect/>
          </a:stretch>
        </p:blipFill>
        <p:spPr bwMode="auto">
          <a:xfrm>
            <a:off x="228600" y="990600"/>
            <a:ext cx="2001838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386CB86-E45A-47C6-BDB6-3C127197BA3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0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>
                <a:solidFill>
                  <a:srgbClr val="FF0000"/>
                </a:solidFill>
              </a:rPr>
              <a:t>Conclusions</a:t>
            </a:r>
            <a:r>
              <a:rPr lang="en-US" b="1" kern="0" dirty="0" smtClean="0">
                <a:solidFill>
                  <a:srgbClr val="FF0000"/>
                </a:solidFill>
                <a:latin typeface="Levenim MT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14" name="Content Placeholder 13" descr="900nmflame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67400" y="1371600"/>
            <a:ext cx="3031569" cy="4572000"/>
          </a:xfrm>
        </p:spPr>
      </p:pic>
      <p:pic>
        <p:nvPicPr>
          <p:cNvPr id="15" name="Picture 14" descr="650nmflam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3200" y="1371600"/>
            <a:ext cx="3031569" cy="4572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0" y="4343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650 nm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0400" y="4343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900 nm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038600" y="3048000"/>
            <a:ext cx="5334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62800" y="3048000"/>
            <a:ext cx="5334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C386CB86-E45A-47C6-BDB6-3C127197BA35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10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>
                <a:solidFill>
                  <a:srgbClr val="FF0000"/>
                </a:solidFill>
              </a:rPr>
              <a:t>Conclusions</a:t>
            </a:r>
            <a:r>
              <a:rPr lang="en-US" b="1" kern="0" dirty="0" smtClean="0">
                <a:solidFill>
                  <a:srgbClr val="FF0000"/>
                </a:solidFill>
                <a:latin typeface="Levenim MT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0" y="4343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650 nm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0400" y="4343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900 nm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038600" y="3048000"/>
            <a:ext cx="5334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62800" y="3048000"/>
            <a:ext cx="533400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Content Placeholder 21" descr="PropaneTempAv19m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2200" y="1828800"/>
            <a:ext cx="6629400" cy="34282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We have successfully developed a new tool to test the flammability of mg-scale </a:t>
            </a:r>
            <a:r>
              <a:rPr lang="en-US" sz="2400" dirty="0" err="1" smtClean="0"/>
              <a:t>pyrolyzable</a:t>
            </a:r>
            <a:r>
              <a:rPr lang="en-US" sz="2400" dirty="0" smtClean="0"/>
              <a:t> solids, the FCC</a:t>
            </a:r>
          </a:p>
          <a:p>
            <a:r>
              <a:rPr lang="en-US" sz="2400" dirty="0" smtClean="0"/>
              <a:t>The FCC has shown sensitivity to Bromine and Phosphorus</a:t>
            </a:r>
          </a:p>
          <a:p>
            <a:r>
              <a:rPr lang="en-US" sz="2400" dirty="0" smtClean="0"/>
              <a:t>FCC versatility allows to operate beyond a simple screening tool. Fully instrumented research tool allows to explore several operating conditions</a:t>
            </a:r>
          </a:p>
          <a:p>
            <a:r>
              <a:rPr lang="en-US" sz="2400" dirty="0" smtClean="0"/>
              <a:t>First steps have been made towards the non-intrusive measurement of flame temperatures from polymer fuels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8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>
                <a:solidFill>
                  <a:srgbClr val="FF0000"/>
                </a:solidFill>
              </a:rPr>
              <a:t>Conclusions</a:t>
            </a:r>
            <a:r>
              <a:rPr lang="en-US" b="1" kern="0" dirty="0" smtClean="0">
                <a:solidFill>
                  <a:srgbClr val="FF0000"/>
                </a:solidFill>
                <a:latin typeface="Levenim MT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8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additional polymers and flame retardants</a:t>
            </a:r>
          </a:p>
          <a:p>
            <a:r>
              <a:rPr lang="en-US" dirty="0" smtClean="0"/>
              <a:t>Investigate flame temperatures under unsteady conditions, using polymer fuels (are brominated flames cooler?)</a:t>
            </a:r>
          </a:p>
          <a:p>
            <a:r>
              <a:rPr lang="en-US" dirty="0" smtClean="0"/>
              <a:t>Iterate on FCC design to improve robustness and usability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8" name="Content Placeholder 6"/>
          <p:cNvSpPr txBox="1">
            <a:spLocks noGrp="1"/>
          </p:cNvSpPr>
          <p:nvPr>
            <p:ph idx="13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</a:t>
            </a:r>
            <a:r>
              <a:rPr lang="en-US" b="1" kern="0" dirty="0" smtClean="0">
                <a:solidFill>
                  <a:srgbClr val="FF0000"/>
                </a:solidFill>
                <a:latin typeface="Levenim MT"/>
              </a:rPr>
              <a:t>Future Work</a:t>
            </a:r>
            <a:endParaRPr lang="en-US" b="1" kern="0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BASF</a:t>
            </a:r>
          </a:p>
          <a:p>
            <a:r>
              <a:rPr lang="en-US" dirty="0" smtClean="0"/>
              <a:t>Dr. Richard Lyon (FAA)</a:t>
            </a:r>
          </a:p>
          <a:p>
            <a:r>
              <a:rPr lang="en-US" dirty="0" smtClean="0"/>
              <a:t>Richard Walters (FAA)</a:t>
            </a:r>
          </a:p>
          <a:p>
            <a:r>
              <a:rPr lang="en-US" dirty="0" smtClean="0"/>
              <a:t>Colleen Frances (UMD)</a:t>
            </a:r>
          </a:p>
          <a:p>
            <a:r>
              <a:rPr lang="en-US" dirty="0" err="1" smtClean="0"/>
              <a:t>Hai</a:t>
            </a:r>
            <a:r>
              <a:rPr lang="en-US" dirty="0" smtClean="0"/>
              <a:t> Qing </a:t>
            </a:r>
            <a:r>
              <a:rPr lang="en-US" dirty="0" err="1" smtClean="0"/>
              <a:t>Guo</a:t>
            </a:r>
            <a:r>
              <a:rPr lang="en-US" dirty="0" smtClean="0"/>
              <a:t> (UMD)</a:t>
            </a:r>
          </a:p>
          <a:p>
            <a:r>
              <a:rPr lang="en-US" dirty="0" smtClean="0"/>
              <a:t>Dr. Peter Sunderland (UMD)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6CB86-E45A-47C6-BDB6-3C127197BA3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6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Thank you!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7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608D4-350F-4E7E-A2B0-31B291393C3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Method 1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6DFB3C-DB48-4143-B466-0FF891C6FC5D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24580" name="Group 5"/>
          <p:cNvGrpSpPr>
            <a:grpSpLocks/>
          </p:cNvGrpSpPr>
          <p:nvPr/>
        </p:nvGrpSpPr>
        <p:grpSpPr bwMode="auto">
          <a:xfrm>
            <a:off x="381000" y="3352800"/>
            <a:ext cx="8001000" cy="1447800"/>
            <a:chOff x="228600" y="3124200"/>
            <a:chExt cx="7620000" cy="1676400"/>
          </a:xfrm>
        </p:grpSpPr>
        <p:grpSp>
          <p:nvGrpSpPr>
            <p:cNvPr id="24591" name="Group 6"/>
            <p:cNvGrpSpPr>
              <a:grpSpLocks/>
            </p:cNvGrpSpPr>
            <p:nvPr/>
          </p:nvGrpSpPr>
          <p:grpSpPr bwMode="auto">
            <a:xfrm>
              <a:off x="2362200" y="3124200"/>
              <a:ext cx="2057400" cy="1676400"/>
              <a:chOff x="3505200" y="2819400"/>
              <a:chExt cx="2057400" cy="16764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04898" y="2819400"/>
                <a:ext cx="2057702" cy="1676400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601" name="TextBox 16"/>
              <p:cNvSpPr txBox="1">
                <a:spLocks noChangeArrowheads="1"/>
              </p:cNvSpPr>
              <p:nvPr/>
            </p:nvSpPr>
            <p:spPr bwMode="auto">
              <a:xfrm>
                <a:off x="3733800" y="3352800"/>
                <a:ext cx="16764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altLang="en-US" sz="2000" b="1">
                    <a:solidFill>
                      <a:srgbClr val="FF0000"/>
                    </a:solidFill>
                  </a:rPr>
                  <a:t>Combustion Process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990600" y="3962400"/>
              <a:ext cx="129570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572303" y="3962400"/>
              <a:ext cx="83759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5381171" y="3388895"/>
              <a:ext cx="1067405" cy="12959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6477303" y="3962400"/>
              <a:ext cx="381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858303" y="3429334"/>
              <a:ext cx="990297" cy="129590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597" name="TextBox 12"/>
            <p:cNvSpPr txBox="1">
              <a:spLocks noChangeArrowheads="1"/>
            </p:cNvSpPr>
            <p:nvPr/>
          </p:nvSpPr>
          <p:spPr bwMode="auto">
            <a:xfrm>
              <a:off x="5486400" y="3733800"/>
              <a:ext cx="914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Flow</a:t>
              </a:r>
            </a:p>
            <a:p>
              <a:r>
                <a:rPr lang="en-US" altLang="en-US">
                  <a:solidFill>
                    <a:srgbClr val="000000"/>
                  </a:solidFill>
                </a:rPr>
                <a:t>meter</a:t>
              </a:r>
            </a:p>
          </p:txBody>
        </p:sp>
        <p:sp>
          <p:nvSpPr>
            <p:cNvPr id="24598" name="TextBox 13"/>
            <p:cNvSpPr txBox="1">
              <a:spLocks noChangeArrowheads="1"/>
            </p:cNvSpPr>
            <p:nvPr/>
          </p:nvSpPr>
          <p:spPr bwMode="auto">
            <a:xfrm>
              <a:off x="6934200" y="3657600"/>
              <a:ext cx="914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O</a:t>
              </a:r>
              <a:r>
                <a:rPr lang="en-US" altLang="en-US" baseline="-25000">
                  <a:solidFill>
                    <a:srgbClr val="000000"/>
                  </a:solidFill>
                </a:rPr>
                <a:t>2</a:t>
              </a:r>
            </a:p>
            <a:p>
              <a:r>
                <a:rPr lang="en-US" altLang="en-US">
                  <a:solidFill>
                    <a:srgbClr val="000000"/>
                  </a:solidFill>
                </a:rPr>
                <a:t>Sensor</a:t>
              </a:r>
            </a:p>
          </p:txBody>
        </p:sp>
        <p:sp>
          <p:nvSpPr>
            <p:cNvPr id="24599" name="TextBox 14"/>
            <p:cNvSpPr txBox="1">
              <a:spLocks noChangeArrowheads="1"/>
            </p:cNvSpPr>
            <p:nvPr/>
          </p:nvSpPr>
          <p:spPr bwMode="auto">
            <a:xfrm>
              <a:off x="228600" y="3733800"/>
              <a:ext cx="838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4F81BD"/>
                  </a:solidFill>
                </a:rPr>
                <a:t>Air</a:t>
              </a:r>
            </a:p>
          </p:txBody>
        </p:sp>
      </p:grpSp>
      <p:pic>
        <p:nvPicPr>
          <p:cNvPr id="24581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6600"/>
            <a:ext cx="990600" cy="582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1714500" y="2438400"/>
            <a:ext cx="5372100" cy="923925"/>
            <a:chOff x="1714500" y="2438400"/>
            <a:chExt cx="5372100" cy="923330"/>
          </a:xfrm>
        </p:grpSpPr>
        <p:sp>
          <p:nvSpPr>
            <p:cNvPr id="24589" name="TextBox 23"/>
            <p:cNvSpPr txBox="1">
              <a:spLocks noChangeArrowheads="1"/>
            </p:cNvSpPr>
            <p:nvPr/>
          </p:nvSpPr>
          <p:spPr bwMode="auto">
            <a:xfrm>
              <a:off x="5638800" y="2438400"/>
              <a:ext cx="14478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Baseline V</a:t>
              </a:r>
              <a:r>
                <a:rPr lang="en-US" altLang="en-US" baseline="-25000">
                  <a:solidFill>
                    <a:srgbClr val="000000"/>
                  </a:solidFill>
                </a:rPr>
                <a:t>AIR</a:t>
              </a:r>
              <a:r>
                <a:rPr lang="en-US" altLang="en-US">
                  <a:solidFill>
                    <a:srgbClr val="000000"/>
                  </a:solidFill>
                </a:rPr>
                <a:t> signal before test start</a:t>
              </a:r>
            </a:p>
          </p:txBody>
        </p:sp>
        <p:cxnSp>
          <p:nvCxnSpPr>
            <p:cNvPr id="28" name="Elbow Connector 27"/>
            <p:cNvCxnSpPr>
              <a:stCxn id="24581" idx="0"/>
            </p:cNvCxnSpPr>
            <p:nvPr/>
          </p:nvCxnSpPr>
          <p:spPr>
            <a:xfrm rot="5400000" flipH="1" flipV="1">
              <a:off x="3371997" y="1161657"/>
              <a:ext cx="456906" cy="3771900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1712913" y="4800600"/>
            <a:ext cx="6821487" cy="1152525"/>
            <a:chOff x="1712594" y="4800600"/>
            <a:chExt cx="6821806" cy="1151930"/>
          </a:xfrm>
        </p:grpSpPr>
        <p:sp>
          <p:nvSpPr>
            <p:cNvPr id="24587" name="TextBox 25"/>
            <p:cNvSpPr txBox="1">
              <a:spLocks noChangeArrowheads="1"/>
            </p:cNvSpPr>
            <p:nvPr/>
          </p:nvSpPr>
          <p:spPr bwMode="auto">
            <a:xfrm>
              <a:off x="7086600" y="5029200"/>
              <a:ext cx="14478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>
                  <a:solidFill>
                    <a:srgbClr val="000000"/>
                  </a:solidFill>
                </a:rPr>
                <a:t>Baseline [O</a:t>
              </a:r>
              <a:r>
                <a:rPr lang="en-US" altLang="en-US" baseline="-25000">
                  <a:solidFill>
                    <a:srgbClr val="000000"/>
                  </a:solidFill>
                </a:rPr>
                <a:t>2</a:t>
              </a:r>
              <a:r>
                <a:rPr lang="en-US" altLang="en-US">
                  <a:solidFill>
                    <a:srgbClr val="000000"/>
                  </a:solidFill>
                </a:rPr>
                <a:t>] signal before test start</a:t>
              </a:r>
            </a:p>
          </p:txBody>
        </p:sp>
        <p:cxnSp>
          <p:nvCxnSpPr>
            <p:cNvPr id="30" name="Elbow Connector 29"/>
            <p:cNvCxnSpPr/>
            <p:nvPr/>
          </p:nvCxnSpPr>
          <p:spPr>
            <a:xfrm rot="16200000" flipH="1">
              <a:off x="3942557" y="2570637"/>
              <a:ext cx="761607" cy="5221531"/>
            </a:xfrm>
            <a:prstGeom prst="bentConnector2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3962400" y="1295400"/>
            <a:ext cx="19812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4585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1000"/>
            <a:ext cx="1096963" cy="533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0772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Method 2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59EF2A8-E7FF-4BB6-B668-D7758A3BFFAD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25604" name="Group 23"/>
          <p:cNvGrpSpPr>
            <a:grpSpLocks/>
          </p:cNvGrpSpPr>
          <p:nvPr/>
        </p:nvGrpSpPr>
        <p:grpSpPr bwMode="auto">
          <a:xfrm>
            <a:off x="457200" y="3886200"/>
            <a:ext cx="8040688" cy="2676525"/>
            <a:chOff x="457200" y="3886200"/>
            <a:chExt cx="8041006" cy="2675930"/>
          </a:xfrm>
        </p:grpSpPr>
        <p:grpSp>
          <p:nvGrpSpPr>
            <p:cNvPr id="25611" name="Group 5"/>
            <p:cNvGrpSpPr>
              <a:grpSpLocks/>
            </p:cNvGrpSpPr>
            <p:nvPr/>
          </p:nvGrpSpPr>
          <p:grpSpPr bwMode="auto">
            <a:xfrm>
              <a:off x="457200" y="3962400"/>
              <a:ext cx="8001000" cy="1447800"/>
              <a:chOff x="228600" y="3124200"/>
              <a:chExt cx="7620000" cy="1676400"/>
            </a:xfrm>
          </p:grpSpPr>
          <p:grpSp>
            <p:nvGrpSpPr>
              <p:cNvPr id="25616" name="Group 6"/>
              <p:cNvGrpSpPr>
                <a:grpSpLocks/>
              </p:cNvGrpSpPr>
              <p:nvPr/>
            </p:nvGrpSpPr>
            <p:grpSpPr bwMode="auto">
              <a:xfrm>
                <a:off x="2362200" y="3124200"/>
                <a:ext cx="2057400" cy="1676400"/>
                <a:chOff x="3505200" y="2819400"/>
                <a:chExt cx="2057400" cy="1676400"/>
              </a:xfrm>
            </p:grpSpPr>
            <p:sp>
              <p:nvSpPr>
                <p:cNvPr id="16" name="Rectangle 15"/>
                <p:cNvSpPr/>
                <p:nvPr/>
              </p:nvSpPr>
              <p:spPr>
                <a:xfrm>
                  <a:off x="3504982" y="2819380"/>
                  <a:ext cx="2057783" cy="1676027"/>
                </a:xfrm>
                <a:prstGeom prst="rect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626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3733800" y="3352800"/>
                  <a:ext cx="1676400" cy="7078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algn="ctr"/>
                  <a:r>
                    <a:rPr lang="en-US" altLang="en-US" sz="2000" b="1">
                      <a:solidFill>
                        <a:srgbClr val="FF0000"/>
                      </a:solidFill>
                    </a:rPr>
                    <a:t>Combustion Process</a:t>
                  </a:r>
                </a:p>
              </p:txBody>
            </p:sp>
          </p:grpSp>
          <p:cxnSp>
            <p:nvCxnSpPr>
              <p:cNvPr id="8" name="Straight Arrow Connector 7"/>
              <p:cNvCxnSpPr/>
              <p:nvPr/>
            </p:nvCxnSpPr>
            <p:spPr>
              <a:xfrm>
                <a:off x="990630" y="3962194"/>
                <a:ext cx="129575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4572474" y="3962194"/>
                <a:ext cx="83762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5381375" y="3388816"/>
                <a:ext cx="1067447" cy="129561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6477550" y="3962194"/>
                <a:ext cx="381015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6858565" y="3429247"/>
                <a:ext cx="990336" cy="1295614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622" name="TextBox 12"/>
              <p:cNvSpPr txBox="1">
                <a:spLocks noChangeArrowheads="1"/>
              </p:cNvSpPr>
              <p:nvPr/>
            </p:nvSpPr>
            <p:spPr bwMode="auto">
              <a:xfrm>
                <a:off x="5486400" y="3733800"/>
                <a:ext cx="9144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Flow</a:t>
                </a:r>
              </a:p>
              <a:p>
                <a:r>
                  <a:rPr lang="en-US" altLang="en-US">
                    <a:solidFill>
                      <a:srgbClr val="000000"/>
                    </a:solidFill>
                  </a:rPr>
                  <a:t>meter</a:t>
                </a:r>
              </a:p>
            </p:txBody>
          </p:sp>
          <p:sp>
            <p:nvSpPr>
              <p:cNvPr id="25623" name="TextBox 13"/>
              <p:cNvSpPr txBox="1">
                <a:spLocks noChangeArrowheads="1"/>
              </p:cNvSpPr>
              <p:nvPr/>
            </p:nvSpPr>
            <p:spPr bwMode="auto">
              <a:xfrm>
                <a:off x="6934200" y="3657600"/>
                <a:ext cx="9144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O</a:t>
                </a:r>
                <a:r>
                  <a:rPr lang="en-US" altLang="en-US" baseline="-25000">
                    <a:solidFill>
                      <a:srgbClr val="000000"/>
                    </a:solidFill>
                  </a:rPr>
                  <a:t>2</a:t>
                </a:r>
              </a:p>
              <a:p>
                <a:r>
                  <a:rPr lang="en-US" altLang="en-US">
                    <a:solidFill>
                      <a:srgbClr val="000000"/>
                    </a:solidFill>
                  </a:rPr>
                  <a:t>Sensor</a:t>
                </a:r>
              </a:p>
            </p:txBody>
          </p:sp>
          <p:sp>
            <p:nvSpPr>
              <p:cNvPr id="25624" name="TextBox 14"/>
              <p:cNvSpPr txBox="1">
                <a:spLocks noChangeArrowheads="1"/>
              </p:cNvSpPr>
              <p:nvPr/>
            </p:nvSpPr>
            <p:spPr bwMode="auto">
              <a:xfrm>
                <a:off x="228600" y="3733800"/>
                <a:ext cx="838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/>
                <a:r>
                  <a:rPr lang="en-US" altLang="en-US" sz="2400">
                    <a:solidFill>
                      <a:srgbClr val="4F81BD"/>
                    </a:solidFill>
                  </a:rPr>
                  <a:t>Air</a:t>
                </a:r>
              </a:p>
            </p:txBody>
          </p:sp>
        </p:grpSp>
        <p:pic>
          <p:nvPicPr>
            <p:cNvPr id="25612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886200"/>
              <a:ext cx="990600" cy="58270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613" name="Group 20"/>
            <p:cNvGrpSpPr>
              <a:grpSpLocks/>
            </p:cNvGrpSpPr>
            <p:nvPr/>
          </p:nvGrpSpPr>
          <p:grpSpPr bwMode="auto">
            <a:xfrm>
              <a:off x="1676400" y="5410200"/>
              <a:ext cx="6821806" cy="1151930"/>
              <a:chOff x="1712594" y="4800600"/>
              <a:chExt cx="6821806" cy="1151930"/>
            </a:xfrm>
          </p:grpSpPr>
          <p:sp>
            <p:nvSpPr>
              <p:cNvPr id="25614" name="TextBox 21"/>
              <p:cNvSpPr txBox="1">
                <a:spLocks noChangeArrowheads="1"/>
              </p:cNvSpPr>
              <p:nvPr/>
            </p:nvSpPr>
            <p:spPr bwMode="auto">
              <a:xfrm>
                <a:off x="7086600" y="5029200"/>
                <a:ext cx="14478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>
                    <a:solidFill>
                      <a:srgbClr val="000000"/>
                    </a:solidFill>
                  </a:rPr>
                  <a:t>Baseline [O</a:t>
                </a:r>
                <a:r>
                  <a:rPr lang="en-US" altLang="en-US" baseline="-25000">
                    <a:solidFill>
                      <a:srgbClr val="000000"/>
                    </a:solidFill>
                  </a:rPr>
                  <a:t>2</a:t>
                </a:r>
                <a:r>
                  <a:rPr lang="en-US" altLang="en-US">
                    <a:solidFill>
                      <a:srgbClr val="000000"/>
                    </a:solidFill>
                  </a:rPr>
                  <a:t>] signal before test start</a:t>
                </a:r>
              </a:p>
            </p:txBody>
          </p:sp>
          <p:cxnSp>
            <p:nvCxnSpPr>
              <p:cNvPr id="23" name="Elbow Connector 22"/>
              <p:cNvCxnSpPr/>
              <p:nvPr/>
            </p:nvCxnSpPr>
            <p:spPr>
              <a:xfrm rot="16200000" flipH="1">
                <a:off x="3942474" y="2570429"/>
                <a:ext cx="761831" cy="5221495"/>
              </a:xfrm>
              <a:prstGeom prst="bentConnector2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790700" y="3124200"/>
            <a:ext cx="4762500" cy="1101725"/>
            <a:chOff x="1790699" y="3124200"/>
            <a:chExt cx="6147435" cy="1101437"/>
          </a:xfrm>
        </p:grpSpPr>
        <p:cxnSp>
          <p:nvCxnSpPr>
            <p:cNvPr id="26" name="Elbow Connector 25"/>
            <p:cNvCxnSpPr>
              <a:stCxn id="25612" idx="0"/>
              <a:endCxn id="12" idx="0"/>
            </p:cNvCxnSpPr>
            <p:nvPr/>
          </p:nvCxnSpPr>
          <p:spPr>
            <a:xfrm rot="16200000" flipH="1">
              <a:off x="4694598" y="982102"/>
              <a:ext cx="339636" cy="6147435"/>
            </a:xfrm>
            <a:prstGeom prst="bentConnector3">
              <a:avLst>
                <a:gd name="adj1" fmla="val -67347"/>
              </a:avLst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610" name="TextBox 26"/>
            <p:cNvSpPr txBox="1">
              <a:spLocks noChangeArrowheads="1"/>
            </p:cNvSpPr>
            <p:nvPr/>
          </p:nvSpPr>
          <p:spPr bwMode="auto">
            <a:xfrm>
              <a:off x="4572000" y="3124200"/>
              <a:ext cx="762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sz="2400">
                  <a:solidFill>
                    <a:srgbClr val="000000"/>
                  </a:solidFill>
                </a:rPr>
                <a:t>=</a:t>
              </a:r>
            </a:p>
          </p:txBody>
        </p:sp>
      </p:grpSp>
      <p:pic>
        <p:nvPicPr>
          <p:cNvPr id="25606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0772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86000"/>
            <a:ext cx="42941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876800"/>
            <a:ext cx="1096963" cy="533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sz="2400" smtClean="0"/>
              <a:t>According to Planck’s law, the radiative emission of a body is a function of temperature, wavelength and emissivity</a:t>
            </a:r>
          </a:p>
          <a:p>
            <a:r>
              <a:rPr lang="en-US" altLang="en-US" sz="2400" smtClean="0"/>
              <a:t>Manipulation of Planck’s law shows that temperature can be expressed as a function of wavelength, emitted radiation and emissivity</a:t>
            </a:r>
          </a:p>
          <a:p>
            <a:r>
              <a:rPr lang="en-US" altLang="en-US" sz="2400" smtClean="0"/>
              <a:t>If the relationship between emitted radiation and detected intensity of a camera is linear and known (through calibration), then the body’s temperature can be expressed as a function of detected intensity ratios, wavelengths and emissivities</a:t>
            </a:r>
          </a:p>
        </p:txBody>
      </p:sp>
      <p:sp>
        <p:nvSpPr>
          <p:cNvPr id="26627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2 Color Ratio Pyrometry</a:t>
            </a:r>
          </a:p>
        </p:txBody>
      </p:sp>
      <p:sp>
        <p:nvSpPr>
          <p:cNvPr id="2662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662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451997-4607-4211-872A-636D74E2E5BE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7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Design </a:t>
            </a:r>
            <a:r>
              <a:rPr lang="en-US" sz="2800" dirty="0"/>
              <a:t>and implement an apparatus that can study the </a:t>
            </a:r>
            <a:r>
              <a:rPr lang="en-US" sz="2800" dirty="0" smtClean="0">
                <a:solidFill>
                  <a:srgbClr val="FF0000"/>
                </a:solidFill>
              </a:rPr>
              <a:t>flaming</a:t>
            </a:r>
            <a:r>
              <a:rPr lang="en-US" sz="2800" dirty="0" smtClean="0"/>
              <a:t> </a:t>
            </a:r>
            <a:r>
              <a:rPr lang="en-US" sz="2800" dirty="0"/>
              <a:t>combustion of milligram scale </a:t>
            </a:r>
            <a:r>
              <a:rPr lang="en-US" sz="2800" dirty="0" smtClean="0"/>
              <a:t>solid samples </a:t>
            </a:r>
            <a:r>
              <a:rPr lang="en-US" sz="2800" dirty="0"/>
              <a:t>in a well-controlled </a:t>
            </a:r>
            <a:r>
              <a:rPr lang="en-US" sz="2800" dirty="0" smtClean="0"/>
              <a:t>fashion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Correlate the measured gas-phase </a:t>
            </a:r>
            <a:r>
              <a:rPr lang="en-US" sz="2800" dirty="0"/>
              <a:t>combustion efficiency </a:t>
            </a:r>
            <a:r>
              <a:rPr lang="en-US" sz="2800" dirty="0" smtClean="0"/>
              <a:t>with MCC and cone </a:t>
            </a:r>
            <a:r>
              <a:rPr lang="en-US" sz="2800" dirty="0" err="1"/>
              <a:t>calorimetry</a:t>
            </a:r>
            <a:r>
              <a:rPr lang="en-US" sz="2800" dirty="0"/>
              <a:t> </a:t>
            </a:r>
            <a:r>
              <a:rPr lang="en-US" sz="2800" dirty="0" smtClean="0"/>
              <a:t>results</a:t>
            </a:r>
            <a:endParaRPr lang="en-US" sz="2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/>
              <a:t>Develop steps towards measurement of flame temperatures in polymers with/without flame retardants</a:t>
            </a:r>
            <a:endParaRPr lang="en-US" sz="2800" dirty="0"/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The FCC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solidFill>
                  <a:srgbClr val="FF0000"/>
                </a:solidFill>
              </a:rPr>
              <a:t>Flaming</a:t>
            </a:r>
            <a:r>
              <a:rPr lang="en-US" b="1" dirty="0" smtClean="0"/>
              <a:t> </a:t>
            </a:r>
            <a:r>
              <a:rPr lang="en-US" b="1" dirty="0"/>
              <a:t>Combustion Calorimeter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dirty="0"/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Objective of Current Work</a:t>
            </a:r>
          </a:p>
        </p:txBody>
      </p:sp>
      <p:sp>
        <p:nvSpPr>
          <p:cNvPr id="1126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126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127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CDD459-2891-4648-A9F5-C320F406A5C5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sz="half" idx="2"/>
          </p:nvPr>
        </p:nvSpPr>
        <p:spPr>
          <a:xfrm>
            <a:off x="152400" y="1295400"/>
            <a:ext cx="8763000" cy="4602163"/>
          </a:xfrm>
        </p:spPr>
        <p:txBody>
          <a:bodyPr/>
          <a:lstStyle/>
          <a:p>
            <a:r>
              <a:rPr lang="en-US" altLang="en-US" sz="2400" dirty="0" smtClean="0"/>
              <a:t>Calculate Heat of complete combustion of each polymer assuming </a:t>
            </a:r>
            <a:r>
              <a:rPr lang="en-US" altLang="en-US" sz="2400" dirty="0" err="1" smtClean="0"/>
              <a:t>Huggett’s</a:t>
            </a:r>
            <a:r>
              <a:rPr lang="en-US" altLang="en-US" sz="2400" dirty="0" smtClean="0"/>
              <a:t> principle </a:t>
            </a:r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Data analysis</a:t>
            </a: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878EA2-57BF-4D13-950C-CB4CD79B69AD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264737"/>
              </p:ext>
            </p:extLst>
          </p:nvPr>
        </p:nvGraphicFramePr>
        <p:xfrm>
          <a:off x="1219200" y="4038600"/>
          <a:ext cx="6629400" cy="185584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57350"/>
                <a:gridCol w="1657350"/>
                <a:gridCol w="1657350"/>
                <a:gridCol w="1657350"/>
              </a:tblGrid>
              <a:tr h="64004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PS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PS-FR1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 (6.85% Br)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PS-FR2</a:t>
                      </a:r>
                    </a:p>
                    <a:p>
                      <a:pPr algn="ctr"/>
                      <a:r>
                        <a:rPr lang="en-US" sz="1800" dirty="0" smtClean="0"/>
                        <a:t>(27.4% Br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 marT="45717" marB="45717"/>
                </a:tc>
              </a:tr>
              <a:tr h="6400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Chemical formula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(C</a:t>
                      </a:r>
                      <a:r>
                        <a:rPr lang="en-US" sz="1800" baseline="-25000" dirty="0" smtClean="0"/>
                        <a:t>8</a:t>
                      </a:r>
                      <a:r>
                        <a:rPr lang="en-US" sz="1800" baseline="0" dirty="0" smtClean="0"/>
                        <a:t>H</a:t>
                      </a:r>
                      <a:r>
                        <a:rPr lang="en-US" sz="1800" baseline="-25000" dirty="0" smtClean="0"/>
                        <a:t>8</a:t>
                      </a:r>
                      <a:r>
                        <a:rPr lang="en-US" sz="1800" baseline="0" dirty="0" smtClean="0"/>
                        <a:t>)</a:t>
                      </a:r>
                      <a:r>
                        <a:rPr lang="en-US" sz="1800" baseline="-25000" dirty="0" smtClean="0"/>
                        <a:t>n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(C</a:t>
                      </a:r>
                      <a:r>
                        <a:rPr lang="en-US" sz="1800" baseline="-25000" dirty="0" smtClean="0"/>
                        <a:t>8</a:t>
                      </a:r>
                      <a:r>
                        <a:rPr lang="en-US" sz="1800" baseline="0" dirty="0" smtClean="0"/>
                        <a:t>H</a:t>
                      </a:r>
                      <a:r>
                        <a:rPr lang="en-US" sz="1800" baseline="-25000" dirty="0" smtClean="0"/>
                        <a:t>7.892</a:t>
                      </a:r>
                      <a:r>
                        <a:rPr lang="en-US" sz="1800" baseline="0" dirty="0" smtClean="0"/>
                        <a:t>Br</a:t>
                      </a:r>
                      <a:r>
                        <a:rPr lang="en-US" sz="1800" baseline="-25000" dirty="0" smtClean="0"/>
                        <a:t>0.108</a:t>
                      </a:r>
                      <a:r>
                        <a:rPr lang="en-US" sz="1800" baseline="0" dirty="0" smtClean="0"/>
                        <a:t>)</a:t>
                      </a:r>
                      <a:r>
                        <a:rPr lang="en-US" sz="1800" baseline="-25000" dirty="0" smtClean="0"/>
                        <a:t>n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</a:t>
                      </a:r>
                      <a:r>
                        <a:rPr lang="en-US" sz="1800" baseline="-25000" dirty="0" smtClean="0"/>
                        <a:t>8</a:t>
                      </a:r>
                      <a:r>
                        <a:rPr lang="en-US" sz="1800" baseline="0" dirty="0" smtClean="0"/>
                        <a:t>H</a:t>
                      </a:r>
                      <a:r>
                        <a:rPr lang="en-US" sz="1800" baseline="-25000" dirty="0" smtClean="0"/>
                        <a:t>7.514</a:t>
                      </a:r>
                      <a:r>
                        <a:rPr lang="en-US" sz="1800" baseline="0" dirty="0" smtClean="0"/>
                        <a:t>Br</a:t>
                      </a:r>
                      <a:r>
                        <a:rPr lang="en-US" sz="1800" baseline="-25000" dirty="0" smtClean="0"/>
                        <a:t>0.486</a:t>
                      </a:r>
                      <a:r>
                        <a:rPr lang="en-US" sz="1800" baseline="0" dirty="0" smtClean="0"/>
                        <a:t>)</a:t>
                      </a:r>
                      <a:r>
                        <a:rPr lang="en-US" sz="1800" baseline="-25000" dirty="0" smtClean="0"/>
                        <a:t>n</a:t>
                      </a:r>
                      <a:endParaRPr lang="en-US" sz="1800" dirty="0"/>
                    </a:p>
                  </a:txBody>
                  <a:tcPr marT="45717" marB="45717"/>
                </a:tc>
              </a:tr>
              <a:tr h="57570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        ∆</a:t>
                      </a:r>
                      <a:r>
                        <a:rPr lang="en-US" sz="1800" dirty="0" err="1" smtClean="0"/>
                        <a:t>H</a:t>
                      </a:r>
                      <a:r>
                        <a:rPr lang="en-US" sz="1800" baseline="-25000" dirty="0" err="1" smtClean="0"/>
                        <a:t>c</a:t>
                      </a:r>
                      <a:r>
                        <a:rPr lang="en-US" sz="1800" dirty="0" smtClean="0"/>
                        <a:t>(kJ/g)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40.3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37.4</a:t>
                      </a:r>
                      <a:endParaRPr lang="en-US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28.8</a:t>
                      </a:r>
                      <a:endParaRPr lang="en-US" sz="1800" dirty="0"/>
                    </a:p>
                  </a:txBody>
                  <a:tcPr marT="45717" marB="45717"/>
                </a:tc>
              </a:tr>
            </a:tbl>
          </a:graphicData>
        </a:graphic>
      </p:graphicFrame>
      <p:pic>
        <p:nvPicPr>
          <p:cNvPr id="31772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8027988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73" name="Object 9"/>
          <p:cNvGraphicFramePr>
            <a:graphicFrameLocks noChangeAspect="1"/>
          </p:cNvGraphicFramePr>
          <p:nvPr/>
        </p:nvGraphicFramePr>
        <p:xfrm>
          <a:off x="6096000" y="3416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9" name="Equation" r:id="rId5" imgW="100440" imgH="155160" progId="">
                  <p:embed/>
                </p:oleObj>
              </mc:Choice>
              <mc:Fallback>
                <p:oleObj name="Equation" r:id="rId5" imgW="100440" imgH="155160" progId="">
                  <p:embed/>
                  <p:pic>
                    <p:nvPicPr>
                      <p:cNvPr id="0" name="Picture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41630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74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6002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9800" y="2514600"/>
            <a:ext cx="17526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086100" y="2057400"/>
            <a:ext cx="4343400" cy="598488"/>
            <a:chOff x="3086100" y="2057400"/>
            <a:chExt cx="4343400" cy="597932"/>
          </a:xfrm>
        </p:grpSpPr>
        <p:cxnSp>
          <p:nvCxnSpPr>
            <p:cNvPr id="13" name="Elbow Connector 12"/>
            <p:cNvCxnSpPr>
              <a:stCxn id="4" idx="0"/>
              <a:endCxn id="31774" idx="2"/>
            </p:cNvCxnSpPr>
            <p:nvPr/>
          </p:nvCxnSpPr>
          <p:spPr>
            <a:xfrm rot="5400000" flipH="1" flipV="1">
              <a:off x="5029412" y="114088"/>
              <a:ext cx="456775" cy="4343400"/>
            </a:xfrm>
            <a:prstGeom prst="bentConnector3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779" name="TextBox 13"/>
            <p:cNvSpPr txBox="1">
              <a:spLocks noChangeArrowheads="1"/>
            </p:cNvSpPr>
            <p:nvPr/>
          </p:nvSpPr>
          <p:spPr bwMode="auto">
            <a:xfrm>
              <a:off x="4648200" y="2286000"/>
              <a:ext cx="2209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>
                  <a:solidFill>
                    <a:srgbClr val="FF0000"/>
                  </a:solidFill>
                </a:rPr>
                <a:t>X 13.1 kJ/g-O</a:t>
              </a:r>
              <a:r>
                <a:rPr lang="en-US" altLang="en-US" baseline="-25000">
                  <a:solidFill>
                    <a:srgbClr val="FF0000"/>
                  </a:solidFill>
                </a:rPr>
                <a:t>2</a:t>
              </a:r>
              <a:r>
                <a:rPr lang="en-US" altLang="en-US">
                  <a:solidFill>
                    <a:srgbClr val="FF0000"/>
                  </a:solidFill>
                </a:rPr>
                <a:t> 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3962400"/>
            <a:ext cx="883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000" dirty="0">
                <a:solidFill>
                  <a:srgbClr val="000000"/>
                </a:solidFill>
                <a:latin typeface="Century Gothic" pitchFamily="34" charset="0"/>
              </a:rPr>
              <a:t>Chemical formula of PS: (</a:t>
            </a:r>
            <a:r>
              <a:rPr lang="en-US" altLang="en-US" sz="2000" dirty="0" smtClean="0">
                <a:solidFill>
                  <a:srgbClr val="000000"/>
                </a:solidFill>
                <a:latin typeface="Century Gothic" pitchFamily="34" charset="0"/>
              </a:rPr>
              <a:t>C</a:t>
            </a:r>
            <a:r>
              <a:rPr lang="en-US" altLang="en-US" sz="2000" baseline="-25000" dirty="0" smtClean="0">
                <a:solidFill>
                  <a:srgbClr val="000000"/>
                </a:solidFill>
                <a:latin typeface="Century Gothic" pitchFamily="34" charset="0"/>
              </a:rPr>
              <a:t>8</a:t>
            </a:r>
            <a:r>
              <a:rPr lang="en-US" altLang="en-US" sz="2000" dirty="0" smtClean="0">
                <a:solidFill>
                  <a:srgbClr val="000000"/>
                </a:solidFill>
                <a:latin typeface="Century Gothic" pitchFamily="34" charset="0"/>
              </a:rPr>
              <a:t>H</a:t>
            </a:r>
            <a:r>
              <a:rPr lang="en-US" altLang="en-US" sz="2000" baseline="-25000" dirty="0" smtClean="0">
                <a:solidFill>
                  <a:srgbClr val="000000"/>
                </a:solidFill>
                <a:latin typeface="Century Gothic" pitchFamily="34" charset="0"/>
              </a:rPr>
              <a:t>8</a:t>
            </a:r>
            <a:r>
              <a:rPr lang="en-US" altLang="en-US" sz="2000" dirty="0" smtClean="0">
                <a:solidFill>
                  <a:srgbClr val="000000"/>
                </a:solidFill>
                <a:latin typeface="Century Gothic" pitchFamily="34" charset="0"/>
              </a:rPr>
              <a:t>)n</a:t>
            </a:r>
            <a:r>
              <a:rPr lang="en-US" altLang="en-US" sz="2000" dirty="0">
                <a:solidFill>
                  <a:srgbClr val="000000"/>
                </a:solidFill>
                <a:latin typeface="Century Gothic" pitchFamily="34" charset="0"/>
              </a:rPr>
              <a:t>,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Century Gothic" pitchFamily="34" charset="0"/>
              </a:rPr>
              <a:t>Chemical formula of </a:t>
            </a:r>
            <a:r>
              <a:rPr lang="en-US" altLang="en-US" sz="2000" dirty="0" err="1">
                <a:solidFill>
                  <a:srgbClr val="000000"/>
                </a:solidFill>
                <a:latin typeface="Century Gothic" pitchFamily="34" charset="0"/>
              </a:rPr>
              <a:t>Saytex</a:t>
            </a:r>
            <a:r>
              <a:rPr lang="en-US" altLang="en-US" sz="2000" dirty="0">
                <a:solidFill>
                  <a:srgbClr val="000000"/>
                </a:solidFill>
                <a:latin typeface="Century Gothic" pitchFamily="34" charset="0"/>
              </a:rPr>
              <a:t> HP 3010 flame retardant: (</a:t>
            </a:r>
            <a:r>
              <a:rPr lang="en-US" altLang="en-US" sz="2000" dirty="0" smtClean="0">
                <a:solidFill>
                  <a:srgbClr val="000000"/>
                </a:solidFill>
                <a:latin typeface="Century Gothic" pitchFamily="34" charset="0"/>
              </a:rPr>
              <a:t>C</a:t>
            </a:r>
            <a:r>
              <a:rPr lang="en-US" altLang="en-US" sz="2000" baseline="-25000" dirty="0" smtClean="0">
                <a:solidFill>
                  <a:srgbClr val="000000"/>
                </a:solidFill>
                <a:latin typeface="Century Gothic" pitchFamily="34" charset="0"/>
              </a:rPr>
              <a:t>8</a:t>
            </a:r>
            <a:r>
              <a:rPr lang="en-US" altLang="en-US" sz="2000" dirty="0" smtClean="0">
                <a:solidFill>
                  <a:srgbClr val="000000"/>
                </a:solidFill>
                <a:latin typeface="Century Gothic" pitchFamily="34" charset="0"/>
              </a:rPr>
              <a:t>H</a:t>
            </a:r>
            <a:r>
              <a:rPr lang="en-US" altLang="en-US" sz="2000" baseline="-25000" dirty="0" smtClean="0">
                <a:solidFill>
                  <a:srgbClr val="000000"/>
                </a:solidFill>
                <a:latin typeface="Century Gothic" pitchFamily="34" charset="0"/>
              </a:rPr>
              <a:t>5.3</a:t>
            </a:r>
            <a:r>
              <a:rPr lang="en-US" altLang="en-US" sz="2000" dirty="0" smtClean="0">
                <a:solidFill>
                  <a:srgbClr val="000000"/>
                </a:solidFill>
                <a:latin typeface="Century Gothic" pitchFamily="34" charset="0"/>
              </a:rPr>
              <a:t>Br</a:t>
            </a:r>
            <a:r>
              <a:rPr lang="en-US" altLang="en-US" sz="2000" baseline="-25000" dirty="0" smtClean="0">
                <a:solidFill>
                  <a:srgbClr val="000000"/>
                </a:solidFill>
                <a:latin typeface="Century Gothic" pitchFamily="34" charset="0"/>
              </a:rPr>
              <a:t>2.7</a:t>
            </a:r>
            <a:r>
              <a:rPr lang="en-US" altLang="en-US" sz="2000" dirty="0" smtClean="0">
                <a:solidFill>
                  <a:srgbClr val="000000"/>
                </a:solidFill>
                <a:latin typeface="Century Gothic" pitchFamily="34" charset="0"/>
              </a:rPr>
              <a:t>)n</a:t>
            </a:r>
            <a:r>
              <a:rPr lang="en-US" altLang="en-US" sz="2000" dirty="0">
                <a:solidFill>
                  <a:srgbClr val="000000"/>
                </a:solidFill>
                <a:latin typeface="Century Gothic" pitchFamily="34" charset="0"/>
              </a:rPr>
              <a:t>.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smtClean="0"/>
              <a:t>Calculate gas-phase combustion efficiency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THR is the measured heat release normalized by initial sample mass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800" dirty="0" smtClean="0">
                <a:latin typeface="Calibri"/>
              </a:rPr>
              <a:t>Δ</a:t>
            </a:r>
            <a:r>
              <a:rPr lang="en-US" sz="1800" dirty="0" err="1" smtClean="0">
                <a:latin typeface="Calibri"/>
              </a:rPr>
              <a:t>H</a:t>
            </a:r>
            <a:r>
              <a:rPr lang="en-US" sz="1800" i="1" baseline="-25000" dirty="0" err="1" smtClean="0">
                <a:latin typeface="Calibri"/>
              </a:rPr>
              <a:t>char</a:t>
            </a:r>
            <a:r>
              <a:rPr lang="en-US" sz="1800" dirty="0" smtClean="0">
                <a:latin typeface="Calibri"/>
              </a:rPr>
              <a:t>= </a:t>
            </a:r>
            <a:r>
              <a:rPr lang="en-US" sz="1800" dirty="0" smtClean="0"/>
              <a:t>34.9 kJ/g, assuming char consists of pure carbon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c</a:t>
            </a:r>
            <a:r>
              <a:rPr lang="en-US" sz="1800" dirty="0" smtClean="0"/>
              <a:t>har.yld is the char yield (char mass normalized by initial sample mass)</a:t>
            </a:r>
            <a:endParaRPr lang="en-US" sz="1800" dirty="0"/>
          </a:p>
        </p:txBody>
      </p:sp>
      <p:sp>
        <p:nvSpPr>
          <p:cNvPr id="3277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Data analysis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AAAA147-77AC-4076-B24A-268C10557492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en-US">
              <a:solidFill>
                <a:srgbClr val="898989"/>
              </a:solidFill>
            </a:endParaRPr>
          </a:p>
        </p:txBody>
      </p:sp>
      <p:graphicFrame>
        <p:nvGraphicFramePr>
          <p:cNvPr id="32773" name="Object 4"/>
          <p:cNvGraphicFramePr>
            <a:graphicFrameLocks noChangeAspect="1"/>
          </p:cNvGraphicFramePr>
          <p:nvPr/>
        </p:nvGraphicFramePr>
        <p:xfrm>
          <a:off x="6096000" y="3416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8" name="Equation" r:id="rId3" imgW="100440" imgH="155160" progId="">
                  <p:embed/>
                </p:oleObj>
              </mc:Choice>
              <mc:Fallback>
                <p:oleObj name="Equation" r:id="rId3" imgW="100440" imgH="155160" progId="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41630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ct 5"/>
          <p:cNvGraphicFramePr>
            <a:graphicFrameLocks noChangeAspect="1"/>
          </p:cNvGraphicFramePr>
          <p:nvPr/>
        </p:nvGraphicFramePr>
        <p:xfrm>
          <a:off x="6096000" y="34163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9" name="Equation" r:id="rId5" imgW="100440" imgH="155160" progId="">
                  <p:embed/>
                </p:oleObj>
              </mc:Choice>
              <mc:Fallback>
                <p:oleObj name="Equation" r:id="rId5" imgW="100440" imgH="155160" progId="">
                  <p:embed/>
                  <p:pic>
                    <p:nvPicPr>
                      <p:cNvPr id="0" name="Picture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41630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1039813" y="4148138"/>
            <a:ext cx="185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32776" name="Object 6"/>
          <p:cNvGraphicFramePr>
            <a:graphicFrameLocks noChangeAspect="1"/>
          </p:cNvGraphicFramePr>
          <p:nvPr/>
        </p:nvGraphicFramePr>
        <p:xfrm>
          <a:off x="4229100" y="3314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0" name="Equation" r:id="rId6" imgW="100440" imgH="155160" progId="">
                  <p:embed/>
                </p:oleObj>
              </mc:Choice>
              <mc:Fallback>
                <p:oleObj name="Equation" r:id="rId6" imgW="100440" imgH="155160" progId="">
                  <p:embed/>
                  <p:pic>
                    <p:nvPicPr>
                      <p:cNvPr id="0" name="Picture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100" y="3314700"/>
                        <a:ext cx="1143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7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400"/>
            <a:ext cx="5648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SC0196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772400" cy="516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sz="half" idx="2"/>
          </p:nvPr>
        </p:nvSpPr>
        <p:spPr>
          <a:xfrm>
            <a:off x="152400" y="1524000"/>
            <a:ext cx="8763000" cy="4602163"/>
          </a:xfrm>
        </p:spPr>
        <p:txBody>
          <a:bodyPr/>
          <a:lstStyle/>
          <a:p>
            <a:r>
              <a:rPr lang="en-US" altLang="en-US" sz="2400" dirty="0" smtClean="0"/>
              <a:t>Soot yield is measured in FCC. Thus, theoretically the maximum combustion efficiency that can be measured in FCC is:</a:t>
            </a:r>
          </a:p>
          <a:p>
            <a:endParaRPr lang="en-US" altLang="en-US" sz="2400" dirty="0" smtClean="0"/>
          </a:p>
          <a:p>
            <a:pPr marL="0" indent="0">
              <a:buNone/>
            </a:pPr>
            <a:r>
              <a:rPr lang="en-US" altLang="en-US" sz="2400" dirty="0" err="1" smtClean="0"/>
              <a:t>CE</a:t>
            </a:r>
            <a:r>
              <a:rPr lang="en-US" altLang="en-US" sz="2400" baseline="-25000" dirty="0" err="1" smtClean="0"/>
              <a:t>max</a:t>
            </a:r>
            <a:r>
              <a:rPr lang="en-US" altLang="en-US" sz="2400" baseline="-25000" dirty="0" smtClean="0"/>
              <a:t> </a:t>
            </a:r>
            <a:r>
              <a:rPr lang="en-US" altLang="en-US" sz="2400" dirty="0" smtClean="0"/>
              <a:t>=</a:t>
            </a:r>
          </a:p>
          <a:p>
            <a:endParaRPr lang="en-US" altLang="en-US" sz="2400" dirty="0" smtClean="0"/>
          </a:p>
          <a:p>
            <a:endParaRPr lang="en-US" altLang="en-US" sz="2400" dirty="0" smtClean="0"/>
          </a:p>
          <a:p>
            <a:endParaRPr lang="en-US" altLang="en-US" sz="2400" dirty="0" smtClean="0"/>
          </a:p>
          <a:p>
            <a:r>
              <a:rPr lang="en-US" altLang="en-US" sz="1800" dirty="0" err="1" smtClean="0">
                <a:latin typeface="Calibri"/>
              </a:rPr>
              <a:t>ΔH</a:t>
            </a:r>
            <a:r>
              <a:rPr lang="en-US" altLang="en-US" sz="1800" baseline="-25000" dirty="0" err="1" smtClean="0">
                <a:latin typeface="Calibri"/>
              </a:rPr>
              <a:t>char</a:t>
            </a:r>
            <a:r>
              <a:rPr lang="en-US" altLang="en-US" sz="1800" baseline="-25000" dirty="0" smtClean="0">
                <a:latin typeface="Calibri"/>
              </a:rPr>
              <a:t> </a:t>
            </a:r>
            <a:r>
              <a:rPr lang="en-US" altLang="en-US" sz="1800" dirty="0" smtClean="0">
                <a:latin typeface="Calibri"/>
              </a:rPr>
              <a:t>= </a:t>
            </a:r>
            <a:r>
              <a:rPr lang="en-US" altLang="en-US" sz="1800" dirty="0" err="1" smtClean="0">
                <a:latin typeface="Calibri"/>
              </a:rPr>
              <a:t>ΔH</a:t>
            </a:r>
            <a:r>
              <a:rPr lang="en-US" altLang="en-US" sz="1800" baseline="-25000" dirty="0" err="1" smtClean="0">
                <a:latin typeface="Calibri"/>
              </a:rPr>
              <a:t>soot</a:t>
            </a:r>
            <a:r>
              <a:rPr lang="en-US" altLang="en-US" sz="1800" baseline="-25000" dirty="0" smtClean="0">
                <a:latin typeface="Calibri"/>
              </a:rPr>
              <a:t> </a:t>
            </a:r>
            <a:r>
              <a:rPr lang="en-US" altLang="en-US" sz="1800" dirty="0" smtClean="0"/>
              <a:t>= 34.9 kJ/g, assuming both char and soot consist of pure carbon.</a:t>
            </a:r>
          </a:p>
          <a:p>
            <a:r>
              <a:rPr lang="en-US" altLang="en-US" sz="1800" dirty="0" err="1" smtClean="0">
                <a:latin typeface="Calibri"/>
              </a:rPr>
              <a:t>ΔH</a:t>
            </a:r>
            <a:r>
              <a:rPr lang="en-US" altLang="en-US" sz="1800" baseline="-25000" dirty="0" err="1" smtClean="0">
                <a:latin typeface="Calibri"/>
              </a:rPr>
              <a:t>c</a:t>
            </a:r>
            <a:r>
              <a:rPr lang="en-US" altLang="en-US" sz="1800" dirty="0" smtClean="0">
                <a:latin typeface="Calibri"/>
              </a:rPr>
              <a:t> </a:t>
            </a:r>
            <a:r>
              <a:rPr lang="en-US" altLang="en-US" sz="1800" dirty="0" smtClean="0"/>
              <a:t>is the heat of complete combustion of a given material</a:t>
            </a:r>
          </a:p>
          <a:p>
            <a:endParaRPr lang="en-US" altLang="en-US" sz="2400" dirty="0" smtClean="0"/>
          </a:p>
        </p:txBody>
      </p:sp>
      <p:pic>
        <p:nvPicPr>
          <p:cNvPr id="36866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02429"/>
            <a:ext cx="7010400" cy="86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Analysis of FCC data</a:t>
            </a:r>
          </a:p>
        </p:txBody>
      </p:sp>
      <p:sp>
        <p:nvSpPr>
          <p:cNvPr id="368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FEB53A-6BC1-476A-AE35-89D9E30F2545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Design and Capabilities</a:t>
            </a:r>
          </a:p>
        </p:txBody>
      </p:sp>
      <p:pic>
        <p:nvPicPr>
          <p:cNvPr id="12291" name="Content Placeholder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2825" y="1676400"/>
            <a:ext cx="6784975" cy="4319588"/>
          </a:xfrm>
        </p:spPr>
      </p:pic>
      <p:sp>
        <p:nvSpPr>
          <p:cNvPr id="12292" name="Date Placeholder 3"/>
          <p:cNvSpPr>
            <a:spLocks noGrp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2293" name="Footer Placeholder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24ED9D-CCFD-4300-A682-BD01E0F56322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0" y="1371600"/>
            <a:ext cx="2438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 baseline="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Levenim MT" pitchFamily="2" charset="-79"/>
                <a:ea typeface="+mn-ea"/>
                <a:cs typeface="Levenim MT" pitchFamily="2" charset="-79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Introduction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Brominated Flame Retardants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Current Test Methods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Objectives of Current Work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Development of FCC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</a:t>
            </a:r>
            <a:r>
              <a:rPr lang="en-US" b="1" kern="0" dirty="0" smtClean="0">
                <a:solidFill>
                  <a:srgbClr val="FF0000"/>
                </a:solidFill>
              </a:rPr>
              <a:t>Design and Capabilities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Diagnostics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Parametric Testing and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Operating Conditions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Test Matrix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Data Analysis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Experimental Results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Polystyrene and Bromine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PBT and Al-DEP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kern="0" dirty="0" smtClean="0"/>
              <a:t>	Flame Temperatures</a:t>
            </a:r>
          </a:p>
          <a:p>
            <a:pPr marL="339725" indent="-339725" eaLnBrk="0" hangingPunct="0"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endParaRPr lang="en-US" kern="0" dirty="0" smtClean="0"/>
          </a:p>
          <a:p>
            <a:pPr marL="339725" indent="-339725" eaLnBrk="0" fontAlgn="auto" hangingPunct="0">
              <a:spcAft>
                <a:spcPts val="0"/>
              </a:spcAft>
              <a:buClr>
                <a:srgbClr val="FF0000"/>
              </a:buClr>
              <a:buSzPct val="75000"/>
              <a:buFont typeface="Arial" panose="020B0604020202020204" pitchFamily="34" charset="0"/>
              <a:buNone/>
              <a:defRPr/>
            </a:pPr>
            <a:r>
              <a:rPr lang="en-US" b="1" kern="0" dirty="0" smtClean="0"/>
              <a:t>Conclusions</a:t>
            </a:r>
            <a:r>
              <a:rPr lang="en-US" b="1" kern="0" dirty="0" smtClean="0">
                <a:solidFill>
                  <a:prstClr val="black"/>
                </a:solidFill>
                <a:latin typeface="Levenim MT"/>
              </a:rPr>
              <a:t> and Future Work</a:t>
            </a:r>
            <a:endParaRPr lang="en-US" b="1" kern="0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2" descr="DSC019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4950" y="1779588"/>
            <a:ext cx="6059488" cy="4090987"/>
          </a:xfrm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 Pyrolyzer</a:t>
            </a:r>
          </a:p>
        </p:txBody>
      </p:sp>
      <p:sp>
        <p:nvSpPr>
          <p:cNvPr id="14340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82B271-EA18-4C50-B7AA-3210DFC30F0D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2247900" y="2931463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 dirty="0">
                <a:solidFill>
                  <a:srgbClr val="FFFFFF"/>
                </a:solidFill>
              </a:rPr>
              <a:t>Purge gas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19200" y="4800600"/>
            <a:ext cx="152400" cy="30480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2743200" y="472440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b="1">
                <a:solidFill>
                  <a:srgbClr val="FFFFFF"/>
                </a:solidFill>
              </a:rPr>
              <a:t>CDS 5000</a:t>
            </a:r>
          </a:p>
          <a:p>
            <a:r>
              <a:rPr lang="en-US" altLang="en-US" b="1">
                <a:solidFill>
                  <a:srgbClr val="FFFFFF"/>
                </a:solidFill>
              </a:rPr>
              <a:t>Pyro-probe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38600" y="1143000"/>
            <a:ext cx="5105400" cy="3332163"/>
            <a:chOff x="4038600" y="1143000"/>
            <a:chExt cx="5105400" cy="3332163"/>
          </a:xfrm>
        </p:grpSpPr>
        <p:pic>
          <p:nvPicPr>
            <p:cNvPr id="13" name="Picture 12" descr="DSC01949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1143000"/>
              <a:ext cx="5105400" cy="333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7086600" y="1828800"/>
              <a:ext cx="1905000" cy="457200"/>
              <a:chOff x="7086600" y="1828800"/>
              <a:chExt cx="1905000" cy="457200"/>
            </a:xfrm>
          </p:grpSpPr>
          <p:sp>
            <p:nvSpPr>
              <p:cNvPr id="14347" name="TextBox 15"/>
              <p:cNvSpPr txBox="1">
                <a:spLocks noChangeArrowheads="1"/>
              </p:cNvSpPr>
              <p:nvPr/>
            </p:nvSpPr>
            <p:spPr bwMode="auto">
              <a:xfrm>
                <a:off x="7391400" y="1828800"/>
                <a:ext cx="160020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altLang="en-US" b="1" dirty="0">
                    <a:solidFill>
                      <a:srgbClr val="FFFFFF"/>
                    </a:solidFill>
                  </a:rPr>
                  <a:t>Quartz tube</a:t>
                </a: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7086600" y="2057400"/>
                <a:ext cx="304800" cy="228600"/>
              </a:xfrm>
              <a:prstGeom prst="straightConnector1">
                <a:avLst/>
              </a:prstGeom>
              <a:ln w="28575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-33338" y="1143000"/>
            <a:ext cx="5291138" cy="3636963"/>
            <a:chOff x="-8018" y="1143000"/>
            <a:chExt cx="5290877" cy="3637743"/>
          </a:xfrm>
        </p:grpSpPr>
        <p:pic>
          <p:nvPicPr>
            <p:cNvPr id="14350" name="Picture 14" descr="DSC0195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18" y="1143000"/>
              <a:ext cx="5290877" cy="3637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51" name="TextBox 18"/>
            <p:cNvSpPr txBox="1">
              <a:spLocks noChangeArrowheads="1"/>
            </p:cNvSpPr>
            <p:nvPr/>
          </p:nvSpPr>
          <p:spPr bwMode="auto">
            <a:xfrm>
              <a:off x="3429000" y="2057400"/>
              <a:ext cx="1676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altLang="en-US" b="1">
                  <a:solidFill>
                    <a:srgbClr val="FFFFFF"/>
                  </a:solidFill>
                </a:rPr>
                <a:t>Sample tube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6CB86-E45A-47C6-BDB6-3C127197BA3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 descr="DSC0196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0"/>
            <a:ext cx="8229600" cy="5335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1" y="1295400"/>
            <a:ext cx="2362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Insert </a:t>
            </a:r>
            <a:r>
              <a:rPr lang="en-US" sz="2000" dirty="0" err="1" smtClean="0">
                <a:solidFill>
                  <a:schemeClr val="bg1"/>
                </a:solidFill>
              </a:rPr>
              <a:t>coflow</a:t>
            </a:r>
            <a:r>
              <a:rPr lang="en-US" sz="2000" dirty="0" smtClean="0">
                <a:solidFill>
                  <a:schemeClr val="bg1"/>
                </a:solidFill>
              </a:rPr>
              <a:t> and igniter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Homogenize </a:t>
            </a:r>
            <a:r>
              <a:rPr lang="en-US" sz="2000" dirty="0" err="1" smtClean="0">
                <a:solidFill>
                  <a:schemeClr val="bg1"/>
                </a:solidFill>
              </a:rPr>
              <a:t>coflow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Seal assembly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5388" y="1676400"/>
            <a:ext cx="6677025" cy="460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Combustion Chamber</a:t>
            </a:r>
          </a:p>
        </p:txBody>
      </p:sp>
      <p:sp>
        <p:nvSpPr>
          <p:cNvPr id="1843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12/5/2013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898989"/>
                </a:solidFill>
              </a:rPr>
              <a:t>7th Triennial International Aircraft Fire and Cabin Safety Research Conference </a:t>
            </a:r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1DA6AE-1D45-4C25-85F5-EABA40A0506A}" type="slidenum">
              <a:rPr lang="en-US" altLang="en-US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181600" y="1295400"/>
            <a:ext cx="3657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Levenim MT" pitchFamily="2" charset="-79"/>
                <a:cs typeface="Levenim MT" pitchFamily="2" charset="-79"/>
              </a:rPr>
              <a:t>Enclose combustion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  <a:latin typeface="Levenim MT" pitchFamily="2" charset="-79"/>
                <a:ea typeface="宋体" pitchFamily="2" charset="-122"/>
                <a:cs typeface="Levenim MT" pitchFamily="2" charset="-79"/>
              </a:rPr>
              <a:t>Provide </a:t>
            </a:r>
            <a:r>
              <a:rPr lang="en-US" altLang="en-US" dirty="0">
                <a:solidFill>
                  <a:srgbClr val="000000"/>
                </a:solidFill>
                <a:latin typeface="Levenim MT" pitchFamily="2" charset="-79"/>
                <a:ea typeface="宋体" pitchFamily="2" charset="-122"/>
                <a:cs typeface="Levenim MT" pitchFamily="2" charset="-79"/>
              </a:rPr>
              <a:t>optical access to the flame for gaining information like flame height, flame structure, combustion </a:t>
            </a:r>
            <a:r>
              <a:rPr lang="en-US" altLang="en-US" dirty="0" smtClean="0">
                <a:solidFill>
                  <a:srgbClr val="000000"/>
                </a:solidFill>
                <a:latin typeface="Levenim MT" pitchFamily="2" charset="-79"/>
                <a:ea typeface="宋体" pitchFamily="2" charset="-122"/>
                <a:cs typeface="Levenim MT" pitchFamily="2" charset="-79"/>
              </a:rPr>
              <a:t>time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Analyzing System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12/5/2013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7th Triennial International Aircraft Fire and Cabin Safety Research Conference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6CB86-E45A-47C6-BDB6-3C127197BA3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Content Placeholder 6" descr="DSC0196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7" t="93" r="4811" b="5345"/>
          <a:stretch/>
        </p:blipFill>
        <p:spPr>
          <a:xfrm>
            <a:off x="685800" y="1345895"/>
            <a:ext cx="7291388" cy="51711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833" y="2497873"/>
            <a:ext cx="5486400" cy="4038600"/>
          </a:xfrm>
          <a:prstGeom prst="rect">
            <a:avLst/>
          </a:prstGeom>
          <a:solidFill>
            <a:srgbClr val="98918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0833" y="188827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Drierite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8033" y="257407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Flow meter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2633" y="158347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US" b="1" baseline="-25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sensor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75433" y="4936273"/>
            <a:ext cx="1905000" cy="369332"/>
            <a:chOff x="5410200" y="4724400"/>
            <a:chExt cx="1905000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5410200" y="4724400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Hood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248400" y="4953000"/>
              <a:ext cx="1066800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5" name="Group 14"/>
          <p:cNvGrpSpPr/>
          <p:nvPr/>
        </p:nvGrpSpPr>
        <p:grpSpPr>
          <a:xfrm>
            <a:off x="4389633" y="3640873"/>
            <a:ext cx="2209800" cy="369332"/>
            <a:chOff x="4724400" y="3429000"/>
            <a:chExt cx="2209800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4724400" y="34290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Pressure gauge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6400800" y="3657600"/>
              <a:ext cx="5334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8" name="Group 17"/>
          <p:cNvGrpSpPr/>
          <p:nvPr/>
        </p:nvGrpSpPr>
        <p:grpSpPr>
          <a:xfrm>
            <a:off x="4846833" y="3031273"/>
            <a:ext cx="2133600" cy="369332"/>
            <a:chOff x="5181600" y="2819400"/>
            <a:chExt cx="2133600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5181600" y="28194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Soot filter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6400800" y="2971800"/>
              <a:ext cx="9144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179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.7|17.6|15.1|26|4.7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3|1|16.9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3910</TotalTime>
  <Words>1651</Words>
  <Application>Microsoft Office PowerPoint</Application>
  <PresentationFormat>On-screen Show (4:3)</PresentationFormat>
  <Paragraphs>696</Paragraphs>
  <Slides>42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Flaming Combustion Calorimetry:  A New Tool for Flammability Assessment of Mg-scale Pyrolyzable Solid Samples</vt:lpstr>
      <vt:lpstr>Brominated Flame Retardants</vt:lpstr>
      <vt:lpstr>Current Test Methods</vt:lpstr>
      <vt:lpstr>Objective of Current Work</vt:lpstr>
      <vt:lpstr>Design and Capabilities</vt:lpstr>
      <vt:lpstr> Pyrolyzer</vt:lpstr>
      <vt:lpstr>Base</vt:lpstr>
      <vt:lpstr>Combustion Chamber</vt:lpstr>
      <vt:lpstr>Gas Analyzing System</vt:lpstr>
      <vt:lpstr>Capabilities</vt:lpstr>
      <vt:lpstr>Diagnostics</vt:lpstr>
      <vt:lpstr>O2 consumption calorimetry</vt:lpstr>
      <vt:lpstr>O2 consumption calorimetry</vt:lpstr>
      <vt:lpstr>PowerPoint Presentation</vt:lpstr>
      <vt:lpstr>Repeatability</vt:lpstr>
      <vt:lpstr>Polystyrene Family</vt:lpstr>
      <vt:lpstr>Results</vt:lpstr>
      <vt:lpstr>Results</vt:lpstr>
      <vt:lpstr>Results</vt:lpstr>
      <vt:lpstr>Analysis of FCC data</vt:lpstr>
      <vt:lpstr>Analysis of FCC data </vt:lpstr>
      <vt:lpstr>Phosphorated flame retardants</vt:lpstr>
      <vt:lpstr>PBT</vt:lpstr>
      <vt:lpstr>Flame Destabilization</vt:lpstr>
      <vt:lpstr>Flame Destabilization</vt:lpstr>
      <vt:lpstr>Flame Destabilization</vt:lpstr>
      <vt:lpstr>Flame Destabilization</vt:lpstr>
      <vt:lpstr>Flame Temperatures</vt:lpstr>
      <vt:lpstr>2 Color Ratio Pyrometry</vt:lpstr>
      <vt:lpstr>PowerPoint Presentation</vt:lpstr>
      <vt:lpstr>PowerPoint Presentation</vt:lpstr>
      <vt:lpstr>Conclusions</vt:lpstr>
      <vt:lpstr>Future Work</vt:lpstr>
      <vt:lpstr>Acknowledgments</vt:lpstr>
      <vt:lpstr>PowerPoint Presentation</vt:lpstr>
      <vt:lpstr>PowerPoint Presentation</vt:lpstr>
      <vt:lpstr> Method 1</vt:lpstr>
      <vt:lpstr>Method 2</vt:lpstr>
      <vt:lpstr>2 Color Ratio Pyrometry</vt:lpstr>
      <vt:lpstr>Data analysis</vt:lpstr>
      <vt:lpstr>Data analysis</vt:lpstr>
      <vt:lpstr>Analysis of FCC data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Flaming Combustion Calorimetry: A New Tool for Flammability Assessment of Mg-scale Pyrolyzable Solid Samples</dc:title>
  <dc:creator>Fernando</dc:creator>
  <cp:lastModifiedBy>Fernando</cp:lastModifiedBy>
  <cp:revision>51</cp:revision>
  <dcterms:created xsi:type="dcterms:W3CDTF">2013-10-11T01:18:56Z</dcterms:created>
  <dcterms:modified xsi:type="dcterms:W3CDTF">2013-12-04T12:39:29Z</dcterms:modified>
</cp:coreProperties>
</file>