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6" r:id="rId1"/>
  </p:sldMasterIdLst>
  <p:notesMasterIdLst>
    <p:notesMasterId r:id="rId34"/>
  </p:notesMasterIdLst>
  <p:handoutMasterIdLst>
    <p:handoutMasterId r:id="rId35"/>
  </p:handoutMasterIdLst>
  <p:sldIdLst>
    <p:sldId id="317" r:id="rId2"/>
    <p:sldId id="320" r:id="rId3"/>
    <p:sldId id="321" r:id="rId4"/>
    <p:sldId id="322" r:id="rId5"/>
    <p:sldId id="323" r:id="rId6"/>
    <p:sldId id="324" r:id="rId7"/>
    <p:sldId id="326" r:id="rId8"/>
    <p:sldId id="327" r:id="rId9"/>
    <p:sldId id="328" r:id="rId10"/>
    <p:sldId id="329" r:id="rId11"/>
    <p:sldId id="330" r:id="rId12"/>
    <p:sldId id="332" r:id="rId13"/>
    <p:sldId id="337" r:id="rId14"/>
    <p:sldId id="338" r:id="rId15"/>
    <p:sldId id="339" r:id="rId16"/>
    <p:sldId id="341" r:id="rId17"/>
    <p:sldId id="334" r:id="rId18"/>
    <p:sldId id="356" r:id="rId19"/>
    <p:sldId id="351" r:id="rId20"/>
    <p:sldId id="342" r:id="rId21"/>
    <p:sldId id="349" r:id="rId22"/>
    <p:sldId id="343" r:id="rId23"/>
    <p:sldId id="352" r:id="rId24"/>
    <p:sldId id="354" r:id="rId25"/>
    <p:sldId id="366" r:id="rId26"/>
    <p:sldId id="357" r:id="rId27"/>
    <p:sldId id="359" r:id="rId28"/>
    <p:sldId id="367" r:id="rId29"/>
    <p:sldId id="361" r:id="rId30"/>
    <p:sldId id="364" r:id="rId31"/>
    <p:sldId id="368" r:id="rId32"/>
    <p:sldId id="369" r:id="rId33"/>
  </p:sldIdLst>
  <p:sldSz cx="16256000" cy="9144000"/>
  <p:notesSz cx="6858000" cy="9144000"/>
  <p:defaultTextStyle>
    <a:defPPr>
      <a:defRPr lang="en-US"/>
    </a:defPPr>
    <a:lvl1pPr algn="ctr" rtl="0" fontAlgn="base">
      <a:spcBef>
        <a:spcPct val="0"/>
      </a:spcBef>
      <a:spcAft>
        <a:spcPct val="0"/>
      </a:spcAft>
      <a:defRPr sz="36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36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36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36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36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36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36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36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3600" kern="1200">
        <a:solidFill>
          <a:srgbClr val="000000"/>
        </a:solidFill>
        <a:latin typeface="Gill Sans" charset="0"/>
        <a:ea typeface="ヒラギノ角ゴ ProN W3" charset="0"/>
        <a:cs typeface="ヒラギノ角ゴ ProN W3" charset="0"/>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D9D9D9"/>
    <a:srgbClr val="D1ECF7"/>
    <a:srgbClr val="E2E2EB"/>
    <a:srgbClr val="336699"/>
    <a:srgbClr val="21A0D2"/>
    <a:srgbClr val="404040"/>
    <a:srgbClr val="6B6BCF"/>
    <a:srgbClr val="FFB131"/>
    <a:srgbClr val="E87400"/>
    <a:srgbClr val="C0504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2" autoAdjust="0"/>
    <p:restoredTop sz="99132" autoAdjust="0"/>
  </p:normalViewPr>
  <p:slideViewPr>
    <p:cSldViewPr snapToGrid="0" showGuides="1">
      <p:cViewPr varScale="1">
        <p:scale>
          <a:sx n="47" d="100"/>
          <a:sy n="47" d="100"/>
        </p:scale>
        <p:origin x="-126" y="-354"/>
      </p:cViewPr>
      <p:guideLst>
        <p:guide orient="horz" pos="5726"/>
        <p:guide orient="horz" pos="5594"/>
        <p:guide orient="horz" pos="1309"/>
        <p:guide pos="9958"/>
        <p:guide pos="165"/>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50950AA-245F-EA47-80E3-6E3B0864DFFF}" type="datetimeFigureOut">
              <a:rPr lang="de-DE" smtClean="0"/>
              <a:pPr/>
              <a:t>03.12.2013</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07C35C-A49F-4F46-AC67-BA078FDE5920}" type="slidenum">
              <a:rPr lang="de-DE" smtClean="0"/>
              <a:pPr/>
              <a:t>‹#›</a:t>
            </a:fld>
            <a:endParaRPr lang="de-DE"/>
          </a:p>
        </p:txBody>
      </p:sp>
    </p:spTree>
    <p:extLst>
      <p:ext uri="{BB962C8B-B14F-4D97-AF65-F5344CB8AC3E}">
        <p14:creationId xmlns="" xmlns:p14="http://schemas.microsoft.com/office/powerpoint/2010/main" val="10993267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6455FE-9EE9-F641-8C50-0F32FCC76734}" type="datetimeFigureOut">
              <a:rPr lang="de-DE" smtClean="0"/>
              <a:pPr/>
              <a:t>03.12.2013</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1056A2-C287-274B-A986-008A111F6A9E}" type="slidenum">
              <a:rPr lang="de-DE" smtClean="0"/>
              <a:pPr/>
              <a:t>‹#›</a:t>
            </a:fld>
            <a:endParaRPr lang="de-DE"/>
          </a:p>
        </p:txBody>
      </p:sp>
    </p:spTree>
    <p:extLst>
      <p:ext uri="{BB962C8B-B14F-4D97-AF65-F5344CB8AC3E}">
        <p14:creationId xmlns="" xmlns:p14="http://schemas.microsoft.com/office/powerpoint/2010/main" val="253998264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D7FDF3FB-C1FD-492F-87B1-29DBB6484062}" type="slidenum">
              <a:rPr lang="en-US"/>
              <a:pPr/>
              <a:t>26</a:t>
            </a:fld>
            <a:endParaRPr lang="en-US" dirty="0"/>
          </a:p>
        </p:txBody>
      </p:sp>
      <p:sp>
        <p:nvSpPr>
          <p:cNvPr id="35843" name="Rectangle 2"/>
          <p:cNvSpPr>
            <a:spLocks noGrp="1" noRot="1" noChangeAspect="1" noChangeArrowheads="1" noTextEdit="1"/>
          </p:cNvSpPr>
          <p:nvPr>
            <p:ph type="sldImg"/>
          </p:nvPr>
        </p:nvSpPr>
        <p:spPr>
          <a:xfrm>
            <a:off x="374650" y="666750"/>
            <a:ext cx="6111875" cy="3438525"/>
          </a:xfrm>
          <a:ln w="12700" cap="flat">
            <a:solidFill>
              <a:schemeClr val="tx1"/>
            </a:solidFill>
          </a:ln>
        </p:spPr>
      </p:sp>
      <p:sp>
        <p:nvSpPr>
          <p:cNvPr id="35844" name="Rectangle 3"/>
          <p:cNvSpPr>
            <a:spLocks noGrp="1" noChangeArrowheads="1"/>
          </p:cNvSpPr>
          <p:nvPr>
            <p:ph type="body" idx="1"/>
          </p:nvPr>
        </p:nvSpPr>
        <p:spPr>
          <a:xfrm>
            <a:off x="941388" y="4341813"/>
            <a:ext cx="4975225" cy="4141787"/>
          </a:xfrm>
          <a:noFill/>
          <a:ln/>
        </p:spPr>
        <p:txBody>
          <a:bodyPr lIns="90124" tIns="45853" rIns="90124" bIns="45853"/>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838A32A-D2C8-4225-BD1D-693EBED1E028}" type="datetimeFigureOut">
              <a:rPr lang="en-US" smtClean="0"/>
              <a:pPr/>
              <a:t>12/3/2013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73867" y="0"/>
            <a:ext cx="13275733" cy="1117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573867" y="2438400"/>
            <a:ext cx="6502400" cy="558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347200" y="2438400"/>
            <a:ext cx="6502400" cy="558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12800" y="8326967"/>
            <a:ext cx="3793067" cy="635000"/>
          </a:xfrm>
        </p:spPr>
        <p:txBody>
          <a:bodyPr/>
          <a:lstStyle>
            <a:lvl1pPr>
              <a:defRPr/>
            </a:lvl1pPr>
          </a:lstStyle>
          <a:p>
            <a:endParaRPr lang="en-US" dirty="0"/>
          </a:p>
        </p:txBody>
      </p:sp>
      <p:sp>
        <p:nvSpPr>
          <p:cNvPr id="6" name="Footer Placeholder 5"/>
          <p:cNvSpPr>
            <a:spLocks noGrp="1"/>
          </p:cNvSpPr>
          <p:nvPr>
            <p:ph type="ftr" sz="quarter" idx="11"/>
          </p:nvPr>
        </p:nvSpPr>
        <p:spPr>
          <a:xfrm>
            <a:off x="5554134" y="8326967"/>
            <a:ext cx="5147733" cy="635000"/>
          </a:xfrm>
        </p:spPr>
        <p:txBody>
          <a:bodyPr/>
          <a:lstStyle>
            <a:lvl1pPr>
              <a:defRPr/>
            </a:lvl1pPr>
          </a:lstStyle>
          <a:p>
            <a:endParaRPr lang="en-US" dirty="0"/>
          </a:p>
        </p:txBody>
      </p:sp>
      <p:sp>
        <p:nvSpPr>
          <p:cNvPr id="7" name="Slide Number Placeholder 6"/>
          <p:cNvSpPr>
            <a:spLocks noGrp="1"/>
          </p:cNvSpPr>
          <p:nvPr>
            <p:ph type="sldNum" sz="quarter" idx="12"/>
          </p:nvPr>
        </p:nvSpPr>
        <p:spPr>
          <a:xfrm>
            <a:off x="11650133" y="8326967"/>
            <a:ext cx="3793067" cy="635000"/>
          </a:xfrm>
        </p:spPr>
        <p:txBody>
          <a:bodyPr/>
          <a:lstStyle>
            <a:lvl1pPr>
              <a:defRPr/>
            </a:lvl1pPr>
          </a:lstStyle>
          <a:p>
            <a:fld id="{8B43AC54-70B7-436F-8470-6CCA3E1D8385}"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573867" y="304800"/>
            <a:ext cx="13275733" cy="1585384"/>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573867" y="2438400"/>
            <a:ext cx="6502400" cy="558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9347200" y="2438400"/>
            <a:ext cx="6502400" cy="269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9347200" y="5334000"/>
            <a:ext cx="6502400" cy="269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812800" y="8326967"/>
            <a:ext cx="3793067" cy="635000"/>
          </a:xfrm>
          <a:prstGeom prst="rect">
            <a:avLst/>
          </a:prstGeom>
        </p:spPr>
        <p:txBody>
          <a:bodyPr/>
          <a:lstStyle>
            <a:lvl1pPr>
              <a:defRPr/>
            </a:lvl1pPr>
          </a:lstStyle>
          <a:p>
            <a:endParaRPr lang="en-US" dirty="0"/>
          </a:p>
        </p:txBody>
      </p:sp>
      <p:sp>
        <p:nvSpPr>
          <p:cNvPr id="7" name="Footer Placeholder 6"/>
          <p:cNvSpPr>
            <a:spLocks noGrp="1"/>
          </p:cNvSpPr>
          <p:nvPr>
            <p:ph type="ftr" sz="quarter" idx="11"/>
          </p:nvPr>
        </p:nvSpPr>
        <p:spPr>
          <a:xfrm>
            <a:off x="5554134" y="8326967"/>
            <a:ext cx="5147733" cy="635000"/>
          </a:xfrm>
          <a:prstGeom prst="rect">
            <a:avLst/>
          </a:prstGeom>
        </p:spPr>
        <p:txBody>
          <a:bodyPr/>
          <a:lstStyle>
            <a:lvl1pPr>
              <a:defRPr/>
            </a:lvl1pPr>
          </a:lstStyle>
          <a:p>
            <a:endParaRPr lang="en-US" dirty="0"/>
          </a:p>
        </p:txBody>
      </p:sp>
      <p:sp>
        <p:nvSpPr>
          <p:cNvPr id="8" name="Slide Number Placeholder 7"/>
          <p:cNvSpPr>
            <a:spLocks noGrp="1"/>
          </p:cNvSpPr>
          <p:nvPr>
            <p:ph type="sldNum" sz="quarter" idx="12"/>
          </p:nvPr>
        </p:nvSpPr>
        <p:spPr>
          <a:xfrm>
            <a:off x="11650133" y="8326967"/>
            <a:ext cx="3793067" cy="635000"/>
          </a:xfrm>
          <a:prstGeom prst="rect">
            <a:avLst/>
          </a:prstGeom>
        </p:spPr>
        <p:txBody>
          <a:bodyPr/>
          <a:lstStyle>
            <a:lvl1pPr>
              <a:defRPr/>
            </a:lvl1pPr>
          </a:lstStyle>
          <a:p>
            <a:fld id="{490F0CD7-236F-4109-A5EB-02626C48AC6E}"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sp>
        <p:nvSpPr>
          <p:cNvPr id="3" name="Inhaltsplatzhalter 2"/>
          <p:cNvSpPr>
            <a:spLocks noGrp="1"/>
          </p:cNvSpPr>
          <p:nvPr>
            <p:ph idx="1"/>
          </p:nvPr>
        </p:nvSpPr>
        <p:spPr>
          <a:xfrm>
            <a:off x="699246" y="2078038"/>
            <a:ext cx="14791766" cy="6670426"/>
          </a:xfrm>
          <a:prstGeom prst="rect">
            <a:avLst/>
          </a:prstGeom>
        </p:spPr>
        <p:txBody>
          <a:bodyPr/>
          <a:lstStyle>
            <a:lvl1pPr marL="447675" indent="-447675" algn="l">
              <a:lnSpc>
                <a:spcPct val="110000"/>
              </a:lnSpc>
              <a:buClr>
                <a:srgbClr val="C00000"/>
              </a:buClr>
              <a:buFont typeface="Arial" panose="020B0604020202020204" pitchFamily="34" charset="0"/>
              <a:buChar char="●"/>
              <a:defRPr sz="4000">
                <a:solidFill>
                  <a:srgbClr val="404040"/>
                </a:solidFill>
                <a:latin typeface="Arial" panose="020B0604020202020204" pitchFamily="34" charset="0"/>
                <a:cs typeface="Arial" panose="020B0604020202020204" pitchFamily="34" charset="0"/>
              </a:defRPr>
            </a:lvl1pPr>
            <a:lvl2pPr marL="896938" indent="-358775" algn="l">
              <a:lnSpc>
                <a:spcPct val="110000"/>
              </a:lnSpc>
              <a:buClr>
                <a:srgbClr val="C00000"/>
              </a:buClr>
              <a:buFont typeface="Courier New" panose="02070309020205020404" pitchFamily="49" charset="0"/>
              <a:buChar char="o"/>
              <a:defRPr sz="3200">
                <a:solidFill>
                  <a:srgbClr val="404040"/>
                </a:solidFill>
                <a:latin typeface="Arial"/>
                <a:cs typeface="Arial"/>
              </a:defRPr>
            </a:lvl2pPr>
            <a:lvl3pPr marL="1200150" indent="-285750" algn="l">
              <a:lnSpc>
                <a:spcPct val="110000"/>
              </a:lnSpc>
              <a:buClr>
                <a:srgbClr val="C00000"/>
              </a:buClr>
              <a:buFont typeface="Arial" panose="020B0604020202020204" pitchFamily="34" charset="0"/>
              <a:buChar char="−"/>
              <a:defRPr sz="2800">
                <a:solidFill>
                  <a:srgbClr val="404040"/>
                </a:solidFill>
                <a:latin typeface="Arial"/>
                <a:cs typeface="Arial"/>
              </a:defRPr>
            </a:lvl3pPr>
            <a:lvl4pPr algn="l">
              <a:lnSpc>
                <a:spcPct val="110000"/>
              </a:lnSpc>
              <a:defRPr sz="1800">
                <a:solidFill>
                  <a:srgbClr val="404040"/>
                </a:solidFill>
                <a:latin typeface="Arial"/>
                <a:cs typeface="Arial"/>
              </a:defRPr>
            </a:lvl4pPr>
            <a:lvl5pPr algn="l">
              <a:lnSpc>
                <a:spcPct val="110000"/>
              </a:lnSpc>
              <a:defRPr sz="1800">
                <a:solidFill>
                  <a:srgbClr val="404040"/>
                </a:solidFill>
                <a:latin typeface="Arial"/>
                <a:cs typeface="Arial"/>
              </a:defRPr>
            </a:lvl5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Inhaltsplatzhalter 2"/>
          <p:cNvSpPr>
            <a:spLocks noGrp="1"/>
          </p:cNvSpPr>
          <p:nvPr>
            <p:ph idx="10"/>
          </p:nvPr>
        </p:nvSpPr>
        <p:spPr>
          <a:xfrm>
            <a:off x="2761129" y="355041"/>
            <a:ext cx="12783672" cy="1065122"/>
          </a:xfrm>
          <a:prstGeom prst="rect">
            <a:avLst/>
          </a:prstGeom>
        </p:spPr>
        <p:txBody>
          <a:bodyPr lIns="0" tIns="0" rIns="0" bIns="93600" anchor="ctr" anchorCtr="0"/>
          <a:lstStyle>
            <a:lvl1pPr algn="l">
              <a:lnSpc>
                <a:spcPct val="110000"/>
              </a:lnSpc>
              <a:defRPr sz="4800" b="1">
                <a:solidFill>
                  <a:srgbClr val="FFFFFF"/>
                </a:solidFill>
                <a:latin typeface="Arial"/>
                <a:cs typeface="Arial"/>
              </a:defRPr>
            </a:lvl1pPr>
            <a:lvl2pPr algn="l">
              <a:lnSpc>
                <a:spcPct val="110000"/>
              </a:lnSpc>
              <a:defRPr sz="1800">
                <a:latin typeface="Arial"/>
                <a:cs typeface="Arial"/>
              </a:defRPr>
            </a:lvl2pPr>
            <a:lvl3pPr algn="l">
              <a:lnSpc>
                <a:spcPct val="110000"/>
              </a:lnSpc>
              <a:defRPr sz="1800">
                <a:latin typeface="Arial"/>
                <a:cs typeface="Arial"/>
              </a:defRPr>
            </a:lvl3pPr>
            <a:lvl4pPr algn="l">
              <a:lnSpc>
                <a:spcPct val="110000"/>
              </a:lnSpc>
              <a:defRPr sz="1800">
                <a:latin typeface="Arial"/>
                <a:cs typeface="Arial"/>
              </a:defRPr>
            </a:lvl4pPr>
            <a:lvl5pPr algn="l">
              <a:lnSpc>
                <a:spcPct val="110000"/>
              </a:lnSpc>
              <a:defRPr sz="1800">
                <a:latin typeface="Arial"/>
                <a:cs typeface="Arial"/>
              </a:defRPr>
            </a:lvl5pPr>
          </a:lstStyle>
          <a:p>
            <a:pPr lvl="0"/>
            <a:r>
              <a:rPr lang="de-DE" dirty="0" smtClean="0"/>
              <a:t>Mastertextformat bearbeiten</a:t>
            </a:r>
          </a:p>
        </p:txBody>
      </p:sp>
      <p:sp>
        <p:nvSpPr>
          <p:cNvPr id="6" name="Foliennummernplatzhalter 18"/>
          <p:cNvSpPr>
            <a:spLocks noGrp="1"/>
          </p:cNvSpPr>
          <p:nvPr>
            <p:ph type="sldNum" sz="quarter" idx="4"/>
          </p:nvPr>
        </p:nvSpPr>
        <p:spPr>
          <a:xfrm>
            <a:off x="15199351" y="8589249"/>
            <a:ext cx="436998" cy="341385"/>
          </a:xfrm>
          <a:prstGeom prst="rect">
            <a:avLst/>
          </a:prstGeom>
        </p:spPr>
        <p:txBody>
          <a:bodyPr vert="horz" lIns="0" tIns="0" rIns="0" bIns="0" rtlCol="0" anchor="ctr"/>
          <a:lstStyle>
            <a:lvl1pPr algn="ctr">
              <a:defRPr sz="1200">
                <a:solidFill>
                  <a:srgbClr val="404040"/>
                </a:solidFill>
                <a:latin typeface="Airal"/>
                <a:cs typeface="Airal"/>
              </a:defRPr>
            </a:lvl1pPr>
          </a:lstStyle>
          <a:p>
            <a:fld id="{36232357-013C-484D-9820-3D64264C3865}" type="slidenum">
              <a:rPr lang="de-DE" smtClean="0"/>
              <a:pPr/>
              <a:t>‹#›</a:t>
            </a:fld>
            <a:endParaRPr lang="de-DE" dirty="0"/>
          </a:p>
        </p:txBody>
      </p:sp>
    </p:spTree>
    <p:extLst>
      <p:ext uri="{BB962C8B-B14F-4D97-AF65-F5344CB8AC3E}">
        <p14:creationId xmlns="" xmlns:p14="http://schemas.microsoft.com/office/powerpoint/2010/main" val="1288195352"/>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84224" y="1412949"/>
            <a:ext cx="13817600" cy="2438400"/>
          </a:xfrm>
        </p:spPr>
        <p:txBody>
          <a:bodyPr vert="horz" anchor="b">
            <a:normAutofit/>
            <a:scene3d>
              <a:camera prst="orthographicFront"/>
              <a:lightRig rig="soft" dir="t"/>
            </a:scene3d>
            <a:sp3d prstMaterial="softEdge">
              <a:bevelT w="25400" h="25400"/>
            </a:sp3d>
          </a:bodyPr>
          <a:lstStyle>
            <a:lvl1pPr algn="r">
              <a:buNone/>
              <a:defRPr sz="76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973712" y="3908949"/>
            <a:ext cx="8128000" cy="1939851"/>
          </a:xfrm>
        </p:spPr>
        <p:txBody>
          <a:bodyPr lIns="145143" rIns="145143" anchor="t"/>
          <a:lstStyle>
            <a:lvl1pPr marL="0" indent="0" algn="l">
              <a:buNone/>
              <a:defRPr sz="3700">
                <a:solidFill>
                  <a:schemeClr val="tx1"/>
                </a:solidFill>
              </a:defRPr>
            </a:lvl1pPr>
            <a:lvl2pPr>
              <a:buNone/>
              <a:defRPr sz="2900">
                <a:solidFill>
                  <a:schemeClr val="tx1">
                    <a:tint val="75000"/>
                  </a:schemeClr>
                </a:solidFill>
              </a:defRPr>
            </a:lvl2pPr>
            <a:lvl3pPr>
              <a:buNone/>
              <a:defRPr sz="2500">
                <a:solidFill>
                  <a:schemeClr val="tx1">
                    <a:tint val="75000"/>
                  </a:schemeClr>
                </a:solidFill>
              </a:defRPr>
            </a:lvl3pPr>
            <a:lvl4pPr>
              <a:buNone/>
              <a:defRPr sz="2200">
                <a:solidFill>
                  <a:schemeClr val="tx1">
                    <a:tint val="75000"/>
                  </a:schemeClr>
                </a:solidFill>
              </a:defRPr>
            </a:lvl4pPr>
            <a:lvl5pPr>
              <a:buNone/>
              <a:defRPr sz="22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838A32A-D2C8-4225-BD1D-693EBED1E028}" type="datetimeFigureOut">
              <a:rPr lang="en-US" smtClean="0"/>
              <a:pPr/>
              <a:t>12/3/2013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6D2A5895-5C42-4765-8C0A-CBD72467B27B}" type="slidenum">
              <a:rPr lang="en-US" smtClean="0"/>
              <a:pPr/>
              <a:t>‹#›</a:t>
            </a:fld>
            <a:endParaRPr lang="en-US" dirty="0"/>
          </a:p>
        </p:txBody>
      </p:sp>
      <p:sp>
        <p:nvSpPr>
          <p:cNvPr id="7" name="Chevron 6"/>
          <p:cNvSpPr/>
          <p:nvPr/>
        </p:nvSpPr>
        <p:spPr>
          <a:xfrm>
            <a:off x="6465209" y="4007296"/>
            <a:ext cx="325120" cy="3048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145143" tIns="72571" rIns="145143" bIns="72571" anchor="ctr"/>
          <a:lstStyle>
            <a:extLst/>
          </a:lstStyle>
          <a:p>
            <a:pPr algn="l" eaLnBrk="1" latinLnBrk="0" hangingPunct="1"/>
            <a:endParaRPr kumimoji="0" lang="en-US" dirty="0"/>
          </a:p>
        </p:txBody>
      </p:sp>
      <p:sp>
        <p:nvSpPr>
          <p:cNvPr id="8" name="Chevron 7"/>
          <p:cNvSpPr/>
          <p:nvPr/>
        </p:nvSpPr>
        <p:spPr>
          <a:xfrm>
            <a:off x="6133803" y="4007296"/>
            <a:ext cx="325120" cy="3048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145143" tIns="72571" rIns="145143" bIns="72571"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12800" y="1975105"/>
            <a:ext cx="7179733" cy="6034617"/>
          </a:xfrm>
        </p:spPr>
        <p:txBody>
          <a:bodyPr/>
          <a:lstStyle>
            <a:lvl1pPr>
              <a:defRPr sz="4400">
                <a:solidFill>
                  <a:schemeClr val="bg1"/>
                </a:solidFill>
              </a:defRPr>
            </a:lvl1pPr>
            <a:lvl2pPr>
              <a:defRPr sz="3800">
                <a:solidFill>
                  <a:schemeClr val="bg1"/>
                </a:solidFill>
              </a:defRPr>
            </a:lvl2pPr>
            <a:lvl3pPr>
              <a:defRPr sz="3200">
                <a:solidFill>
                  <a:schemeClr val="bg1"/>
                </a:solidFill>
              </a:defRPr>
            </a:lvl3pPr>
            <a:lvl4pPr>
              <a:defRPr sz="2900">
                <a:solidFill>
                  <a:schemeClr val="bg1"/>
                </a:solidFill>
              </a:defRPr>
            </a:lvl4pPr>
            <a:lvl5pPr>
              <a:defRPr sz="2900">
                <a:solidFill>
                  <a:schemeClr val="bg1"/>
                </a:solidFill>
              </a:defRPr>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Content Placeholder 3"/>
          <p:cNvSpPr>
            <a:spLocks noGrp="1"/>
          </p:cNvSpPr>
          <p:nvPr>
            <p:ph sz="half" idx="2"/>
          </p:nvPr>
        </p:nvSpPr>
        <p:spPr>
          <a:xfrm>
            <a:off x="8263467" y="1975105"/>
            <a:ext cx="7179733" cy="6034617"/>
          </a:xfrm>
        </p:spPr>
        <p:txBody>
          <a:bodyPr/>
          <a:lstStyle>
            <a:lvl1pPr>
              <a:defRPr sz="4400">
                <a:solidFill>
                  <a:schemeClr val="bg1"/>
                </a:solidFill>
              </a:defRPr>
            </a:lvl1pPr>
            <a:lvl2pPr>
              <a:defRPr sz="3800">
                <a:solidFill>
                  <a:schemeClr val="bg1"/>
                </a:solidFill>
              </a:defRPr>
            </a:lvl2pPr>
            <a:lvl3pPr>
              <a:defRPr sz="3200">
                <a:solidFill>
                  <a:schemeClr val="bg1"/>
                </a:solidFill>
              </a:defRPr>
            </a:lvl3pPr>
            <a:lvl4pPr>
              <a:defRPr sz="2900">
                <a:solidFill>
                  <a:schemeClr val="bg1"/>
                </a:solidFill>
              </a:defRPr>
            </a:lvl4pPr>
            <a:lvl5pPr>
              <a:defRPr sz="2900">
                <a:solidFill>
                  <a:schemeClr val="bg1"/>
                </a:solidFill>
              </a:defRPr>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5" name="Date Placeholder 4"/>
          <p:cNvSpPr>
            <a:spLocks noGrp="1"/>
          </p:cNvSpPr>
          <p:nvPr>
            <p:ph type="dt" sz="half" idx="10"/>
          </p:nvPr>
        </p:nvSpPr>
        <p:spPr/>
        <p:txBody>
          <a:bodyPr/>
          <a:lstStyle>
            <a:extLst/>
          </a:lstStyle>
          <a:p>
            <a:fld id="{F838A32A-D2C8-4225-BD1D-693EBED1E028}" type="datetimeFigureOut">
              <a:rPr lang="en-US" smtClean="0"/>
              <a:pPr/>
              <a:t>12/3/2013</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6D2A5895-5C42-4765-8C0A-CBD72467B27B}" type="slidenum">
              <a:rPr lang="en-US" smtClean="0"/>
              <a:pPr/>
              <a:t>‹#›</a:t>
            </a:fld>
            <a:endParaRPr lang="en-US" dirty="0"/>
          </a:p>
        </p:txBody>
      </p:sp>
      <p:sp>
        <p:nvSpPr>
          <p:cNvPr id="8" name="Title 7"/>
          <p:cNvSpPr>
            <a:spLocks noGrp="1"/>
          </p:cNvSpPr>
          <p:nvPr>
            <p:ph type="title"/>
          </p:nvPr>
        </p:nvSpPr>
        <p:spPr/>
        <p:txBody>
          <a:bodyPr rtlCol="0"/>
          <a:lstStyle>
            <a:lvl1pPr>
              <a:defRPr>
                <a:solidFill>
                  <a:srgbClr val="FFC000"/>
                </a:solidFill>
              </a:defRPr>
            </a:lvl1pPr>
            <a:extLst/>
          </a:lstStyle>
          <a:p>
            <a:r>
              <a:rPr kumimoji="0" lang="en-US" dirty="0" smtClean="0"/>
              <a:t>Click to edit Master title style</a:t>
            </a:r>
            <a:endParaRPr kumimoji="0" lang="en-US" dirty="0"/>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F838A32A-D2C8-4225-BD1D-693EBED1E028}" type="datetimeFigureOut">
              <a:rPr lang="en-US" smtClean="0"/>
              <a:pPr/>
              <a:t>12/3/2013</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6D2A5895-5C42-4765-8C0A-CBD72467B27B}"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838A32A-D2C8-4225-BD1D-693EBED1E028}" type="datetimeFigureOut">
              <a:rPr lang="en-US" smtClean="0"/>
              <a:pPr/>
              <a:t>12/3/2013</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6D2A5895-5C42-4765-8C0A-CBD72467B27B}" type="slidenum">
              <a:rPr lang="en-US" smtClean="0"/>
              <a:pPr/>
              <a:t>‹#›</a:t>
            </a:fld>
            <a:endParaRPr lang="en-US" dirty="0"/>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682240" y="0"/>
            <a:ext cx="12760960" cy="1564640"/>
          </a:xfrm>
        </p:spPr>
        <p:txBody>
          <a:bodyPr/>
          <a:lstStyle>
            <a:extLst/>
          </a:lstStyle>
          <a:p>
            <a:r>
              <a:rPr kumimoji="0" lang="en-US" dirty="0" smtClean="0"/>
              <a:t>Click to edit Master title style</a:t>
            </a:r>
            <a:endParaRPr kumimoji="0" lang="en-US" dirty="0"/>
          </a:p>
        </p:txBody>
      </p:sp>
      <p:sp>
        <p:nvSpPr>
          <p:cNvPr id="3" name="Vertical Text Placeholder 2"/>
          <p:cNvSpPr>
            <a:spLocks noGrp="1"/>
          </p:cNvSpPr>
          <p:nvPr>
            <p:ph type="body" orient="vert" idx="1"/>
          </p:nvPr>
        </p:nvSpPr>
        <p:spPr>
          <a:xfrm>
            <a:off x="812800" y="1975106"/>
            <a:ext cx="14630400" cy="5848095"/>
          </a:xfrm>
        </p:spPr>
        <p:txBody>
          <a:bodyPr vert="horz"/>
          <a:lstStyle>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extLst/>
          </a:lstStyle>
          <a:p>
            <a:fld id="{F838A32A-D2C8-4225-BD1D-693EBED1E028}" type="datetimeFigureOut">
              <a:rPr lang="en-US" smtClean="0"/>
              <a:pPr/>
              <a:t>12/3/2013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6D2A5895-5C42-4765-8C0A-CBD72467B27B}" type="slidenum">
              <a:rPr lang="en-US" smtClean="0"/>
              <a:pPr/>
              <a:t>‹#›</a:t>
            </a:fld>
            <a:endParaRPr lang="en-US" dirty="0"/>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sp>
        <p:nvSpPr>
          <p:cNvPr id="4" name="Foliennummernplatzhalter 18"/>
          <p:cNvSpPr>
            <a:spLocks noGrp="1"/>
          </p:cNvSpPr>
          <p:nvPr>
            <p:ph type="sldNum" sz="quarter" idx="4"/>
          </p:nvPr>
        </p:nvSpPr>
        <p:spPr>
          <a:xfrm>
            <a:off x="15199351" y="8589249"/>
            <a:ext cx="436998" cy="341385"/>
          </a:xfrm>
          <a:prstGeom prst="rect">
            <a:avLst/>
          </a:prstGeom>
        </p:spPr>
        <p:txBody>
          <a:bodyPr vert="horz" lIns="0" tIns="0" rIns="0" bIns="0" rtlCol="0" anchor="ctr"/>
          <a:lstStyle>
            <a:lvl1pPr algn="ctr">
              <a:defRPr sz="1200">
                <a:solidFill>
                  <a:srgbClr val="404040"/>
                </a:solidFill>
                <a:latin typeface="Airal"/>
                <a:cs typeface="Airal"/>
              </a:defRPr>
            </a:lvl1pPr>
          </a:lstStyle>
          <a:p>
            <a:fld id="{36232357-013C-484D-9820-3D64264C3865}" type="slidenum">
              <a:rPr lang="de-DE" smtClean="0"/>
              <a:pPr/>
              <a:t>‹#›</a:t>
            </a:fld>
            <a:endParaRPr lang="de-DE" dirty="0"/>
          </a:p>
        </p:txBody>
      </p:sp>
    </p:spTree>
    <p:extLst>
      <p:ext uri="{BB962C8B-B14F-4D97-AF65-F5344CB8AC3E}">
        <p14:creationId xmlns="" xmlns:p14="http://schemas.microsoft.com/office/powerpoint/2010/main" val="664651587"/>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12800" y="366713"/>
            <a:ext cx="14630400" cy="1524000"/>
          </a:xfrm>
          <a:prstGeom prst="rect">
            <a:avLst/>
          </a:prstGeom>
        </p:spPr>
        <p:txBody>
          <a:bodyPr/>
          <a:lstStyle/>
          <a:p>
            <a:r>
              <a:rPr lang="en-US" smtClean="0"/>
              <a:t>Click to edit Master title style</a:t>
            </a:r>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7975220" y="3809862"/>
            <a:ext cx="7857635" cy="4774741"/>
          </a:xfrm>
          <a:prstGeom prst="rect">
            <a:avLst/>
          </a:prstGeom>
        </p:spPr>
        <p:txBody>
          <a:bodyPr lIns="0" tIns="0" rIns="0" bIns="0"/>
          <a:lstStyle>
            <a:lvl1pPr algn="l">
              <a:lnSpc>
                <a:spcPct val="110000"/>
              </a:lnSpc>
              <a:defRPr sz="3000">
                <a:solidFill>
                  <a:srgbClr val="404040"/>
                </a:solidFill>
                <a:latin typeface="Arial"/>
                <a:cs typeface="Arial"/>
              </a:defRPr>
            </a:lvl1pPr>
            <a:lvl2pPr algn="l">
              <a:lnSpc>
                <a:spcPct val="110000"/>
              </a:lnSpc>
              <a:defRPr sz="3000">
                <a:solidFill>
                  <a:srgbClr val="404040"/>
                </a:solidFill>
                <a:latin typeface="Arial"/>
                <a:cs typeface="Arial"/>
              </a:defRPr>
            </a:lvl2pPr>
            <a:lvl3pPr algn="l">
              <a:lnSpc>
                <a:spcPct val="110000"/>
              </a:lnSpc>
              <a:defRPr sz="3000">
                <a:solidFill>
                  <a:srgbClr val="404040"/>
                </a:solidFill>
                <a:latin typeface="Arial"/>
                <a:cs typeface="Arial"/>
              </a:defRPr>
            </a:lvl3pPr>
            <a:lvl4pPr algn="l">
              <a:lnSpc>
                <a:spcPct val="110000"/>
              </a:lnSpc>
              <a:defRPr sz="3000">
                <a:solidFill>
                  <a:srgbClr val="404040"/>
                </a:solidFill>
                <a:latin typeface="Arial"/>
                <a:cs typeface="Arial"/>
              </a:defRPr>
            </a:lvl4pPr>
            <a:lvl5pPr algn="l">
              <a:lnSpc>
                <a:spcPct val="110000"/>
              </a:lnSpc>
              <a:defRPr sz="3000">
                <a:solidFill>
                  <a:srgbClr val="404040"/>
                </a:solidFill>
                <a:latin typeface="Arial"/>
                <a:cs typeface="Arial"/>
              </a:defRPr>
            </a:lvl5pPr>
          </a:lstStyle>
          <a:p>
            <a:pPr lvl="0"/>
            <a:r>
              <a:rPr lang="de-DE" dirty="0" smtClean="0"/>
              <a:t>Mastertextformat bearbeiten</a:t>
            </a:r>
          </a:p>
        </p:txBody>
      </p:sp>
      <p:sp>
        <p:nvSpPr>
          <p:cNvPr id="16" name="Titel 15"/>
          <p:cNvSpPr>
            <a:spLocks noGrp="1"/>
          </p:cNvSpPr>
          <p:nvPr>
            <p:ph type="title" hasCustomPrompt="1"/>
          </p:nvPr>
        </p:nvSpPr>
        <p:spPr>
          <a:xfrm>
            <a:off x="7975220" y="1980033"/>
            <a:ext cx="8041539" cy="1846659"/>
          </a:xfrm>
          <a:prstGeom prst="rect">
            <a:avLst/>
          </a:prstGeom>
        </p:spPr>
        <p:txBody>
          <a:bodyPr vert="horz" lIns="0" tIns="0" rIns="0" bIns="0" anchor="t" anchorCtr="0">
            <a:spAutoFit/>
          </a:bodyPr>
          <a:lstStyle>
            <a:lvl1pPr algn="l">
              <a:defRPr sz="6000" b="1">
                <a:solidFill>
                  <a:schemeClr val="tx1">
                    <a:lumMod val="75000"/>
                    <a:lumOff val="25000"/>
                  </a:schemeClr>
                </a:solidFill>
                <a:latin typeface="Airal"/>
                <a:cs typeface="Airal"/>
              </a:defRPr>
            </a:lvl1pPr>
          </a:lstStyle>
          <a:p>
            <a:r>
              <a:rPr lang="de-DE" dirty="0" smtClean="0"/>
              <a:t>Mastertitelformat </a:t>
            </a:r>
            <a:br>
              <a:rPr lang="de-DE" dirty="0" smtClean="0"/>
            </a:br>
            <a:r>
              <a:rPr lang="de-DE" dirty="0" smtClean="0"/>
              <a:t>bearbeiten</a:t>
            </a:r>
            <a:endParaRPr lang="de-DE" dirty="0"/>
          </a:p>
        </p:txBody>
      </p:sp>
      <p:sp>
        <p:nvSpPr>
          <p:cNvPr id="20" name="Foliennummernplatzhalter 18"/>
          <p:cNvSpPr>
            <a:spLocks noGrp="1"/>
          </p:cNvSpPr>
          <p:nvPr>
            <p:ph type="sldNum" sz="quarter" idx="4"/>
          </p:nvPr>
        </p:nvSpPr>
        <p:spPr>
          <a:xfrm>
            <a:off x="15199351" y="8589249"/>
            <a:ext cx="436998" cy="341385"/>
          </a:xfrm>
          <a:prstGeom prst="rect">
            <a:avLst/>
          </a:prstGeom>
        </p:spPr>
        <p:txBody>
          <a:bodyPr vert="horz" lIns="0" tIns="0" rIns="0" bIns="0" rtlCol="0" anchor="ctr"/>
          <a:lstStyle>
            <a:lvl1pPr algn="ctr">
              <a:defRPr sz="1200">
                <a:solidFill>
                  <a:srgbClr val="404040"/>
                </a:solidFill>
                <a:latin typeface="Airal"/>
                <a:cs typeface="Airal"/>
              </a:defRPr>
            </a:lvl1pPr>
          </a:lstStyle>
          <a:p>
            <a:fld id="{36232357-013C-484D-9820-3D64264C3865}" type="slidenum">
              <a:rPr lang="de-DE" smtClean="0"/>
              <a:pPr/>
              <a:t>‹#›</a:t>
            </a:fld>
            <a:endParaRPr lang="de-DE" dirty="0"/>
          </a:p>
        </p:txBody>
      </p:sp>
    </p:spTree>
    <p:extLst>
      <p:ext uri="{BB962C8B-B14F-4D97-AF65-F5344CB8AC3E}">
        <p14:creationId xmlns="" xmlns:p14="http://schemas.microsoft.com/office/powerpoint/2010/main" val="3258424898"/>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887596" y="7926582"/>
            <a:ext cx="8783332" cy="122810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145143" tIns="72571" rIns="145143" bIns="72571" anchor="t" compatLnSpc="1"/>
          <a:lstStyle>
            <a:extLst/>
          </a:lstStyle>
          <a:p>
            <a:endParaRPr kumimoji="0" lang="en-US" dirty="0"/>
          </a:p>
        </p:txBody>
      </p:sp>
      <p:sp>
        <p:nvSpPr>
          <p:cNvPr id="12" name="Freeform 11"/>
          <p:cNvSpPr>
            <a:spLocks/>
          </p:cNvSpPr>
          <p:nvPr/>
        </p:nvSpPr>
        <p:spPr bwMode="auto">
          <a:xfrm>
            <a:off x="863498" y="7918681"/>
            <a:ext cx="6560802" cy="12446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145143" tIns="72571" rIns="145143" bIns="72571" anchor="t" compatLnSpc="1"/>
          <a:lstStyle>
            <a:extLst/>
          </a:lstStyle>
          <a:p>
            <a:endParaRPr kumimoji="0" lang="en-US" dirty="0"/>
          </a:p>
        </p:txBody>
      </p:sp>
      <p:sp>
        <p:nvSpPr>
          <p:cNvPr id="14" name="Right Triangle 13"/>
          <p:cNvSpPr>
            <a:spLocks/>
          </p:cNvSpPr>
          <p:nvPr/>
        </p:nvSpPr>
        <p:spPr bwMode="auto">
          <a:xfrm>
            <a:off x="-10741" y="7721671"/>
            <a:ext cx="6048558" cy="1441157"/>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145143" tIns="72571" rIns="145143" bIns="72571" anchor="ctr" compatLnSpc="1"/>
          <a:lstStyle>
            <a:extLst/>
          </a:lstStyle>
          <a:p>
            <a:pPr algn="ctr" eaLnBrk="1" latinLnBrk="0" hangingPunct="1"/>
            <a:endParaRPr kumimoji="0" lang="en-US" dirty="0"/>
          </a:p>
        </p:txBody>
      </p:sp>
      <p:cxnSp>
        <p:nvCxnSpPr>
          <p:cNvPr id="15" name="Straight Connector 14"/>
          <p:cNvCxnSpPr/>
          <p:nvPr/>
        </p:nvCxnSpPr>
        <p:spPr>
          <a:xfrm>
            <a:off x="-16420" y="7716985"/>
            <a:ext cx="6054238" cy="1445844"/>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812800" y="366184"/>
            <a:ext cx="14630400" cy="1524000"/>
          </a:xfrm>
          <a:prstGeom prst="rect">
            <a:avLst/>
          </a:prstGeom>
        </p:spPr>
        <p:txBody>
          <a:bodyPr vert="horz" lIns="145143" tIns="72571" rIns="145143" bIns="72571"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812800" y="1975105"/>
            <a:ext cx="14630400" cy="6034617"/>
          </a:xfrm>
          <a:prstGeom prst="rect">
            <a:avLst/>
          </a:prstGeom>
        </p:spPr>
        <p:txBody>
          <a:bodyPr vert="horz" lIns="145143" tIns="72571" rIns="145143" bIns="72571">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11959168" y="8543925"/>
            <a:ext cx="3413760" cy="487680"/>
          </a:xfrm>
          <a:prstGeom prst="rect">
            <a:avLst/>
          </a:prstGeom>
        </p:spPr>
        <p:txBody>
          <a:bodyPr vert="horz" lIns="145143" tIns="72571" rIns="145143" bIns="72571" anchor="b"/>
          <a:lstStyle>
            <a:lvl1pPr algn="l" eaLnBrk="1" latinLnBrk="0" hangingPunct="1">
              <a:defRPr kumimoji="0" sz="1600">
                <a:solidFill>
                  <a:schemeClr val="tx1"/>
                </a:solidFill>
              </a:defRPr>
            </a:lvl1pPr>
            <a:extLst/>
          </a:lstStyle>
          <a:p>
            <a:fld id="{F838A32A-D2C8-4225-BD1D-693EBED1E028}" type="datetimeFigureOut">
              <a:rPr lang="en-US" smtClean="0"/>
              <a:pPr/>
              <a:t>12/3/2013</a:t>
            </a:fld>
            <a:endParaRPr lang="en-US" dirty="0"/>
          </a:p>
        </p:txBody>
      </p:sp>
      <p:sp>
        <p:nvSpPr>
          <p:cNvPr id="22" name="Footer Placeholder 21"/>
          <p:cNvSpPr>
            <a:spLocks noGrp="1"/>
          </p:cNvSpPr>
          <p:nvPr>
            <p:ph type="ftr" sz="quarter" idx="3"/>
          </p:nvPr>
        </p:nvSpPr>
        <p:spPr>
          <a:xfrm>
            <a:off x="7786796" y="8543926"/>
            <a:ext cx="4178988" cy="486833"/>
          </a:xfrm>
          <a:prstGeom prst="rect">
            <a:avLst/>
          </a:prstGeom>
        </p:spPr>
        <p:txBody>
          <a:bodyPr vert="horz" lIns="145143" tIns="72571" rIns="145143" bIns="72571" anchor="b"/>
          <a:lstStyle>
            <a:lvl1pPr algn="r" eaLnBrk="1" latinLnBrk="0" hangingPunct="1">
              <a:defRPr kumimoji="0" sz="16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15372928" y="8543926"/>
            <a:ext cx="650240" cy="486833"/>
          </a:xfrm>
          <a:prstGeom prst="rect">
            <a:avLst/>
          </a:prstGeom>
        </p:spPr>
        <p:txBody>
          <a:bodyPr vert="horz" lIns="145143" tIns="72571" rIns="145143" bIns="72571" anchor="b"/>
          <a:lstStyle>
            <a:lvl1pPr algn="r" eaLnBrk="1" latinLnBrk="0" hangingPunct="1">
              <a:defRPr kumimoji="0" sz="1600" b="0">
                <a:solidFill>
                  <a:schemeClr val="tx1"/>
                </a:solidFill>
              </a:defRPr>
            </a:lvl1pPr>
            <a:extLst/>
          </a:lstStyle>
          <a:p>
            <a:fld id="{6D2A5895-5C42-4765-8C0A-CBD72467B27B}" type="slidenum">
              <a:rPr lang="en-US" smtClean="0"/>
              <a:pPr/>
              <a:t>‹#›</a:t>
            </a:fld>
            <a:endParaRPr lang="en-US" dirty="0"/>
          </a:p>
        </p:txBody>
      </p:sp>
      <p:pic>
        <p:nvPicPr>
          <p:cNvPr id="11" name="Bild 2" descr="icl_layout.png"/>
          <p:cNvPicPr>
            <a:picLocks noChangeAspect="1"/>
          </p:cNvPicPr>
          <p:nvPr userDrawn="1"/>
        </p:nvPicPr>
        <p:blipFill>
          <a:blip r:embed="rId15">
            <a:extLst>
              <a:ext uri="{28A0092B-C50C-407E-A947-70E740481C1C}">
                <a14:useLocalDpi xmlns="" xmlns:a14="http://schemas.microsoft.com/office/drawing/2010/main"/>
              </a:ext>
            </a:extLst>
          </a:blip>
          <a:srcRect/>
          <a:stretch>
            <a:fillRect/>
          </a:stretch>
        </p:blipFill>
        <p:spPr bwMode="auto">
          <a:xfrm>
            <a:off x="0" y="0"/>
            <a:ext cx="16256000" cy="9142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Rechteck 3"/>
          <p:cNvSpPr/>
          <p:nvPr userDrawn="1"/>
        </p:nvSpPr>
        <p:spPr bwMode="auto">
          <a:xfrm flipV="1">
            <a:off x="0" y="9069080"/>
            <a:ext cx="16256000" cy="74920"/>
          </a:xfrm>
          <a:prstGeom prst="rect">
            <a:avLst/>
          </a:prstGeom>
          <a:solidFill>
            <a:schemeClr val="bg1">
              <a:lumMod val="65000"/>
            </a:scheme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3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7" name="Gleichschenkliges Dreieck 20">
            <a:hlinkClick r:id="" action="ppaction://hlinkshowjump?jump=previousslide"/>
          </p:cNvPr>
          <p:cNvSpPr/>
          <p:nvPr userDrawn="1"/>
        </p:nvSpPr>
        <p:spPr bwMode="auto">
          <a:xfrm rot="16200000">
            <a:off x="14980845" y="8657527"/>
            <a:ext cx="237604" cy="204831"/>
          </a:xfrm>
          <a:prstGeom prst="triangle">
            <a:avLst/>
          </a:prstGeom>
          <a:solidFill>
            <a:schemeClr val="tx1">
              <a:lumMod val="75000"/>
              <a:lumOff val="25000"/>
            </a:scheme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3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9" name="Gleichschenkliges Dreieck 21">
            <a:hlinkClick r:id="" action="ppaction://hlinkshowjump?jump=nextslide"/>
          </p:cNvPr>
          <p:cNvSpPr/>
          <p:nvPr userDrawn="1"/>
        </p:nvSpPr>
        <p:spPr bwMode="auto">
          <a:xfrm rot="5400000">
            <a:off x="15622693" y="8657528"/>
            <a:ext cx="237604" cy="204831"/>
          </a:xfrm>
          <a:prstGeom prst="triangle">
            <a:avLst/>
          </a:prstGeom>
          <a:solidFill>
            <a:schemeClr val="tx1">
              <a:lumMod val="75000"/>
              <a:lumOff val="25000"/>
            </a:scheme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3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0" name="Rechteck 1">
            <a:hlinkClick r:id="" action="ppaction://hlinkshowjump?jump=firstslide"/>
          </p:cNvPr>
          <p:cNvSpPr/>
          <p:nvPr userDrawn="1"/>
        </p:nvSpPr>
        <p:spPr bwMode="auto">
          <a:xfrm>
            <a:off x="104740" y="130933"/>
            <a:ext cx="1924601" cy="1191485"/>
          </a:xfrm>
          <a:prstGeom prst="rect">
            <a:avLst/>
          </a:prstGeom>
          <a:no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3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2" r:id="rId4"/>
    <p:sldLayoutId id="2147483703" r:id="rId5"/>
    <p:sldLayoutId id="2147483706" r:id="rId6"/>
    <p:sldLayoutId id="2147483708" r:id="rId7"/>
    <p:sldLayoutId id="2147483653" r:id="rId8"/>
    <p:sldLayoutId id="2147483650" r:id="rId9"/>
    <p:sldLayoutId id="2147483709" r:id="rId10"/>
    <p:sldLayoutId id="2147483710" r:id="rId11"/>
    <p:sldLayoutId id="2147483711" r:id="rId12"/>
  </p:sldLayoutIdLst>
  <p:hf hdr="0" ftr="0" dt="0"/>
  <p:txStyles>
    <p:titleStyle>
      <a:lvl1pPr algn="l" rtl="0" eaLnBrk="1" latinLnBrk="0" hangingPunct="1">
        <a:spcBef>
          <a:spcPct val="0"/>
        </a:spcBef>
        <a:buNone/>
        <a:defRPr kumimoji="0" sz="65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580571" indent="-406400" algn="l" rtl="0" eaLnBrk="1" latinLnBrk="0" hangingPunct="1">
        <a:spcBef>
          <a:spcPts val="635"/>
        </a:spcBef>
        <a:spcAft>
          <a:spcPts val="0"/>
        </a:spcAft>
        <a:buClr>
          <a:schemeClr val="accent1"/>
        </a:buClr>
        <a:buSzPct val="68000"/>
        <a:buFont typeface="Wingdings 3"/>
        <a:buChar char=""/>
        <a:defRPr kumimoji="0" sz="4300" kern="1200">
          <a:solidFill>
            <a:schemeClr val="tx1"/>
          </a:solidFill>
          <a:latin typeface="+mn-lt"/>
          <a:ea typeface="+mn-ea"/>
          <a:cs typeface="+mn-cs"/>
        </a:defRPr>
      </a:lvl1pPr>
      <a:lvl2pPr marL="986970" indent="-362857" algn="l" rtl="0" eaLnBrk="1" latinLnBrk="0" hangingPunct="1">
        <a:spcBef>
          <a:spcPts val="514"/>
        </a:spcBef>
        <a:buClr>
          <a:schemeClr val="accent1"/>
        </a:buClr>
        <a:buFont typeface="Verdana"/>
        <a:buChar char="◦"/>
        <a:defRPr kumimoji="0" sz="3700" kern="1200">
          <a:solidFill>
            <a:schemeClr val="tx1"/>
          </a:solidFill>
          <a:latin typeface="+mn-lt"/>
          <a:ea typeface="+mn-ea"/>
          <a:cs typeface="+mn-cs"/>
        </a:defRPr>
      </a:lvl2pPr>
      <a:lvl3pPr marL="1364341" indent="-362857" algn="l" rtl="0" eaLnBrk="1" latinLnBrk="0" hangingPunct="1">
        <a:spcBef>
          <a:spcPts val="556"/>
        </a:spcBef>
        <a:buClr>
          <a:schemeClr val="accent2"/>
        </a:buClr>
        <a:buSzPct val="100000"/>
        <a:buFont typeface="Wingdings 2"/>
        <a:buChar char=""/>
        <a:defRPr kumimoji="0" sz="3300" kern="1200">
          <a:solidFill>
            <a:schemeClr val="tx1"/>
          </a:solidFill>
          <a:latin typeface="+mn-lt"/>
          <a:ea typeface="+mn-ea"/>
          <a:cs typeface="+mn-cs"/>
        </a:defRPr>
      </a:lvl3pPr>
      <a:lvl4pPr marL="1814284" indent="-362857" algn="l" rtl="0" eaLnBrk="1" latinLnBrk="0" hangingPunct="1">
        <a:spcBef>
          <a:spcPts val="556"/>
        </a:spcBef>
        <a:buClr>
          <a:schemeClr val="accent2"/>
        </a:buClr>
        <a:buFont typeface="Wingdings 2"/>
        <a:buChar char=""/>
        <a:defRPr kumimoji="0" sz="3000" kern="1200">
          <a:solidFill>
            <a:schemeClr val="tx1"/>
          </a:solidFill>
          <a:latin typeface="+mn-lt"/>
          <a:ea typeface="+mn-ea"/>
          <a:cs typeface="+mn-cs"/>
        </a:defRPr>
      </a:lvl4pPr>
      <a:lvl5pPr marL="2177141" indent="-362857" algn="l" rtl="0" eaLnBrk="1" latinLnBrk="0" hangingPunct="1">
        <a:spcBef>
          <a:spcPts val="556"/>
        </a:spcBef>
        <a:buClr>
          <a:schemeClr val="accent2"/>
        </a:buClr>
        <a:buFont typeface="Wingdings 2"/>
        <a:buChar char=""/>
        <a:defRPr kumimoji="0" sz="2900" kern="1200">
          <a:solidFill>
            <a:schemeClr val="tx1"/>
          </a:solidFill>
          <a:latin typeface="+mn-lt"/>
          <a:ea typeface="+mn-ea"/>
          <a:cs typeface="+mn-cs"/>
        </a:defRPr>
      </a:lvl5pPr>
      <a:lvl6pPr marL="2539997" indent="-362857" algn="l" rtl="0" eaLnBrk="1" latinLnBrk="0" hangingPunct="1">
        <a:spcBef>
          <a:spcPts val="556"/>
        </a:spcBef>
        <a:buClr>
          <a:schemeClr val="accent3"/>
        </a:buClr>
        <a:buFont typeface="Wingdings 2"/>
        <a:buChar char=""/>
        <a:defRPr kumimoji="0" sz="2900" kern="1200">
          <a:solidFill>
            <a:schemeClr val="tx1"/>
          </a:solidFill>
          <a:latin typeface="+mn-lt"/>
          <a:ea typeface="+mn-ea"/>
          <a:cs typeface="+mn-cs"/>
        </a:defRPr>
      </a:lvl6pPr>
      <a:lvl7pPr marL="2902854" indent="-362857" algn="l" rtl="0" eaLnBrk="1" latinLnBrk="0" hangingPunct="1">
        <a:spcBef>
          <a:spcPts val="556"/>
        </a:spcBef>
        <a:buClr>
          <a:schemeClr val="accent3"/>
        </a:buClr>
        <a:buFont typeface="Wingdings 2"/>
        <a:buChar char=""/>
        <a:defRPr kumimoji="0" sz="2500" kern="1200">
          <a:solidFill>
            <a:schemeClr val="tx1"/>
          </a:solidFill>
          <a:latin typeface="+mn-lt"/>
          <a:ea typeface="+mn-ea"/>
          <a:cs typeface="+mn-cs"/>
        </a:defRPr>
      </a:lvl7pPr>
      <a:lvl8pPr marL="3265711" indent="-362857" algn="l" rtl="0" eaLnBrk="1" latinLnBrk="0" hangingPunct="1">
        <a:spcBef>
          <a:spcPts val="556"/>
        </a:spcBef>
        <a:buClr>
          <a:schemeClr val="accent3"/>
        </a:buClr>
        <a:buFont typeface="Wingdings 2"/>
        <a:buChar char=""/>
        <a:defRPr kumimoji="0" sz="2500" kern="1200">
          <a:solidFill>
            <a:schemeClr val="tx1"/>
          </a:solidFill>
          <a:latin typeface="+mn-lt"/>
          <a:ea typeface="+mn-ea"/>
          <a:cs typeface="+mn-cs"/>
        </a:defRPr>
      </a:lvl8pPr>
      <a:lvl9pPr marL="3628568" indent="-362857" algn="l" rtl="0" eaLnBrk="1" latinLnBrk="0" hangingPunct="1">
        <a:spcBef>
          <a:spcPts val="556"/>
        </a:spcBef>
        <a:buClr>
          <a:schemeClr val="accent3"/>
        </a:buClr>
        <a:buFont typeface="Wingdings 2"/>
        <a:buChar char=""/>
        <a:defRPr kumimoji="0" sz="25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725714" algn="l" rtl="0" eaLnBrk="1" latinLnBrk="0" hangingPunct="1">
        <a:defRPr kumimoji="0" kern="1200">
          <a:solidFill>
            <a:schemeClr val="tx1"/>
          </a:solidFill>
          <a:latin typeface="+mn-lt"/>
          <a:ea typeface="+mn-ea"/>
          <a:cs typeface="+mn-cs"/>
        </a:defRPr>
      </a:lvl2pPr>
      <a:lvl3pPr marL="1451427" algn="l" rtl="0" eaLnBrk="1" latinLnBrk="0" hangingPunct="1">
        <a:defRPr kumimoji="0" kern="1200">
          <a:solidFill>
            <a:schemeClr val="tx1"/>
          </a:solidFill>
          <a:latin typeface="+mn-lt"/>
          <a:ea typeface="+mn-ea"/>
          <a:cs typeface="+mn-cs"/>
        </a:defRPr>
      </a:lvl3pPr>
      <a:lvl4pPr marL="2177141" algn="l" rtl="0" eaLnBrk="1" latinLnBrk="0" hangingPunct="1">
        <a:defRPr kumimoji="0" kern="1200">
          <a:solidFill>
            <a:schemeClr val="tx1"/>
          </a:solidFill>
          <a:latin typeface="+mn-lt"/>
          <a:ea typeface="+mn-ea"/>
          <a:cs typeface="+mn-cs"/>
        </a:defRPr>
      </a:lvl4pPr>
      <a:lvl5pPr marL="2902854" algn="l" rtl="0" eaLnBrk="1" latinLnBrk="0" hangingPunct="1">
        <a:defRPr kumimoji="0" kern="1200">
          <a:solidFill>
            <a:schemeClr val="tx1"/>
          </a:solidFill>
          <a:latin typeface="+mn-lt"/>
          <a:ea typeface="+mn-ea"/>
          <a:cs typeface="+mn-cs"/>
        </a:defRPr>
      </a:lvl5pPr>
      <a:lvl6pPr marL="3628568" algn="l" rtl="0" eaLnBrk="1" latinLnBrk="0" hangingPunct="1">
        <a:defRPr kumimoji="0" kern="1200">
          <a:solidFill>
            <a:schemeClr val="tx1"/>
          </a:solidFill>
          <a:latin typeface="+mn-lt"/>
          <a:ea typeface="+mn-ea"/>
          <a:cs typeface="+mn-cs"/>
        </a:defRPr>
      </a:lvl6pPr>
      <a:lvl7pPr marL="4354281" algn="l" rtl="0" eaLnBrk="1" latinLnBrk="0" hangingPunct="1">
        <a:defRPr kumimoji="0" kern="1200">
          <a:solidFill>
            <a:schemeClr val="tx1"/>
          </a:solidFill>
          <a:latin typeface="+mn-lt"/>
          <a:ea typeface="+mn-ea"/>
          <a:cs typeface="+mn-cs"/>
        </a:defRPr>
      </a:lvl7pPr>
      <a:lvl8pPr marL="5079995" algn="l" rtl="0" eaLnBrk="1" latinLnBrk="0" hangingPunct="1">
        <a:defRPr kumimoji="0" kern="1200">
          <a:solidFill>
            <a:schemeClr val="tx1"/>
          </a:solidFill>
          <a:latin typeface="+mn-lt"/>
          <a:ea typeface="+mn-ea"/>
          <a:cs typeface="+mn-cs"/>
        </a:defRPr>
      </a:lvl8pPr>
      <a:lvl9pPr marL="5805708"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Office_Word_Document2.docx"/><Relationship Id="rId2" Type="http://schemas.openxmlformats.org/officeDocument/2006/relationships/slideLayout" Target="../slideLayouts/slideLayout1.xml"/><Relationship Id="rId1" Type="http://schemas.openxmlformats.org/officeDocument/2006/relationships/vmlDrawing" Target="../drawings/vmlDrawing5.v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Office_Word_Document3.docx"/><Relationship Id="rId2" Type="http://schemas.openxmlformats.org/officeDocument/2006/relationships/slideLayout" Target="../slideLayouts/slideLayout1.xml"/><Relationship Id="rId1" Type="http://schemas.openxmlformats.org/officeDocument/2006/relationships/vmlDrawing" Target="../drawings/vmlDrawing6.v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0.xml"/><Relationship Id="rId1" Type="http://schemas.openxmlformats.org/officeDocument/2006/relationships/vmlDrawing" Target="../drawings/vmlDrawing7.v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Office_Word_Document4.docx"/><Relationship Id="rId2" Type="http://schemas.openxmlformats.org/officeDocument/2006/relationships/slideLayout" Target="../slideLayouts/slideLayout1.xml"/><Relationship Id="rId1" Type="http://schemas.openxmlformats.org/officeDocument/2006/relationships/vmlDrawing" Target="../drawings/vmlDrawing8.v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0.xml"/><Relationship Id="rId1" Type="http://schemas.openxmlformats.org/officeDocument/2006/relationships/vmlDrawing" Target="../drawings/vmlDrawing9.vml"/></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Office_Word_Document5.docx"/><Relationship Id="rId2" Type="http://schemas.openxmlformats.org/officeDocument/2006/relationships/slideLayout" Target="../slideLayouts/slideLayout1.xml"/><Relationship Id="rId1" Type="http://schemas.openxmlformats.org/officeDocument/2006/relationships/vmlDrawing" Target="../drawings/vmlDrawing10.v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0.xml"/><Relationship Id="rId1" Type="http://schemas.openxmlformats.org/officeDocument/2006/relationships/vmlDrawing" Target="../drawings/vmlDrawing11.vml"/></Relationships>
</file>

<file path=ppt/slides/_rels/slide2.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0.xml"/><Relationship Id="rId1" Type="http://schemas.openxmlformats.org/officeDocument/2006/relationships/vmlDrawing" Target="../drawings/vmlDrawing12.v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3.xml"/><Relationship Id="rId1" Type="http://schemas.openxmlformats.org/officeDocument/2006/relationships/vmlDrawing" Target="../drawings/vmlDrawing13.v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0.xml"/><Relationship Id="rId1" Type="http://schemas.openxmlformats.org/officeDocument/2006/relationships/vmlDrawing" Target="../drawings/vmlDrawing14.v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0.xml"/><Relationship Id="rId1" Type="http://schemas.openxmlformats.org/officeDocument/2006/relationships/vmlDrawing" Target="../drawings/vmlDrawing15.vml"/></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Office_Word_Document6.docx"/><Relationship Id="rId2" Type="http://schemas.openxmlformats.org/officeDocument/2006/relationships/slideLayout" Target="../slideLayouts/slideLayout1.xml"/><Relationship Id="rId1" Type="http://schemas.openxmlformats.org/officeDocument/2006/relationships/vmlDrawing" Target="../drawings/vmlDrawing16.v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vmlDrawing" Target="../drawings/vmlDrawing17.vml"/><Relationship Id="rId4" Type="http://schemas.openxmlformats.org/officeDocument/2006/relationships/oleObject" Target="../embeddings/oleObject9.bin"/></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Office_Word_Document7.docx"/><Relationship Id="rId2" Type="http://schemas.openxmlformats.org/officeDocument/2006/relationships/slideLayout" Target="../slideLayouts/slideLayout1.xml"/><Relationship Id="rId1" Type="http://schemas.openxmlformats.org/officeDocument/2006/relationships/vmlDrawing" Target="../drawings/vmlDrawing18.v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0.xml"/><Relationship Id="rId1" Type="http://schemas.openxmlformats.org/officeDocument/2006/relationships/vmlDrawing" Target="../drawings/vmlDrawing2.v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1.xml"/><Relationship Id="rId1" Type="http://schemas.openxmlformats.org/officeDocument/2006/relationships/vmlDrawing" Target="../drawings/vmlDrawing3.v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0.xml"/><Relationship Id="rId1" Type="http://schemas.openxmlformats.org/officeDocument/2006/relationships/vmlDrawing" Target="../drawings/vmlDrawing4.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45026" y="3160643"/>
            <a:ext cx="11092070" cy="1938992"/>
          </a:xfrm>
          <a:prstGeom prst="rect">
            <a:avLst/>
          </a:prstGeom>
          <a:noFill/>
        </p:spPr>
        <p:txBody>
          <a:bodyPr wrap="square" rtlCol="0">
            <a:spAutoFit/>
          </a:bodyPr>
          <a:lstStyle/>
          <a:p>
            <a:r>
              <a:rPr lang="en-US" sz="6000" b="1" dirty="0" smtClean="0"/>
              <a:t>Commercial Alternatives to Deca BDE</a:t>
            </a:r>
            <a:endParaRPr lang="en-US" sz="6000" dirty="0"/>
          </a:p>
        </p:txBody>
      </p:sp>
      <p:sp>
        <p:nvSpPr>
          <p:cNvPr id="6" name="TextBox 5"/>
          <p:cNvSpPr txBox="1"/>
          <p:nvPr/>
        </p:nvSpPr>
        <p:spPr>
          <a:xfrm>
            <a:off x="508000" y="5506278"/>
            <a:ext cx="15382239" cy="1077218"/>
          </a:xfrm>
          <a:prstGeom prst="rect">
            <a:avLst/>
          </a:prstGeom>
          <a:noFill/>
        </p:spPr>
        <p:txBody>
          <a:bodyPr wrap="square" rtlCol="0">
            <a:spAutoFit/>
          </a:bodyPr>
          <a:lstStyle/>
          <a:p>
            <a:pPr algn="l"/>
            <a:r>
              <a:rPr lang="en-US" sz="3200" b="1" dirty="0" smtClean="0"/>
              <a:t>S.V.  Levchik</a:t>
            </a:r>
            <a:r>
              <a:rPr lang="en-US" sz="3200" dirty="0" smtClean="0"/>
              <a:t>, </a:t>
            </a:r>
            <a:r>
              <a:rPr lang="nl-NL" sz="3200" dirty="0" smtClean="0"/>
              <a:t>ICL-IP America, 430 Saw Mill Rriver Rd., Ardsley, NY, 10502, </a:t>
            </a:r>
            <a:endParaRPr lang="en-US" sz="3200" dirty="0" smtClean="0"/>
          </a:p>
          <a:p>
            <a:pPr algn="l"/>
            <a:r>
              <a:rPr lang="en-US" sz="3200" b="1" dirty="0" smtClean="0"/>
              <a:t>M. Leifer, S. Lifshitz and D. Pelah, </a:t>
            </a:r>
            <a:r>
              <a:rPr lang="en-US" sz="3200" dirty="0" smtClean="0"/>
              <a:t>ICL-IP, P. O. Box 180, Beer Sheva 84101, Israel</a:t>
            </a:r>
            <a:endParaRPr lang="en-US" sz="3200" dirty="0"/>
          </a:p>
        </p:txBody>
      </p:sp>
    </p:spTree>
    <p:extLst>
      <p:ext uri="{BB962C8B-B14F-4D97-AF65-F5344CB8AC3E}">
        <p14:creationId xmlns="" xmlns:p14="http://schemas.microsoft.com/office/powerpoint/2010/main" val="370046326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2840" y="0"/>
            <a:ext cx="13623160" cy="1560786"/>
          </a:xfrm>
        </p:spPr>
        <p:txBody>
          <a:bodyPr>
            <a:normAutofit/>
          </a:bodyPr>
          <a:lstStyle/>
          <a:p>
            <a:pPr algn="ctr"/>
            <a:r>
              <a:rPr lang="en-US" sz="4400" dirty="0" smtClean="0">
                <a:solidFill>
                  <a:srgbClr val="FFC000"/>
                </a:solidFill>
              </a:rPr>
              <a:t>End-capped </a:t>
            </a:r>
            <a:r>
              <a:rPr lang="en-US" sz="4400" dirty="0" err="1" smtClean="0">
                <a:solidFill>
                  <a:srgbClr val="FFC000"/>
                </a:solidFill>
              </a:rPr>
              <a:t>brominated</a:t>
            </a:r>
            <a:r>
              <a:rPr lang="en-US" sz="4400" dirty="0" smtClean="0">
                <a:solidFill>
                  <a:srgbClr val="FFC000"/>
                </a:solidFill>
              </a:rPr>
              <a:t> </a:t>
            </a:r>
            <a:r>
              <a:rPr lang="en-US" sz="4400" dirty="0" smtClean="0">
                <a:solidFill>
                  <a:srgbClr val="FFC000"/>
                </a:solidFill>
              </a:rPr>
              <a:t>epoxy,  </a:t>
            </a:r>
            <a:r>
              <a:rPr lang="en-US" sz="4400" dirty="0" smtClean="0">
                <a:solidFill>
                  <a:srgbClr val="FFC000"/>
                </a:solidFill>
              </a:rPr>
              <a:t>F-</a:t>
            </a:r>
            <a:r>
              <a:rPr lang="ru-RU" sz="4400" dirty="0" smtClean="0">
                <a:solidFill>
                  <a:srgbClr val="FFC000"/>
                </a:solidFill>
              </a:rPr>
              <a:t>3</a:t>
            </a:r>
            <a:r>
              <a:rPr lang="en-US" sz="4400" dirty="0" smtClean="0">
                <a:solidFill>
                  <a:srgbClr val="FFC000"/>
                </a:solidFill>
              </a:rPr>
              <a:t>000</a:t>
            </a:r>
            <a:endParaRPr lang="en-US" sz="4400" dirty="0">
              <a:solidFill>
                <a:srgbClr val="FFC000"/>
              </a:solidFill>
            </a:endParaRPr>
          </a:p>
        </p:txBody>
      </p:sp>
      <p:graphicFrame>
        <p:nvGraphicFramePr>
          <p:cNvPr id="208900" name="Object 4"/>
          <p:cNvGraphicFramePr>
            <a:graphicFrameLocks noGrp="1" noChangeAspect="1"/>
          </p:cNvGraphicFramePr>
          <p:nvPr>
            <p:ph idx="1"/>
          </p:nvPr>
        </p:nvGraphicFramePr>
        <p:xfrm>
          <a:off x="488246" y="2601310"/>
          <a:ext cx="14791266" cy="5018691"/>
        </p:xfrm>
        <a:graphic>
          <a:graphicData uri="http://schemas.openxmlformats.org/presentationml/2006/ole">
            <p:oleObj spid="_x0000_s31770" name="Document" r:id="rId3" imgW="6093237" imgH="2636351" progId="Word.Document.12">
              <p:embed/>
            </p:oleObj>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664373" y="236484"/>
            <a:ext cx="12778828" cy="1261240"/>
          </a:xfrm>
        </p:spPr>
        <p:txBody>
          <a:bodyPr/>
          <a:lstStyle/>
          <a:p>
            <a:pPr algn="ctr"/>
            <a:r>
              <a:rPr lang="en-US" dirty="0" smtClean="0">
                <a:solidFill>
                  <a:srgbClr val="FFC000"/>
                </a:solidFill>
              </a:rPr>
              <a:t>V-0 ABS</a:t>
            </a:r>
            <a:endParaRPr lang="en-US" dirty="0">
              <a:solidFill>
                <a:srgbClr val="FFC000"/>
              </a:solidFill>
            </a:endParaRPr>
          </a:p>
        </p:txBody>
      </p:sp>
      <p:graphicFrame>
        <p:nvGraphicFramePr>
          <p:cNvPr id="32772" name="Object 4"/>
          <p:cNvGraphicFramePr>
            <a:graphicFrameLocks noGrp="1" noChangeAspect="1"/>
          </p:cNvGraphicFramePr>
          <p:nvPr>
            <p:ph idx="1"/>
          </p:nvPr>
        </p:nvGraphicFramePr>
        <p:xfrm>
          <a:off x="2869324" y="1658390"/>
          <a:ext cx="10972799" cy="6955717"/>
        </p:xfrm>
        <a:graphic>
          <a:graphicData uri="http://schemas.openxmlformats.org/presentationml/2006/ole">
            <p:oleObj spid="_x0000_s32796" name="Document" r:id="rId3" imgW="6105850" imgH="3869768" progId="Word.Document.12">
              <p:embed/>
            </p:oleObj>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2840" y="406400"/>
            <a:ext cx="13115160" cy="1093259"/>
          </a:xfrm>
        </p:spPr>
        <p:txBody>
          <a:bodyPr>
            <a:noAutofit/>
          </a:bodyPr>
          <a:lstStyle/>
          <a:p>
            <a:r>
              <a:rPr lang="en-US" sz="4800" dirty="0" smtClean="0">
                <a:solidFill>
                  <a:srgbClr val="FFC000"/>
                </a:solidFill>
              </a:rPr>
              <a:t>Poly(pentabromobenzyl acrylate), FR-1025</a:t>
            </a:r>
            <a:endParaRPr lang="en-US" sz="4800" dirty="0">
              <a:solidFill>
                <a:srgbClr val="FFC000"/>
              </a:solidFill>
            </a:endParaRPr>
          </a:p>
        </p:txBody>
      </p:sp>
      <p:sp>
        <p:nvSpPr>
          <p:cNvPr id="3" name="Text Placeholder 2"/>
          <p:cNvSpPr>
            <a:spLocks noGrp="1"/>
          </p:cNvSpPr>
          <p:nvPr>
            <p:ph type="body" sz="half" idx="1"/>
          </p:nvPr>
        </p:nvSpPr>
        <p:spPr>
          <a:xfrm>
            <a:off x="703175" y="1883701"/>
            <a:ext cx="10881209" cy="6048672"/>
          </a:xfrm>
        </p:spPr>
        <p:txBody>
          <a:bodyPr>
            <a:normAutofit lnSpcReduction="10000"/>
          </a:bodyPr>
          <a:lstStyle/>
          <a:p>
            <a:r>
              <a:rPr lang="en-US" sz="3800" dirty="0" smtClean="0"/>
              <a:t>Polymeric BFR with Br</a:t>
            </a:r>
            <a:r>
              <a:rPr lang="ru-RU" sz="3800" dirty="0" smtClean="0"/>
              <a:t> </a:t>
            </a:r>
            <a:r>
              <a:rPr lang="en-US" sz="3800" dirty="0" smtClean="0"/>
              <a:t>content </a:t>
            </a:r>
            <a:r>
              <a:rPr lang="ru-RU" sz="3800" dirty="0" smtClean="0"/>
              <a:t>71%</a:t>
            </a:r>
          </a:p>
          <a:p>
            <a:r>
              <a:rPr lang="en-US" sz="3800" dirty="0" smtClean="0"/>
              <a:t>High thermal stability</a:t>
            </a:r>
            <a:r>
              <a:rPr lang="ru-RU" sz="3800" dirty="0" smtClean="0"/>
              <a:t>, 5% </a:t>
            </a:r>
            <a:r>
              <a:rPr lang="en-US" sz="3800" dirty="0" smtClean="0"/>
              <a:t>weight loss is at</a:t>
            </a:r>
            <a:r>
              <a:rPr lang="ru-RU" sz="3800" dirty="0" smtClean="0"/>
              <a:t> 330°С</a:t>
            </a:r>
          </a:p>
          <a:p>
            <a:pPr lvl="1"/>
            <a:r>
              <a:rPr lang="en-US" sz="3200" dirty="0" smtClean="0"/>
              <a:t>Softening temperature  is </a:t>
            </a:r>
            <a:r>
              <a:rPr lang="en-US" sz="3200" dirty="0" smtClean="0"/>
              <a:t>relatively </a:t>
            </a:r>
            <a:r>
              <a:rPr lang="en-US" sz="3200" dirty="0" smtClean="0"/>
              <a:t>low</a:t>
            </a:r>
            <a:r>
              <a:rPr lang="ru-RU" sz="3200" dirty="0" smtClean="0"/>
              <a:t>, 190-220°С</a:t>
            </a:r>
          </a:p>
          <a:p>
            <a:r>
              <a:rPr lang="en-US" sz="3800" dirty="0" smtClean="0"/>
              <a:t>Main application is in PP, PE, PBT and polyamides</a:t>
            </a:r>
          </a:p>
          <a:p>
            <a:r>
              <a:rPr lang="en-US" sz="3800" dirty="0" smtClean="0"/>
              <a:t>Copolymerized with </a:t>
            </a:r>
            <a:r>
              <a:rPr lang="en-US" sz="3800" dirty="0" err="1" smtClean="0"/>
              <a:t>acrylates</a:t>
            </a:r>
            <a:r>
              <a:rPr lang="en-US" sz="3800" dirty="0" smtClean="0"/>
              <a:t> it is </a:t>
            </a:r>
            <a:r>
              <a:rPr lang="en-US" sz="3800" dirty="0" smtClean="0"/>
              <a:t>used for finishing textiles</a:t>
            </a:r>
            <a:endParaRPr lang="ru-RU" sz="3800" dirty="0" smtClean="0"/>
          </a:p>
          <a:p>
            <a:r>
              <a:rPr lang="en-US" sz="3800" dirty="0" smtClean="0"/>
              <a:t>Proprietary FR to ICL-IP</a:t>
            </a:r>
            <a:endParaRPr lang="en-US" sz="3800" dirty="0"/>
          </a:p>
        </p:txBody>
      </p:sp>
      <p:graphicFrame>
        <p:nvGraphicFramePr>
          <p:cNvPr id="46084" name="Object 4"/>
          <p:cNvGraphicFramePr>
            <a:graphicFrameLocks noGrp="1" noChangeAspect="1"/>
          </p:cNvGraphicFramePr>
          <p:nvPr>
            <p:ph sz="half" idx="2"/>
          </p:nvPr>
        </p:nvGraphicFramePr>
        <p:xfrm>
          <a:off x="11981793" y="2695903"/>
          <a:ext cx="3186989" cy="4146331"/>
        </p:xfrm>
        <a:graphic>
          <a:graphicData uri="http://schemas.openxmlformats.org/presentationml/2006/ole">
            <p:oleObj spid="_x0000_s34842" name="Document" r:id="rId3" imgW="1247775" imgH="1952625" progId="ChemWindow.Document">
              <p:embed/>
            </p:oleObj>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774730" y="425669"/>
            <a:ext cx="13069615" cy="977462"/>
          </a:xfrm>
        </p:spPr>
        <p:txBody>
          <a:bodyPr>
            <a:normAutofit fontScale="90000"/>
          </a:bodyPr>
          <a:lstStyle/>
          <a:p>
            <a:pPr algn="ctr"/>
            <a:r>
              <a:rPr lang="en-US" dirty="0" smtClean="0">
                <a:solidFill>
                  <a:srgbClr val="FFC000"/>
                </a:solidFill>
              </a:rPr>
              <a:t>Glass-filled PBT, V-0, 0.8 mm</a:t>
            </a:r>
            <a:endParaRPr lang="en-US" dirty="0">
              <a:solidFill>
                <a:srgbClr val="FFC000"/>
              </a:solidFill>
            </a:endParaRPr>
          </a:p>
        </p:txBody>
      </p:sp>
      <p:graphicFrame>
        <p:nvGraphicFramePr>
          <p:cNvPr id="39941" name="Object 5"/>
          <p:cNvGraphicFramePr>
            <a:graphicFrameLocks noGrp="1" noChangeAspect="1"/>
          </p:cNvGraphicFramePr>
          <p:nvPr>
            <p:ph idx="1"/>
          </p:nvPr>
        </p:nvGraphicFramePr>
        <p:xfrm>
          <a:off x="3578772" y="1825413"/>
          <a:ext cx="9948041" cy="6924313"/>
        </p:xfrm>
        <a:graphic>
          <a:graphicData uri="http://schemas.openxmlformats.org/presentationml/2006/ole">
            <p:oleObj spid="_x0000_s39965" name="Document" r:id="rId3" imgW="6105850" imgH="4249474" progId="Word.Document.12">
              <p:embed/>
            </p:oleObj>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ChangeArrowheads="1"/>
          </p:cNvSpPr>
          <p:nvPr/>
        </p:nvSpPr>
        <p:spPr bwMode="auto">
          <a:xfrm>
            <a:off x="12922868" y="3564248"/>
            <a:ext cx="3140054" cy="700557"/>
          </a:xfrm>
          <a:prstGeom prst="rect">
            <a:avLst/>
          </a:prstGeom>
          <a:noFill/>
          <a:ln w="9525">
            <a:noFill/>
            <a:miter lim="800000"/>
            <a:headEnd/>
            <a:tailEnd/>
          </a:ln>
        </p:spPr>
        <p:txBody>
          <a:bodyPr wrap="none" lIns="145143" tIns="72571" rIns="145143" bIns="72571">
            <a:spAutoFit/>
          </a:bodyPr>
          <a:lstStyle/>
          <a:p>
            <a:pPr algn="r"/>
            <a:r>
              <a:rPr lang="en-US" b="1" dirty="0">
                <a:solidFill>
                  <a:srgbClr val="0000FC"/>
                </a:solidFill>
              </a:rPr>
              <a:t>with </a:t>
            </a:r>
            <a:r>
              <a:rPr lang="en-US" b="1" dirty="0">
                <a:solidFill>
                  <a:srgbClr val="FA0000"/>
                </a:solidFill>
              </a:rPr>
              <a:t>FR-1025</a:t>
            </a:r>
          </a:p>
        </p:txBody>
      </p:sp>
      <p:pic>
        <p:nvPicPr>
          <p:cNvPr id="60420" name="Picture 3" descr="GFR PBT no 1025"/>
          <p:cNvPicPr>
            <a:picLocks noChangeAspect="1" noChangeArrowheads="1"/>
          </p:cNvPicPr>
          <p:nvPr/>
        </p:nvPicPr>
        <p:blipFill>
          <a:blip r:embed="rId2" cstate="print"/>
          <a:srcRect/>
          <a:stretch>
            <a:fillRect/>
          </a:stretch>
        </p:blipFill>
        <p:spPr bwMode="auto">
          <a:xfrm>
            <a:off x="0" y="1848588"/>
            <a:ext cx="5361832" cy="3596217"/>
          </a:xfrm>
          <a:prstGeom prst="rect">
            <a:avLst/>
          </a:prstGeom>
          <a:noFill/>
          <a:ln w="9525">
            <a:noFill/>
            <a:miter lim="800000"/>
            <a:headEnd/>
            <a:tailEnd/>
          </a:ln>
        </p:spPr>
      </p:pic>
      <p:sp>
        <p:nvSpPr>
          <p:cNvPr id="60421" name="Text Box 4"/>
          <p:cNvSpPr txBox="1">
            <a:spLocks noChangeArrowheads="1"/>
          </p:cNvSpPr>
          <p:nvPr/>
        </p:nvSpPr>
        <p:spPr bwMode="auto">
          <a:xfrm>
            <a:off x="2743200" y="283779"/>
            <a:ext cx="13512800" cy="1023723"/>
          </a:xfrm>
          <a:prstGeom prst="rect">
            <a:avLst/>
          </a:prstGeom>
          <a:noFill/>
          <a:ln w="9525">
            <a:noFill/>
            <a:miter lim="800000"/>
            <a:headEnd/>
            <a:tailEnd/>
          </a:ln>
        </p:spPr>
        <p:txBody>
          <a:bodyPr wrap="square" lIns="145143" tIns="72571" rIns="145143" bIns="72571">
            <a:spAutoFit/>
          </a:bodyPr>
          <a:lstStyle/>
          <a:p>
            <a:pPr algn="ctr"/>
            <a:r>
              <a:rPr lang="en-US" sz="5700" dirty="0" smtClean="0">
                <a:solidFill>
                  <a:srgbClr val="FFC000"/>
                </a:solidFill>
              </a:rPr>
              <a:t>SEM of GF PBT+FR-1025 fracture</a:t>
            </a:r>
            <a:endParaRPr lang="en-US" sz="4400" b="1" dirty="0">
              <a:solidFill>
                <a:srgbClr val="FFC000"/>
              </a:solidFill>
              <a:latin typeface="Times New Roman" pitchFamily="18" charset="0"/>
              <a:cs typeface="Times New Roman" pitchFamily="18" charset="0"/>
            </a:endParaRPr>
          </a:p>
        </p:txBody>
      </p:sp>
      <p:sp>
        <p:nvSpPr>
          <p:cNvPr id="60424" name="Rectangle 9"/>
          <p:cNvSpPr>
            <a:spLocks noChangeArrowheads="1"/>
          </p:cNvSpPr>
          <p:nvPr/>
        </p:nvSpPr>
        <p:spPr bwMode="auto">
          <a:xfrm>
            <a:off x="220717" y="5549463"/>
            <a:ext cx="2837793" cy="700557"/>
          </a:xfrm>
          <a:prstGeom prst="rect">
            <a:avLst/>
          </a:prstGeom>
          <a:noFill/>
          <a:ln w="9525">
            <a:noFill/>
            <a:miter lim="800000"/>
            <a:headEnd/>
            <a:tailEnd/>
          </a:ln>
        </p:spPr>
        <p:txBody>
          <a:bodyPr wrap="square" lIns="145143" tIns="72571" rIns="145143" bIns="72571">
            <a:spAutoFit/>
          </a:bodyPr>
          <a:lstStyle/>
          <a:p>
            <a:pPr algn="r"/>
            <a:r>
              <a:rPr lang="en-US" b="1" dirty="0">
                <a:solidFill>
                  <a:srgbClr val="0000FC"/>
                </a:solidFill>
              </a:rPr>
              <a:t>Ref. no FR</a:t>
            </a:r>
          </a:p>
        </p:txBody>
      </p:sp>
      <p:pic>
        <p:nvPicPr>
          <p:cNvPr id="199690" name="Picture 10"/>
          <p:cNvPicPr>
            <a:picLocks noChangeAspect="1" noChangeArrowheads="1"/>
          </p:cNvPicPr>
          <p:nvPr/>
        </p:nvPicPr>
        <p:blipFill>
          <a:blip r:embed="rId3" cstate="print"/>
          <a:srcRect/>
          <a:stretch>
            <a:fillRect/>
          </a:stretch>
        </p:blipFill>
        <p:spPr bwMode="auto">
          <a:xfrm>
            <a:off x="11035861" y="4347567"/>
            <a:ext cx="5158049" cy="3640667"/>
          </a:xfrm>
          <a:prstGeom prst="rect">
            <a:avLst/>
          </a:prstGeom>
          <a:noFill/>
          <a:ln w="9525">
            <a:noFill/>
            <a:miter lim="800000"/>
            <a:headEnd/>
            <a:tailEnd/>
          </a:ln>
        </p:spPr>
      </p:pic>
      <p:pic>
        <p:nvPicPr>
          <p:cNvPr id="199692" name="Picture 12" descr="Large GFR 1025"/>
          <p:cNvPicPr>
            <a:picLocks noChangeAspect="1" noChangeArrowheads="1"/>
          </p:cNvPicPr>
          <p:nvPr/>
        </p:nvPicPr>
        <p:blipFill>
          <a:blip r:embed="rId4" cstate="print"/>
          <a:srcRect/>
          <a:stretch>
            <a:fillRect/>
          </a:stretch>
        </p:blipFill>
        <p:spPr bwMode="auto">
          <a:xfrm>
            <a:off x="3972909" y="2727435"/>
            <a:ext cx="8789260" cy="598477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9682"/>
                                        </p:tgtEl>
                                        <p:attrNameLst>
                                          <p:attrName>style.visibility</p:attrName>
                                        </p:attrNameLst>
                                      </p:cBhvr>
                                      <p:to>
                                        <p:strVal val="visible"/>
                                      </p:to>
                                    </p:set>
                                    <p:animEffect transition="in" filter="fade">
                                      <p:cBhvr>
                                        <p:cTn id="7" dur="2000"/>
                                        <p:tgtEl>
                                          <p:spTgt spid="199682"/>
                                        </p:tgtEl>
                                      </p:cBhvr>
                                    </p:animEffect>
                                  </p:childTnLst>
                                </p:cTn>
                              </p:par>
                              <p:par>
                                <p:cTn id="8" presetID="10" presetClass="entr" presetSubtype="0" fill="hold" nodeType="withEffect">
                                  <p:stCondLst>
                                    <p:cond delay="0"/>
                                  </p:stCondLst>
                                  <p:childTnLst>
                                    <p:set>
                                      <p:cBhvr>
                                        <p:cTn id="9" dur="1" fill="hold">
                                          <p:stCondLst>
                                            <p:cond delay="0"/>
                                          </p:stCondLst>
                                        </p:cTn>
                                        <p:tgtEl>
                                          <p:spTgt spid="199690"/>
                                        </p:tgtEl>
                                        <p:attrNameLst>
                                          <p:attrName>style.visibility</p:attrName>
                                        </p:attrNameLst>
                                      </p:cBhvr>
                                      <p:to>
                                        <p:strVal val="visible"/>
                                      </p:to>
                                    </p:set>
                                    <p:animEffect transition="in" filter="fade">
                                      <p:cBhvr>
                                        <p:cTn id="10" dur="2000"/>
                                        <p:tgtEl>
                                          <p:spTgt spid="19969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9692"/>
                                        </p:tgtEl>
                                        <p:attrNameLst>
                                          <p:attrName>style.visibility</p:attrName>
                                        </p:attrNameLst>
                                      </p:cBhvr>
                                      <p:to>
                                        <p:strVal val="visible"/>
                                      </p:to>
                                    </p:set>
                                    <p:animEffect transition="in" filter="fade">
                                      <p:cBhvr>
                                        <p:cTn id="15" dur="2000"/>
                                        <p:tgtEl>
                                          <p:spTgt spid="199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5"/>
          <p:cNvSpPr>
            <a:spLocks noChangeArrowheads="1"/>
          </p:cNvSpPr>
          <p:nvPr/>
        </p:nvSpPr>
        <p:spPr bwMode="auto">
          <a:xfrm>
            <a:off x="2538248" y="425669"/>
            <a:ext cx="13717752" cy="886243"/>
          </a:xfrm>
          <a:prstGeom prst="rect">
            <a:avLst/>
          </a:prstGeom>
          <a:noFill/>
          <a:ln w="9525">
            <a:noFill/>
            <a:miter lim="800000"/>
            <a:headEnd/>
            <a:tailEnd/>
          </a:ln>
        </p:spPr>
        <p:txBody>
          <a:bodyPr wrap="square" lIns="146151" tIns="73076" rIns="146151" bIns="73076">
            <a:spAutoFit/>
          </a:bodyPr>
          <a:lstStyle/>
          <a:p>
            <a:pPr defTabSz="1209523" eaLnBrk="0" hangingPunct="0"/>
            <a:r>
              <a:rPr lang="en-US" sz="4800" dirty="0">
                <a:solidFill>
                  <a:srgbClr val="FFC000"/>
                </a:solidFill>
                <a:latin typeface="Times New Roman" pitchFamily="18" charset="0"/>
                <a:cs typeface="Times New Roman" pitchFamily="18" charset="0"/>
              </a:rPr>
              <a:t>Thermal </a:t>
            </a:r>
            <a:r>
              <a:rPr lang="en-US" sz="4800" dirty="0" smtClean="0">
                <a:solidFill>
                  <a:srgbClr val="FFC000"/>
                </a:solidFill>
                <a:latin typeface="Times New Roman" pitchFamily="18" charset="0"/>
                <a:cs typeface="Times New Roman" pitchFamily="18" charset="0"/>
              </a:rPr>
              <a:t>Aging at 190</a:t>
            </a:r>
            <a:r>
              <a:rPr lang="en-US" sz="4800" baseline="30000" dirty="0" smtClean="0">
                <a:solidFill>
                  <a:srgbClr val="FFC000"/>
                </a:solidFill>
                <a:latin typeface="Times New Roman" pitchFamily="18" charset="0"/>
                <a:cs typeface="Times New Roman" pitchFamily="18" charset="0"/>
              </a:rPr>
              <a:t>0</a:t>
            </a:r>
            <a:r>
              <a:rPr lang="en-US" sz="4800" dirty="0" smtClean="0">
                <a:solidFill>
                  <a:srgbClr val="FFC000"/>
                </a:solidFill>
                <a:latin typeface="Times New Roman" pitchFamily="18" charset="0"/>
                <a:cs typeface="Times New Roman" pitchFamily="18" charset="0"/>
              </a:rPr>
              <a:t>C GFR </a:t>
            </a:r>
            <a:r>
              <a:rPr lang="en-US" sz="4800" dirty="0">
                <a:solidFill>
                  <a:srgbClr val="FFC000"/>
                </a:solidFill>
                <a:latin typeface="Times New Roman" pitchFamily="18" charset="0"/>
                <a:cs typeface="Times New Roman" pitchFamily="18" charset="0"/>
              </a:rPr>
              <a:t>PBT </a:t>
            </a:r>
            <a:r>
              <a:rPr lang="en-US" sz="4800" dirty="0" smtClean="0">
                <a:solidFill>
                  <a:srgbClr val="FFC000"/>
                </a:solidFill>
                <a:latin typeface="Times New Roman" pitchFamily="18" charset="0"/>
                <a:cs typeface="Times New Roman" pitchFamily="18" charset="0"/>
              </a:rPr>
              <a:t>with FR-1025</a:t>
            </a:r>
            <a:endParaRPr lang="en-US" sz="4800" dirty="0">
              <a:solidFill>
                <a:srgbClr val="FFC000"/>
              </a:solidFill>
              <a:latin typeface="Times New Roman" pitchFamily="18" charset="0"/>
              <a:cs typeface="Times New Roman" pitchFamily="18" charset="0"/>
            </a:endParaRPr>
          </a:p>
        </p:txBody>
      </p:sp>
      <p:sp>
        <p:nvSpPr>
          <p:cNvPr id="61445" name="Rectangle 6"/>
          <p:cNvSpPr>
            <a:spLocks noChangeArrowheads="1"/>
          </p:cNvSpPr>
          <p:nvPr/>
        </p:nvSpPr>
        <p:spPr bwMode="auto">
          <a:xfrm rot="-5400000">
            <a:off x="307584" y="4828074"/>
            <a:ext cx="4963102" cy="701577"/>
          </a:xfrm>
          <a:prstGeom prst="rect">
            <a:avLst/>
          </a:prstGeom>
          <a:noFill/>
          <a:ln w="9525">
            <a:noFill/>
            <a:miter lim="800000"/>
            <a:headEnd/>
            <a:tailEnd/>
          </a:ln>
        </p:spPr>
        <p:txBody>
          <a:bodyPr wrap="none" lIns="146151" tIns="73076" rIns="146151" bIns="73076">
            <a:spAutoFit/>
          </a:bodyPr>
          <a:lstStyle/>
          <a:p>
            <a:pPr defTabSz="1209523" eaLnBrk="0" hangingPunct="0"/>
            <a:r>
              <a:rPr lang="en-US" b="1" dirty="0">
                <a:solidFill>
                  <a:srgbClr val="0707F5"/>
                </a:solidFill>
              </a:rPr>
              <a:t>Strength retention, %</a:t>
            </a:r>
          </a:p>
        </p:txBody>
      </p:sp>
      <p:grpSp>
        <p:nvGrpSpPr>
          <p:cNvPr id="2" name="Group 7"/>
          <p:cNvGrpSpPr>
            <a:grpSpLocks/>
          </p:cNvGrpSpPr>
          <p:nvPr/>
        </p:nvGrpSpPr>
        <p:grpSpPr bwMode="auto">
          <a:xfrm>
            <a:off x="3158067" y="2833487"/>
            <a:ext cx="9265161" cy="5080000"/>
            <a:chOff x="935" y="1556"/>
            <a:chExt cx="3625" cy="2400"/>
          </a:xfrm>
        </p:grpSpPr>
        <p:grpSp>
          <p:nvGrpSpPr>
            <p:cNvPr id="3" name="Group 8"/>
            <p:cNvGrpSpPr>
              <a:grpSpLocks/>
            </p:cNvGrpSpPr>
            <p:nvPr/>
          </p:nvGrpSpPr>
          <p:grpSpPr bwMode="auto">
            <a:xfrm>
              <a:off x="1286" y="1632"/>
              <a:ext cx="3274" cy="1968"/>
              <a:chOff x="1286" y="1632"/>
              <a:chExt cx="3274" cy="1968"/>
            </a:xfrm>
          </p:grpSpPr>
          <p:sp>
            <p:nvSpPr>
              <p:cNvPr id="61463" name="Line 9"/>
              <p:cNvSpPr>
                <a:spLocks noChangeShapeType="1"/>
              </p:cNvSpPr>
              <p:nvPr/>
            </p:nvSpPr>
            <p:spPr bwMode="auto">
              <a:xfrm>
                <a:off x="1392" y="1632"/>
                <a:ext cx="0" cy="1968"/>
              </a:xfrm>
              <a:prstGeom prst="line">
                <a:avLst/>
              </a:prstGeom>
              <a:noFill/>
              <a:ln w="12700">
                <a:solidFill>
                  <a:srgbClr val="0707F5"/>
                </a:solidFill>
                <a:round/>
                <a:headEnd type="none" w="sm" len="sm"/>
                <a:tailEnd type="none" w="sm" len="sm"/>
              </a:ln>
            </p:spPr>
            <p:txBody>
              <a:bodyPr wrap="none" anchor="ctr"/>
              <a:lstStyle/>
              <a:p>
                <a:endParaRPr lang="en-US" dirty="0"/>
              </a:p>
            </p:txBody>
          </p:sp>
          <p:sp>
            <p:nvSpPr>
              <p:cNvPr id="61464" name="Line 10"/>
              <p:cNvSpPr>
                <a:spLocks noChangeShapeType="1"/>
              </p:cNvSpPr>
              <p:nvPr/>
            </p:nvSpPr>
            <p:spPr bwMode="auto">
              <a:xfrm>
                <a:off x="1392" y="3600"/>
                <a:ext cx="3168" cy="0"/>
              </a:xfrm>
              <a:prstGeom prst="line">
                <a:avLst/>
              </a:prstGeom>
              <a:noFill/>
              <a:ln w="12700">
                <a:solidFill>
                  <a:srgbClr val="0707F5"/>
                </a:solidFill>
                <a:round/>
                <a:headEnd type="none" w="sm" len="sm"/>
                <a:tailEnd type="none" w="sm" len="sm"/>
              </a:ln>
            </p:spPr>
            <p:txBody>
              <a:bodyPr wrap="none" anchor="ctr"/>
              <a:lstStyle/>
              <a:p>
                <a:endParaRPr lang="en-US" dirty="0"/>
              </a:p>
            </p:txBody>
          </p:sp>
          <p:sp>
            <p:nvSpPr>
              <p:cNvPr id="61465" name="Line 11"/>
              <p:cNvSpPr>
                <a:spLocks noChangeShapeType="1"/>
              </p:cNvSpPr>
              <p:nvPr/>
            </p:nvSpPr>
            <p:spPr bwMode="auto">
              <a:xfrm flipH="1">
                <a:off x="1286" y="3120"/>
                <a:ext cx="96" cy="0"/>
              </a:xfrm>
              <a:prstGeom prst="line">
                <a:avLst/>
              </a:prstGeom>
              <a:noFill/>
              <a:ln w="12700">
                <a:solidFill>
                  <a:srgbClr val="0707F5"/>
                </a:solidFill>
                <a:round/>
                <a:headEnd type="none" w="sm" len="sm"/>
                <a:tailEnd type="none" w="sm" len="sm"/>
              </a:ln>
            </p:spPr>
            <p:txBody>
              <a:bodyPr wrap="none" anchor="ctr"/>
              <a:lstStyle/>
              <a:p>
                <a:endParaRPr lang="en-US" dirty="0"/>
              </a:p>
            </p:txBody>
          </p:sp>
          <p:sp>
            <p:nvSpPr>
              <p:cNvPr id="61466" name="Line 12"/>
              <p:cNvSpPr>
                <a:spLocks noChangeShapeType="1"/>
              </p:cNvSpPr>
              <p:nvPr/>
            </p:nvSpPr>
            <p:spPr bwMode="auto">
              <a:xfrm flipH="1">
                <a:off x="1286" y="2160"/>
                <a:ext cx="96" cy="0"/>
              </a:xfrm>
              <a:prstGeom prst="line">
                <a:avLst/>
              </a:prstGeom>
              <a:noFill/>
              <a:ln w="12700">
                <a:solidFill>
                  <a:srgbClr val="0707F5"/>
                </a:solidFill>
                <a:round/>
                <a:headEnd type="none" w="sm" len="sm"/>
                <a:tailEnd type="none" w="sm" len="sm"/>
              </a:ln>
            </p:spPr>
            <p:txBody>
              <a:bodyPr wrap="none" anchor="ctr"/>
              <a:lstStyle/>
              <a:p>
                <a:endParaRPr lang="en-US" dirty="0"/>
              </a:p>
            </p:txBody>
          </p:sp>
          <p:sp>
            <p:nvSpPr>
              <p:cNvPr id="61467" name="Line 13"/>
              <p:cNvSpPr>
                <a:spLocks noChangeShapeType="1"/>
              </p:cNvSpPr>
              <p:nvPr/>
            </p:nvSpPr>
            <p:spPr bwMode="auto">
              <a:xfrm flipH="1">
                <a:off x="1286" y="2640"/>
                <a:ext cx="96" cy="0"/>
              </a:xfrm>
              <a:prstGeom prst="line">
                <a:avLst/>
              </a:prstGeom>
              <a:noFill/>
              <a:ln w="12700">
                <a:solidFill>
                  <a:srgbClr val="0707F5"/>
                </a:solidFill>
                <a:round/>
                <a:headEnd type="none" w="sm" len="sm"/>
                <a:tailEnd type="none" w="sm" len="sm"/>
              </a:ln>
            </p:spPr>
            <p:txBody>
              <a:bodyPr wrap="none" anchor="ctr"/>
              <a:lstStyle/>
              <a:p>
                <a:endParaRPr lang="en-US" dirty="0"/>
              </a:p>
            </p:txBody>
          </p:sp>
          <p:sp>
            <p:nvSpPr>
              <p:cNvPr id="61468" name="Line 14"/>
              <p:cNvSpPr>
                <a:spLocks noChangeShapeType="1"/>
              </p:cNvSpPr>
              <p:nvPr/>
            </p:nvSpPr>
            <p:spPr bwMode="auto">
              <a:xfrm flipH="1">
                <a:off x="1286" y="1680"/>
                <a:ext cx="96" cy="0"/>
              </a:xfrm>
              <a:prstGeom prst="line">
                <a:avLst/>
              </a:prstGeom>
              <a:noFill/>
              <a:ln w="12700">
                <a:solidFill>
                  <a:srgbClr val="0707F5"/>
                </a:solidFill>
                <a:round/>
                <a:headEnd type="none" w="sm" len="sm"/>
                <a:tailEnd type="none" w="sm" len="sm"/>
              </a:ln>
            </p:spPr>
            <p:txBody>
              <a:bodyPr wrap="none" anchor="ctr"/>
              <a:lstStyle/>
              <a:p>
                <a:endParaRPr lang="en-US" dirty="0"/>
              </a:p>
            </p:txBody>
          </p:sp>
        </p:grpSp>
        <p:sp>
          <p:nvSpPr>
            <p:cNvPr id="61462" name="Rectangle 15"/>
            <p:cNvSpPr>
              <a:spLocks noChangeArrowheads="1"/>
            </p:cNvSpPr>
            <p:nvPr/>
          </p:nvSpPr>
          <p:spPr bwMode="auto">
            <a:xfrm>
              <a:off x="935" y="1556"/>
              <a:ext cx="339" cy="2400"/>
            </a:xfrm>
            <a:prstGeom prst="rect">
              <a:avLst/>
            </a:prstGeom>
            <a:noFill/>
            <a:ln w="9525">
              <a:noFill/>
              <a:miter lim="800000"/>
              <a:headEnd/>
              <a:tailEnd/>
            </a:ln>
          </p:spPr>
          <p:txBody>
            <a:bodyPr wrap="none" lIns="92075" tIns="46038" rIns="92075" bIns="46038">
              <a:spAutoFit/>
            </a:bodyPr>
            <a:lstStyle/>
            <a:p>
              <a:pPr defTabSz="1209523" eaLnBrk="0" hangingPunct="0"/>
              <a:r>
                <a:rPr lang="en-US" b="1" dirty="0">
                  <a:solidFill>
                    <a:srgbClr val="0707F5"/>
                  </a:solidFill>
                </a:rPr>
                <a:t>100</a:t>
              </a:r>
            </a:p>
            <a:p>
              <a:pPr defTabSz="1209523" eaLnBrk="0" hangingPunct="0"/>
              <a:endParaRPr lang="en-US" b="1" dirty="0">
                <a:solidFill>
                  <a:srgbClr val="0707F5"/>
                </a:solidFill>
              </a:endParaRPr>
            </a:p>
            <a:p>
              <a:pPr defTabSz="1209523" eaLnBrk="0" hangingPunct="0"/>
              <a:r>
                <a:rPr lang="en-US" b="1" dirty="0">
                  <a:solidFill>
                    <a:srgbClr val="0707F5"/>
                  </a:solidFill>
                </a:rPr>
                <a:t>  75</a:t>
              </a:r>
            </a:p>
            <a:p>
              <a:pPr defTabSz="1209523" eaLnBrk="0" hangingPunct="0"/>
              <a:endParaRPr lang="en-US" b="1" dirty="0">
                <a:solidFill>
                  <a:srgbClr val="0707F5"/>
                </a:solidFill>
              </a:endParaRPr>
            </a:p>
            <a:p>
              <a:pPr defTabSz="1209523" eaLnBrk="0" hangingPunct="0"/>
              <a:r>
                <a:rPr lang="en-US" b="1" dirty="0">
                  <a:solidFill>
                    <a:srgbClr val="0707F5"/>
                  </a:solidFill>
                </a:rPr>
                <a:t>  50</a:t>
              </a:r>
            </a:p>
            <a:p>
              <a:pPr defTabSz="1209523" eaLnBrk="0" hangingPunct="0"/>
              <a:endParaRPr lang="en-US" b="1" dirty="0">
                <a:solidFill>
                  <a:srgbClr val="0707F5"/>
                </a:solidFill>
              </a:endParaRPr>
            </a:p>
            <a:p>
              <a:pPr defTabSz="1209523" eaLnBrk="0" hangingPunct="0"/>
              <a:r>
                <a:rPr lang="en-US" b="1" dirty="0">
                  <a:solidFill>
                    <a:srgbClr val="0707F5"/>
                  </a:solidFill>
                </a:rPr>
                <a:t>  25</a:t>
              </a:r>
            </a:p>
            <a:p>
              <a:pPr defTabSz="1209523" eaLnBrk="0" hangingPunct="0"/>
              <a:endParaRPr lang="en-US" b="1" dirty="0">
                <a:solidFill>
                  <a:srgbClr val="0707F5"/>
                </a:solidFill>
              </a:endParaRPr>
            </a:p>
            <a:p>
              <a:pPr defTabSz="1209523" eaLnBrk="0" hangingPunct="0"/>
              <a:r>
                <a:rPr lang="en-US" b="1" dirty="0">
                  <a:solidFill>
                    <a:srgbClr val="0707F5"/>
                  </a:solidFill>
                </a:rPr>
                <a:t>    0</a:t>
              </a:r>
            </a:p>
          </p:txBody>
        </p:sp>
      </p:grpSp>
      <p:sp>
        <p:nvSpPr>
          <p:cNvPr id="61447" name="Rectangle 16"/>
          <p:cNvSpPr>
            <a:spLocks noChangeArrowheads="1"/>
          </p:cNvSpPr>
          <p:nvPr/>
        </p:nvSpPr>
        <p:spPr bwMode="auto">
          <a:xfrm>
            <a:off x="12252833" y="7343739"/>
            <a:ext cx="1902648" cy="701577"/>
          </a:xfrm>
          <a:prstGeom prst="rect">
            <a:avLst/>
          </a:prstGeom>
          <a:noFill/>
          <a:ln w="9525">
            <a:noFill/>
            <a:miter lim="800000"/>
            <a:headEnd/>
            <a:tailEnd/>
          </a:ln>
        </p:spPr>
        <p:txBody>
          <a:bodyPr wrap="none" lIns="146151" tIns="73076" rIns="146151" bIns="73076">
            <a:spAutoFit/>
          </a:bodyPr>
          <a:lstStyle/>
          <a:p>
            <a:pPr defTabSz="1209523" eaLnBrk="0" hangingPunct="0"/>
            <a:r>
              <a:rPr lang="en-US" b="1" dirty="0">
                <a:solidFill>
                  <a:srgbClr val="0707F5"/>
                </a:solidFill>
              </a:rPr>
              <a:t>Time, h</a:t>
            </a:r>
          </a:p>
        </p:txBody>
      </p:sp>
      <p:sp>
        <p:nvSpPr>
          <p:cNvPr id="61448" name="Line 17"/>
          <p:cNvSpPr>
            <a:spLocks noChangeShapeType="1"/>
          </p:cNvSpPr>
          <p:nvPr/>
        </p:nvSpPr>
        <p:spPr bwMode="auto">
          <a:xfrm>
            <a:off x="6937022" y="7207251"/>
            <a:ext cx="0" cy="203200"/>
          </a:xfrm>
          <a:prstGeom prst="line">
            <a:avLst/>
          </a:prstGeom>
          <a:noFill/>
          <a:ln w="9525">
            <a:noFill/>
            <a:round/>
            <a:headEnd type="none" w="sm" len="sm"/>
            <a:tailEnd type="none" w="sm" len="sm"/>
          </a:ln>
        </p:spPr>
        <p:txBody>
          <a:bodyPr wrap="none" lIns="145143" tIns="72571" rIns="145143" bIns="72571" anchor="ctr"/>
          <a:lstStyle/>
          <a:p>
            <a:endParaRPr lang="en-US" dirty="0"/>
          </a:p>
        </p:txBody>
      </p:sp>
      <p:sp>
        <p:nvSpPr>
          <p:cNvPr id="61449" name="Line 18"/>
          <p:cNvSpPr>
            <a:spLocks noChangeShapeType="1"/>
          </p:cNvSpPr>
          <p:nvPr/>
        </p:nvSpPr>
        <p:spPr bwMode="auto">
          <a:xfrm>
            <a:off x="8969022" y="7207251"/>
            <a:ext cx="0" cy="203200"/>
          </a:xfrm>
          <a:prstGeom prst="line">
            <a:avLst/>
          </a:prstGeom>
          <a:noFill/>
          <a:ln w="9525">
            <a:noFill/>
            <a:round/>
            <a:headEnd type="none" w="sm" len="sm"/>
            <a:tailEnd type="none" w="sm" len="sm"/>
          </a:ln>
        </p:spPr>
        <p:txBody>
          <a:bodyPr wrap="none" lIns="145143" tIns="72571" rIns="145143" bIns="72571" anchor="ctr"/>
          <a:lstStyle/>
          <a:p>
            <a:endParaRPr lang="en-US" dirty="0"/>
          </a:p>
        </p:txBody>
      </p:sp>
      <p:sp>
        <p:nvSpPr>
          <p:cNvPr id="61450" name="Line 19"/>
          <p:cNvSpPr>
            <a:spLocks noChangeShapeType="1"/>
          </p:cNvSpPr>
          <p:nvPr/>
        </p:nvSpPr>
        <p:spPr bwMode="auto">
          <a:xfrm>
            <a:off x="11001022" y="7207251"/>
            <a:ext cx="0" cy="203200"/>
          </a:xfrm>
          <a:prstGeom prst="line">
            <a:avLst/>
          </a:prstGeom>
          <a:noFill/>
          <a:ln w="9525">
            <a:noFill/>
            <a:round/>
            <a:headEnd type="none" w="sm" len="sm"/>
            <a:tailEnd type="none" w="sm" len="sm"/>
          </a:ln>
        </p:spPr>
        <p:txBody>
          <a:bodyPr wrap="none" lIns="145143" tIns="72571" rIns="145143" bIns="72571" anchor="ctr"/>
          <a:lstStyle/>
          <a:p>
            <a:endParaRPr lang="en-US" dirty="0"/>
          </a:p>
        </p:txBody>
      </p:sp>
      <p:sp>
        <p:nvSpPr>
          <p:cNvPr id="61451" name="Line 20"/>
          <p:cNvSpPr>
            <a:spLocks noChangeShapeType="1"/>
          </p:cNvSpPr>
          <p:nvPr/>
        </p:nvSpPr>
        <p:spPr bwMode="auto">
          <a:xfrm>
            <a:off x="13033022" y="7207251"/>
            <a:ext cx="0" cy="203200"/>
          </a:xfrm>
          <a:prstGeom prst="line">
            <a:avLst/>
          </a:prstGeom>
          <a:noFill/>
          <a:ln w="9525">
            <a:noFill/>
            <a:round/>
            <a:headEnd type="none" w="sm" len="sm"/>
            <a:tailEnd type="none" w="sm" len="sm"/>
          </a:ln>
        </p:spPr>
        <p:txBody>
          <a:bodyPr wrap="none" lIns="145143" tIns="72571" rIns="145143" bIns="72571" anchor="ctr"/>
          <a:lstStyle/>
          <a:p>
            <a:endParaRPr lang="en-US" dirty="0"/>
          </a:p>
        </p:txBody>
      </p:sp>
      <p:sp>
        <p:nvSpPr>
          <p:cNvPr id="61452" name="Rectangle 21"/>
          <p:cNvSpPr>
            <a:spLocks noChangeArrowheads="1"/>
          </p:cNvSpPr>
          <p:nvPr/>
        </p:nvSpPr>
        <p:spPr bwMode="auto">
          <a:xfrm>
            <a:off x="4303986" y="7330966"/>
            <a:ext cx="8797159" cy="701577"/>
          </a:xfrm>
          <a:prstGeom prst="rect">
            <a:avLst/>
          </a:prstGeom>
          <a:noFill/>
          <a:ln w="9525">
            <a:noFill/>
            <a:miter lim="800000"/>
            <a:headEnd/>
            <a:tailEnd/>
          </a:ln>
        </p:spPr>
        <p:txBody>
          <a:bodyPr wrap="square" lIns="146151" tIns="73076" rIns="146151" bIns="73076">
            <a:spAutoFit/>
          </a:bodyPr>
          <a:lstStyle/>
          <a:p>
            <a:pPr defTabSz="1209523" eaLnBrk="0" hangingPunct="0"/>
            <a:r>
              <a:rPr lang="en-US" b="1" dirty="0">
                <a:solidFill>
                  <a:srgbClr val="0707F5"/>
                </a:solidFill>
              </a:rPr>
              <a:t>250	    500         750	   1000</a:t>
            </a:r>
          </a:p>
        </p:txBody>
      </p:sp>
      <p:sp>
        <p:nvSpPr>
          <p:cNvPr id="61453" name="Line 22"/>
          <p:cNvSpPr>
            <a:spLocks noChangeShapeType="1"/>
          </p:cNvSpPr>
          <p:nvPr/>
        </p:nvSpPr>
        <p:spPr bwMode="auto">
          <a:xfrm>
            <a:off x="4905022" y="5175251"/>
            <a:ext cx="8398933" cy="0"/>
          </a:xfrm>
          <a:prstGeom prst="line">
            <a:avLst/>
          </a:prstGeom>
          <a:noFill/>
          <a:ln w="50800">
            <a:solidFill>
              <a:srgbClr val="FF0000"/>
            </a:solidFill>
            <a:round/>
            <a:headEnd type="none" w="sm" len="sm"/>
            <a:tailEnd type="none" w="sm" len="sm"/>
          </a:ln>
        </p:spPr>
        <p:txBody>
          <a:bodyPr wrap="none" lIns="145143" tIns="72571" rIns="145143" bIns="72571" anchor="ctr"/>
          <a:lstStyle/>
          <a:p>
            <a:endParaRPr lang="en-US" dirty="0"/>
          </a:p>
        </p:txBody>
      </p:sp>
      <p:grpSp>
        <p:nvGrpSpPr>
          <p:cNvPr id="4" name="Group 23"/>
          <p:cNvGrpSpPr>
            <a:grpSpLocks/>
          </p:cNvGrpSpPr>
          <p:nvPr/>
        </p:nvGrpSpPr>
        <p:grpSpPr bwMode="auto">
          <a:xfrm>
            <a:off x="4905023" y="3145367"/>
            <a:ext cx="8396112" cy="2032000"/>
            <a:chOff x="1738" y="1486"/>
            <a:chExt cx="2975" cy="960"/>
          </a:xfrm>
        </p:grpSpPr>
        <p:sp>
          <p:nvSpPr>
            <p:cNvPr id="61459" name="Arc 24"/>
            <p:cNvSpPr>
              <a:spLocks/>
            </p:cNvSpPr>
            <p:nvPr/>
          </p:nvSpPr>
          <p:spPr bwMode="auto">
            <a:xfrm>
              <a:off x="1738" y="1486"/>
              <a:ext cx="2760" cy="960"/>
            </a:xfrm>
            <a:custGeom>
              <a:avLst/>
              <a:gdLst>
                <a:gd name="T0" fmla="*/ 0 w 20031"/>
                <a:gd name="T1" fmla="*/ 0 h 21600"/>
                <a:gd name="T2" fmla="*/ 0 w 20031"/>
                <a:gd name="T3" fmla="*/ 0 h 21600"/>
                <a:gd name="T4" fmla="*/ 0 w 20031"/>
                <a:gd name="T5" fmla="*/ 0 h 21600"/>
                <a:gd name="T6" fmla="*/ 0 60000 65536"/>
                <a:gd name="T7" fmla="*/ 0 60000 65536"/>
                <a:gd name="T8" fmla="*/ 0 60000 65536"/>
                <a:gd name="T9" fmla="*/ 0 w 20031"/>
                <a:gd name="T10" fmla="*/ 0 h 21600"/>
                <a:gd name="T11" fmla="*/ 20031 w 20031"/>
                <a:gd name="T12" fmla="*/ 21600 h 21600"/>
              </a:gdLst>
              <a:ahLst/>
              <a:cxnLst>
                <a:cxn ang="T6">
                  <a:pos x="T0" y="T1"/>
                </a:cxn>
                <a:cxn ang="T7">
                  <a:pos x="T2" y="T3"/>
                </a:cxn>
                <a:cxn ang="T8">
                  <a:pos x="T4" y="T5"/>
                </a:cxn>
              </a:cxnLst>
              <a:rect l="T9" t="T10" r="T11" b="T12"/>
              <a:pathLst>
                <a:path w="20031" h="21600" fill="none" extrusionOk="0">
                  <a:moveTo>
                    <a:pt x="0" y="0"/>
                  </a:moveTo>
                  <a:cubicBezTo>
                    <a:pt x="2" y="0"/>
                    <a:pt x="4" y="-1"/>
                    <a:pt x="7" y="0"/>
                  </a:cubicBezTo>
                  <a:cubicBezTo>
                    <a:pt x="8808" y="0"/>
                    <a:pt x="16730" y="5340"/>
                    <a:pt x="20030" y="13500"/>
                  </a:cubicBezTo>
                </a:path>
                <a:path w="20031" h="21600" stroke="0" extrusionOk="0">
                  <a:moveTo>
                    <a:pt x="0" y="0"/>
                  </a:moveTo>
                  <a:cubicBezTo>
                    <a:pt x="2" y="0"/>
                    <a:pt x="4" y="-1"/>
                    <a:pt x="7" y="0"/>
                  </a:cubicBezTo>
                  <a:cubicBezTo>
                    <a:pt x="8808" y="0"/>
                    <a:pt x="16730" y="5340"/>
                    <a:pt x="20030" y="13500"/>
                  </a:cubicBezTo>
                  <a:lnTo>
                    <a:pt x="7" y="21600"/>
                  </a:lnTo>
                  <a:close/>
                </a:path>
              </a:pathLst>
            </a:custGeom>
            <a:noFill/>
            <a:ln w="50800" cap="rnd">
              <a:solidFill>
                <a:srgbClr val="0707F5"/>
              </a:solidFill>
              <a:round/>
              <a:headEnd type="none" w="sm" len="sm"/>
              <a:tailEnd type="none" w="sm" len="sm"/>
            </a:ln>
          </p:spPr>
          <p:txBody>
            <a:bodyPr wrap="none" anchor="ctr"/>
            <a:lstStyle/>
            <a:p>
              <a:endParaRPr lang="en-US" dirty="0"/>
            </a:p>
          </p:txBody>
        </p:sp>
        <p:sp>
          <p:nvSpPr>
            <p:cNvPr id="61460" name="Line 25"/>
            <p:cNvSpPr>
              <a:spLocks noChangeShapeType="1"/>
            </p:cNvSpPr>
            <p:nvPr/>
          </p:nvSpPr>
          <p:spPr bwMode="auto">
            <a:xfrm>
              <a:off x="4473" y="2065"/>
              <a:ext cx="240" cy="192"/>
            </a:xfrm>
            <a:prstGeom prst="line">
              <a:avLst/>
            </a:prstGeom>
            <a:noFill/>
            <a:ln w="50800">
              <a:solidFill>
                <a:srgbClr val="0707F5"/>
              </a:solidFill>
              <a:round/>
              <a:headEnd type="none" w="sm" len="sm"/>
              <a:tailEnd type="none" w="sm" len="sm"/>
            </a:ln>
          </p:spPr>
          <p:txBody>
            <a:bodyPr wrap="none" anchor="ctr"/>
            <a:lstStyle/>
            <a:p>
              <a:endParaRPr lang="en-US" dirty="0"/>
            </a:p>
          </p:txBody>
        </p:sp>
      </p:grpSp>
      <p:sp>
        <p:nvSpPr>
          <p:cNvPr id="61455" name="Line 26"/>
          <p:cNvSpPr>
            <a:spLocks noChangeShapeType="1"/>
          </p:cNvSpPr>
          <p:nvPr/>
        </p:nvSpPr>
        <p:spPr bwMode="auto">
          <a:xfrm>
            <a:off x="4905022" y="3204633"/>
            <a:ext cx="8128000" cy="3149600"/>
          </a:xfrm>
          <a:prstGeom prst="line">
            <a:avLst/>
          </a:prstGeom>
          <a:noFill/>
          <a:ln w="57150">
            <a:solidFill>
              <a:schemeClr val="tx1"/>
            </a:solidFill>
            <a:round/>
            <a:headEnd/>
            <a:tailEnd/>
          </a:ln>
        </p:spPr>
        <p:txBody>
          <a:bodyPr lIns="145143" tIns="72571" rIns="145143" bIns="72571"/>
          <a:lstStyle/>
          <a:p>
            <a:endParaRPr lang="en-US" dirty="0"/>
          </a:p>
        </p:txBody>
      </p:sp>
      <p:sp>
        <p:nvSpPr>
          <p:cNvPr id="61456" name="Text Box 27"/>
          <p:cNvSpPr txBox="1">
            <a:spLocks noChangeArrowheads="1"/>
          </p:cNvSpPr>
          <p:nvPr/>
        </p:nvSpPr>
        <p:spPr bwMode="auto">
          <a:xfrm>
            <a:off x="12232146" y="5503334"/>
            <a:ext cx="3134220" cy="639002"/>
          </a:xfrm>
          <a:prstGeom prst="rect">
            <a:avLst/>
          </a:prstGeom>
          <a:noFill/>
          <a:ln w="9525">
            <a:noFill/>
            <a:miter lim="800000"/>
            <a:headEnd/>
            <a:tailEnd/>
          </a:ln>
        </p:spPr>
        <p:txBody>
          <a:bodyPr wrap="none" lIns="145143" tIns="72571" rIns="145143" bIns="72571">
            <a:spAutoFit/>
          </a:bodyPr>
          <a:lstStyle/>
          <a:p>
            <a:pPr algn="ctr"/>
            <a:r>
              <a:rPr lang="en-US" sz="3200" dirty="0"/>
              <a:t>Ref PBT No FR</a:t>
            </a:r>
          </a:p>
        </p:txBody>
      </p:sp>
      <p:sp>
        <p:nvSpPr>
          <p:cNvPr id="61457" name="Text Box 28"/>
          <p:cNvSpPr txBox="1">
            <a:spLocks noChangeArrowheads="1"/>
          </p:cNvSpPr>
          <p:nvPr/>
        </p:nvSpPr>
        <p:spPr bwMode="auto">
          <a:xfrm>
            <a:off x="11954943" y="3553885"/>
            <a:ext cx="3231425" cy="639002"/>
          </a:xfrm>
          <a:prstGeom prst="rect">
            <a:avLst/>
          </a:prstGeom>
          <a:noFill/>
          <a:ln w="9525">
            <a:noFill/>
            <a:miter lim="800000"/>
            <a:headEnd/>
            <a:tailEnd/>
          </a:ln>
        </p:spPr>
        <p:txBody>
          <a:bodyPr wrap="none" lIns="145143" tIns="72571" rIns="145143" bIns="72571">
            <a:spAutoFit/>
          </a:bodyPr>
          <a:lstStyle/>
          <a:p>
            <a:pPr algn="ctr"/>
            <a:r>
              <a:rPr lang="en-US" sz="3200" dirty="0">
                <a:solidFill>
                  <a:srgbClr val="0707F5"/>
                </a:solidFill>
              </a:rPr>
              <a:t>FR-1025 in PBT</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0138" y="0"/>
            <a:ext cx="13101144" cy="1499659"/>
          </a:xfrm>
        </p:spPr>
        <p:txBody>
          <a:bodyPr>
            <a:normAutofit/>
          </a:bodyPr>
          <a:lstStyle/>
          <a:p>
            <a:pPr algn="ctr"/>
            <a:r>
              <a:rPr lang="en-US" sz="5400" dirty="0" smtClean="0">
                <a:solidFill>
                  <a:srgbClr val="FFC000"/>
                </a:solidFill>
              </a:rPr>
              <a:t>Brominated polystyrene, FR 803P</a:t>
            </a:r>
            <a:endParaRPr lang="en-US" sz="5400" dirty="0">
              <a:solidFill>
                <a:srgbClr val="FFC000"/>
              </a:solidFill>
            </a:endParaRPr>
          </a:p>
        </p:txBody>
      </p:sp>
      <p:sp>
        <p:nvSpPr>
          <p:cNvPr id="3" name="Text Placeholder 2"/>
          <p:cNvSpPr>
            <a:spLocks noGrp="1"/>
          </p:cNvSpPr>
          <p:nvPr>
            <p:ph type="body" sz="half" idx="1"/>
          </p:nvPr>
        </p:nvSpPr>
        <p:spPr>
          <a:xfrm>
            <a:off x="1087218" y="1883701"/>
            <a:ext cx="13569508" cy="3744416"/>
          </a:xfrm>
        </p:spPr>
        <p:txBody>
          <a:bodyPr>
            <a:normAutofit lnSpcReduction="10000"/>
          </a:bodyPr>
          <a:lstStyle/>
          <a:p>
            <a:r>
              <a:rPr lang="en-US" sz="3800" dirty="0" smtClean="0"/>
              <a:t>High molecular weight BFR, M</a:t>
            </a:r>
            <a:r>
              <a:rPr lang="en-US" sz="3800" baseline="-25000" dirty="0" smtClean="0"/>
              <a:t>w</a:t>
            </a:r>
            <a:r>
              <a:rPr lang="en-US" sz="3800" dirty="0" smtClean="0"/>
              <a:t> = </a:t>
            </a:r>
            <a:r>
              <a:rPr lang="ru-RU" sz="3800" dirty="0" smtClean="0"/>
              <a:t>600000.</a:t>
            </a:r>
          </a:p>
          <a:p>
            <a:r>
              <a:rPr lang="en-US" sz="3800" dirty="0" smtClean="0"/>
              <a:t>Br</a:t>
            </a:r>
            <a:r>
              <a:rPr lang="ru-RU" sz="3800" dirty="0" smtClean="0"/>
              <a:t> </a:t>
            </a:r>
            <a:r>
              <a:rPr lang="en-US" sz="3800" dirty="0" smtClean="0"/>
              <a:t>content </a:t>
            </a:r>
            <a:r>
              <a:rPr lang="ru-RU" sz="3800" dirty="0" smtClean="0"/>
              <a:t>66%</a:t>
            </a:r>
          </a:p>
          <a:p>
            <a:r>
              <a:rPr lang="en-US" sz="3800" dirty="0" smtClean="0"/>
              <a:t>Very high thermal stability</a:t>
            </a:r>
            <a:r>
              <a:rPr lang="ru-RU" sz="3800" dirty="0" smtClean="0"/>
              <a:t>, 5% </a:t>
            </a:r>
            <a:r>
              <a:rPr lang="en-US" sz="3800" dirty="0" smtClean="0"/>
              <a:t>weight loss is at </a:t>
            </a:r>
            <a:r>
              <a:rPr lang="ru-RU" sz="3800" dirty="0" smtClean="0"/>
              <a:t>360°С</a:t>
            </a:r>
          </a:p>
          <a:p>
            <a:pPr lvl="1"/>
            <a:r>
              <a:rPr lang="en-US" sz="3200" dirty="0" smtClean="0"/>
              <a:t>Very high softening temperature</a:t>
            </a:r>
            <a:r>
              <a:rPr lang="ru-RU" sz="3200" dirty="0" smtClean="0"/>
              <a:t>, 265-325°С</a:t>
            </a:r>
          </a:p>
          <a:p>
            <a:r>
              <a:rPr lang="en-US" sz="3800" dirty="0" smtClean="0"/>
              <a:t>Main application is in PBT, PET and polyamides</a:t>
            </a:r>
          </a:p>
          <a:p>
            <a:pPr lvl="1"/>
            <a:r>
              <a:rPr lang="en-US" sz="3200" dirty="0" smtClean="0"/>
              <a:t>ICL doesn’t sell FR-803P in the USA</a:t>
            </a:r>
            <a:endParaRPr lang="en-US" sz="3200" dirty="0"/>
          </a:p>
        </p:txBody>
      </p:sp>
      <p:graphicFrame>
        <p:nvGraphicFramePr>
          <p:cNvPr id="44036" name="Object 4"/>
          <p:cNvGraphicFramePr>
            <a:graphicFrameLocks noGrp="1" noChangeAspect="1"/>
          </p:cNvGraphicFramePr>
          <p:nvPr>
            <p:ph sz="half" idx="2"/>
          </p:nvPr>
        </p:nvGraphicFramePr>
        <p:xfrm>
          <a:off x="4415588" y="5880538"/>
          <a:ext cx="4608512" cy="2306883"/>
        </p:xfrm>
        <a:graphic>
          <a:graphicData uri="http://schemas.openxmlformats.org/presentationml/2006/ole">
            <p:oleObj spid="_x0000_s42010" name="Document" r:id="rId3" imgW="1552575" imgH="847725" progId="ChemWindow.Document">
              <p:embed/>
            </p:oleObj>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74276" y="0"/>
            <a:ext cx="12612414" cy="1608083"/>
          </a:xfrm>
        </p:spPr>
        <p:txBody>
          <a:bodyPr>
            <a:normAutofit fontScale="90000"/>
          </a:bodyPr>
          <a:lstStyle/>
          <a:p>
            <a:r>
              <a:rPr lang="en-US" dirty="0" smtClean="0">
                <a:solidFill>
                  <a:srgbClr val="FFC000"/>
                </a:solidFill>
              </a:rPr>
              <a:t>Glass filled PA-6.6, V-0, 1.6 mm</a:t>
            </a:r>
            <a:endParaRPr lang="en-US" dirty="0">
              <a:solidFill>
                <a:srgbClr val="FFC000"/>
              </a:solidFill>
            </a:endParaRPr>
          </a:p>
        </p:txBody>
      </p:sp>
      <p:graphicFrame>
        <p:nvGraphicFramePr>
          <p:cNvPr id="36869" name="Object 5"/>
          <p:cNvGraphicFramePr>
            <a:graphicFrameLocks noGrp="1" noChangeAspect="1"/>
          </p:cNvGraphicFramePr>
          <p:nvPr>
            <p:ph idx="1"/>
          </p:nvPr>
        </p:nvGraphicFramePr>
        <p:xfrm>
          <a:off x="2822028" y="1715253"/>
          <a:ext cx="10547131" cy="7127404"/>
        </p:xfrm>
        <a:graphic>
          <a:graphicData uri="http://schemas.openxmlformats.org/presentationml/2006/ole">
            <p:oleObj spid="_x0000_s36893" name="Document" r:id="rId3" imgW="6105850" imgH="4126385" progId="Word.Document.12">
              <p:embed/>
            </p:oleObj>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lvl="0"/>
            <a:r>
              <a:rPr lang="en-US" dirty="0" smtClean="0"/>
              <a:t>Nontoxic,  not irritant to intact skin, not irritant or mild irritant to the eyes </a:t>
            </a:r>
            <a:r>
              <a:rPr lang="en-US" dirty="0" smtClean="0"/>
              <a:t>(below </a:t>
            </a:r>
            <a:r>
              <a:rPr lang="en-US" dirty="0" smtClean="0"/>
              <a:t>level of classification) and not  skin sensitizers  </a:t>
            </a:r>
          </a:p>
          <a:p>
            <a:pPr lvl="0"/>
            <a:r>
              <a:rPr lang="en-US" dirty="0" smtClean="0"/>
              <a:t>Not mutagenic</a:t>
            </a:r>
          </a:p>
          <a:p>
            <a:pPr lvl="0"/>
            <a:r>
              <a:rPr lang="en-US" dirty="0" smtClean="0"/>
              <a:t>Not classified by IARC (International Agency for Research on Cancer)</a:t>
            </a:r>
          </a:p>
          <a:p>
            <a:pPr lvl="0"/>
            <a:r>
              <a:rPr lang="en-US" dirty="0" smtClean="0"/>
              <a:t>Not included in the NTP (National Toxicology Program) 12</a:t>
            </a:r>
            <a:r>
              <a:rPr lang="en-US" baseline="30000" dirty="0" smtClean="0"/>
              <a:t>th</a:t>
            </a:r>
            <a:r>
              <a:rPr lang="en-US" dirty="0" smtClean="0"/>
              <a:t> Report on Carcinogens </a:t>
            </a:r>
          </a:p>
          <a:p>
            <a:pPr lvl="0"/>
            <a:r>
              <a:rPr lang="en-US" dirty="0" smtClean="0"/>
              <a:t>Based on products molecular weight, aquatic toxicity and bioaccumulation potential are not expected</a:t>
            </a:r>
          </a:p>
          <a:p>
            <a:pPr lvl="1"/>
            <a:r>
              <a:rPr lang="en-US" dirty="0" smtClean="0"/>
              <a:t>Not considered being PBT </a:t>
            </a:r>
          </a:p>
          <a:p>
            <a:endParaRPr lang="en-US" dirty="0"/>
          </a:p>
        </p:txBody>
      </p:sp>
      <p:sp>
        <p:nvSpPr>
          <p:cNvPr id="3" name="Title 2"/>
          <p:cNvSpPr>
            <a:spLocks noGrp="1"/>
          </p:cNvSpPr>
          <p:nvPr>
            <p:ph type="title"/>
          </p:nvPr>
        </p:nvSpPr>
        <p:spPr>
          <a:xfrm>
            <a:off x="2336800" y="287356"/>
            <a:ext cx="15108621" cy="1524000"/>
          </a:xfrm>
        </p:spPr>
        <p:txBody>
          <a:bodyPr>
            <a:normAutofit/>
          </a:bodyPr>
          <a:lstStyle/>
          <a:p>
            <a:pPr algn="ctr"/>
            <a:r>
              <a:rPr lang="en-US" sz="6000" dirty="0" smtClean="0">
                <a:solidFill>
                  <a:srgbClr val="FFC000"/>
                </a:solidFill>
              </a:rPr>
              <a:t>HSE Profile of ICL-IP Polymeric FRs </a:t>
            </a:r>
            <a:endParaRPr lang="en-US" sz="6000" dirty="0">
              <a:solidFill>
                <a:srgbClr val="FFC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7792" y="635563"/>
            <a:ext cx="12801601" cy="864096"/>
          </a:xfrm>
        </p:spPr>
        <p:txBody>
          <a:bodyPr>
            <a:normAutofit fontScale="90000"/>
          </a:bodyPr>
          <a:lstStyle/>
          <a:p>
            <a:r>
              <a:rPr lang="en-US" sz="5100" dirty="0" smtClean="0">
                <a:solidFill>
                  <a:srgbClr val="FFC000"/>
                </a:solidFill>
              </a:rPr>
              <a:t>Decabromodiphenyl Ethane, FR-1410</a:t>
            </a:r>
            <a:endParaRPr lang="en-US" sz="5100" dirty="0">
              <a:solidFill>
                <a:srgbClr val="FFC000"/>
              </a:solidFill>
            </a:endParaRPr>
          </a:p>
        </p:txBody>
      </p:sp>
      <p:sp>
        <p:nvSpPr>
          <p:cNvPr id="3" name="Text Placeholder 2"/>
          <p:cNvSpPr>
            <a:spLocks noGrp="1"/>
          </p:cNvSpPr>
          <p:nvPr>
            <p:ph type="body" sz="half" idx="1"/>
          </p:nvPr>
        </p:nvSpPr>
        <p:spPr>
          <a:xfrm>
            <a:off x="0" y="1828801"/>
            <a:ext cx="15321280" cy="4998720"/>
          </a:xfrm>
        </p:spPr>
        <p:txBody>
          <a:bodyPr>
            <a:noAutofit/>
          </a:bodyPr>
          <a:lstStyle/>
          <a:p>
            <a:r>
              <a:rPr lang="en-US" sz="2800" dirty="0" smtClean="0"/>
              <a:t>In many applications it is </a:t>
            </a:r>
            <a:r>
              <a:rPr lang="en-US" sz="2800" dirty="0" smtClean="0"/>
              <a:t>a drop </a:t>
            </a:r>
            <a:r>
              <a:rPr lang="en-US" sz="2800" dirty="0" smtClean="0"/>
              <a:t>in replacement of Deca-BDE</a:t>
            </a:r>
            <a:endParaRPr lang="ru-RU" sz="2800" dirty="0" smtClean="0"/>
          </a:p>
          <a:p>
            <a:pPr lvl="1"/>
            <a:r>
              <a:rPr lang="en-US" sz="2800" dirty="0" smtClean="0"/>
              <a:t>Bromine content only slightly lower than Deca-BDE</a:t>
            </a:r>
            <a:r>
              <a:rPr lang="ru-RU" sz="2800" dirty="0" smtClean="0"/>
              <a:t> 82%</a:t>
            </a:r>
          </a:p>
          <a:p>
            <a:r>
              <a:rPr lang="en-US" sz="2800" dirty="0" smtClean="0"/>
              <a:t>It was developed in 90s as a Deca-BDE alternative which is not direct precursor to dioxins</a:t>
            </a:r>
          </a:p>
          <a:p>
            <a:r>
              <a:rPr lang="en-US" sz="2800" dirty="0" smtClean="0"/>
              <a:t>Unless significant cost saving pressure</a:t>
            </a:r>
            <a:r>
              <a:rPr lang="en-US" sz="2800" dirty="0" smtClean="0"/>
              <a:t>, </a:t>
            </a:r>
            <a:r>
              <a:rPr lang="en-US" sz="2800" dirty="0" smtClean="0"/>
              <a:t>compounders are reluctant to use it because of structural similarity with Deca-BDE </a:t>
            </a:r>
          </a:p>
          <a:p>
            <a:r>
              <a:rPr lang="en-US" sz="2800" dirty="0" smtClean="0"/>
              <a:t>HSE profile</a:t>
            </a:r>
          </a:p>
          <a:p>
            <a:pPr lvl="1"/>
            <a:r>
              <a:rPr lang="en-US" sz="2400" dirty="0" smtClean="0"/>
              <a:t>Nontoxic, non-irritating and not a skin sensitizer</a:t>
            </a:r>
          </a:p>
          <a:p>
            <a:pPr lvl="1"/>
            <a:r>
              <a:rPr lang="en-US" sz="2400" dirty="0" smtClean="0"/>
              <a:t>Not mutagenic, no effect were found in developmental toxicity test</a:t>
            </a:r>
          </a:p>
          <a:p>
            <a:pPr lvl="1"/>
            <a:r>
              <a:rPr lang="en-US" sz="2400" dirty="0" smtClean="0"/>
              <a:t>Nontoxic to aquatic organisms, not readily biodegradable and not bioaccumulative. Thus, not considered being PBT.	</a:t>
            </a:r>
            <a:endParaRPr lang="en-US" sz="2400" dirty="0"/>
          </a:p>
        </p:txBody>
      </p:sp>
      <p:graphicFrame>
        <p:nvGraphicFramePr>
          <p:cNvPr id="43012" name="Object 4"/>
          <p:cNvGraphicFramePr>
            <a:graphicFrameLocks noGrp="1" noChangeAspect="1"/>
          </p:cNvGraphicFramePr>
          <p:nvPr>
            <p:ph sz="half" idx="2"/>
          </p:nvPr>
        </p:nvGraphicFramePr>
        <p:xfrm>
          <a:off x="7912538" y="6693694"/>
          <a:ext cx="5803462" cy="2124485"/>
        </p:xfrm>
        <a:graphic>
          <a:graphicData uri="http://schemas.openxmlformats.org/presentationml/2006/ole">
            <p:oleObj spid="_x0000_s48154" name="Document" r:id="rId3" imgW="2790825" imgH="1057275" progId="ChemWindow.Document">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600960" y="366184"/>
            <a:ext cx="13025120" cy="1239096"/>
          </a:xfrm>
        </p:spPr>
        <p:txBody>
          <a:bodyPr>
            <a:noAutofit/>
          </a:bodyPr>
          <a:lstStyle/>
          <a:p>
            <a:pPr algn="ctr"/>
            <a:r>
              <a:rPr lang="en-US" sz="5400" dirty="0" smtClean="0">
                <a:solidFill>
                  <a:srgbClr val="FFC000"/>
                </a:solidFill>
              </a:rPr>
              <a:t>Decabromodiphenyl Oxide, Deca-BDE</a:t>
            </a:r>
            <a:endParaRPr lang="en-US" sz="5400" dirty="0">
              <a:solidFill>
                <a:srgbClr val="FFC000"/>
              </a:solidFill>
            </a:endParaRPr>
          </a:p>
        </p:txBody>
      </p:sp>
      <p:graphicFrame>
        <p:nvGraphicFramePr>
          <p:cNvPr id="6148" name="Object 4"/>
          <p:cNvGraphicFramePr>
            <a:graphicFrameLocks noGrp="1" noChangeAspect="1"/>
          </p:cNvGraphicFramePr>
          <p:nvPr>
            <p:ph idx="1"/>
          </p:nvPr>
        </p:nvGraphicFramePr>
        <p:xfrm>
          <a:off x="2184400" y="1828800"/>
          <a:ext cx="12517438" cy="6746875"/>
        </p:xfrm>
        <a:graphic>
          <a:graphicData uri="http://schemas.openxmlformats.org/presentationml/2006/ole">
            <p:oleObj spid="_x0000_s8218" name="Document" r:id="rId3" imgW="5657568" imgH="3048810" progId="Word.Document.8">
              <p:embed/>
            </p:oleObj>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4457" y="365760"/>
            <a:ext cx="12853852" cy="1133899"/>
          </a:xfrm>
        </p:spPr>
        <p:txBody>
          <a:bodyPr>
            <a:normAutofit fontScale="90000"/>
          </a:bodyPr>
          <a:lstStyle/>
          <a:p>
            <a:r>
              <a:rPr lang="en-US" sz="5100" dirty="0" smtClean="0">
                <a:solidFill>
                  <a:srgbClr val="FFC000"/>
                </a:solidFill>
              </a:rPr>
              <a:t>Tris(tribromoneopentyl phosphate), FR-370</a:t>
            </a:r>
            <a:endParaRPr lang="en-US" sz="5100" dirty="0">
              <a:solidFill>
                <a:srgbClr val="FFC000"/>
              </a:solidFill>
            </a:endParaRPr>
          </a:p>
        </p:txBody>
      </p:sp>
      <p:sp>
        <p:nvSpPr>
          <p:cNvPr id="3" name="Text Placeholder 2"/>
          <p:cNvSpPr>
            <a:spLocks noGrp="1"/>
          </p:cNvSpPr>
          <p:nvPr>
            <p:ph type="body" sz="half" idx="1"/>
          </p:nvPr>
        </p:nvSpPr>
        <p:spPr>
          <a:xfrm>
            <a:off x="627017" y="1787690"/>
            <a:ext cx="14797793" cy="3083855"/>
          </a:xfrm>
        </p:spPr>
        <p:txBody>
          <a:bodyPr>
            <a:normAutofit lnSpcReduction="10000"/>
          </a:bodyPr>
          <a:lstStyle/>
          <a:p>
            <a:r>
              <a:rPr lang="en-US" sz="2500" dirty="0" smtClean="0"/>
              <a:t>Contains</a:t>
            </a:r>
            <a:r>
              <a:rPr lang="ru-RU" sz="2500" dirty="0" smtClean="0"/>
              <a:t> 70% </a:t>
            </a:r>
            <a:r>
              <a:rPr lang="en-US" sz="2500" dirty="0" smtClean="0"/>
              <a:t>Br</a:t>
            </a:r>
            <a:r>
              <a:rPr lang="ru-RU" sz="2500" dirty="0" smtClean="0"/>
              <a:t> </a:t>
            </a:r>
            <a:r>
              <a:rPr lang="en-US" sz="2500" dirty="0" smtClean="0"/>
              <a:t>and</a:t>
            </a:r>
            <a:r>
              <a:rPr lang="ru-RU" sz="2500" dirty="0" smtClean="0"/>
              <a:t> 3% </a:t>
            </a:r>
            <a:r>
              <a:rPr lang="en-US" sz="2500" dirty="0" smtClean="0"/>
              <a:t>P</a:t>
            </a:r>
            <a:endParaRPr lang="ru-RU" sz="2500" dirty="0" smtClean="0"/>
          </a:p>
          <a:p>
            <a:r>
              <a:rPr lang="en-US" sz="2500" dirty="0" smtClean="0"/>
              <a:t>It melts at</a:t>
            </a:r>
            <a:r>
              <a:rPr lang="ru-RU" sz="2500" dirty="0" smtClean="0"/>
              <a:t> 180 С, </a:t>
            </a:r>
            <a:r>
              <a:rPr lang="en-US" sz="2500" dirty="0" smtClean="0"/>
              <a:t>and therefore promotes resin flow during compounding and molding</a:t>
            </a:r>
            <a:endParaRPr lang="ru-RU" sz="2500" dirty="0" smtClean="0"/>
          </a:p>
          <a:p>
            <a:r>
              <a:rPr lang="en-US" sz="2500" dirty="0" smtClean="0"/>
              <a:t>Main use is in PP, especially in outdoor applications because FR-370 has very good UV stability</a:t>
            </a:r>
            <a:endParaRPr lang="ru-RU" sz="2500" dirty="0" smtClean="0"/>
          </a:p>
          <a:p>
            <a:pPr lvl="1"/>
            <a:r>
              <a:rPr lang="en-US" sz="2200" dirty="0" smtClean="0"/>
              <a:t>Can be used in PP fibers</a:t>
            </a:r>
            <a:endParaRPr lang="ru-RU" sz="2200" dirty="0" smtClean="0"/>
          </a:p>
          <a:p>
            <a:r>
              <a:rPr lang="en-US" sz="2500" dirty="0" smtClean="0"/>
              <a:t>It is used in adhesives and pressure sensitive tapes</a:t>
            </a:r>
          </a:p>
          <a:p>
            <a:r>
              <a:rPr lang="en-US" sz="2500" dirty="0" smtClean="0"/>
              <a:t>It can be also used in HIPS and ABS for V-2 rating</a:t>
            </a:r>
          </a:p>
        </p:txBody>
      </p:sp>
      <p:graphicFrame>
        <p:nvGraphicFramePr>
          <p:cNvPr id="35844" name="Object 4"/>
          <p:cNvGraphicFramePr>
            <a:graphicFrameLocks noGrp="1" noChangeAspect="1"/>
          </p:cNvGraphicFramePr>
          <p:nvPr>
            <p:ph sz="half" idx="2"/>
          </p:nvPr>
        </p:nvGraphicFramePr>
        <p:xfrm>
          <a:off x="645398" y="5799734"/>
          <a:ext cx="5581981" cy="2821750"/>
        </p:xfrm>
        <a:graphic>
          <a:graphicData uri="http://schemas.openxmlformats.org/presentationml/2006/ole">
            <p:oleObj spid="_x0000_s43034" name="Document" r:id="rId3" imgW="3209925" imgH="1447800" progId="ChemWindow.Document">
              <p:embed/>
            </p:oleObj>
          </a:graphicData>
        </a:graphic>
      </p:graphicFrame>
      <p:pic>
        <p:nvPicPr>
          <p:cNvPr id="6" name="Picture 5" descr="Tape.jpg"/>
          <p:cNvPicPr>
            <a:picLocks noChangeAspect="1"/>
          </p:cNvPicPr>
          <p:nvPr/>
        </p:nvPicPr>
        <p:blipFill>
          <a:blip r:embed="rId4"/>
          <a:stretch>
            <a:fillRect/>
          </a:stretch>
        </p:blipFill>
        <p:spPr>
          <a:xfrm>
            <a:off x="8303296" y="5360276"/>
            <a:ext cx="5944878" cy="293144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00856" y="366184"/>
            <a:ext cx="12542344" cy="942354"/>
          </a:xfrm>
        </p:spPr>
        <p:txBody>
          <a:bodyPr>
            <a:normAutofit fontScale="90000"/>
          </a:bodyPr>
          <a:lstStyle/>
          <a:p>
            <a:pPr algn="ctr"/>
            <a:r>
              <a:rPr lang="en-US" dirty="0" smtClean="0"/>
              <a:t>FR-370</a:t>
            </a:r>
            <a:endParaRPr lang="en-US" dirty="0"/>
          </a:p>
        </p:txBody>
      </p:sp>
      <p:sp>
        <p:nvSpPr>
          <p:cNvPr id="5" name="Content Placeholder 4"/>
          <p:cNvSpPr>
            <a:spLocks noGrp="1"/>
          </p:cNvSpPr>
          <p:nvPr>
            <p:ph sz="half" idx="1"/>
          </p:nvPr>
        </p:nvSpPr>
        <p:spPr>
          <a:xfrm>
            <a:off x="345440" y="1808480"/>
            <a:ext cx="8087360" cy="6461759"/>
          </a:xfrm>
        </p:spPr>
        <p:txBody>
          <a:bodyPr>
            <a:normAutofit fontScale="70000" lnSpcReduction="20000"/>
          </a:bodyPr>
          <a:lstStyle/>
          <a:p>
            <a:pPr lvl="0"/>
            <a:endParaRPr lang="en-US" dirty="0" smtClean="0"/>
          </a:p>
          <a:p>
            <a:pPr lvl="0"/>
            <a:r>
              <a:rPr lang="en-US" dirty="0" smtClean="0"/>
              <a:t>HSE Profile</a:t>
            </a:r>
          </a:p>
          <a:p>
            <a:pPr lvl="1"/>
            <a:r>
              <a:rPr lang="en-US" dirty="0" smtClean="0"/>
              <a:t>Nontoxic, minimal irritant to eyes, not irritant to intact skin and not a skin sensitizer. </a:t>
            </a:r>
          </a:p>
          <a:p>
            <a:pPr lvl="1"/>
            <a:r>
              <a:rPr lang="en-US" dirty="0" smtClean="0"/>
              <a:t>No neurotoxic effects was found in a delayed neurotoxicity study with hens.</a:t>
            </a:r>
          </a:p>
          <a:p>
            <a:pPr lvl="1"/>
            <a:r>
              <a:rPr lang="en-US" dirty="0" smtClean="0"/>
              <a:t>Not mutagenic</a:t>
            </a:r>
          </a:p>
          <a:p>
            <a:pPr lvl="1"/>
            <a:r>
              <a:rPr lang="en-US" dirty="0" smtClean="0"/>
              <a:t>Not classified by IARC and not included in the NTP 12</a:t>
            </a:r>
            <a:r>
              <a:rPr lang="en-US" baseline="30000" dirty="0" smtClean="0"/>
              <a:t>th</a:t>
            </a:r>
            <a:r>
              <a:rPr lang="en-US" dirty="0" smtClean="0"/>
              <a:t> Report on Carcinogens</a:t>
            </a:r>
          </a:p>
          <a:p>
            <a:pPr lvl="1"/>
            <a:r>
              <a:rPr lang="en-US" dirty="0" smtClean="0"/>
              <a:t>Nontoxic to aquatic organisms, not readily biodegradable, shows evidence of inherent biodegradability.</a:t>
            </a:r>
          </a:p>
          <a:p>
            <a:pPr lvl="1"/>
            <a:r>
              <a:rPr lang="en-US" dirty="0" smtClean="0"/>
              <a:t>Shows low potential for bioaccumulation in aquatic organisms. </a:t>
            </a:r>
          </a:p>
          <a:p>
            <a:pPr lvl="2"/>
            <a:r>
              <a:rPr lang="en-US" dirty="0" smtClean="0"/>
              <a:t>Not considered being PBT.</a:t>
            </a:r>
          </a:p>
          <a:p>
            <a:endParaRPr lang="en-US" dirty="0"/>
          </a:p>
        </p:txBody>
      </p:sp>
      <p:graphicFrame>
        <p:nvGraphicFramePr>
          <p:cNvPr id="46083" name="Object 2"/>
          <p:cNvGraphicFramePr>
            <a:graphicFrameLocks noGrp="1" noChangeAspect="1"/>
          </p:cNvGraphicFramePr>
          <p:nvPr>
            <p:ph sz="half" idx="2"/>
          </p:nvPr>
        </p:nvGraphicFramePr>
        <p:xfrm>
          <a:off x="8241420" y="2378141"/>
          <a:ext cx="7892660" cy="4645628"/>
        </p:xfrm>
        <a:graphic>
          <a:graphicData uri="http://schemas.openxmlformats.org/presentationml/2006/ole">
            <p:oleObj spid="_x0000_s46107" name="Worksheet" r:id="rId3" imgW="9191743" imgH="5410141" progId="Excel.Sheet.8">
              <p:embed/>
            </p:oleObj>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2160" y="365760"/>
            <a:ext cx="12395200" cy="1133899"/>
          </a:xfrm>
        </p:spPr>
        <p:txBody>
          <a:bodyPr>
            <a:normAutofit fontScale="90000"/>
          </a:bodyPr>
          <a:lstStyle/>
          <a:p>
            <a:r>
              <a:rPr lang="en-US" sz="4400" dirty="0" smtClean="0">
                <a:solidFill>
                  <a:srgbClr val="FFC000"/>
                </a:solidFill>
              </a:rPr>
              <a:t>Bis (2,3-dibromopropyl ether) of TBBA</a:t>
            </a:r>
            <a:r>
              <a:rPr lang="ru-RU" sz="4400" dirty="0" smtClean="0">
                <a:solidFill>
                  <a:srgbClr val="FFC000"/>
                </a:solidFill>
              </a:rPr>
              <a:t>,</a:t>
            </a:r>
            <a:r>
              <a:rPr lang="en-US" sz="4400" dirty="0" smtClean="0">
                <a:solidFill>
                  <a:srgbClr val="FFC000"/>
                </a:solidFill>
              </a:rPr>
              <a:t> FR-720</a:t>
            </a:r>
            <a:endParaRPr lang="en-US" sz="4400" dirty="0">
              <a:solidFill>
                <a:srgbClr val="FFC000"/>
              </a:solidFill>
            </a:endParaRPr>
          </a:p>
        </p:txBody>
      </p:sp>
      <p:sp>
        <p:nvSpPr>
          <p:cNvPr id="3" name="Text Placeholder 2"/>
          <p:cNvSpPr>
            <a:spLocks noGrp="1"/>
          </p:cNvSpPr>
          <p:nvPr>
            <p:ph type="body" sz="half" idx="1"/>
          </p:nvPr>
        </p:nvSpPr>
        <p:spPr>
          <a:xfrm>
            <a:off x="1087218" y="1787690"/>
            <a:ext cx="14081564" cy="5507190"/>
          </a:xfrm>
        </p:spPr>
        <p:txBody>
          <a:bodyPr>
            <a:normAutofit fontScale="92500" lnSpcReduction="10000"/>
          </a:bodyPr>
          <a:lstStyle/>
          <a:p>
            <a:r>
              <a:rPr lang="en-US" sz="3200" dirty="0" smtClean="0"/>
              <a:t>Contains</a:t>
            </a:r>
            <a:r>
              <a:rPr lang="ru-RU" sz="3200" dirty="0" smtClean="0"/>
              <a:t> 68 % </a:t>
            </a:r>
            <a:r>
              <a:rPr lang="en-US" sz="3200" dirty="0" smtClean="0"/>
              <a:t>Br</a:t>
            </a:r>
            <a:r>
              <a:rPr lang="ru-RU" sz="3200" dirty="0" smtClean="0"/>
              <a:t>, </a:t>
            </a:r>
            <a:r>
              <a:rPr lang="en-US" sz="3200" dirty="0" smtClean="0"/>
              <a:t>and half </a:t>
            </a:r>
            <a:r>
              <a:rPr lang="en-US" sz="3200" dirty="0" smtClean="0"/>
              <a:t>of </a:t>
            </a:r>
            <a:r>
              <a:rPr lang="en-US" sz="3200" dirty="0" smtClean="0"/>
              <a:t>Br is aliphatic</a:t>
            </a:r>
            <a:endParaRPr lang="ru-RU" sz="3200" dirty="0" smtClean="0"/>
          </a:p>
          <a:p>
            <a:r>
              <a:rPr lang="en-US" sz="3200" dirty="0" smtClean="0"/>
              <a:t>It melts at about</a:t>
            </a:r>
            <a:r>
              <a:rPr lang="ru-RU" sz="3200" dirty="0" smtClean="0"/>
              <a:t> 113-117°С</a:t>
            </a:r>
          </a:p>
          <a:p>
            <a:r>
              <a:rPr lang="en-US" sz="3200" dirty="0" smtClean="0"/>
              <a:t>Main use is in V-2 PP</a:t>
            </a:r>
            <a:endParaRPr lang="en-US" sz="2500" dirty="0" smtClean="0"/>
          </a:p>
          <a:p>
            <a:r>
              <a:rPr lang="en-US" sz="3200" dirty="0" smtClean="0"/>
              <a:t>It is very efficient and thermally stable</a:t>
            </a:r>
            <a:r>
              <a:rPr lang="ru-RU" sz="3200" dirty="0" smtClean="0"/>
              <a:t>.</a:t>
            </a:r>
          </a:p>
          <a:p>
            <a:pPr lvl="1"/>
            <a:r>
              <a:rPr lang="en-US" sz="2900" dirty="0" smtClean="0"/>
              <a:t>Because FR-720 tends to migrate to the surface “bloom”, is always used at low loading, typically below 5 wt. %</a:t>
            </a:r>
          </a:p>
          <a:p>
            <a:r>
              <a:rPr lang="en-US" sz="3200" dirty="0" smtClean="0"/>
              <a:t>HSE profile</a:t>
            </a:r>
          </a:p>
          <a:p>
            <a:pPr lvl="1"/>
            <a:r>
              <a:rPr lang="en-US" sz="2600" dirty="0" smtClean="0"/>
              <a:t>Nontoxic, minimal irritant to eyes, not irritant to intact skin and not a skin sensitizer. </a:t>
            </a:r>
          </a:p>
          <a:p>
            <a:pPr lvl="1"/>
            <a:r>
              <a:rPr lang="en-US" sz="2600" dirty="0" smtClean="0"/>
              <a:t>Not mutagenic </a:t>
            </a:r>
          </a:p>
          <a:p>
            <a:pPr lvl="1"/>
            <a:r>
              <a:rPr lang="en-US" sz="2400" dirty="0"/>
              <a:t>Not classified by IARC and not included in the NTP 12</a:t>
            </a:r>
            <a:r>
              <a:rPr lang="en-US" sz="2400" baseline="30000" dirty="0"/>
              <a:t>th</a:t>
            </a:r>
            <a:r>
              <a:rPr lang="en-US" sz="2400" dirty="0"/>
              <a:t> Report on </a:t>
            </a:r>
            <a:r>
              <a:rPr lang="en-US" sz="2400" dirty="0" smtClean="0"/>
              <a:t>Carcinogens</a:t>
            </a:r>
            <a:endParaRPr lang="en-US" sz="2600" dirty="0" smtClean="0"/>
          </a:p>
          <a:p>
            <a:pPr lvl="1"/>
            <a:r>
              <a:rPr lang="en-US" sz="2600" dirty="0" smtClean="0"/>
              <a:t>Nontoxic to aquatic organisms, not readily biodegradable, and shown to be not bioaccumulative in earthworms. </a:t>
            </a:r>
            <a:r>
              <a:rPr lang="en-US" sz="2600" dirty="0"/>
              <a:t>Thus, </a:t>
            </a:r>
            <a:r>
              <a:rPr lang="en-US" sz="2600" dirty="0" smtClean="0"/>
              <a:t>not </a:t>
            </a:r>
            <a:r>
              <a:rPr lang="en-US" sz="2600" dirty="0"/>
              <a:t>considered being </a:t>
            </a:r>
            <a:r>
              <a:rPr lang="en-US" sz="2600" dirty="0" smtClean="0"/>
              <a:t>PBT.</a:t>
            </a:r>
            <a:endParaRPr lang="en-US" sz="2600" dirty="0"/>
          </a:p>
          <a:p>
            <a:pPr lvl="1"/>
            <a:endParaRPr lang="en-US" sz="2600" dirty="0" smtClean="0"/>
          </a:p>
        </p:txBody>
      </p:sp>
      <p:graphicFrame>
        <p:nvGraphicFramePr>
          <p:cNvPr id="39939" name="Object 3"/>
          <p:cNvGraphicFramePr>
            <a:graphicFrameLocks noChangeAspect="1"/>
          </p:cNvGraphicFramePr>
          <p:nvPr>
            <p:extLst>
              <p:ext uri="{D42A27DB-BD31-4B8C-83A1-F6EECF244321}">
                <p14:modId xmlns="" xmlns:p14="http://schemas.microsoft.com/office/powerpoint/2010/main" val="581738718"/>
              </p:ext>
            </p:extLst>
          </p:nvPr>
        </p:nvGraphicFramePr>
        <p:xfrm>
          <a:off x="4366347" y="6925512"/>
          <a:ext cx="8729536" cy="2007586"/>
        </p:xfrm>
        <a:graphic>
          <a:graphicData uri="http://schemas.openxmlformats.org/presentationml/2006/ole">
            <p:oleObj spid="_x0000_s44058" name="Document" r:id="rId3" imgW="4667250" imgH="1057275" progId="ChemWindow.Document">
              <p:embed/>
            </p:oleObj>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2482" y="243840"/>
            <a:ext cx="13400690" cy="1351829"/>
          </a:xfrm>
        </p:spPr>
        <p:txBody>
          <a:bodyPr>
            <a:normAutofit/>
          </a:bodyPr>
          <a:lstStyle/>
          <a:p>
            <a:pPr algn="ctr"/>
            <a:r>
              <a:rPr lang="en-US" sz="5100" dirty="0" smtClean="0">
                <a:solidFill>
                  <a:srgbClr val="FFC000"/>
                </a:solidFill>
              </a:rPr>
              <a:t>Tris(tribromophenoxy) triazine</a:t>
            </a:r>
            <a:r>
              <a:rPr lang="ru-RU" sz="5100" dirty="0" smtClean="0">
                <a:solidFill>
                  <a:srgbClr val="FFC000"/>
                </a:solidFill>
              </a:rPr>
              <a:t>,</a:t>
            </a:r>
            <a:r>
              <a:rPr lang="en-US" sz="5100" dirty="0" smtClean="0">
                <a:solidFill>
                  <a:srgbClr val="FFC000"/>
                </a:solidFill>
              </a:rPr>
              <a:t> FR-245</a:t>
            </a:r>
            <a:endParaRPr lang="en-US" sz="5100" dirty="0">
              <a:solidFill>
                <a:srgbClr val="FFC000"/>
              </a:solidFill>
            </a:endParaRPr>
          </a:p>
        </p:txBody>
      </p:sp>
      <p:sp>
        <p:nvSpPr>
          <p:cNvPr id="3" name="Text Placeholder 2"/>
          <p:cNvSpPr>
            <a:spLocks noGrp="1"/>
          </p:cNvSpPr>
          <p:nvPr>
            <p:ph type="body" sz="half" idx="1"/>
          </p:nvPr>
        </p:nvSpPr>
        <p:spPr>
          <a:xfrm>
            <a:off x="447147" y="1787690"/>
            <a:ext cx="11724533" cy="7010870"/>
          </a:xfrm>
        </p:spPr>
        <p:txBody>
          <a:bodyPr>
            <a:normAutofit fontScale="85000" lnSpcReduction="20000"/>
          </a:bodyPr>
          <a:lstStyle/>
          <a:p>
            <a:r>
              <a:rPr lang="en-US" sz="3800" dirty="0" smtClean="0"/>
              <a:t>FR-245 was developed by ICL-IP in cooperation with DKS, Japan</a:t>
            </a:r>
          </a:p>
          <a:p>
            <a:r>
              <a:rPr lang="en-US" sz="3800" dirty="0" smtClean="0"/>
              <a:t>It specifically targets HIPS and ABS</a:t>
            </a:r>
            <a:endParaRPr lang="ru-RU" sz="3800" dirty="0" smtClean="0"/>
          </a:p>
          <a:p>
            <a:pPr lvl="1"/>
            <a:r>
              <a:rPr lang="en-US" sz="3200" dirty="0" smtClean="0"/>
              <a:t>Bromine content</a:t>
            </a:r>
            <a:r>
              <a:rPr lang="ru-RU" sz="3200" dirty="0" smtClean="0"/>
              <a:t> (67 %) </a:t>
            </a:r>
            <a:r>
              <a:rPr lang="en-US" sz="3200" dirty="0" smtClean="0"/>
              <a:t>is lower than Deca-BDE</a:t>
            </a:r>
            <a:endParaRPr lang="ru-RU" sz="3200" dirty="0" smtClean="0"/>
          </a:p>
          <a:p>
            <a:pPr lvl="1"/>
            <a:r>
              <a:rPr lang="en-US" sz="3200" dirty="0" smtClean="0"/>
              <a:t>It melts at about </a:t>
            </a:r>
            <a:r>
              <a:rPr lang="ru-RU" sz="3200" dirty="0" smtClean="0"/>
              <a:t>230°С</a:t>
            </a:r>
            <a:r>
              <a:rPr lang="en-US" sz="3200" dirty="0" smtClean="0"/>
              <a:t> which perfectly matches processing temperatures of HIPS and ABS</a:t>
            </a:r>
          </a:p>
          <a:p>
            <a:pPr lvl="2"/>
            <a:r>
              <a:rPr lang="en-US" sz="2900" dirty="0" smtClean="0"/>
              <a:t>Very good melt resin flow</a:t>
            </a:r>
            <a:endParaRPr lang="ru-RU" sz="2900" dirty="0" smtClean="0"/>
          </a:p>
          <a:p>
            <a:pPr lvl="1"/>
            <a:r>
              <a:rPr lang="en-US" sz="3200" dirty="0" smtClean="0"/>
              <a:t>Requires very little ATO</a:t>
            </a:r>
          </a:p>
          <a:p>
            <a:r>
              <a:rPr lang="en-US" sz="3800" dirty="0" smtClean="0"/>
              <a:t>HSE profile</a:t>
            </a:r>
          </a:p>
          <a:p>
            <a:pPr lvl="1"/>
            <a:r>
              <a:rPr lang="en-US" sz="3400" dirty="0" smtClean="0"/>
              <a:t>Nontoxic, not irritant to intact skin and eyes and not a skin sensitizer  </a:t>
            </a:r>
          </a:p>
          <a:p>
            <a:pPr lvl="1"/>
            <a:r>
              <a:rPr lang="en-US" sz="3400" dirty="0" smtClean="0"/>
              <a:t>Nontoxic in a repeated dose study</a:t>
            </a:r>
          </a:p>
          <a:p>
            <a:pPr lvl="1"/>
            <a:r>
              <a:rPr lang="en-US" sz="3400" dirty="0" smtClean="0"/>
              <a:t>Not mutagenic</a:t>
            </a:r>
          </a:p>
          <a:p>
            <a:pPr lvl="1"/>
            <a:r>
              <a:rPr lang="en-US" sz="3400" dirty="0" smtClean="0"/>
              <a:t>Not </a:t>
            </a:r>
            <a:r>
              <a:rPr lang="en-US" sz="3400" dirty="0"/>
              <a:t>classified by IARC and not included in the NTP 12</a:t>
            </a:r>
            <a:r>
              <a:rPr lang="en-US" sz="3400" baseline="30000" dirty="0"/>
              <a:t>th</a:t>
            </a:r>
            <a:r>
              <a:rPr lang="en-US" sz="3400" dirty="0"/>
              <a:t> Report on </a:t>
            </a:r>
            <a:r>
              <a:rPr lang="en-US" sz="3400" dirty="0" smtClean="0"/>
              <a:t>Carcinogens</a:t>
            </a:r>
          </a:p>
          <a:p>
            <a:pPr lvl="1"/>
            <a:r>
              <a:rPr lang="en-US" sz="3400" dirty="0" smtClean="0"/>
              <a:t>Not toxic to aquatic organisms, not readily biodegradable and not bioaccumulative. Thus, not considered being PBT.</a:t>
            </a:r>
          </a:p>
          <a:p>
            <a:endParaRPr lang="en-US" sz="3800" dirty="0" smtClean="0"/>
          </a:p>
        </p:txBody>
      </p:sp>
      <p:graphicFrame>
        <p:nvGraphicFramePr>
          <p:cNvPr id="45059" name="Object 3"/>
          <p:cNvGraphicFramePr>
            <a:graphicFrameLocks noGrp="1" noChangeAspect="1"/>
          </p:cNvGraphicFramePr>
          <p:nvPr>
            <p:ph sz="half" idx="2"/>
          </p:nvPr>
        </p:nvGraphicFramePr>
        <p:xfrm>
          <a:off x="11001323" y="2275840"/>
          <a:ext cx="4736526" cy="3738880"/>
        </p:xfrm>
        <a:graphic>
          <a:graphicData uri="http://schemas.openxmlformats.org/presentationml/2006/ole">
            <p:oleObj spid="_x0000_s49178" name="Document" r:id="rId3" imgW="3067050" imgH="2390775" progId="ChemWindow.Document">
              <p:embed/>
            </p:oleObj>
          </a:graphicData>
        </a:graphic>
      </p:graphicFrame>
      <p:sp>
        <p:nvSpPr>
          <p:cNvPr id="146436" name="AutoShape 4" descr="data:image/jpeg;base64,/9j/4AAQSkZJRgABAQAAAQABAAD/2wCEAAkGBg8PEBAQDw8PDxAOFBEQDw4QDxAPDRAPFBQVFRQQFBQXHCYeFxkjGRISHy8gIyc1LCwsFR4xNTAqNSYrLCkBCQoKDgwNFAwPFCkYFBgpKSkpKSkpKSkpKSkpKSkpKSkpKSkpKSkpKSkpKSkpKSkpKSkpKSkpKSkpKSkpKSkpKf/AABEIAOAA4AMBIgACEQEDEQH/xAAcAAEAAQUBAQAAAAAAAAAAAAAABQIDBAYHAQj/xABOEAACAQEDBQkKCwUHBQAAAAAAAQIDBAURBxIhMXEiQVFUYZGSwdEGCBMjMkRygZOyFBYkMzQ1UnOhsdIXQqLC4UNTY4Oz4vAldIKEw//EABYBAQEBAAAAAAAAAAAAAAAAAAABAv/EABcRAQEBAQAAAAAAAAAAAAAAAAARAUH/2gAMAwEAAhEDEQA/AO4gAAAAAAAAAAAAAAAAAAAAAAAAAAAAAAAAAAAAAAAAAAAAAAAAAAAAAAAAAAAAAAAAAAAAAAAAAAAAAAAAAAAAAAAAAAAAAAAAAAAAAAAAAAAAAAAAAAARHdZfcrDY61pjGM3RSajJtReMkta2gS4OJw74GtLVY6fBpnLtJCzZabTUWKslBbZzLB1wHKp5XbUtLs9mWOhbuqWZ5ZbUvNaHTqCJXWwcdeW+08UodOoW3l0tK8zodOoIV2YHGVl2tHE6PTme/t1tHE6XTmIV2UHG/wButfidLpzPP27V+J0unMQrsoOMyy7WheZ0unMoeXq0cTo9OYhXaQcTeX208To9Op2lEsv9p4nQ6dTtEV28HEFl9tT8zs/TqFyOXi1PzSz9OoIO1g4zDLjan5rZ+nVMinlotTaXwazLHVuqoiV14HKJZXrWvNrP0qhG1svdeDwdjpPDgnPtEV2kHPsm+U6pfFarTlZ4UY0qefiptycs6McMODdazoJAAAAAADVcp6/6Va/Rj78TajVspv1Va/Rj78QPmCyv82Tnh5QoSlF4NLQ/WiDsvWTNX6NPZ1o2i3TverLDTjqeGhl74bVa0wx/8Xhq7SOsq1bF+Rtd1eQgiHjaOGkntT5P685fhXjv0IPkwlwvRr2cxJ3t5JAVGUSMa0OL0tX2Za83DHXw6S/GvSx+i0sMeCWrOXL9lNesg8RiETqr0uK0ujLgly8Ljzcp469PT8lpb/7suCPLwqXPyEHOeC5i26+9ox4d4ip7w1Pfs1J6eB6s56NfBgizOtTw+jUscNea9ea1jr+1gyG8Jj+OJTnY48jAlKlenvWaktf7r4Y4b/JLnMedeH9xT5nwy5eBx5iNmy1JgSEq8f7qC9T14Lrx5y27Rp0U4+pPh7DFgyRuzy0BZVapvQfqhI8lbaseGPqwNvg9CNWvz5yW0C7cd5VKtScZybUY6Fy46zBvPypbWXO5h+Oqej1lu9PLltYV0bvd4/KbS/8ACax5M+DwO7nCe93+ftP3X80DuxnVAAQAAANWynfVVr9GPvxNpNVyn/VVr9GPvxA+YbJvbSZqfRqmzrRDWXe2sl6j+T1NnWjaMKy72xfkbXdPkI1OyvVsRtV0PcoIvXv5JrdVmxXw9yaxVkAzz3OLWIzgL7jo04esozVyFMpdR4mEVOK5CnMXJi+QSi+B8zLUpBXlRYFll2rLqLEmFVwZJXV5SIuDJK6nu0EbVHUjVr7+cltNnjLQjV768uW0Kt9zXz1T0etFu83u5bWV9zb8dU9HrRbvN7uW1gdJ73f6Rafuv5oHdjhHe7v5Rafuv54HdzOqAAgAAAaplQ+qrVsh78TazVMqP1VatkPfiB8w2Xe2sl6j+T1NnWiHs2r1slqj+Tz2daNow7M9WxG03S9yjVLO9WxG0XXLcoIv3y9wavUZsV9T3BrNSQByKc4tuR5nAZdmljOOOD5HpWomLNb4QW6gpPlbSXIktBBWaXjI/wDN4zYrECVnetN/2UVsckQ94zTjikvK0PDdYYam98rzEY1re4XpdQGJORabKpsoYVXBkhdst0iNizNsEt0gNrhLQjXL4e7ltJ6E9CIC9nu3tCLXc8/G1PR60UXj5TKrh+dqej1opvHymFdI73f6Tafun78DvBwXvePpVp+5fvwO9GdUABAAAA1PKn9VWrZD34m2GpZVPqq1bIe+gPmKzv8ANkpVfiJ7OtEVZ9XrZJ1PmJ7OtG0YdnerYjZ7se5Rq1KWGGwlbNaasYpqSWKxSzU8EBI33PcmtzkSNoq1auhyxb0JKKWksV7rnTfjE446VqePDpQRgtnmcXnZ+X8CmVm5fwCqrNJZ8dvUZ9NkfZqeE47TKb3MtjCL+cnqeOzSYdsluF6XUy3d+jO9Rdrxxjhhjp5dH/OsDAbKGzPp2bFrxWO6bzcZ6Ul5Ov14iNjeHzeOEHi91v6qnJho0aiKwEzNsUt0j2nYJNJqKeOhaHjJ8mnT/QohTaeKaXq7QNmpvQiEvV7tl+2W1578DnwpNRzFUUXPyVnYvU91nerAjq1aUm87DFb638Si5cj8bPZ1opt/lM8ud+Mns60La90wOkd7z9LtH3Mvfgd7OEd79FK1VWlpdCeL4fGQwO7mdUABAAAA1HKt9U2rZD34m3GqZUKEp3ValGMpSwhhGKcpN58d5awPl+hq9bJGo/Ez2daKY3FalinZ6+t/2NTsM6hdtbDCVCthwOjV7DaINTwXqJimtxH0V+RlTudtLCz1Fw+Iq6uY9q2KtvUK/sanYBgSm4tNPBrSnvp8J5aLXKflzc8FobeOGJeq3daH5vX9jU7DHldVp4vX9jU7Aiyq0cNf5lM60dWP4MuSue08Xr+yqdhblc9o1/B6y5PBVOwiqaNRZy0l5y3L2Msxu+tB50qNWMVrlKnNRW1tFttvQsW3oS1tt7yCK7DJbr1F6rVUVi+H+piRs86flwnDHVnRlHHDgxLiozqLNhCc2njhCMpNLhwW0KvUrbFPHQ9Mnhut9YFXw+H8Ob+9zmPG57Txev7Gp2FcrmtL83r6P8Gp2ASFlvmlCGa6cJPTum5p6fwMOdZNJJJYNvRjv72kojc1p4vX9jU7C9G6rRxev7Gp2FFVa0RkoJRjFxWDaxxk+FmBXnhJrhwf4GdC6rQvN6/savYXVdNZvF2et66FTsAwbq0VJ8q60eWvymS0brqrybPWTfBQq9hi1rltUnos1of+RU7CDoPe/wD0qp9xP/Uid3OHZCLsr0bXVdWjVprwE0s+nOCx8JB6G1r7DuJNUABAAAAAAAAABD2zuvsFGcqVS1Uo1IaJRxbcXwPBa+Qs/Hm7uNU+afYBPAgfj1d3GodGp+kfHq7eNQ6NT9IE8CB+Pd28ah0an6R8e7t41T5qn6QMDKtaY07otec/nIwpx5ZSnHqxfqPm7uaqfLrF/wB1Zf8AWgdqyxd0VltF2JUa0Z414R0Zy05lR7604aOdHHO5+6LRG0WWuqM5wjVo1lmpbuEKkZPN5i4jp/fFvBXfttH/AMiEyBWyMbxqReurQqQjtUoT/KDM3LJaq95KyeCsdppeA8K5eFjBYqeZhhhJ/ZZrWSn5Pe9m8K8xqU4yT4fBVNHK28NBeD6bBBfHi7uN0/4+w8+PV28bp80+wyqeBA/Hu7eN0+afYefHy7eN0+jU/SBPg199312cbp9Gp+kollEuted0+afYBsYMa77xo2mnGrQqRq0545s4PFPDQ1tT3jJAAAAAAAAAAAAAANSvDJZdVetOvUoSc6kpTqYV6yjOcm25NZ2jS94sPJBc+9Z5rZXrdcjdABpLyPXVvU6y2WiZalkauzedqWy0PrRvYA0P9jN2/btnt1+kpeRi796rbF/nR/Sb8C0c0vDIVY6qSja7ZFLFqM5U6sMXhi8HFYalzIop5HK1PN8HetRZizYY2dPNitUVhUWjQjpwFHN62S631VhVvmpJLQl8Ger2hiUsg9HP8JUvC0SninnQpwhLFamm3LDDBHUwKNBjkXu5a6lsfK66xf8ACVrIzdn2rU//AGP9pvYJRoyyOXXwWh7bRLsK1kfunfpVXttFTqZuwA02OSK5l5rJ7bRX6pFUsklytYfA8OVWi04++bgAMC5bjs9ipKhZqapUotyUc6Ut09LeMm2zPAAAAAAAAAAAAAAAAAAAAAAAAAAAAAAAAAAAAAAAAAAAAAAAAAAAAAAAAAAAAAAAAAAAAAAAAAAAAAAAAAAAAAAAAAAAAAAAAAAAAAAAAAAAAAAAAAAAAAAAP//Z"/>
          <p:cNvSpPr>
            <a:spLocks noChangeAspect="1" noChangeArrowheads="1"/>
          </p:cNvSpPr>
          <p:nvPr/>
        </p:nvSpPr>
        <p:spPr bwMode="auto">
          <a:xfrm>
            <a:off x="112889" y="-1377950"/>
            <a:ext cx="3793067" cy="2844801"/>
          </a:xfrm>
          <a:prstGeom prst="rect">
            <a:avLst/>
          </a:prstGeom>
          <a:noFill/>
        </p:spPr>
        <p:txBody>
          <a:bodyPr vert="horz" wrap="square" lIns="145143" tIns="72571" rIns="145143" bIns="72571" numCol="1" anchor="t" anchorCtr="0" compatLnSpc="1">
            <a:prstTxWarp prst="textNoShape">
              <a:avLst/>
            </a:prstTxWarp>
          </a:bodyPr>
          <a:lstStyle/>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3068320" y="0"/>
            <a:ext cx="12374880" cy="1625600"/>
          </a:xfrm>
        </p:spPr>
        <p:txBody>
          <a:bodyPr>
            <a:normAutofit/>
          </a:bodyPr>
          <a:lstStyle/>
          <a:p>
            <a:pPr algn="ctr"/>
            <a:r>
              <a:rPr lang="en-US" b="0" dirty="0" smtClean="0">
                <a:solidFill>
                  <a:srgbClr val="FFC000"/>
                </a:solidFill>
                <a:effectLst/>
              </a:rPr>
              <a:t>Low ATO Systems, FR-245</a:t>
            </a:r>
            <a:endParaRPr lang="en-US" b="0" dirty="0">
              <a:solidFill>
                <a:srgbClr val="FFC000"/>
              </a:solidFill>
              <a:effectLst/>
            </a:endParaRPr>
          </a:p>
        </p:txBody>
      </p:sp>
      <p:graphicFrame>
        <p:nvGraphicFramePr>
          <p:cNvPr id="51209" name="Object 9"/>
          <p:cNvGraphicFramePr>
            <a:graphicFrameLocks noGrp="1" noChangeAspect="1"/>
          </p:cNvGraphicFramePr>
          <p:nvPr>
            <p:ph idx="1"/>
          </p:nvPr>
        </p:nvGraphicFramePr>
        <p:xfrm>
          <a:off x="1625600" y="1685925"/>
          <a:ext cx="13492163" cy="6869113"/>
        </p:xfrm>
        <a:graphic>
          <a:graphicData uri="http://schemas.openxmlformats.org/presentationml/2006/ole">
            <p:oleObj spid="_x0000_s51233" name="Document" r:id="rId3" imgW="6093237" imgH="3097398" progId="Word.Document.12">
              <p:embed/>
            </p:oleObj>
          </a:graphicData>
        </a:graphic>
      </p:graphicFrame>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2480" y="2133601"/>
            <a:ext cx="14630400" cy="6424762"/>
          </a:xfrm>
        </p:spPr>
        <p:txBody>
          <a:bodyPr>
            <a:normAutofit lnSpcReduction="10000"/>
          </a:bodyPr>
          <a:lstStyle/>
          <a:p>
            <a:r>
              <a:rPr lang="en-US" dirty="0" smtClean="0"/>
              <a:t>Halogen-free FRs are mostly represented by phosphorus FRs, melamine or melamine salts, inorganic hydroxides</a:t>
            </a:r>
          </a:p>
          <a:p>
            <a:r>
              <a:rPr lang="en-US" dirty="0" smtClean="0"/>
              <a:t>Mode of flame retardant action of non-halogen FRs is </a:t>
            </a:r>
            <a:r>
              <a:rPr lang="en-US" dirty="0" smtClean="0"/>
              <a:t>polymer </a:t>
            </a:r>
            <a:r>
              <a:rPr lang="en-US" dirty="0" smtClean="0"/>
              <a:t>specific</a:t>
            </a:r>
          </a:p>
          <a:p>
            <a:pPr lvl="1"/>
            <a:r>
              <a:rPr lang="en-US" dirty="0" smtClean="0"/>
              <a:t>Therefore Deca-BDE replacement may require also switch to different </a:t>
            </a:r>
            <a:r>
              <a:rPr lang="en-US" dirty="0" smtClean="0"/>
              <a:t>polymer associated with redesign </a:t>
            </a:r>
            <a:r>
              <a:rPr lang="en-US" dirty="0" smtClean="0"/>
              <a:t>and requalification</a:t>
            </a:r>
          </a:p>
          <a:p>
            <a:r>
              <a:rPr lang="en-US" dirty="0" smtClean="0"/>
              <a:t>Organophosphates are specific to oxygen- or nitrogen-containing polymers.</a:t>
            </a:r>
            <a:endParaRPr lang="en-US" dirty="0"/>
          </a:p>
        </p:txBody>
      </p:sp>
      <p:sp>
        <p:nvSpPr>
          <p:cNvPr id="3" name="Title 2"/>
          <p:cNvSpPr>
            <a:spLocks noGrp="1"/>
          </p:cNvSpPr>
          <p:nvPr>
            <p:ph type="title"/>
          </p:nvPr>
        </p:nvSpPr>
        <p:spPr>
          <a:xfrm>
            <a:off x="2560320" y="284480"/>
            <a:ext cx="12882880" cy="1422400"/>
          </a:xfrm>
        </p:spPr>
        <p:txBody>
          <a:bodyPr>
            <a:normAutofit/>
          </a:bodyPr>
          <a:lstStyle/>
          <a:p>
            <a:r>
              <a:rPr lang="en-US" dirty="0" smtClean="0">
                <a:solidFill>
                  <a:srgbClr val="FFC000"/>
                </a:solidFill>
              </a:rPr>
              <a:t>Halogen-free alternatives</a:t>
            </a:r>
            <a:endParaRPr lang="en-US" dirty="0">
              <a:solidFill>
                <a:srgbClr val="FFC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763520" y="304800"/>
            <a:ext cx="13492480" cy="1098848"/>
          </a:xfrm>
        </p:spPr>
        <p:txBody>
          <a:bodyPr>
            <a:normAutofit fontScale="90000"/>
          </a:bodyPr>
          <a:lstStyle/>
          <a:p>
            <a:pPr algn="ctr"/>
            <a:r>
              <a:rPr lang="en-US" b="0" dirty="0" smtClean="0">
                <a:solidFill>
                  <a:srgbClr val="FFC000"/>
                </a:solidFill>
                <a:effectLst/>
              </a:rPr>
              <a:t>Resorcinol bis(diphenyl phosphate) Fyrolflex®RDP</a:t>
            </a:r>
            <a:endParaRPr lang="en-US" b="0" dirty="0">
              <a:solidFill>
                <a:srgbClr val="FFC000"/>
              </a:solidFill>
              <a:effectLst/>
            </a:endParaRPr>
          </a:p>
        </p:txBody>
      </p:sp>
      <p:sp>
        <p:nvSpPr>
          <p:cNvPr id="13316" name="Rectangle 3"/>
          <p:cNvSpPr>
            <a:spLocks noGrp="1" noChangeArrowheads="1"/>
          </p:cNvSpPr>
          <p:nvPr>
            <p:ph type="body" sz="half" idx="1"/>
          </p:nvPr>
        </p:nvSpPr>
        <p:spPr>
          <a:xfrm>
            <a:off x="831190" y="1691680"/>
            <a:ext cx="8245077" cy="6528725"/>
          </a:xfrm>
        </p:spPr>
        <p:txBody>
          <a:bodyPr>
            <a:normAutofit lnSpcReduction="10000"/>
          </a:bodyPr>
          <a:lstStyle/>
          <a:p>
            <a:pPr eaLnBrk="1" hangingPunct="1">
              <a:lnSpc>
                <a:spcPct val="90000"/>
              </a:lnSpc>
            </a:pPr>
            <a:r>
              <a:rPr lang="en-US" sz="3800" dirty="0" smtClean="0"/>
              <a:t>Fyrolflex®RDP</a:t>
            </a:r>
          </a:p>
          <a:p>
            <a:pPr lvl="1" eaLnBrk="1" hangingPunct="1">
              <a:lnSpc>
                <a:spcPct val="90000"/>
              </a:lnSpc>
            </a:pPr>
            <a:r>
              <a:rPr lang="en-US" sz="3200" dirty="0" smtClean="0"/>
              <a:t>P – 10.9 %</a:t>
            </a:r>
          </a:p>
          <a:p>
            <a:pPr eaLnBrk="1" hangingPunct="1">
              <a:lnSpc>
                <a:spcPct val="90000"/>
              </a:lnSpc>
            </a:pPr>
            <a:r>
              <a:rPr lang="en-US" sz="3800" dirty="0" smtClean="0"/>
              <a:t>Very good thermal stability</a:t>
            </a:r>
          </a:p>
          <a:p>
            <a:pPr>
              <a:lnSpc>
                <a:spcPct val="90000"/>
              </a:lnSpc>
            </a:pPr>
            <a:r>
              <a:rPr lang="en-US" sz="3800" dirty="0" smtClean="0"/>
              <a:t>Main </a:t>
            </a:r>
            <a:r>
              <a:rPr lang="en-US" sz="3800" dirty="0" smtClean="0"/>
              <a:t>use in PC/ABS and PPO/HIPS</a:t>
            </a:r>
          </a:p>
          <a:p>
            <a:pPr lvl="1">
              <a:lnSpc>
                <a:spcPct val="90000"/>
              </a:lnSpc>
            </a:pPr>
            <a:r>
              <a:rPr lang="en-US" dirty="0" smtClean="0"/>
              <a:t>Housings of business machines and computers</a:t>
            </a:r>
          </a:p>
          <a:p>
            <a:pPr>
              <a:lnSpc>
                <a:spcPct val="90000"/>
              </a:lnSpc>
            </a:pPr>
            <a:r>
              <a:rPr lang="en-US" sz="3800" dirty="0" smtClean="0"/>
              <a:t>Limited application in HIPS and ABS for V-2 rating</a:t>
            </a:r>
          </a:p>
          <a:p>
            <a:pPr>
              <a:lnSpc>
                <a:spcPct val="90000"/>
              </a:lnSpc>
            </a:pPr>
            <a:r>
              <a:rPr lang="en-US" sz="3800" dirty="0" smtClean="0"/>
              <a:t>Some applications in PWB</a:t>
            </a:r>
          </a:p>
          <a:p>
            <a:pPr>
              <a:lnSpc>
                <a:spcPct val="90000"/>
              </a:lnSpc>
            </a:pPr>
            <a:r>
              <a:rPr lang="en-US" sz="3800" dirty="0" smtClean="0"/>
              <a:t>Growing use in </a:t>
            </a:r>
            <a:r>
              <a:rPr lang="en-US" sz="3800" dirty="0" smtClean="0"/>
              <a:t>textiles</a:t>
            </a:r>
          </a:p>
          <a:p>
            <a:pPr>
              <a:lnSpc>
                <a:spcPct val="90000"/>
              </a:lnSpc>
            </a:pPr>
            <a:r>
              <a:rPr lang="en-US" sz="3800" dirty="0" smtClean="0"/>
              <a:t>Cannot be used in </a:t>
            </a:r>
            <a:r>
              <a:rPr lang="en-US" sz="3800" dirty="0" err="1" smtClean="0"/>
              <a:t>polyolefins</a:t>
            </a:r>
            <a:endParaRPr lang="en-US" sz="3800" dirty="0" smtClean="0"/>
          </a:p>
          <a:p>
            <a:pPr eaLnBrk="1" hangingPunct="1">
              <a:lnSpc>
                <a:spcPct val="90000"/>
              </a:lnSpc>
            </a:pPr>
            <a:endParaRPr lang="en-US" sz="3800" dirty="0" smtClean="0"/>
          </a:p>
        </p:txBody>
      </p:sp>
      <p:graphicFrame>
        <p:nvGraphicFramePr>
          <p:cNvPr id="13314" name="Object 4"/>
          <p:cNvGraphicFramePr>
            <a:graphicFrameLocks noGrp="1" noChangeAspect="1"/>
          </p:cNvGraphicFramePr>
          <p:nvPr>
            <p:ph sz="quarter" idx="2"/>
          </p:nvPr>
        </p:nvGraphicFramePr>
        <p:xfrm>
          <a:off x="8920480" y="2280074"/>
          <a:ext cx="6765432" cy="3165686"/>
        </p:xfrm>
        <a:graphic>
          <a:graphicData uri="http://schemas.openxmlformats.org/presentationml/2006/ole">
            <p:oleObj spid="_x0000_s56346" name="Document" r:id="rId4" imgW="3474720" imgH="1402080" progId="ChemWindow.Document">
              <p:embed/>
            </p:oleObj>
          </a:graphicData>
        </a:graphic>
      </p:graphicFrame>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661920" y="0"/>
            <a:ext cx="13594079" cy="1524000"/>
          </a:xfrm>
        </p:spPr>
        <p:txBody>
          <a:bodyPr>
            <a:normAutofit/>
          </a:bodyPr>
          <a:lstStyle/>
          <a:p>
            <a:pPr algn="ctr"/>
            <a:r>
              <a:rPr lang="en-US" sz="6600" dirty="0" smtClean="0">
                <a:solidFill>
                  <a:srgbClr val="FFC000"/>
                </a:solidFill>
              </a:rPr>
              <a:t>Fyrolflex</a:t>
            </a:r>
            <a:r>
              <a:rPr lang="en-US" sz="6600" dirty="0" smtClean="0">
                <a:solidFill>
                  <a:srgbClr val="FFC000"/>
                </a:solidFill>
                <a:cs typeface="Arial" charset="0"/>
              </a:rPr>
              <a:t>® Sol-DP</a:t>
            </a:r>
            <a:endParaRPr lang="en-US" sz="6600" dirty="0">
              <a:solidFill>
                <a:srgbClr val="FFC000"/>
              </a:solidFill>
            </a:endParaRPr>
          </a:p>
        </p:txBody>
      </p:sp>
      <p:sp>
        <p:nvSpPr>
          <p:cNvPr id="57347" name="Rectangle 3"/>
          <p:cNvSpPr>
            <a:spLocks noGrp="1" noChangeArrowheads="1"/>
          </p:cNvSpPr>
          <p:nvPr>
            <p:ph type="body" sz="half" idx="1"/>
          </p:nvPr>
        </p:nvSpPr>
        <p:spPr>
          <a:xfrm>
            <a:off x="548640" y="2075723"/>
            <a:ext cx="6746241" cy="6144683"/>
          </a:xfrm>
        </p:spPr>
        <p:txBody>
          <a:bodyPr>
            <a:normAutofit/>
          </a:bodyPr>
          <a:lstStyle/>
          <a:p>
            <a:pPr>
              <a:buClr>
                <a:srgbClr val="C62C1C"/>
              </a:buClr>
            </a:pPr>
            <a:r>
              <a:rPr lang="en-US" sz="3800" dirty="0" smtClean="0"/>
              <a:t>Fyrolflex</a:t>
            </a:r>
            <a:r>
              <a:rPr lang="en-US" sz="3800" dirty="0" smtClean="0">
                <a:cs typeface="Arial" charset="0"/>
              </a:rPr>
              <a:t>®</a:t>
            </a:r>
            <a:r>
              <a:rPr lang="en-US" sz="3800" baseline="30000" dirty="0" smtClean="0">
                <a:cs typeface="Arial" charset="0"/>
              </a:rPr>
              <a:t> </a:t>
            </a:r>
            <a:r>
              <a:rPr lang="en-US" sz="3800" dirty="0" smtClean="0"/>
              <a:t>Sol-DP is a </a:t>
            </a:r>
            <a:br>
              <a:rPr lang="en-US" sz="3800" dirty="0" smtClean="0"/>
            </a:br>
            <a:r>
              <a:rPr lang="en-US" sz="3800" dirty="0" smtClean="0"/>
              <a:t>new addition to the </a:t>
            </a:r>
            <a:br>
              <a:rPr lang="en-US" sz="3800" dirty="0" smtClean="0"/>
            </a:br>
            <a:r>
              <a:rPr lang="en-US" sz="3800" dirty="0" smtClean="0"/>
              <a:t>bis-phosphates family.</a:t>
            </a:r>
            <a:endParaRPr lang="en-US" sz="3200" dirty="0"/>
          </a:p>
          <a:p>
            <a:pPr>
              <a:buClr>
                <a:srgbClr val="C62C1C"/>
              </a:buClr>
            </a:pPr>
            <a:r>
              <a:rPr lang="en-US" sz="3800" dirty="0" smtClean="0"/>
              <a:t>Since</a:t>
            </a:r>
            <a:r>
              <a:rPr lang="en-US" sz="3800" dirty="0" smtClean="0"/>
              <a:t> </a:t>
            </a:r>
            <a:r>
              <a:rPr lang="en-US" sz="3800" dirty="0" err="1" smtClean="0"/>
              <a:t>Fyrolflex</a:t>
            </a:r>
            <a:r>
              <a:rPr lang="en-US" sz="3800" dirty="0" smtClean="0">
                <a:cs typeface="Arial" charset="0"/>
              </a:rPr>
              <a:t>®</a:t>
            </a:r>
            <a:r>
              <a:rPr lang="en-US" sz="3800" baseline="30000" dirty="0" smtClean="0">
                <a:cs typeface="Arial" charset="0"/>
              </a:rPr>
              <a:t> </a:t>
            </a:r>
            <a:r>
              <a:rPr lang="en-US" sz="3800" dirty="0" smtClean="0"/>
              <a:t>Sol-DP is a free </a:t>
            </a:r>
            <a:r>
              <a:rPr lang="en-US" sz="3800" dirty="0"/>
              <a:t>flowing </a:t>
            </a:r>
            <a:r>
              <a:rPr lang="en-US" sz="3800" dirty="0" smtClean="0"/>
              <a:t>powder there is no </a:t>
            </a:r>
            <a:r>
              <a:rPr lang="en-US" sz="3800" dirty="0" smtClean="0"/>
              <a:t>need </a:t>
            </a:r>
            <a:r>
              <a:rPr lang="en-US" sz="3800" dirty="0" smtClean="0"/>
              <a:t>for</a:t>
            </a:r>
            <a:r>
              <a:rPr lang="en-US" sz="3800" dirty="0" smtClean="0"/>
              <a:t> </a:t>
            </a:r>
            <a:r>
              <a:rPr lang="en-US" sz="3800" dirty="0"/>
              <a:t>special metering equipment</a:t>
            </a:r>
            <a:r>
              <a:rPr lang="en-US" sz="3800" dirty="0" smtClean="0"/>
              <a:t>.</a:t>
            </a:r>
          </a:p>
          <a:p>
            <a:pPr>
              <a:buClr>
                <a:srgbClr val="C62C1C"/>
              </a:buClr>
            </a:pPr>
            <a:r>
              <a:rPr lang="en-US" sz="3800" dirty="0" smtClean="0"/>
              <a:t>Applications are similar to Fyrolflex®RDP </a:t>
            </a:r>
            <a:endParaRPr lang="en-US" sz="3800" dirty="0"/>
          </a:p>
        </p:txBody>
      </p:sp>
      <p:pic>
        <p:nvPicPr>
          <p:cNvPr id="57349" name="Picture 5" descr="DSC08349"/>
          <p:cNvPicPr>
            <a:picLocks noGrp="1" noChangeAspect="1" noChangeArrowheads="1"/>
          </p:cNvPicPr>
          <p:nvPr>
            <p:ph sz="half" idx="2"/>
          </p:nvPr>
        </p:nvPicPr>
        <p:blipFill>
          <a:blip r:embed="rId2" cstate="print"/>
          <a:srcRect/>
          <a:stretch>
            <a:fillRect/>
          </a:stretch>
        </p:blipFill>
        <p:spPr>
          <a:xfrm>
            <a:off x="10810240" y="1731797"/>
            <a:ext cx="4145262" cy="3335867"/>
          </a:xfrm>
          <a:noFill/>
          <a:ln/>
        </p:spPr>
      </p:pic>
      <p:graphicFrame>
        <p:nvGraphicFramePr>
          <p:cNvPr id="5" name="Table 4"/>
          <p:cNvGraphicFramePr>
            <a:graphicFrameLocks noGrp="1"/>
          </p:cNvGraphicFramePr>
          <p:nvPr/>
        </p:nvGraphicFramePr>
        <p:xfrm>
          <a:off x="9265920" y="5262879"/>
          <a:ext cx="6482080" cy="3413760"/>
        </p:xfrm>
        <a:graphic>
          <a:graphicData uri="http://schemas.openxmlformats.org/drawingml/2006/table">
            <a:tbl>
              <a:tblPr/>
              <a:tblGrid>
                <a:gridCol w="3591072"/>
                <a:gridCol w="2891008"/>
              </a:tblGrid>
              <a:tr h="426720">
                <a:tc>
                  <a:txBody>
                    <a:bodyPr/>
                    <a:lstStyle/>
                    <a:p>
                      <a:pPr marL="0" marR="0" algn="l" rtl="0">
                        <a:lnSpc>
                          <a:spcPct val="115000"/>
                        </a:lnSpc>
                        <a:spcBef>
                          <a:spcPts val="0"/>
                        </a:spcBef>
                        <a:spcAft>
                          <a:spcPts val="0"/>
                        </a:spcAft>
                      </a:pPr>
                      <a:r>
                        <a:rPr lang="en-US" sz="2000" b="1" dirty="0">
                          <a:latin typeface="Arial"/>
                          <a:ea typeface="Times New Roman"/>
                          <a:cs typeface="Times New Roman"/>
                        </a:rPr>
                        <a:t>Appearance</a:t>
                      </a:r>
                      <a:endParaRPr lang="en-US" sz="1200" b="1" dirty="0">
                        <a:latin typeface="Times New Roman"/>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2000" b="1" dirty="0">
                          <a:latin typeface="Arial"/>
                          <a:ea typeface="Times New Roman"/>
                          <a:cs typeface="Times New Roman"/>
                        </a:rPr>
                        <a:t>White powder</a:t>
                      </a:r>
                      <a:endParaRPr lang="en-US" sz="1200" b="1" dirty="0">
                        <a:latin typeface="Times New Roman"/>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426720">
                <a:tc>
                  <a:txBody>
                    <a:bodyPr/>
                    <a:lstStyle/>
                    <a:p>
                      <a:pPr marL="0" marR="0" algn="l" rtl="0">
                        <a:lnSpc>
                          <a:spcPct val="115000"/>
                        </a:lnSpc>
                        <a:spcBef>
                          <a:spcPts val="0"/>
                        </a:spcBef>
                        <a:spcAft>
                          <a:spcPts val="0"/>
                        </a:spcAft>
                      </a:pPr>
                      <a:r>
                        <a:rPr lang="en-US" sz="2000" b="1" dirty="0">
                          <a:latin typeface="Arial"/>
                          <a:ea typeface="Times New Roman"/>
                          <a:cs typeface="Times New Roman"/>
                        </a:rPr>
                        <a:t>Melting point, °C</a:t>
                      </a:r>
                      <a:endParaRPr lang="en-US" sz="1200" b="1" dirty="0">
                        <a:latin typeface="Times New Roman"/>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2000" b="1" dirty="0">
                          <a:latin typeface="Arial"/>
                          <a:ea typeface="Times New Roman"/>
                          <a:cs typeface="Times New Roman"/>
                        </a:rPr>
                        <a:t>101-108</a:t>
                      </a:r>
                      <a:endParaRPr lang="en-US" sz="1200" b="1" dirty="0">
                        <a:latin typeface="Times New Roman"/>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426720">
                <a:tc>
                  <a:txBody>
                    <a:bodyPr/>
                    <a:lstStyle/>
                    <a:p>
                      <a:pPr marL="0" marR="0" algn="l" rtl="0">
                        <a:lnSpc>
                          <a:spcPct val="115000"/>
                        </a:lnSpc>
                        <a:spcBef>
                          <a:spcPts val="0"/>
                        </a:spcBef>
                        <a:spcAft>
                          <a:spcPts val="0"/>
                        </a:spcAft>
                      </a:pPr>
                      <a:r>
                        <a:rPr lang="en-US" sz="2000" b="1" dirty="0">
                          <a:latin typeface="Arial"/>
                          <a:ea typeface="Times New Roman"/>
                          <a:cs typeface="Times New Roman"/>
                        </a:rPr>
                        <a:t>Specific gravity</a:t>
                      </a:r>
                      <a:endParaRPr lang="en-US" sz="1200" b="1" dirty="0">
                        <a:latin typeface="Times New Roman"/>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2000" b="1" dirty="0">
                          <a:latin typeface="Arial"/>
                          <a:ea typeface="Times New Roman"/>
                          <a:cs typeface="Times New Roman"/>
                        </a:rPr>
                        <a:t>1.3</a:t>
                      </a:r>
                      <a:endParaRPr lang="en-US" sz="1200" b="1" dirty="0">
                        <a:latin typeface="Times New Roman"/>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426720">
                <a:tc>
                  <a:txBody>
                    <a:bodyPr/>
                    <a:lstStyle/>
                    <a:p>
                      <a:pPr marL="0" marR="0" algn="l" rtl="0">
                        <a:lnSpc>
                          <a:spcPct val="115000"/>
                        </a:lnSpc>
                        <a:spcBef>
                          <a:spcPts val="0"/>
                        </a:spcBef>
                        <a:spcAft>
                          <a:spcPts val="0"/>
                        </a:spcAft>
                      </a:pPr>
                      <a:r>
                        <a:rPr lang="en-US" sz="2000" b="1" dirty="0">
                          <a:latin typeface="Arial"/>
                          <a:ea typeface="Times New Roman"/>
                          <a:cs typeface="Times New Roman"/>
                        </a:rPr>
                        <a:t>Phosphorus content, %</a:t>
                      </a:r>
                      <a:endParaRPr lang="en-US" sz="1200" b="1" dirty="0">
                        <a:latin typeface="Times New Roman"/>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2000" b="1" dirty="0">
                          <a:latin typeface="Arial"/>
                          <a:ea typeface="Times New Roman"/>
                          <a:cs typeface="Times New Roman"/>
                        </a:rPr>
                        <a:t>10.5</a:t>
                      </a:r>
                      <a:endParaRPr lang="en-US" sz="1200" b="1" dirty="0">
                        <a:latin typeface="Times New Roman"/>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426720">
                <a:tc>
                  <a:txBody>
                    <a:bodyPr/>
                    <a:lstStyle/>
                    <a:p>
                      <a:pPr marL="0" marR="0" algn="l" rtl="0">
                        <a:lnSpc>
                          <a:spcPct val="115000"/>
                        </a:lnSpc>
                        <a:spcBef>
                          <a:spcPts val="0"/>
                        </a:spcBef>
                        <a:spcAft>
                          <a:spcPts val="0"/>
                        </a:spcAft>
                      </a:pPr>
                      <a:r>
                        <a:rPr lang="en-US" sz="2000" b="1" dirty="0">
                          <a:latin typeface="Arial"/>
                          <a:ea typeface="Times New Roman"/>
                          <a:cs typeface="Times New Roman"/>
                        </a:rPr>
                        <a:t>Acidity, mg KOH/g</a:t>
                      </a:r>
                      <a:endParaRPr lang="en-US" sz="1200" b="1" dirty="0">
                        <a:latin typeface="Times New Roman"/>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2000" b="1" dirty="0">
                          <a:latin typeface="Arial"/>
                          <a:ea typeface="Times New Roman"/>
                          <a:cs typeface="Times New Roman"/>
                        </a:rPr>
                        <a:t>&lt;0.1</a:t>
                      </a:r>
                      <a:endParaRPr lang="en-US" sz="1200" b="1" dirty="0">
                        <a:latin typeface="Times New Roman"/>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426720">
                <a:tc>
                  <a:txBody>
                    <a:bodyPr/>
                    <a:lstStyle/>
                    <a:p>
                      <a:pPr marL="0" marR="0" algn="l" rtl="0">
                        <a:lnSpc>
                          <a:spcPct val="115000"/>
                        </a:lnSpc>
                        <a:spcBef>
                          <a:spcPts val="0"/>
                        </a:spcBef>
                        <a:spcAft>
                          <a:spcPts val="0"/>
                        </a:spcAft>
                      </a:pPr>
                      <a:r>
                        <a:rPr lang="en-US" sz="2000" b="1" dirty="0">
                          <a:latin typeface="Arial"/>
                          <a:ea typeface="Times New Roman"/>
                          <a:cs typeface="Times New Roman"/>
                        </a:rPr>
                        <a:t>Assay, wt. %</a:t>
                      </a:r>
                      <a:endParaRPr lang="en-US" sz="1200" b="1" dirty="0">
                        <a:latin typeface="Times New Roman"/>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2000" b="1" dirty="0">
                          <a:latin typeface="Arial"/>
                          <a:ea typeface="Times New Roman"/>
                          <a:cs typeface="Times New Roman"/>
                        </a:rPr>
                        <a:t>&gt;98</a:t>
                      </a:r>
                      <a:endParaRPr lang="en-US" sz="1200" b="1" dirty="0">
                        <a:latin typeface="Times New Roman"/>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426720">
                <a:tc>
                  <a:txBody>
                    <a:bodyPr/>
                    <a:lstStyle/>
                    <a:p>
                      <a:pPr marL="0" marR="0" algn="l" rtl="0">
                        <a:lnSpc>
                          <a:spcPct val="115000"/>
                        </a:lnSpc>
                        <a:spcBef>
                          <a:spcPts val="0"/>
                        </a:spcBef>
                        <a:spcAft>
                          <a:spcPts val="0"/>
                        </a:spcAft>
                      </a:pPr>
                      <a:r>
                        <a:rPr lang="fr-FR" sz="2000" b="1" dirty="0">
                          <a:latin typeface="Arial"/>
                          <a:ea typeface="Times New Roman"/>
                          <a:cs typeface="Times New Roman"/>
                        </a:rPr>
                        <a:t>TGA,5% </a:t>
                      </a:r>
                      <a:r>
                        <a:rPr lang="fr-FR" sz="2000" b="1" dirty="0" smtClean="0">
                          <a:latin typeface="Arial"/>
                          <a:ea typeface="Times New Roman"/>
                          <a:cs typeface="Times New Roman"/>
                        </a:rPr>
                        <a:t>weight </a:t>
                      </a:r>
                      <a:r>
                        <a:rPr lang="fr-FR" sz="2000" b="1" dirty="0">
                          <a:latin typeface="Arial"/>
                          <a:ea typeface="Times New Roman"/>
                          <a:cs typeface="Times New Roman"/>
                        </a:rPr>
                        <a:t>loss, °C</a:t>
                      </a:r>
                      <a:endParaRPr lang="en-US" sz="1200" b="1" dirty="0">
                        <a:latin typeface="Times New Roman"/>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2000" b="1" dirty="0">
                          <a:latin typeface="Arial"/>
                          <a:ea typeface="Times New Roman"/>
                          <a:cs typeface="Times New Roman"/>
                        </a:rPr>
                        <a:t>335</a:t>
                      </a:r>
                      <a:endParaRPr lang="en-US" sz="1200" b="1" dirty="0">
                        <a:latin typeface="Times New Roman"/>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426720">
                <a:tc>
                  <a:txBody>
                    <a:bodyPr/>
                    <a:lstStyle/>
                    <a:p>
                      <a:pPr marL="0" marR="0" algn="l" rtl="0">
                        <a:lnSpc>
                          <a:spcPct val="115000"/>
                        </a:lnSpc>
                        <a:spcBef>
                          <a:spcPts val="0"/>
                        </a:spcBef>
                        <a:spcAft>
                          <a:spcPts val="0"/>
                        </a:spcAft>
                      </a:pPr>
                      <a:r>
                        <a:rPr lang="en-US" sz="2000" b="1" dirty="0">
                          <a:latin typeface="Arial"/>
                          <a:ea typeface="Times New Roman"/>
                          <a:cs typeface="Times New Roman"/>
                        </a:rPr>
                        <a:t>Water solubility</a:t>
                      </a:r>
                      <a:endParaRPr lang="en-US" sz="1200" b="1" dirty="0">
                        <a:latin typeface="Times New Roman"/>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r>
                        <a:rPr lang="en-US" sz="2000" b="1" dirty="0">
                          <a:latin typeface="Arial"/>
                          <a:ea typeface="Times New Roman"/>
                          <a:cs typeface="Times New Roman"/>
                        </a:rPr>
                        <a:t>Insoluble</a:t>
                      </a:r>
                      <a:endParaRPr lang="en-US" sz="1200" b="1" dirty="0">
                        <a:latin typeface="Times New Roman"/>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lvl="0"/>
            <a:r>
              <a:rPr lang="en-US" dirty="0" smtClean="0"/>
              <a:t>Nontoxic,  not irritant to intact skin, mild irritant to the eyes and not  skin sensitizers  </a:t>
            </a:r>
          </a:p>
          <a:p>
            <a:pPr lvl="0"/>
            <a:r>
              <a:rPr lang="en-US" dirty="0" smtClean="0"/>
              <a:t>Nontoxic in a repeated dose study</a:t>
            </a:r>
          </a:p>
          <a:p>
            <a:pPr lvl="0"/>
            <a:r>
              <a:rPr lang="en-US" dirty="0" smtClean="0"/>
              <a:t>Nontoxic in a reproductive study</a:t>
            </a:r>
          </a:p>
          <a:p>
            <a:pPr lvl="0"/>
            <a:r>
              <a:rPr lang="en-US" dirty="0" smtClean="0"/>
              <a:t>Not mutagenic</a:t>
            </a:r>
          </a:p>
          <a:p>
            <a:pPr lvl="0"/>
            <a:r>
              <a:rPr lang="en-US" dirty="0" smtClean="0"/>
              <a:t>Not </a:t>
            </a:r>
            <a:r>
              <a:rPr lang="en-US" dirty="0"/>
              <a:t>classified by IARC and not included in the NTP 12</a:t>
            </a:r>
            <a:r>
              <a:rPr lang="en-US" baseline="30000" dirty="0"/>
              <a:t>th</a:t>
            </a:r>
            <a:r>
              <a:rPr lang="en-US" dirty="0"/>
              <a:t> </a:t>
            </a:r>
            <a:r>
              <a:rPr lang="en-US" dirty="0" smtClean="0"/>
              <a:t>Report </a:t>
            </a:r>
            <a:r>
              <a:rPr lang="en-US" dirty="0"/>
              <a:t>on Carcinogens</a:t>
            </a:r>
          </a:p>
          <a:p>
            <a:pPr lvl="0"/>
            <a:r>
              <a:rPr lang="en-US" dirty="0" smtClean="0"/>
              <a:t>Nontoxic to aquatic organisms, can be not readily or readily biodegradable, have low bioaccumulation potential.</a:t>
            </a:r>
          </a:p>
          <a:p>
            <a:pPr lvl="1"/>
            <a:r>
              <a:rPr lang="en-US" dirty="0" smtClean="0"/>
              <a:t>Not considered being PBT. </a:t>
            </a:r>
          </a:p>
          <a:p>
            <a:endParaRPr lang="en-US" dirty="0"/>
          </a:p>
        </p:txBody>
      </p:sp>
      <p:sp>
        <p:nvSpPr>
          <p:cNvPr id="3" name="Title 2"/>
          <p:cNvSpPr>
            <a:spLocks noGrp="1"/>
          </p:cNvSpPr>
          <p:nvPr>
            <p:ph type="title"/>
          </p:nvPr>
        </p:nvSpPr>
        <p:spPr>
          <a:xfrm>
            <a:off x="2336800" y="287356"/>
            <a:ext cx="15108621" cy="1524000"/>
          </a:xfrm>
        </p:spPr>
        <p:txBody>
          <a:bodyPr>
            <a:normAutofit/>
          </a:bodyPr>
          <a:lstStyle/>
          <a:p>
            <a:pPr algn="ctr"/>
            <a:r>
              <a:rPr lang="en-US" sz="6000" dirty="0" smtClean="0">
                <a:solidFill>
                  <a:srgbClr val="FFC000"/>
                </a:solidFill>
              </a:rPr>
              <a:t>HSE Profile of Bisphosphates </a:t>
            </a:r>
            <a:endParaRPr lang="en-US" sz="6000" dirty="0">
              <a:solidFill>
                <a:srgbClr val="FFC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18080" y="0"/>
            <a:ext cx="13837920" cy="1727200"/>
          </a:xfrm>
        </p:spPr>
        <p:txBody>
          <a:bodyPr/>
          <a:lstStyle/>
          <a:p>
            <a:pPr algn="ctr"/>
            <a:r>
              <a:rPr lang="en-US" sz="5700" dirty="0" smtClean="0">
                <a:solidFill>
                  <a:srgbClr val="FFC000"/>
                </a:solidFill>
              </a:rPr>
              <a:t>Fyrolflex</a:t>
            </a:r>
            <a:r>
              <a:rPr lang="en-US" sz="5700" baseline="30000" dirty="0" smtClean="0">
                <a:solidFill>
                  <a:srgbClr val="FFC000"/>
                </a:solidFill>
                <a:cs typeface="Arial" charset="0"/>
              </a:rPr>
              <a:t>® </a:t>
            </a:r>
            <a:r>
              <a:rPr lang="en-US" sz="5700" dirty="0" smtClean="0">
                <a:solidFill>
                  <a:srgbClr val="FFC000"/>
                </a:solidFill>
                <a:cs typeface="Arial" charset="0"/>
              </a:rPr>
              <a:t>RDP, Sol-DP / </a:t>
            </a:r>
            <a:r>
              <a:rPr lang="en-US" sz="5700" dirty="0" smtClean="0">
                <a:solidFill>
                  <a:srgbClr val="FFC000"/>
                </a:solidFill>
              </a:rPr>
              <a:t>PC/ABS</a:t>
            </a:r>
            <a:endParaRPr lang="en-US" sz="5700" dirty="0">
              <a:solidFill>
                <a:srgbClr val="FFC000"/>
              </a:solidFill>
            </a:endParaRPr>
          </a:p>
        </p:txBody>
      </p:sp>
      <p:graphicFrame>
        <p:nvGraphicFramePr>
          <p:cNvPr id="59396" name="Object 4"/>
          <p:cNvGraphicFramePr>
            <a:graphicFrameLocks noGrp="1" noChangeAspect="1"/>
          </p:cNvGraphicFramePr>
          <p:nvPr>
            <p:ph idx="1"/>
          </p:nvPr>
        </p:nvGraphicFramePr>
        <p:xfrm>
          <a:off x="3230880" y="1655843"/>
          <a:ext cx="10544731" cy="7183358"/>
        </p:xfrm>
        <a:graphic>
          <a:graphicData uri="http://schemas.openxmlformats.org/presentationml/2006/ole">
            <p:oleObj spid="_x0000_s59420" name="Document" r:id="rId3" imgW="6105850" imgH="4159137" progId="Word.Document.12">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812800" y="1975105"/>
            <a:ext cx="8026400" cy="6034617"/>
          </a:xfrm>
        </p:spPr>
        <p:txBody>
          <a:bodyPr>
            <a:normAutofit fontScale="77500" lnSpcReduction="20000"/>
          </a:bodyPr>
          <a:lstStyle/>
          <a:p>
            <a:pPr marL="580571" lvl="1" indent="-406400">
              <a:spcBef>
                <a:spcPts val="635"/>
              </a:spcBef>
              <a:buSzPct val="68000"/>
              <a:buFont typeface="Wingdings 3"/>
              <a:buChar char=""/>
            </a:pPr>
            <a:r>
              <a:rPr lang="en-US" dirty="0" smtClean="0"/>
              <a:t>A decade ago Deca-BDE was the second after TBBA most widely used brominated commercial flame retardant.</a:t>
            </a:r>
          </a:p>
          <a:p>
            <a:pPr marL="580571" lvl="1" indent="-406400">
              <a:spcBef>
                <a:spcPts val="635"/>
              </a:spcBef>
              <a:buSzPct val="68000"/>
              <a:buFont typeface="Wingdings 3"/>
              <a:buChar char=""/>
            </a:pPr>
            <a:r>
              <a:rPr lang="en-US" dirty="0" smtClean="0"/>
              <a:t>Since Deca-BDE has a broad spectrum of application it has been a workhorse FR for over 30 years</a:t>
            </a:r>
          </a:p>
          <a:p>
            <a:pPr marL="580571" lvl="1" indent="-406400">
              <a:spcBef>
                <a:spcPts val="635"/>
              </a:spcBef>
              <a:buSzPct val="68000"/>
              <a:buFont typeface="Wingdings 3"/>
              <a:buChar char=""/>
            </a:pPr>
            <a:r>
              <a:rPr lang="en-US" dirty="0" smtClean="0"/>
              <a:t>Although more advanced FRs were in the market, low cost and availability ensured Deca-BDE deep penetration to all major sectors of the economy including aerospace industry </a:t>
            </a:r>
          </a:p>
          <a:p>
            <a:pPr marL="580571" lvl="1" indent="-406400">
              <a:spcBef>
                <a:spcPts val="635"/>
              </a:spcBef>
              <a:buSzPct val="68000"/>
              <a:buFont typeface="Wingdings 3"/>
              <a:buChar char=""/>
            </a:pPr>
            <a:r>
              <a:rPr lang="en-US" dirty="0" smtClean="0"/>
              <a:t>We believe that Deca-BDE helped to save many lives and millions of dollars in property damage</a:t>
            </a:r>
            <a:endParaRPr lang="en-US" dirty="0"/>
          </a:p>
        </p:txBody>
      </p:sp>
      <p:sp>
        <p:nvSpPr>
          <p:cNvPr id="2" name="Slide Number Placeholder 1"/>
          <p:cNvSpPr>
            <a:spLocks noGrp="1"/>
          </p:cNvSpPr>
          <p:nvPr>
            <p:ph type="sldNum" sz="quarter" idx="12"/>
          </p:nvPr>
        </p:nvSpPr>
        <p:spPr/>
        <p:txBody>
          <a:bodyPr/>
          <a:lstStyle/>
          <a:p>
            <a:fld id="{36232357-013C-484D-9820-3D64264C3865}" type="slidenum">
              <a:rPr lang="de-DE" smtClean="0"/>
              <a:pPr/>
              <a:t>3</a:t>
            </a:fld>
            <a:endParaRPr lang="de-DE" dirty="0"/>
          </a:p>
        </p:txBody>
      </p:sp>
      <p:sp>
        <p:nvSpPr>
          <p:cNvPr id="3" name="Title 2"/>
          <p:cNvSpPr>
            <a:spLocks noGrp="1"/>
          </p:cNvSpPr>
          <p:nvPr>
            <p:ph type="title"/>
          </p:nvPr>
        </p:nvSpPr>
        <p:spPr>
          <a:xfrm>
            <a:off x="812800" y="264160"/>
            <a:ext cx="14630400" cy="1503680"/>
          </a:xfrm>
        </p:spPr>
        <p:txBody>
          <a:bodyPr>
            <a:normAutofit/>
          </a:bodyPr>
          <a:lstStyle/>
          <a:p>
            <a:pPr algn="ctr"/>
            <a:r>
              <a:rPr lang="en-US" sz="7200" dirty="0" smtClean="0"/>
              <a:t>Background</a:t>
            </a:r>
            <a:endParaRPr lang="en-US" sz="6600" dirty="0"/>
          </a:p>
        </p:txBody>
      </p:sp>
      <p:pic>
        <p:nvPicPr>
          <p:cNvPr id="6" name="Content Placeholder 6" descr="Asiana-palin.jpg"/>
          <p:cNvPicPr>
            <a:picLocks noGrp="1" noChangeAspect="1"/>
          </p:cNvPicPr>
          <p:nvPr>
            <p:ph sz="half" idx="2"/>
          </p:nvPr>
        </p:nvPicPr>
        <p:blipFill>
          <a:blip r:embed="rId2"/>
          <a:stretch>
            <a:fillRect/>
          </a:stretch>
        </p:blipFill>
        <p:spPr>
          <a:xfrm>
            <a:off x="9164320" y="2885440"/>
            <a:ext cx="6580391" cy="4389120"/>
          </a:xfrm>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7360" y="1975105"/>
            <a:ext cx="7525173" cy="6034617"/>
          </a:xfrm>
        </p:spPr>
        <p:txBody>
          <a:bodyPr>
            <a:normAutofit fontScale="85000" lnSpcReduction="20000"/>
          </a:bodyPr>
          <a:lstStyle/>
          <a:p>
            <a:r>
              <a:rPr lang="en-US" sz="4400" dirty="0" smtClean="0"/>
              <a:t>FR-20-100 – untreated</a:t>
            </a:r>
          </a:p>
          <a:p>
            <a:pPr lvl="0"/>
            <a:r>
              <a:rPr lang="en-US" sz="4400" dirty="0" smtClean="0"/>
              <a:t>FR-20-200 (S7/S10) - stearic acid surface treated </a:t>
            </a:r>
          </a:p>
          <a:p>
            <a:pPr lvl="0"/>
            <a:r>
              <a:rPr lang="en-US" sz="4400" dirty="0" smtClean="0"/>
              <a:t>FR-20-300 (S10)  - vinyl silane surface treated</a:t>
            </a:r>
          </a:p>
          <a:p>
            <a:pPr lvl="0"/>
            <a:r>
              <a:rPr lang="en-US" sz="4400" dirty="0" smtClean="0"/>
              <a:t>FR-20-400 (S5/S7) – amino silane surface treated</a:t>
            </a:r>
          </a:p>
          <a:p>
            <a:pPr lvl="0"/>
            <a:r>
              <a:rPr lang="en-US" sz="4400" dirty="0" smtClean="0"/>
              <a:t>FR-20-500 – polysiloxane coated (coming to the market in 2013)</a:t>
            </a:r>
          </a:p>
          <a:p>
            <a:pPr lvl="0"/>
            <a:endParaRPr lang="en-US" sz="4400" dirty="0" smtClean="0"/>
          </a:p>
          <a:p>
            <a:endParaRPr lang="en-US" dirty="0"/>
          </a:p>
        </p:txBody>
      </p:sp>
      <p:sp>
        <p:nvSpPr>
          <p:cNvPr id="4" name="Content Placeholder 3"/>
          <p:cNvSpPr>
            <a:spLocks noGrp="1"/>
          </p:cNvSpPr>
          <p:nvPr>
            <p:ph sz="half" idx="2"/>
          </p:nvPr>
        </p:nvSpPr>
        <p:spPr/>
        <p:txBody>
          <a:bodyPr>
            <a:normAutofit fontScale="85000" lnSpcReduction="20000"/>
          </a:bodyPr>
          <a:lstStyle/>
          <a:p>
            <a:r>
              <a:rPr lang="en-US" dirty="0" smtClean="0"/>
              <a:t>It is used in polyolefins, elastomers, polyamides and PVC</a:t>
            </a:r>
            <a:endParaRPr lang="ru-RU" dirty="0" smtClean="0"/>
          </a:p>
          <a:p>
            <a:r>
              <a:rPr lang="en-US" dirty="0" smtClean="0"/>
              <a:t>Excellent smoke suppression properties in PVC</a:t>
            </a:r>
          </a:p>
          <a:p>
            <a:r>
              <a:rPr lang="en-US" dirty="0" smtClean="0"/>
              <a:t>It is required &gt; 50% </a:t>
            </a:r>
            <a:r>
              <a:rPr lang="en-US" dirty="0" smtClean="0"/>
              <a:t>FR-20 </a:t>
            </a:r>
            <a:r>
              <a:rPr lang="en-US" dirty="0" smtClean="0"/>
              <a:t>to achieve V-0 in polyamides</a:t>
            </a:r>
          </a:p>
          <a:p>
            <a:r>
              <a:rPr lang="en-US" dirty="0" smtClean="0"/>
              <a:t>In halogen-free W&amp;C formulations it required &gt; 60 % to achieve VW-1</a:t>
            </a:r>
          </a:p>
          <a:p>
            <a:endParaRPr lang="en-US" dirty="0"/>
          </a:p>
        </p:txBody>
      </p:sp>
      <p:sp>
        <p:nvSpPr>
          <p:cNvPr id="2" name="Title 1"/>
          <p:cNvSpPr>
            <a:spLocks noGrp="1"/>
          </p:cNvSpPr>
          <p:nvPr>
            <p:ph type="title"/>
          </p:nvPr>
        </p:nvSpPr>
        <p:spPr>
          <a:xfrm>
            <a:off x="2540000" y="0"/>
            <a:ext cx="13451840" cy="1890184"/>
          </a:xfrm>
        </p:spPr>
        <p:txBody>
          <a:bodyPr>
            <a:normAutofit/>
          </a:bodyPr>
          <a:lstStyle/>
          <a:p>
            <a:pPr algn="ctr"/>
            <a:r>
              <a:rPr lang="en-US" b="0" dirty="0" smtClean="0">
                <a:solidFill>
                  <a:srgbClr val="FFC000"/>
                </a:solidFill>
                <a:effectLst/>
              </a:rPr>
              <a:t>Magnesium hydroxide, FR-20</a:t>
            </a:r>
            <a:endParaRPr lang="en-US" b="0" dirty="0">
              <a:solidFill>
                <a:srgbClr val="FFC000"/>
              </a:solidFill>
              <a:effectLs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1840" y="1950721"/>
            <a:ext cx="14630400" cy="6526362"/>
          </a:xfrm>
        </p:spPr>
        <p:txBody>
          <a:bodyPr>
            <a:normAutofit fontScale="92500" lnSpcReduction="10000"/>
          </a:bodyPr>
          <a:lstStyle/>
          <a:p>
            <a:r>
              <a:rPr lang="en-US" dirty="0" smtClean="0"/>
              <a:t>Because of the pressure of </a:t>
            </a:r>
            <a:r>
              <a:rPr lang="en-US" dirty="0" smtClean="0"/>
              <a:t>NGOs </a:t>
            </a:r>
            <a:r>
              <a:rPr lang="en-US" dirty="0" smtClean="0"/>
              <a:t>on OEMs Deca-BDE was withdrawn from the USA market</a:t>
            </a:r>
          </a:p>
          <a:p>
            <a:r>
              <a:rPr lang="en-US" dirty="0" smtClean="0"/>
              <a:t>Depending on </a:t>
            </a:r>
            <a:r>
              <a:rPr lang="en-US" dirty="0" smtClean="0"/>
              <a:t>final applications </a:t>
            </a:r>
            <a:r>
              <a:rPr lang="en-US" dirty="0" smtClean="0"/>
              <a:t>there are many commercial Deca-BDE alternatives</a:t>
            </a:r>
          </a:p>
          <a:p>
            <a:r>
              <a:rPr lang="en-US" dirty="0" smtClean="0"/>
              <a:t>Use of halogen-free alternatives is still limited to certain type of polymers.</a:t>
            </a:r>
          </a:p>
          <a:p>
            <a:r>
              <a:rPr lang="en-US" dirty="0" smtClean="0"/>
              <a:t>ICL-IP and other FR producers strongly advocate use of polymeric FRs</a:t>
            </a:r>
          </a:p>
          <a:p>
            <a:r>
              <a:rPr lang="en-US" dirty="0" smtClean="0"/>
              <a:t>All Deca-BDE alternatives have favorable human health and environmental profiles.  </a:t>
            </a:r>
            <a:endParaRPr lang="en-US" dirty="0"/>
          </a:p>
        </p:txBody>
      </p:sp>
      <p:sp>
        <p:nvSpPr>
          <p:cNvPr id="3" name="Title 2"/>
          <p:cNvSpPr>
            <a:spLocks noGrp="1"/>
          </p:cNvSpPr>
          <p:nvPr>
            <p:ph type="title"/>
          </p:nvPr>
        </p:nvSpPr>
        <p:spPr>
          <a:xfrm>
            <a:off x="2143059" y="0"/>
            <a:ext cx="14112941" cy="1524000"/>
          </a:xfrm>
        </p:spPr>
        <p:txBody>
          <a:bodyPr>
            <a:normAutofit/>
          </a:bodyPr>
          <a:lstStyle/>
          <a:p>
            <a:pPr algn="ctr"/>
            <a:r>
              <a:rPr lang="en-US" sz="6000" dirty="0" smtClean="0">
                <a:solidFill>
                  <a:srgbClr val="FFC000"/>
                </a:solidFill>
              </a:rPr>
              <a:t>Conclusions</a:t>
            </a:r>
            <a:endParaRPr lang="en-US" sz="6000" dirty="0">
              <a:solidFill>
                <a:srgbClr val="FFC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just" eaLnBrk="1" hangingPunct="1">
              <a:lnSpc>
                <a:spcPct val="80000"/>
              </a:lnSpc>
              <a:spcBef>
                <a:spcPts val="0"/>
              </a:spcBef>
              <a:spcAft>
                <a:spcPts val="0"/>
              </a:spcAft>
              <a:buNone/>
            </a:pPr>
            <a:r>
              <a:rPr lang="en-US" sz="2400" b="1" dirty="0">
                <a:solidFill>
                  <a:schemeClr val="tx1"/>
                </a:solidFill>
              </a:rPr>
              <a:t>Disclaimer of Warranty and Limitation of Liability</a:t>
            </a:r>
            <a:endParaRPr lang="en-US" sz="2400" dirty="0" smtClean="0">
              <a:solidFill>
                <a:schemeClr val="tx1"/>
              </a:solidFill>
            </a:endParaRPr>
          </a:p>
          <a:p>
            <a:pPr marL="0" indent="0" algn="just" eaLnBrk="1" hangingPunct="1">
              <a:lnSpc>
                <a:spcPct val="80000"/>
              </a:lnSpc>
              <a:spcBef>
                <a:spcPts val="0"/>
              </a:spcBef>
              <a:spcAft>
                <a:spcPts val="0"/>
              </a:spcAft>
              <a:buNone/>
            </a:pPr>
            <a:r>
              <a:rPr lang="en-US" sz="2400" dirty="0" smtClean="0">
                <a:solidFill>
                  <a:srgbClr val="000000"/>
                </a:solidFill>
              </a:rPr>
              <a:t>Information </a:t>
            </a:r>
            <a:r>
              <a:rPr lang="en-US" sz="2400" dirty="0">
                <a:solidFill>
                  <a:srgbClr val="000000"/>
                </a:solidFill>
              </a:rPr>
              <a:t>on this presentation is provided "as is" without </a:t>
            </a:r>
            <a:r>
              <a:rPr lang="en-US" sz="2400" dirty="0" smtClean="0">
                <a:solidFill>
                  <a:srgbClr val="000000"/>
                </a:solidFill>
              </a:rPr>
              <a:t>warranty of </a:t>
            </a:r>
            <a:r>
              <a:rPr lang="en-US" sz="2400" dirty="0">
                <a:solidFill>
                  <a:srgbClr val="000000"/>
                </a:solidFill>
              </a:rPr>
              <a:t>any kind, either express or implied, including, but not limited to, </a:t>
            </a:r>
            <a:r>
              <a:rPr lang="en-US" sz="2400" dirty="0" smtClean="0">
                <a:solidFill>
                  <a:srgbClr val="000000"/>
                </a:solidFill>
              </a:rPr>
              <a:t>the </a:t>
            </a:r>
            <a:r>
              <a:rPr lang="en-US" sz="2400" dirty="0">
                <a:solidFill>
                  <a:srgbClr val="000000"/>
                </a:solidFill>
              </a:rPr>
              <a:t>implied warranties of merchantability, reliability, completeness,  </a:t>
            </a:r>
            <a:r>
              <a:rPr lang="en-US" sz="2400" dirty="0" smtClean="0">
                <a:solidFill>
                  <a:srgbClr val="000000"/>
                </a:solidFill>
              </a:rPr>
              <a:t>fitness </a:t>
            </a:r>
            <a:r>
              <a:rPr lang="en-US" sz="2400" dirty="0">
                <a:solidFill>
                  <a:srgbClr val="000000"/>
                </a:solidFill>
              </a:rPr>
              <a:t>for a particular purpose or non-infringement. </a:t>
            </a:r>
            <a:endParaRPr lang="nl-NL" sz="5400" dirty="0"/>
          </a:p>
          <a:p>
            <a:pPr marL="0" indent="0" algn="just" eaLnBrk="1" hangingPunct="1">
              <a:lnSpc>
                <a:spcPct val="80000"/>
              </a:lnSpc>
              <a:spcBef>
                <a:spcPts val="0"/>
              </a:spcBef>
              <a:spcAft>
                <a:spcPts val="0"/>
              </a:spcAft>
              <a:buNone/>
            </a:pPr>
            <a:r>
              <a:rPr lang="en-US" sz="2400" dirty="0" smtClean="0">
                <a:solidFill>
                  <a:srgbClr val="000000"/>
                </a:solidFill>
              </a:rPr>
              <a:t>We </a:t>
            </a:r>
            <a:r>
              <a:rPr lang="en-US" sz="2400" dirty="0">
                <a:solidFill>
                  <a:srgbClr val="000000"/>
                </a:solidFill>
              </a:rPr>
              <a:t>do not warrant the accuracy of the information set out on this presentation. It may contain technical inaccuracies or errors and/or non-updated data. Information may be changed or updated without notice. </a:t>
            </a:r>
            <a:endParaRPr lang="nl-NL" sz="5400" dirty="0"/>
          </a:p>
          <a:p>
            <a:pPr marL="0" indent="0" algn="just" eaLnBrk="1" hangingPunct="1">
              <a:lnSpc>
                <a:spcPct val="80000"/>
              </a:lnSpc>
              <a:spcBef>
                <a:spcPts val="0"/>
              </a:spcBef>
              <a:spcAft>
                <a:spcPts val="0"/>
              </a:spcAft>
              <a:buNone/>
            </a:pPr>
            <a:r>
              <a:rPr lang="en-US" sz="2400" dirty="0" smtClean="0">
                <a:solidFill>
                  <a:srgbClr val="000000"/>
                </a:solidFill>
              </a:rPr>
              <a:t>We </a:t>
            </a:r>
            <a:r>
              <a:rPr lang="en-US" sz="2400" dirty="0">
                <a:solidFill>
                  <a:srgbClr val="000000"/>
                </a:solidFill>
              </a:rPr>
              <a:t>expressly disclaim all liability in respect to any actions taken or not taken based on any or all of the information provided on or through the presentation. In no event will </a:t>
            </a:r>
            <a:r>
              <a:rPr lang="en-US" sz="2400" dirty="0" smtClean="0">
                <a:solidFill>
                  <a:srgbClr val="000000"/>
                </a:solidFill>
              </a:rPr>
              <a:t>ICL-IP or its affiliates </a:t>
            </a:r>
            <a:r>
              <a:rPr lang="en-US" sz="2400" dirty="0">
                <a:solidFill>
                  <a:srgbClr val="000000"/>
                </a:solidFill>
              </a:rPr>
              <a:t>be liable to any part or any direct, indirect, punitive, special or other consequential damages for any use of this presentation, including, without limitation, any lost profits, or loss of business opportunities, business interruption, loss of programs or other data on your information handling system or otherwise, even if we are expressly advised of the possibility of such damages.</a:t>
            </a:r>
            <a:endParaRPr lang="nl-NL" sz="5400" dirty="0"/>
          </a:p>
          <a:p>
            <a:pPr marL="0" indent="0" algn="just" eaLnBrk="1" hangingPunct="1">
              <a:lnSpc>
                <a:spcPct val="80000"/>
              </a:lnSpc>
              <a:spcBef>
                <a:spcPts val="0"/>
              </a:spcBef>
              <a:spcAft>
                <a:spcPts val="0"/>
              </a:spcAft>
              <a:buNone/>
            </a:pPr>
            <a:endParaRPr lang="en-US" sz="2400" b="1" dirty="0" smtClean="0">
              <a:solidFill>
                <a:srgbClr val="000000"/>
              </a:solidFill>
            </a:endParaRPr>
          </a:p>
          <a:p>
            <a:pPr marL="0" indent="0" algn="just" eaLnBrk="1" hangingPunct="1">
              <a:lnSpc>
                <a:spcPct val="80000"/>
              </a:lnSpc>
              <a:spcBef>
                <a:spcPts val="0"/>
              </a:spcBef>
              <a:spcAft>
                <a:spcPts val="0"/>
              </a:spcAft>
              <a:buNone/>
            </a:pPr>
            <a:r>
              <a:rPr lang="en-US" sz="2400" b="1" dirty="0" smtClean="0">
                <a:solidFill>
                  <a:srgbClr val="000000"/>
                </a:solidFill>
              </a:rPr>
              <a:t>Intellectual Property</a:t>
            </a:r>
          </a:p>
          <a:p>
            <a:pPr marL="0" indent="0" algn="just" eaLnBrk="1" hangingPunct="1">
              <a:lnSpc>
                <a:spcPct val="80000"/>
              </a:lnSpc>
              <a:spcBef>
                <a:spcPts val="0"/>
              </a:spcBef>
              <a:spcAft>
                <a:spcPts val="0"/>
              </a:spcAft>
              <a:buNone/>
            </a:pPr>
            <a:r>
              <a:rPr lang="en-US" sz="2400" dirty="0" smtClean="0">
                <a:solidFill>
                  <a:srgbClr val="000000"/>
                </a:solidFill>
              </a:rPr>
              <a:t>The </a:t>
            </a:r>
            <a:r>
              <a:rPr lang="en-US" sz="2400" dirty="0">
                <a:solidFill>
                  <a:srgbClr val="000000"/>
                </a:solidFill>
              </a:rPr>
              <a:t>trademarks, service marks, trade names, logos and other indications of origin displayed in this presentation, are to our best knowledge owned by </a:t>
            </a:r>
            <a:r>
              <a:rPr lang="en-US" sz="2400" dirty="0" smtClean="0">
                <a:solidFill>
                  <a:srgbClr val="000000"/>
                </a:solidFill>
              </a:rPr>
              <a:t>ICL or its affiliates by </a:t>
            </a:r>
            <a:r>
              <a:rPr lang="en-US" sz="2400" dirty="0">
                <a:solidFill>
                  <a:srgbClr val="000000"/>
                </a:solidFill>
              </a:rPr>
              <a:t>any third party who has granted </a:t>
            </a:r>
            <a:r>
              <a:rPr lang="en-US" sz="2400" dirty="0" smtClean="0">
                <a:solidFill>
                  <a:srgbClr val="000000"/>
                </a:solidFill>
              </a:rPr>
              <a:t>ICL-IP or its affiliates a </a:t>
            </a:r>
            <a:r>
              <a:rPr lang="en-US" sz="2400" dirty="0">
                <a:solidFill>
                  <a:srgbClr val="000000"/>
                </a:solidFill>
              </a:rPr>
              <a:t>right to use them on this site. Nothing contained herein should be construed as granting the right to use any such marks displayed in this presentation without the written permission of the owner thereof. </a:t>
            </a:r>
            <a:endParaRPr lang="nl-NL" sz="5400" dirty="0"/>
          </a:p>
        </p:txBody>
      </p:sp>
      <p:sp>
        <p:nvSpPr>
          <p:cNvPr id="5" name="Content Placeholder 4"/>
          <p:cNvSpPr>
            <a:spLocks noGrp="1"/>
          </p:cNvSpPr>
          <p:nvPr>
            <p:ph idx="10"/>
          </p:nvPr>
        </p:nvSpPr>
        <p:spPr/>
        <p:txBody>
          <a:bodyPr/>
          <a:lstStyle/>
          <a:p>
            <a:pPr marL="0" indent="0" algn="ctr">
              <a:buNone/>
            </a:pPr>
            <a:r>
              <a:rPr lang="nl-NL" dirty="0" err="1" smtClean="0">
                <a:solidFill>
                  <a:srgbClr val="FFC000"/>
                </a:solidFill>
              </a:rPr>
              <a:t>Some</a:t>
            </a:r>
            <a:r>
              <a:rPr lang="nl-NL" dirty="0" smtClean="0">
                <a:solidFill>
                  <a:srgbClr val="FFC000"/>
                </a:solidFill>
              </a:rPr>
              <a:t> </a:t>
            </a:r>
            <a:r>
              <a:rPr lang="nl-NL" dirty="0">
                <a:solidFill>
                  <a:srgbClr val="FFC000"/>
                </a:solidFill>
              </a:rPr>
              <a:t>L</a:t>
            </a:r>
            <a:r>
              <a:rPr lang="nl-NL" dirty="0" smtClean="0">
                <a:solidFill>
                  <a:srgbClr val="FFC000"/>
                </a:solidFill>
              </a:rPr>
              <a:t>egal </a:t>
            </a:r>
            <a:r>
              <a:rPr lang="nl-NL" dirty="0" err="1" smtClean="0">
                <a:solidFill>
                  <a:srgbClr val="FFC000"/>
                </a:solidFill>
              </a:rPr>
              <a:t>Notes</a:t>
            </a:r>
            <a:endParaRPr lang="nl-NL" dirty="0">
              <a:solidFill>
                <a:srgbClr val="FFC000"/>
              </a:solidFill>
            </a:endParaRPr>
          </a:p>
        </p:txBody>
      </p:sp>
      <p:sp>
        <p:nvSpPr>
          <p:cNvPr id="4" name="Slide Number Placeholder 3"/>
          <p:cNvSpPr>
            <a:spLocks noGrp="1"/>
          </p:cNvSpPr>
          <p:nvPr>
            <p:ph type="sldNum" sz="quarter" idx="4"/>
          </p:nvPr>
        </p:nvSpPr>
        <p:spPr/>
        <p:txBody>
          <a:bodyPr/>
          <a:lstStyle/>
          <a:p>
            <a:fld id="{36232357-013C-484D-9820-3D64264C3865}" type="slidenum">
              <a:rPr lang="de-DE" smtClean="0"/>
              <a:pPr/>
              <a:t>32</a:t>
            </a:fld>
            <a:endParaRPr lang="de-DE" dirty="0"/>
          </a:p>
        </p:txBody>
      </p:sp>
      <p:pic>
        <p:nvPicPr>
          <p:cNvPr id="6" name="Picture 7" descr="disclaimer"/>
          <p:cNvPicPr>
            <a:picLocks noChangeAspect="1" noChangeArrowheads="1"/>
          </p:cNvPicPr>
          <p:nvPr/>
        </p:nvPicPr>
        <p:blipFill>
          <a:blip r:embed="rId2" cstate="print"/>
          <a:srcRect/>
          <a:stretch>
            <a:fillRect/>
          </a:stretch>
        </p:blipFill>
        <p:spPr bwMode="auto">
          <a:xfrm>
            <a:off x="14313557" y="134226"/>
            <a:ext cx="1474788" cy="2246313"/>
          </a:xfrm>
          <a:prstGeom prst="rect">
            <a:avLst/>
          </a:prstGeom>
          <a:noFill/>
          <a:ln w="9525">
            <a:noFill/>
            <a:miter lim="800000"/>
            <a:headEnd/>
            <a:tailEnd/>
          </a:ln>
        </p:spPr>
      </p:pic>
    </p:spTree>
    <p:extLst>
      <p:ext uri="{BB962C8B-B14F-4D97-AF65-F5344CB8AC3E}">
        <p14:creationId xmlns="" xmlns:p14="http://schemas.microsoft.com/office/powerpoint/2010/main" val="72735249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normAutofit fontScale="92500" lnSpcReduction="10000"/>
          </a:bodyPr>
          <a:lstStyle/>
          <a:p>
            <a:r>
              <a:rPr lang="en-US" dirty="0" smtClean="0"/>
              <a:t>Adhesives and Tapes </a:t>
            </a:r>
          </a:p>
          <a:p>
            <a:r>
              <a:rPr lang="en-US" dirty="0" smtClean="0"/>
              <a:t>Composites </a:t>
            </a:r>
          </a:p>
          <a:p>
            <a:r>
              <a:rPr lang="en-US" dirty="0" smtClean="0"/>
              <a:t>Ducting &amp; Molded Parts </a:t>
            </a:r>
          </a:p>
          <a:p>
            <a:r>
              <a:rPr lang="en-US" dirty="0" smtClean="0"/>
              <a:t>Electrical/Electronics </a:t>
            </a:r>
          </a:p>
          <a:p>
            <a:r>
              <a:rPr lang="en-US" dirty="0" smtClean="0"/>
              <a:t>Emergency Equipment </a:t>
            </a:r>
          </a:p>
          <a:p>
            <a:r>
              <a:rPr lang="en-US" dirty="0" smtClean="0"/>
              <a:t>Fabrics &amp; Films </a:t>
            </a:r>
          </a:p>
          <a:p>
            <a:r>
              <a:rPr lang="en-US" dirty="0" smtClean="0"/>
              <a:t>Insulation </a:t>
            </a:r>
          </a:p>
          <a:p>
            <a:r>
              <a:rPr lang="en-US" dirty="0" smtClean="0"/>
              <a:t>Interiors </a:t>
            </a:r>
          </a:p>
          <a:p>
            <a:r>
              <a:rPr lang="en-US" dirty="0" smtClean="0"/>
              <a:t>Sealants </a:t>
            </a:r>
          </a:p>
        </p:txBody>
      </p:sp>
      <p:pic>
        <p:nvPicPr>
          <p:cNvPr id="10" name="Content Placeholder 9" descr="Plaine cabin.jpg"/>
          <p:cNvPicPr>
            <a:picLocks noGrp="1" noChangeAspect="1"/>
          </p:cNvPicPr>
          <p:nvPr>
            <p:ph sz="half" idx="2"/>
          </p:nvPr>
        </p:nvPicPr>
        <p:blipFill>
          <a:blip r:embed="rId2"/>
          <a:stretch>
            <a:fillRect/>
          </a:stretch>
        </p:blipFill>
        <p:spPr>
          <a:xfrm>
            <a:off x="5395418" y="5222241"/>
            <a:ext cx="4764582" cy="3568410"/>
          </a:xfrm>
        </p:spPr>
      </p:pic>
      <p:sp>
        <p:nvSpPr>
          <p:cNvPr id="3" name="Title 2"/>
          <p:cNvSpPr>
            <a:spLocks noGrp="1"/>
          </p:cNvSpPr>
          <p:nvPr>
            <p:ph type="title"/>
          </p:nvPr>
        </p:nvSpPr>
        <p:spPr>
          <a:xfrm>
            <a:off x="1666240" y="366184"/>
            <a:ext cx="14183360" cy="1340696"/>
          </a:xfrm>
        </p:spPr>
        <p:txBody>
          <a:bodyPr/>
          <a:lstStyle/>
          <a:p>
            <a:pPr algn="ctr"/>
            <a:r>
              <a:rPr lang="en-US" sz="6600" dirty="0" smtClean="0"/>
              <a:t>Use of Deca-BDE in Airplanes</a:t>
            </a:r>
            <a:endParaRPr lang="en-US" dirty="0"/>
          </a:p>
        </p:txBody>
      </p:sp>
      <p:pic>
        <p:nvPicPr>
          <p:cNvPr id="11" name="Picture 10" descr="Aircarft assembly.jpg"/>
          <p:cNvPicPr>
            <a:picLocks noChangeAspect="1"/>
          </p:cNvPicPr>
          <p:nvPr/>
        </p:nvPicPr>
        <p:blipFill>
          <a:blip r:embed="rId3"/>
          <a:stretch>
            <a:fillRect/>
          </a:stretch>
        </p:blipFill>
        <p:spPr>
          <a:xfrm>
            <a:off x="10302240" y="1808480"/>
            <a:ext cx="4823968" cy="3203416"/>
          </a:xfrm>
          <a:prstGeom prst="rect">
            <a:avLst/>
          </a:prstGeom>
        </p:spPr>
      </p:pic>
      <p:pic>
        <p:nvPicPr>
          <p:cNvPr id="12" name="Picture 11" descr="Cockpit.jpg"/>
          <p:cNvPicPr>
            <a:picLocks noChangeAspect="1"/>
          </p:cNvPicPr>
          <p:nvPr/>
        </p:nvPicPr>
        <p:blipFill>
          <a:blip r:embed="rId4"/>
          <a:stretch>
            <a:fillRect/>
          </a:stretch>
        </p:blipFill>
        <p:spPr>
          <a:xfrm>
            <a:off x="10302240" y="5174894"/>
            <a:ext cx="5242560" cy="3492856"/>
          </a:xfrm>
          <a:prstGeom prst="rect">
            <a:avLst/>
          </a:prstGeo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12800" y="1975105"/>
            <a:ext cx="14630400" cy="6762495"/>
          </a:xfrm>
        </p:spPr>
        <p:txBody>
          <a:bodyPr>
            <a:normAutofit fontScale="92500" lnSpcReduction="20000"/>
          </a:bodyPr>
          <a:lstStyle/>
          <a:p>
            <a:r>
              <a:rPr lang="nl-NL" sz="4400" dirty="0" smtClean="0"/>
              <a:t>ICL-IP advocates broader use of polymeric or high molecular weight brominated and phosphorus FRs</a:t>
            </a:r>
          </a:p>
          <a:p>
            <a:r>
              <a:rPr lang="nl-NL" sz="4400" dirty="0" smtClean="0"/>
              <a:t>Polymeric FRs have advantages:</a:t>
            </a:r>
          </a:p>
          <a:p>
            <a:pPr lvl="1"/>
            <a:r>
              <a:rPr lang="nl-NL" sz="3800" dirty="0" smtClean="0"/>
              <a:t>Low water solubility, thus, not expected to be toxic to aquatic organisms </a:t>
            </a:r>
          </a:p>
          <a:p>
            <a:pPr lvl="1"/>
            <a:r>
              <a:rPr lang="nl-NL" sz="3800" dirty="0" smtClean="0"/>
              <a:t>Not likely to be bioavailable</a:t>
            </a:r>
            <a:r>
              <a:rPr lang="nl-NL" sz="3800" dirty="0"/>
              <a:t>, e.g. no bioaccumulation is expected</a:t>
            </a:r>
            <a:endParaRPr lang="en-US" sz="3800" dirty="0"/>
          </a:p>
          <a:p>
            <a:pPr lvl="1"/>
            <a:r>
              <a:rPr lang="nl-NL" sz="3800" dirty="0"/>
              <a:t>USA EPA- “Polymers are not readily absorbed by biological species and thus are relatively non toxic”= low </a:t>
            </a:r>
            <a:r>
              <a:rPr lang="nl-NL" sz="3800" dirty="0" smtClean="0"/>
              <a:t>risk</a:t>
            </a:r>
            <a:endParaRPr lang="en-US" sz="3800" dirty="0"/>
          </a:p>
          <a:p>
            <a:pPr lvl="1"/>
            <a:r>
              <a:rPr lang="nl-NL" sz="3800" dirty="0"/>
              <a:t>EU REACH- “exemption for polymers” </a:t>
            </a:r>
            <a:endParaRPr lang="en-US" sz="3800" dirty="0" smtClean="0"/>
          </a:p>
          <a:p>
            <a:pPr lvl="1"/>
            <a:r>
              <a:rPr lang="nl-NL" sz="3800" dirty="0" smtClean="0"/>
              <a:t>Leaching </a:t>
            </a:r>
            <a:r>
              <a:rPr lang="nl-NL" sz="3800" dirty="0" smtClean="0"/>
              <a:t>and migration is </a:t>
            </a:r>
            <a:r>
              <a:rPr lang="nl-NL" sz="3800" dirty="0" smtClean="0"/>
              <a:t>not </a:t>
            </a:r>
            <a:r>
              <a:rPr lang="nl-NL" sz="3800" dirty="0" smtClean="0"/>
              <a:t>likely</a:t>
            </a:r>
            <a:endParaRPr lang="nl-NL" sz="3800" dirty="0" smtClean="0"/>
          </a:p>
          <a:p>
            <a:pPr lvl="1"/>
            <a:r>
              <a:rPr lang="en-US" sz="3800" dirty="0"/>
              <a:t>Due to high thermal stability </a:t>
            </a:r>
            <a:r>
              <a:rPr lang="en-US" sz="3800" dirty="0" smtClean="0"/>
              <a:t>polymer FRs show good </a:t>
            </a:r>
            <a:r>
              <a:rPr lang="en-US" sz="3800" dirty="0"/>
              <a:t>performance during </a:t>
            </a:r>
            <a:r>
              <a:rPr lang="en-US" sz="3800" dirty="0" smtClean="0"/>
              <a:t>recycling</a:t>
            </a:r>
          </a:p>
          <a:p>
            <a:pPr>
              <a:buNone/>
            </a:pPr>
            <a:endParaRPr lang="en-US" sz="4400" dirty="0" smtClean="0"/>
          </a:p>
          <a:p>
            <a:pPr marL="580571" lvl="1" indent="-406400">
              <a:spcBef>
                <a:spcPts val="635"/>
              </a:spcBef>
              <a:buSzPct val="68000"/>
              <a:buFont typeface="Wingdings 3"/>
              <a:buChar char=""/>
            </a:pPr>
            <a:endParaRPr lang="en-US" dirty="0"/>
          </a:p>
        </p:txBody>
      </p:sp>
      <p:sp>
        <p:nvSpPr>
          <p:cNvPr id="3" name="Title 2"/>
          <p:cNvSpPr>
            <a:spLocks noGrp="1"/>
          </p:cNvSpPr>
          <p:nvPr>
            <p:ph type="title"/>
          </p:nvPr>
        </p:nvSpPr>
        <p:spPr>
          <a:xfrm>
            <a:off x="1869440" y="0"/>
            <a:ext cx="14975840" cy="1524000"/>
          </a:xfrm>
        </p:spPr>
        <p:txBody>
          <a:bodyPr>
            <a:normAutofit/>
          </a:bodyPr>
          <a:lstStyle/>
          <a:p>
            <a:pPr algn="ctr"/>
            <a:r>
              <a:rPr lang="en-US" sz="8000" dirty="0" smtClean="0">
                <a:solidFill>
                  <a:srgbClr val="FFC000"/>
                </a:solidFill>
              </a:rPr>
              <a:t>Polymeric</a:t>
            </a:r>
            <a:r>
              <a:rPr lang="en-US" sz="7200" dirty="0" smtClean="0">
                <a:solidFill>
                  <a:srgbClr val="FFC000"/>
                </a:solidFill>
              </a:rPr>
              <a:t> FRs</a:t>
            </a:r>
            <a:endParaRPr lang="en-US" sz="7200" dirty="0">
              <a:solidFill>
                <a:srgbClr val="FFC000"/>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2840" y="366184"/>
            <a:ext cx="12810359" cy="1524000"/>
          </a:xfrm>
        </p:spPr>
        <p:txBody>
          <a:bodyPr/>
          <a:lstStyle/>
          <a:p>
            <a:pPr algn="ctr"/>
            <a:r>
              <a:rPr lang="en-US" sz="6600" dirty="0" smtClean="0">
                <a:solidFill>
                  <a:srgbClr val="FFC000"/>
                </a:solidFill>
              </a:rPr>
              <a:t>Brominated FRs</a:t>
            </a:r>
            <a:endParaRPr lang="en-US" dirty="0">
              <a:solidFill>
                <a:srgbClr val="FFC000"/>
              </a:solidFill>
            </a:endParaRPr>
          </a:p>
        </p:txBody>
      </p:sp>
      <p:sp>
        <p:nvSpPr>
          <p:cNvPr id="3" name="Content Placeholder 2"/>
          <p:cNvSpPr>
            <a:spLocks noGrp="1"/>
          </p:cNvSpPr>
          <p:nvPr>
            <p:ph idx="1"/>
          </p:nvPr>
        </p:nvSpPr>
        <p:spPr>
          <a:xfrm>
            <a:off x="756745" y="1828800"/>
            <a:ext cx="15092855" cy="6604000"/>
          </a:xfrm>
        </p:spPr>
        <p:txBody>
          <a:bodyPr>
            <a:normAutofit/>
          </a:bodyPr>
          <a:lstStyle/>
          <a:p>
            <a:r>
              <a:rPr lang="en-US" sz="3600" dirty="0" smtClean="0"/>
              <a:t>Brominated FRs (BFRs) provide combination of gas phase and condensed phase action </a:t>
            </a:r>
            <a:r>
              <a:rPr lang="en-US" sz="3600" dirty="0" smtClean="0"/>
              <a:t>via </a:t>
            </a:r>
            <a:r>
              <a:rPr lang="en-US" sz="3600" dirty="0" smtClean="0"/>
              <a:t>chemical and physical </a:t>
            </a:r>
            <a:r>
              <a:rPr lang="en-US" sz="3600" dirty="0" smtClean="0"/>
              <a:t>mechanisms</a:t>
            </a:r>
            <a:r>
              <a:rPr lang="en-US" sz="3600" dirty="0" smtClean="0"/>
              <a:t>.</a:t>
            </a:r>
            <a:endParaRPr lang="en-US" sz="3600" dirty="0" smtClean="0"/>
          </a:p>
          <a:p>
            <a:r>
              <a:rPr lang="en-US" sz="3600" dirty="0" smtClean="0"/>
              <a:t>BFRs are the most effective flame retardants and therefore they are used in highly flammable polymers</a:t>
            </a:r>
          </a:p>
          <a:p>
            <a:r>
              <a:rPr lang="en-US" sz="3600" dirty="0" smtClean="0"/>
              <a:t>BFRs are typically used at relatively low loading, therefore impact on physical properties of the polymer is low</a:t>
            </a:r>
          </a:p>
          <a:p>
            <a:r>
              <a:rPr lang="en-US" sz="3600" dirty="0" smtClean="0"/>
              <a:t>At present time there is no acceptable substitution for BFRs in ABS, HIPS and polyolefins</a:t>
            </a:r>
          </a:p>
          <a:p>
            <a:r>
              <a:rPr lang="en-US" sz="3600" dirty="0" smtClean="0"/>
              <a:t>Halogen-free FRs are available for polyesters, nylons, epoxy resins and PU foams, </a:t>
            </a:r>
            <a:endParaRPr lang="en-US" sz="3600" dirty="0" smtClean="0"/>
          </a:p>
          <a:p>
            <a:pPr lvl="1"/>
            <a:r>
              <a:rPr lang="en-US" sz="2800" dirty="0" smtClean="0"/>
              <a:t>O</a:t>
            </a:r>
            <a:r>
              <a:rPr lang="en-US" sz="2800" dirty="0" smtClean="0"/>
              <a:t>ften they </a:t>
            </a:r>
            <a:r>
              <a:rPr lang="en-US" sz="2800" dirty="0" smtClean="0"/>
              <a:t>fall short on physical properties and </a:t>
            </a:r>
            <a:r>
              <a:rPr lang="en-US" sz="2800" dirty="0" smtClean="0"/>
              <a:t>price-performance</a:t>
            </a:r>
            <a:endParaRPr lang="en-US" sz="2800"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2027" y="236484"/>
            <a:ext cx="12770069" cy="1263176"/>
          </a:xfrm>
        </p:spPr>
        <p:txBody>
          <a:bodyPr>
            <a:normAutofit/>
          </a:bodyPr>
          <a:lstStyle/>
          <a:p>
            <a:pPr algn="ctr"/>
            <a:r>
              <a:rPr lang="en-US" sz="5100" dirty="0" err="1" smtClean="0">
                <a:solidFill>
                  <a:srgbClr val="FFC000"/>
                </a:solidFill>
              </a:rPr>
              <a:t>Brominated</a:t>
            </a:r>
            <a:r>
              <a:rPr lang="en-US" sz="5100" dirty="0" smtClean="0">
                <a:solidFill>
                  <a:srgbClr val="FFC000"/>
                </a:solidFill>
              </a:rPr>
              <a:t> </a:t>
            </a:r>
            <a:r>
              <a:rPr lang="en-US" sz="5100" dirty="0" smtClean="0">
                <a:solidFill>
                  <a:srgbClr val="FFC000"/>
                </a:solidFill>
              </a:rPr>
              <a:t>Epoxy, </a:t>
            </a:r>
            <a:r>
              <a:rPr lang="en-US" sz="5100" dirty="0" smtClean="0">
                <a:solidFill>
                  <a:srgbClr val="FFC000"/>
                </a:solidFill>
              </a:rPr>
              <a:t>F-2000</a:t>
            </a:r>
            <a:endParaRPr lang="en-US" sz="5100" dirty="0">
              <a:solidFill>
                <a:srgbClr val="FFC000"/>
              </a:solidFill>
            </a:endParaRPr>
          </a:p>
        </p:txBody>
      </p:sp>
      <p:sp>
        <p:nvSpPr>
          <p:cNvPr id="3" name="Text Placeholder 2"/>
          <p:cNvSpPr>
            <a:spLocks noGrp="1"/>
          </p:cNvSpPr>
          <p:nvPr>
            <p:ph type="body" sz="half" idx="1"/>
          </p:nvPr>
        </p:nvSpPr>
        <p:spPr>
          <a:xfrm>
            <a:off x="447146" y="1781502"/>
            <a:ext cx="14721636" cy="4430111"/>
          </a:xfrm>
        </p:spPr>
        <p:txBody>
          <a:bodyPr>
            <a:normAutofit fontScale="92500"/>
          </a:bodyPr>
          <a:lstStyle/>
          <a:p>
            <a:r>
              <a:rPr lang="en-US" sz="4400" dirty="0" smtClean="0"/>
              <a:t>F-2000 is a series of oligomers and polymers which differ by molecular weight and softening temperature</a:t>
            </a:r>
          </a:p>
          <a:p>
            <a:pPr lvl="1"/>
            <a:r>
              <a:rPr lang="en-US" sz="3800" dirty="0" smtClean="0"/>
              <a:t>Low molecular weight products give good resin flow</a:t>
            </a:r>
          </a:p>
          <a:p>
            <a:pPr lvl="1"/>
            <a:r>
              <a:rPr lang="en-US" sz="3800" dirty="0" smtClean="0"/>
              <a:t>High molecular weight products have good thermal stability</a:t>
            </a:r>
            <a:endParaRPr lang="ru-RU" sz="3800" dirty="0" smtClean="0"/>
          </a:p>
          <a:p>
            <a:pPr lvl="1"/>
            <a:r>
              <a:rPr lang="en-US" sz="3800" dirty="0" smtClean="0"/>
              <a:t>F-2000 series show good UV stability compare to other aromatic BFRs </a:t>
            </a:r>
            <a:endParaRPr lang="ru-RU" sz="3800" dirty="0" smtClean="0"/>
          </a:p>
          <a:p>
            <a:pPr lvl="1"/>
            <a:endParaRPr lang="en-US" dirty="0" smtClean="0"/>
          </a:p>
        </p:txBody>
      </p:sp>
      <p:graphicFrame>
        <p:nvGraphicFramePr>
          <p:cNvPr id="37894" name="Object 6"/>
          <p:cNvGraphicFramePr>
            <a:graphicFrameLocks noGrp="1" noChangeAspect="1"/>
          </p:cNvGraphicFramePr>
          <p:nvPr>
            <p:ph sz="half" idx="2"/>
          </p:nvPr>
        </p:nvGraphicFramePr>
        <p:xfrm>
          <a:off x="1135117" y="6791759"/>
          <a:ext cx="12375931" cy="1488221"/>
        </p:xfrm>
        <a:graphic>
          <a:graphicData uri="http://schemas.openxmlformats.org/presentationml/2006/ole">
            <p:oleObj spid="_x0000_s28698" name="Document" r:id="rId3" imgW="8181975" imgH="1057275" progId="ChemWindow.Document">
              <p:embed/>
            </p:oleObj>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1668" y="189186"/>
            <a:ext cx="13306097" cy="1466193"/>
          </a:xfrm>
        </p:spPr>
        <p:txBody>
          <a:bodyPr>
            <a:normAutofit/>
          </a:bodyPr>
          <a:lstStyle/>
          <a:p>
            <a:pPr algn="ctr"/>
            <a:r>
              <a:rPr lang="en-US" sz="5400" dirty="0" err="1" smtClean="0">
                <a:solidFill>
                  <a:srgbClr val="FFC000"/>
                </a:solidFill>
              </a:rPr>
              <a:t>Brominated</a:t>
            </a:r>
            <a:r>
              <a:rPr lang="en-US" sz="5400" dirty="0" smtClean="0">
                <a:solidFill>
                  <a:srgbClr val="FFC000"/>
                </a:solidFill>
              </a:rPr>
              <a:t> </a:t>
            </a:r>
            <a:r>
              <a:rPr lang="en-US" sz="5400" dirty="0" smtClean="0">
                <a:solidFill>
                  <a:srgbClr val="FFC000"/>
                </a:solidFill>
              </a:rPr>
              <a:t>Epoxy, </a:t>
            </a:r>
            <a:r>
              <a:rPr lang="en-US" sz="5400" dirty="0" smtClean="0">
                <a:solidFill>
                  <a:srgbClr val="FFC000"/>
                </a:solidFill>
              </a:rPr>
              <a:t>F-2000</a:t>
            </a:r>
            <a:endParaRPr lang="en-US" sz="5400" dirty="0">
              <a:solidFill>
                <a:srgbClr val="FFC000"/>
              </a:solidFill>
            </a:endParaRPr>
          </a:p>
        </p:txBody>
      </p:sp>
      <p:graphicFrame>
        <p:nvGraphicFramePr>
          <p:cNvPr id="207876" name="Object 4"/>
          <p:cNvGraphicFramePr>
            <a:graphicFrameLocks noGrp="1" noChangeAspect="1"/>
          </p:cNvGraphicFramePr>
          <p:nvPr>
            <p:ph idx="1"/>
          </p:nvPr>
        </p:nvGraphicFramePr>
        <p:xfrm>
          <a:off x="1302698" y="1874420"/>
          <a:ext cx="13459179" cy="6749318"/>
        </p:xfrm>
        <a:graphic>
          <a:graphicData uri="http://schemas.openxmlformats.org/presentationml/2006/ole">
            <p:oleObj spid="_x0000_s29722" name="Document" r:id="rId3" imgW="6093237" imgH="3882005" progId="Word.Document.12">
              <p:embed/>
            </p:oleObj>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1668" y="0"/>
            <a:ext cx="12785835" cy="1625600"/>
          </a:xfrm>
        </p:spPr>
        <p:txBody>
          <a:bodyPr>
            <a:noAutofit/>
          </a:bodyPr>
          <a:lstStyle/>
          <a:p>
            <a:pPr algn="ctr"/>
            <a:r>
              <a:rPr lang="en-US" sz="4800" dirty="0" smtClean="0">
                <a:solidFill>
                  <a:srgbClr val="FFC000"/>
                </a:solidFill>
              </a:rPr>
              <a:t>End-capped </a:t>
            </a:r>
            <a:r>
              <a:rPr lang="en-US" sz="4800" dirty="0" err="1" smtClean="0">
                <a:solidFill>
                  <a:srgbClr val="FFC000"/>
                </a:solidFill>
              </a:rPr>
              <a:t>brominated</a:t>
            </a:r>
            <a:r>
              <a:rPr lang="en-US" sz="4800" dirty="0" smtClean="0">
                <a:solidFill>
                  <a:srgbClr val="FFC000"/>
                </a:solidFill>
              </a:rPr>
              <a:t> </a:t>
            </a:r>
            <a:r>
              <a:rPr lang="en-US" sz="4800" dirty="0" smtClean="0">
                <a:solidFill>
                  <a:srgbClr val="FFC000"/>
                </a:solidFill>
              </a:rPr>
              <a:t>epoxy, F-</a:t>
            </a:r>
            <a:r>
              <a:rPr lang="ru-RU" sz="4800" dirty="0" smtClean="0">
                <a:solidFill>
                  <a:srgbClr val="FFC000"/>
                </a:solidFill>
              </a:rPr>
              <a:t>3</a:t>
            </a:r>
            <a:r>
              <a:rPr lang="en-US" sz="4800" dirty="0" smtClean="0">
                <a:solidFill>
                  <a:srgbClr val="FFC000"/>
                </a:solidFill>
              </a:rPr>
              <a:t>000</a:t>
            </a:r>
            <a:endParaRPr lang="en-US" sz="4800" dirty="0">
              <a:solidFill>
                <a:srgbClr val="FFC000"/>
              </a:solidFill>
            </a:endParaRPr>
          </a:p>
        </p:txBody>
      </p:sp>
      <p:sp>
        <p:nvSpPr>
          <p:cNvPr id="3" name="Text Placeholder 2"/>
          <p:cNvSpPr>
            <a:spLocks noGrp="1"/>
          </p:cNvSpPr>
          <p:nvPr>
            <p:ph type="body" sz="half" idx="1"/>
          </p:nvPr>
        </p:nvSpPr>
        <p:spPr>
          <a:xfrm>
            <a:off x="703175" y="1883702"/>
            <a:ext cx="14081564" cy="4512501"/>
          </a:xfrm>
        </p:spPr>
        <p:txBody>
          <a:bodyPr>
            <a:normAutofit fontScale="92500" lnSpcReduction="20000"/>
          </a:bodyPr>
          <a:lstStyle/>
          <a:p>
            <a:r>
              <a:rPr lang="en-US" sz="4400" dirty="0" smtClean="0"/>
              <a:t>Because of the presence of epoxy groups F-2000 series polymers tend to adhere to hot metal surfaces</a:t>
            </a:r>
          </a:p>
          <a:p>
            <a:pPr lvl="1"/>
            <a:r>
              <a:rPr lang="en-US" sz="3800" dirty="0" smtClean="0"/>
              <a:t>This may </a:t>
            </a:r>
            <a:r>
              <a:rPr lang="en-US" sz="3800" dirty="0" smtClean="0"/>
              <a:t>cause appearance of</a:t>
            </a:r>
            <a:r>
              <a:rPr lang="en-US" sz="3800" dirty="0" smtClean="0"/>
              <a:t> </a:t>
            </a:r>
            <a:r>
              <a:rPr lang="en-US" sz="3800" dirty="0" smtClean="0"/>
              <a:t>black spots in extruded resin</a:t>
            </a:r>
            <a:endParaRPr lang="ru-RU" sz="3800" dirty="0" smtClean="0"/>
          </a:p>
          <a:p>
            <a:r>
              <a:rPr lang="en-US" sz="4400" dirty="0" smtClean="0"/>
              <a:t>End-capping eliminates problem of adhesion </a:t>
            </a:r>
            <a:r>
              <a:rPr lang="en-US" sz="4400" dirty="0" smtClean="0"/>
              <a:t>to the </a:t>
            </a:r>
            <a:r>
              <a:rPr lang="en-US" sz="4400" dirty="0" smtClean="0"/>
              <a:t>metals</a:t>
            </a:r>
            <a:endParaRPr lang="ru-RU" sz="4400" dirty="0" smtClean="0"/>
          </a:p>
          <a:p>
            <a:r>
              <a:rPr lang="en-US" sz="4400" dirty="0" smtClean="0"/>
              <a:t>Br content increases</a:t>
            </a:r>
            <a:endParaRPr lang="ru-RU" sz="4400" dirty="0" smtClean="0"/>
          </a:p>
          <a:p>
            <a:endParaRPr lang="en-US" dirty="0" smtClean="0"/>
          </a:p>
        </p:txBody>
      </p:sp>
      <p:graphicFrame>
        <p:nvGraphicFramePr>
          <p:cNvPr id="38920" name="Object 8"/>
          <p:cNvGraphicFramePr>
            <a:graphicFrameLocks noGrp="1" noChangeAspect="1"/>
          </p:cNvGraphicFramePr>
          <p:nvPr>
            <p:ph sz="half" idx="2"/>
          </p:nvPr>
        </p:nvGraphicFramePr>
        <p:xfrm>
          <a:off x="851338" y="6876255"/>
          <a:ext cx="13984014" cy="1526765"/>
        </p:xfrm>
        <a:graphic>
          <a:graphicData uri="http://schemas.openxmlformats.org/presentationml/2006/ole">
            <p:oleObj spid="_x0000_s30746" name="Document" r:id="rId3" imgW="10801350" imgH="1057275" progId="ChemWindow.Document">
              <p:embed/>
            </p:oleObj>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1169</TotalTime>
  <Pages>0</Pages>
  <Words>1600</Words>
  <Characters>0</Characters>
  <Application>Microsoft Office PowerPoint</Application>
  <PresentationFormat>Custom</PresentationFormat>
  <Lines>0</Lines>
  <Paragraphs>211</Paragraphs>
  <Slides>32</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32</vt:i4>
      </vt:variant>
    </vt:vector>
  </HeadingPairs>
  <TitlesOfParts>
    <vt:vector size="35" baseType="lpstr">
      <vt:lpstr>Concourse</vt:lpstr>
      <vt:lpstr>Document</vt:lpstr>
      <vt:lpstr>Worksheet</vt:lpstr>
      <vt:lpstr>Slide 1</vt:lpstr>
      <vt:lpstr>Decabromodiphenyl Oxide, Deca-BDE</vt:lpstr>
      <vt:lpstr>Background</vt:lpstr>
      <vt:lpstr>Use of Deca-BDE in Airplanes</vt:lpstr>
      <vt:lpstr>Polymeric FRs</vt:lpstr>
      <vt:lpstr>Brominated FRs</vt:lpstr>
      <vt:lpstr>Brominated Epoxy, F-2000</vt:lpstr>
      <vt:lpstr>Brominated Epoxy, F-2000</vt:lpstr>
      <vt:lpstr>End-capped brominated epoxy, F-3000</vt:lpstr>
      <vt:lpstr>End-capped brominated epoxy,  F-3000</vt:lpstr>
      <vt:lpstr>V-0 ABS</vt:lpstr>
      <vt:lpstr>Poly(pentabromobenzyl acrylate), FR-1025</vt:lpstr>
      <vt:lpstr>Glass-filled PBT, V-0, 0.8 mm</vt:lpstr>
      <vt:lpstr>Slide 14</vt:lpstr>
      <vt:lpstr>Slide 15</vt:lpstr>
      <vt:lpstr>Brominated polystyrene, FR 803P</vt:lpstr>
      <vt:lpstr>Glass filled PA-6.6, V-0, 1.6 mm</vt:lpstr>
      <vt:lpstr>HSE Profile of ICL-IP Polymeric FRs </vt:lpstr>
      <vt:lpstr>Decabromodiphenyl Ethane, FR-1410</vt:lpstr>
      <vt:lpstr>Tris(tribromoneopentyl phosphate), FR-370</vt:lpstr>
      <vt:lpstr>FR-370</vt:lpstr>
      <vt:lpstr>Bis (2,3-dibromopropyl ether) of TBBA, FR-720</vt:lpstr>
      <vt:lpstr>Tris(tribromophenoxy) triazine, FR-245</vt:lpstr>
      <vt:lpstr>Low ATO Systems, FR-245</vt:lpstr>
      <vt:lpstr>Halogen-free alternatives</vt:lpstr>
      <vt:lpstr>Resorcinol bis(diphenyl phosphate) Fyrolflex®RDP</vt:lpstr>
      <vt:lpstr>Fyrolflex® Sol-DP</vt:lpstr>
      <vt:lpstr>HSE Profile of Bisphosphates </vt:lpstr>
      <vt:lpstr>Fyrolflex® RDP, Sol-DP / PC/ABS</vt:lpstr>
      <vt:lpstr>Magnesium hydroxide, FR-20</vt:lpstr>
      <vt:lpstr>Conclusions</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Vincent Elferink</dc:creator>
  <cp:lastModifiedBy>svlevc</cp:lastModifiedBy>
  <cp:revision>439</cp:revision>
  <dcterms:modified xsi:type="dcterms:W3CDTF">2013-12-03T15:30:55Z</dcterms:modified>
</cp:coreProperties>
</file>