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1.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6" r:id="rId2"/>
    <p:sldId id="360" r:id="rId3"/>
    <p:sldId id="367" r:id="rId4"/>
    <p:sldId id="325" r:id="rId5"/>
    <p:sldId id="326" r:id="rId6"/>
    <p:sldId id="327" r:id="rId7"/>
    <p:sldId id="301" r:id="rId8"/>
    <p:sldId id="361" r:id="rId9"/>
    <p:sldId id="368" r:id="rId10"/>
    <p:sldId id="330" r:id="rId11"/>
    <p:sldId id="331" r:id="rId12"/>
    <p:sldId id="332" r:id="rId13"/>
    <p:sldId id="369" r:id="rId14"/>
    <p:sldId id="320" r:id="rId15"/>
    <p:sldId id="293" r:id="rId16"/>
    <p:sldId id="292" r:id="rId17"/>
    <p:sldId id="336" r:id="rId18"/>
    <p:sldId id="365" r:id="rId19"/>
    <p:sldId id="366" r:id="rId20"/>
    <p:sldId id="337" r:id="rId21"/>
    <p:sldId id="354" r:id="rId22"/>
    <p:sldId id="364" r:id="rId23"/>
    <p:sldId id="339" r:id="rId24"/>
    <p:sldId id="340" r:id="rId25"/>
    <p:sldId id="359" r:id="rId26"/>
    <p:sldId id="348" r:id="rId27"/>
    <p:sldId id="349" r:id="rId28"/>
    <p:sldId id="362" r:id="rId29"/>
    <p:sldId id="363" r:id="rId30"/>
    <p:sldId id="357" r:id="rId31"/>
    <p:sldId id="350" r:id="rId32"/>
    <p:sldId id="351" r:id="rId33"/>
    <p:sldId id="352" r:id="rId34"/>
    <p:sldId id="353" r:id="rId35"/>
    <p:sldId id="341" r:id="rId36"/>
    <p:sldId id="342" r:id="rId37"/>
    <p:sldId id="343" r:id="rId38"/>
    <p:sldId id="344" r:id="rId39"/>
    <p:sldId id="345" r:id="rId40"/>
    <p:sldId id="346" r:id="rId41"/>
    <p:sldId id="347" r:id="rId42"/>
    <p:sldId id="333" r:id="rId43"/>
    <p:sldId id="334" r:id="rId44"/>
    <p:sldId id="335" r:id="rId45"/>
    <p:sldId id="280"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5560" autoAdjust="0"/>
    <p:restoredTop sz="94576" autoAdjust="0"/>
  </p:normalViewPr>
  <p:slideViewPr>
    <p:cSldViewPr showGuides="1">
      <p:cViewPr varScale="1">
        <p:scale>
          <a:sx n="102" d="100"/>
          <a:sy n="102" d="100"/>
        </p:scale>
        <p:origin x="-678" y="-102"/>
      </p:cViewPr>
      <p:guideLst>
        <p:guide orient="horz" pos="2291"/>
        <p:guide orient="horz" pos="709"/>
        <p:guide orient="horz" pos="3888"/>
        <p:guide orient="horz" pos="2352"/>
        <p:guide pos="3072"/>
        <p:guide pos="336"/>
        <p:guide pos="1692"/>
        <p:guide pos="4412"/>
      </p:guideLst>
    </p:cSldViewPr>
  </p:slideViewPr>
  <p:outlineViewPr>
    <p:cViewPr>
      <p:scale>
        <a:sx n="33" d="100"/>
        <a:sy n="33" d="100"/>
      </p:scale>
      <p:origin x="246"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lawino\Desktop\FRX%20Japan\OL1001_BOD%20slide%20data.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TS11\DATA\FRXPOLYMERS\Technical\Customers\Mckee\McKee_LK\McKee%20formulations.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3"/>
    </mc:Choice>
    <mc:Fallback>
      <c:style val="4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117330262962418"/>
          <c:y val="5.4157917760279957E-2"/>
          <c:w val="0.81085181316622001"/>
          <c:h val="0.768602078230049"/>
        </c:manualLayout>
      </c:layout>
      <c:barChart>
        <c:barDir val="col"/>
        <c:grouping val="clustered"/>
        <c:varyColors val="0"/>
        <c:ser>
          <c:idx val="1"/>
          <c:order val="0"/>
          <c:tx>
            <c:v>OL1001</c:v>
          </c:tx>
          <c:spPr>
            <a:solidFill>
              <a:schemeClr val="accent1">
                <a:lumMod val="75000"/>
              </a:schemeClr>
            </a:solidFill>
          </c:spPr>
          <c:invertIfNegative val="0"/>
          <c:val>
            <c:numRef>
              <c:f>Sheet1!$C$10</c:f>
              <c:numCache>
                <c:formatCode>General</c:formatCode>
                <c:ptCount val="1"/>
                <c:pt idx="0">
                  <c:v>90</c:v>
                </c:pt>
              </c:numCache>
            </c:numRef>
          </c:val>
        </c:ser>
        <c:ser>
          <c:idx val="2"/>
          <c:order val="1"/>
          <c:tx>
            <c:v>OL3001</c:v>
          </c:tx>
          <c:spPr>
            <a:solidFill>
              <a:schemeClr val="accent1">
                <a:lumMod val="60000"/>
                <a:lumOff val="40000"/>
              </a:schemeClr>
            </a:solidFill>
          </c:spPr>
          <c:invertIfNegative val="0"/>
          <c:val>
            <c:numRef>
              <c:f>Sheet1!$D$10</c:f>
              <c:numCache>
                <c:formatCode>General</c:formatCode>
                <c:ptCount val="1"/>
                <c:pt idx="0">
                  <c:v>55</c:v>
                </c:pt>
              </c:numCache>
            </c:numRef>
          </c:val>
        </c:ser>
        <c:ser>
          <c:idx val="0"/>
          <c:order val="2"/>
          <c:tx>
            <c:v>OL3000</c:v>
          </c:tx>
          <c:spPr>
            <a:solidFill>
              <a:schemeClr val="bg1">
                <a:lumMod val="75000"/>
              </a:schemeClr>
            </a:solidFill>
          </c:spPr>
          <c:invertIfNegative val="0"/>
          <c:val>
            <c:numRef>
              <c:f>Sheet1!$E$10</c:f>
              <c:numCache>
                <c:formatCode>General</c:formatCode>
                <c:ptCount val="1"/>
                <c:pt idx="0">
                  <c:v>32</c:v>
                </c:pt>
              </c:numCache>
            </c:numRef>
          </c:val>
        </c:ser>
        <c:ser>
          <c:idx val="3"/>
          <c:order val="3"/>
          <c:tx>
            <c:strRef>
              <c:f>Sheet1!$F$9</c:f>
              <c:strCache>
                <c:ptCount val="1"/>
                <c:pt idx="0">
                  <c:v>OL5000</c:v>
                </c:pt>
              </c:strCache>
            </c:strRef>
          </c:tx>
          <c:spPr>
            <a:solidFill>
              <a:schemeClr val="bg2"/>
            </a:solidFill>
          </c:spPr>
          <c:invertIfNegative val="0"/>
          <c:val>
            <c:numRef>
              <c:f>Sheet1!$F$10</c:f>
              <c:numCache>
                <c:formatCode>General</c:formatCode>
                <c:ptCount val="1"/>
                <c:pt idx="0">
                  <c:v>10</c:v>
                </c:pt>
              </c:numCache>
            </c:numRef>
          </c:val>
        </c:ser>
        <c:dLbls>
          <c:showLegendKey val="0"/>
          <c:showVal val="0"/>
          <c:showCatName val="0"/>
          <c:showSerName val="0"/>
          <c:showPercent val="0"/>
          <c:showBubbleSize val="0"/>
        </c:dLbls>
        <c:gapWidth val="119"/>
        <c:overlap val="-77"/>
        <c:axId val="50574848"/>
        <c:axId val="50576384"/>
      </c:barChart>
      <c:catAx>
        <c:axId val="50574848"/>
        <c:scaling>
          <c:orientation val="minMax"/>
        </c:scaling>
        <c:delete val="1"/>
        <c:axPos val="b"/>
        <c:majorTickMark val="none"/>
        <c:minorTickMark val="none"/>
        <c:tickLblPos val="none"/>
        <c:crossAx val="50576384"/>
        <c:crosses val="autoZero"/>
        <c:auto val="1"/>
        <c:lblAlgn val="ctr"/>
        <c:lblOffset val="100"/>
        <c:noMultiLvlLbl val="0"/>
      </c:catAx>
      <c:valAx>
        <c:axId val="50576384"/>
        <c:scaling>
          <c:orientation val="minMax"/>
          <c:min val="0"/>
        </c:scaling>
        <c:delete val="0"/>
        <c:axPos val="l"/>
        <c:majorGridlines/>
        <c:numFmt formatCode="General" sourceLinked="1"/>
        <c:majorTickMark val="none"/>
        <c:minorTickMark val="none"/>
        <c:tickLblPos val="nextTo"/>
        <c:spPr>
          <a:ln w="9525">
            <a:noFill/>
          </a:ln>
        </c:spPr>
        <c:txPr>
          <a:bodyPr/>
          <a:lstStyle/>
          <a:p>
            <a:pPr>
              <a:defRPr sz="1800"/>
            </a:pPr>
            <a:endParaRPr lang="en-US"/>
          </a:p>
        </c:txPr>
        <c:crossAx val="50574848"/>
        <c:crosses val="autoZero"/>
        <c:crossBetween val="between"/>
        <c:majorUnit val="20"/>
        <c:minorUnit val="10"/>
      </c:valAx>
    </c:plotArea>
    <c:legend>
      <c:legendPos val="b"/>
      <c:layout>
        <c:manualLayout>
          <c:xMode val="edge"/>
          <c:yMode val="edge"/>
          <c:x val="0.20341560127564701"/>
          <c:y val="0.88529981829194793"/>
          <c:w val="0.75232706798746929"/>
          <c:h val="8.3717191601050067E-2"/>
        </c:manualLayout>
      </c:layout>
      <c:overlay val="0"/>
      <c:txPr>
        <a:bodyPr/>
        <a:lstStyle/>
        <a:p>
          <a:pPr>
            <a:defRPr sz="1600"/>
          </a:pPr>
          <a:endParaRPr lang="en-US"/>
        </a:p>
      </c:txPr>
    </c:legend>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1"/>
    </mc:Choice>
    <mc:Fallback>
      <c:style val="4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338838176201425"/>
          <c:y val="3.4348165495706483E-2"/>
          <c:w val="0.85065291617309524"/>
          <c:h val="0.78911259043439241"/>
        </c:manualLayout>
      </c:layout>
      <c:barChart>
        <c:barDir val="col"/>
        <c:grouping val="clustered"/>
        <c:varyColors val="0"/>
        <c:ser>
          <c:idx val="0"/>
          <c:order val="0"/>
          <c:invertIfNegative val="0"/>
          <c:dLbls>
            <c:showLegendKey val="0"/>
            <c:showVal val="1"/>
            <c:showCatName val="0"/>
            <c:showSerName val="0"/>
            <c:showPercent val="0"/>
            <c:showBubbleSize val="0"/>
            <c:showLeaderLines val="0"/>
          </c:dLbls>
          <c:cat>
            <c:strRef>
              <c:f>Sheet2!$E$10:$H$10</c:f>
              <c:strCache>
                <c:ptCount val="4"/>
                <c:pt idx="0">
                  <c:v>Control -No FR</c:v>
                </c:pt>
                <c:pt idx="1">
                  <c:v>20%</c:v>
                </c:pt>
                <c:pt idx="2">
                  <c:v>25%</c:v>
                </c:pt>
                <c:pt idx="3">
                  <c:v>30%</c:v>
                </c:pt>
              </c:strCache>
            </c:strRef>
          </c:cat>
          <c:val>
            <c:numRef>
              <c:f>Sheet2!$E$11:$H$11</c:f>
              <c:numCache>
                <c:formatCode>General</c:formatCode>
                <c:ptCount val="4"/>
                <c:pt idx="0">
                  <c:v>190</c:v>
                </c:pt>
                <c:pt idx="1">
                  <c:v>57</c:v>
                </c:pt>
                <c:pt idx="2">
                  <c:v>51</c:v>
                </c:pt>
                <c:pt idx="3">
                  <c:v>20</c:v>
                </c:pt>
              </c:numCache>
            </c:numRef>
          </c:val>
        </c:ser>
        <c:dLbls>
          <c:showLegendKey val="0"/>
          <c:showVal val="0"/>
          <c:showCatName val="0"/>
          <c:showSerName val="0"/>
          <c:showPercent val="0"/>
          <c:showBubbleSize val="0"/>
        </c:dLbls>
        <c:gapWidth val="150"/>
        <c:axId val="55824384"/>
        <c:axId val="55826304"/>
      </c:barChart>
      <c:catAx>
        <c:axId val="55824384"/>
        <c:scaling>
          <c:orientation val="minMax"/>
        </c:scaling>
        <c:delete val="0"/>
        <c:axPos val="b"/>
        <c:title>
          <c:tx>
            <c:rich>
              <a:bodyPr/>
              <a:lstStyle/>
              <a:p>
                <a:pPr>
                  <a:defRPr sz="1400" b="0"/>
                </a:pPr>
                <a:r>
                  <a:rPr lang="en-US" sz="1400" b="0" dirty="0" smtClean="0"/>
                  <a:t>Increasing content </a:t>
                </a:r>
                <a:r>
                  <a:rPr lang="en-US" sz="1400" b="0" dirty="0"/>
                  <a:t>of OL5000</a:t>
                </a:r>
              </a:p>
            </c:rich>
          </c:tx>
          <c:layout>
            <c:manualLayout>
              <c:xMode val="edge"/>
              <c:yMode val="edge"/>
              <c:x val="0.41222846225104265"/>
              <c:y val="0.87716406772682831"/>
            </c:manualLayout>
          </c:layout>
          <c:overlay val="0"/>
        </c:title>
        <c:majorTickMark val="none"/>
        <c:minorTickMark val="none"/>
        <c:tickLblPos val="nextTo"/>
        <c:txPr>
          <a:bodyPr/>
          <a:lstStyle/>
          <a:p>
            <a:pPr>
              <a:defRPr>
                <a:solidFill>
                  <a:schemeClr val="tx1"/>
                </a:solidFill>
              </a:defRPr>
            </a:pPr>
            <a:endParaRPr lang="en-US"/>
          </a:p>
        </c:txPr>
        <c:crossAx val="55826304"/>
        <c:crosses val="autoZero"/>
        <c:auto val="1"/>
        <c:lblAlgn val="ctr"/>
        <c:lblOffset val="100"/>
        <c:noMultiLvlLbl val="0"/>
      </c:catAx>
      <c:valAx>
        <c:axId val="55826304"/>
        <c:scaling>
          <c:orientation val="minMax"/>
          <c:max val="250"/>
          <c:min val="0"/>
        </c:scaling>
        <c:delete val="0"/>
        <c:axPos val="l"/>
        <c:majorGridlines/>
        <c:title>
          <c:tx>
            <c:rich>
              <a:bodyPr/>
              <a:lstStyle/>
              <a:p>
                <a:pPr>
                  <a:defRPr/>
                </a:pPr>
                <a:r>
                  <a:rPr lang="en-US"/>
                  <a:t>Flame Spread Index (FSI)</a:t>
                </a:r>
              </a:p>
            </c:rich>
          </c:tx>
          <c:layout>
            <c:manualLayout>
              <c:xMode val="edge"/>
              <c:yMode val="edge"/>
              <c:x val="1.179941002949852E-2"/>
              <c:y val="0.32875267949997122"/>
            </c:manualLayout>
          </c:layout>
          <c:overlay val="0"/>
        </c:title>
        <c:numFmt formatCode="General" sourceLinked="1"/>
        <c:majorTickMark val="out"/>
        <c:minorTickMark val="none"/>
        <c:tickLblPos val="nextTo"/>
        <c:crossAx val="55824384"/>
        <c:crosses val="autoZero"/>
        <c:crossBetween val="between"/>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8.wmf"/></Relationships>
</file>

<file path=ppt/drawings/drawing1.xml><?xml version="1.0" encoding="utf-8"?>
<c:userShapes xmlns:c="http://schemas.openxmlformats.org/drawingml/2006/chart">
  <cdr:relSizeAnchor xmlns:cdr="http://schemas.openxmlformats.org/drawingml/2006/chartDrawing">
    <cdr:from>
      <cdr:x>0.03457</cdr:x>
      <cdr:y>0.22581</cdr:y>
    </cdr:from>
    <cdr:to>
      <cdr:x>0.09991</cdr:x>
      <cdr:y>0.76682</cdr:y>
    </cdr:to>
    <cdr:sp macro="" textlink="">
      <cdr:nvSpPr>
        <cdr:cNvPr id="4" name="TextBox 3"/>
        <cdr:cNvSpPr txBox="1"/>
      </cdr:nvSpPr>
      <cdr:spPr>
        <a:xfrm xmlns:a="http://schemas.openxmlformats.org/drawingml/2006/main" rot="16200000">
          <a:off x="-729745" y="2078410"/>
          <a:ext cx="2555964" cy="532743"/>
        </a:xfrm>
        <a:prstGeom xmlns:a="http://schemas.openxmlformats.org/drawingml/2006/main" prst="rect">
          <a:avLst/>
        </a:prstGeom>
        <a:solidFill xmlns:a="http://schemas.openxmlformats.org/drawingml/2006/main">
          <a:schemeClr val="tx1"/>
        </a:solidFill>
      </cdr:spPr>
      <cdr:txBody>
        <a:bodyPr xmlns:a="http://schemas.openxmlformats.org/drawingml/2006/main" vertOverflow="clip" wrap="none" rtlCol="0"/>
        <a:lstStyle xmlns:a="http://schemas.openxmlformats.org/drawingml/2006/main"/>
        <a:p xmlns:a="http://schemas.openxmlformats.org/drawingml/2006/main">
          <a:r>
            <a:rPr lang="en-US" sz="1600" dirty="0">
              <a:solidFill>
                <a:schemeClr val="bg1"/>
              </a:solidFill>
            </a:rPr>
            <a:t>OH</a:t>
          </a:r>
          <a:r>
            <a:rPr lang="en-US" sz="1600" baseline="0" dirty="0">
              <a:solidFill>
                <a:schemeClr val="bg1"/>
              </a:solidFill>
            </a:rPr>
            <a:t> </a:t>
          </a:r>
          <a:r>
            <a:rPr lang="en-US" sz="1800" baseline="0" dirty="0" smtClean="0">
              <a:solidFill>
                <a:schemeClr val="bg1"/>
              </a:solidFill>
            </a:rPr>
            <a:t>Number</a:t>
          </a:r>
          <a:r>
            <a:rPr lang="en-US" sz="1600" baseline="0" dirty="0" smtClean="0">
              <a:solidFill>
                <a:schemeClr val="bg1"/>
              </a:solidFill>
            </a:rPr>
            <a:t> </a:t>
          </a:r>
          <a:r>
            <a:rPr lang="en-US" sz="1600" baseline="0" dirty="0">
              <a:solidFill>
                <a:schemeClr val="bg1"/>
              </a:solidFill>
            </a:rPr>
            <a:t>(</a:t>
          </a:r>
          <a:r>
            <a:rPr lang="en-US" sz="1600" baseline="0" dirty="0" err="1">
              <a:solidFill>
                <a:schemeClr val="bg1"/>
              </a:solidFill>
            </a:rPr>
            <a:t>mgKOH</a:t>
          </a:r>
          <a:r>
            <a:rPr lang="en-US" sz="1600" baseline="0" dirty="0">
              <a:solidFill>
                <a:schemeClr val="bg1"/>
              </a:solidFill>
            </a:rPr>
            <a:t>/g) </a:t>
          </a:r>
          <a:endParaRPr lang="en-US" sz="1600"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12381A-BE87-4C68-B3F5-911E02926871}" type="datetimeFigureOut">
              <a:rPr lang="en-US" smtClean="0"/>
              <a:pPr/>
              <a:t>1/27/2014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4920B6-0A75-4AB8-A21F-1D14973A1120}" type="slidenum">
              <a:rPr lang="en-US" smtClean="0"/>
              <a:pPr/>
              <a:t>‹#›</a:t>
            </a:fld>
            <a:endParaRPr lang="en-US"/>
          </a:p>
        </p:txBody>
      </p:sp>
    </p:spTree>
    <p:extLst>
      <p:ext uri="{BB962C8B-B14F-4D97-AF65-F5344CB8AC3E}">
        <p14:creationId xmlns:p14="http://schemas.microsoft.com/office/powerpoint/2010/main" val="3965420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1" y="274820"/>
            <a:ext cx="5603875" cy="41347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6204" y="8683625"/>
            <a:ext cx="2970213" cy="458788"/>
          </a:xfrm>
          <a:prstGeom prst="rect">
            <a:avLst/>
          </a:prstGeom>
        </p:spPr>
        <p:txBody>
          <a:bodyPr/>
          <a:lstStyle/>
          <a:p>
            <a:pPr>
              <a:defRPr/>
            </a:pPr>
            <a:fld id="{AE4417F0-E2CE-4C3D-A3E1-BC0D39133C44}" type="slidenum">
              <a:rPr lang="en-US" smtClean="0"/>
              <a:pPr>
                <a:defRPr/>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r>
              <a:rPr lang="en-US" smtClean="0"/>
              <a:t>THR (Total heat Release) and PHRR specifications &lt; 55 kW/min/m2 and kW/m2, respectively</a:t>
            </a:r>
          </a:p>
          <a:p>
            <a:r>
              <a:rPr lang="en-US" smtClean="0"/>
              <a:t>Smoke generation specification &lt;200</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609601" y="274820"/>
            <a:ext cx="5603875" cy="4134787"/>
          </a:xfrm>
          <a:ln/>
        </p:spPr>
      </p:sp>
      <p:sp>
        <p:nvSpPr>
          <p:cNvPr id="46083" name="Notes Placeholder 2"/>
          <p:cNvSpPr>
            <a:spLocks noGrp="1"/>
          </p:cNvSpPr>
          <p:nvPr>
            <p:ph type="body" idx="1"/>
          </p:nvPr>
        </p:nvSpPr>
        <p:spPr>
          <a:noFill/>
          <a:ln/>
        </p:spPr>
        <p:txBody>
          <a:bodyPr/>
          <a:lstStyle/>
          <a:p>
            <a:endParaRPr lang="en-US" smtClean="0"/>
          </a:p>
        </p:txBody>
      </p:sp>
      <p:sp>
        <p:nvSpPr>
          <p:cNvPr id="41988" name="Slide Number Placeholder 3"/>
          <p:cNvSpPr>
            <a:spLocks noGrp="1"/>
          </p:cNvSpPr>
          <p:nvPr>
            <p:ph type="sldNum" sz="quarter" idx="5"/>
          </p:nvPr>
        </p:nvSpPr>
        <p:spPr>
          <a:xfrm>
            <a:off x="3884414" y="8685895"/>
            <a:ext cx="2972098" cy="456595"/>
          </a:xfrm>
          <a:prstGeom prst="rect">
            <a:avLst/>
          </a:prstGeom>
        </p:spPr>
        <p:txBody>
          <a:bodyPr lIns="87316" tIns="43658" rIns="87316" bIns="43658"/>
          <a:lstStyle/>
          <a:p>
            <a:pPr defTabSz="923186">
              <a:defRPr/>
            </a:pPr>
            <a:fld id="{58ABB1A5-5939-4AE7-B302-7F4BDE465E29}" type="slidenum">
              <a:rPr lang="en-US" smtClean="0"/>
              <a:pPr defTabSz="923186">
                <a:defRPr/>
              </a:pPr>
              <a:t>37</a:t>
            </a:fld>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1" y="274820"/>
            <a:ext cx="5603875" cy="4134787"/>
          </a:xfrm>
        </p:spPr>
      </p:sp>
      <p:sp>
        <p:nvSpPr>
          <p:cNvPr id="3" name="Notes Placeholder 2"/>
          <p:cNvSpPr>
            <a:spLocks noGrp="1"/>
          </p:cNvSpPr>
          <p:nvPr>
            <p:ph type="body" idx="1"/>
          </p:nvPr>
        </p:nvSpPr>
        <p:spPr/>
        <p:txBody>
          <a:bodyPr>
            <a:normAutofit lnSpcReduction="10000"/>
          </a:bodyPr>
          <a:lstStyle/>
          <a:p>
            <a:endParaRPr lang="en-US" baseline="0" smtClean="0"/>
          </a:p>
        </p:txBody>
      </p:sp>
      <p:sp>
        <p:nvSpPr>
          <p:cNvPr id="4" name="Slide Number Placeholder 3"/>
          <p:cNvSpPr>
            <a:spLocks noGrp="1"/>
          </p:cNvSpPr>
          <p:nvPr>
            <p:ph type="sldNum" sz="quarter" idx="10"/>
          </p:nvPr>
        </p:nvSpPr>
        <p:spPr>
          <a:xfrm>
            <a:off x="3886202" y="8683625"/>
            <a:ext cx="2970213" cy="458788"/>
          </a:xfrm>
          <a:prstGeom prst="rect">
            <a:avLst/>
          </a:prstGeom>
        </p:spPr>
        <p:txBody>
          <a:bodyPr/>
          <a:lstStyle/>
          <a:p>
            <a:pPr>
              <a:defRPr/>
            </a:pPr>
            <a:fld id="{AE4417F0-E2CE-4C3D-A3E1-BC0D39133C44}" type="slidenum">
              <a:rPr lang="en-US" smtClean="0"/>
              <a:pPr>
                <a:defRPr/>
              </a:pPr>
              <a:t>43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1" y="274820"/>
            <a:ext cx="5603875" cy="41347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5"/>
            <a:ext cx="2972098" cy="456595"/>
          </a:xfrm>
          <a:prstGeom prst="rect">
            <a:avLst/>
          </a:prstGeom>
        </p:spPr>
        <p:txBody>
          <a:bodyPr lIns="87316" tIns="43658" rIns="87316" bIns="43658"/>
          <a:lstStyle/>
          <a:p>
            <a:pPr>
              <a:defRPr/>
            </a:pPr>
            <a:fld id="{AE4417F0-E2CE-4C3D-A3E1-BC0D39133C44}" type="slidenum">
              <a:rPr lang="en-US" smtClean="0"/>
              <a:pPr>
                <a:defRPr/>
              </a:pPr>
              <a:t>45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xfrm>
            <a:off x="3886202" y="8683625"/>
            <a:ext cx="2970213" cy="458788"/>
          </a:xfrm>
          <a:prstGeom prst="rect">
            <a:avLst/>
          </a:prstGeom>
          <a:noFill/>
        </p:spPr>
        <p:txBody>
          <a:bodyPr/>
          <a:lstStyle/>
          <a:p>
            <a:fld id="{8949D475-9FD6-499C-95C7-EC827C2BA89D}" type="slidenum">
              <a:rPr lang="en-US" smtClean="0"/>
              <a:pPr/>
              <a:t>5</a:t>
            </a:fld>
            <a:endParaRPr lang="en-US" smtClean="0"/>
          </a:p>
        </p:txBody>
      </p:sp>
      <p:sp>
        <p:nvSpPr>
          <p:cNvPr id="19459" name="Rectangle 2"/>
          <p:cNvSpPr>
            <a:spLocks noGrp="1" noRot="1" noChangeAspect="1" noChangeArrowheads="1" noTextEdit="1"/>
          </p:cNvSpPr>
          <p:nvPr>
            <p:ph type="sldImg"/>
          </p:nvPr>
        </p:nvSpPr>
        <p:spPr>
          <a:xfrm>
            <a:off x="609601" y="274820"/>
            <a:ext cx="5603875" cy="4134787"/>
          </a:xfrm>
          <a:ln/>
        </p:spPr>
      </p:sp>
      <p:sp>
        <p:nvSpPr>
          <p:cNvPr id="1946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1" y="274820"/>
            <a:ext cx="5603875" cy="41347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6202" y="8683625"/>
            <a:ext cx="2970213" cy="458788"/>
          </a:xfrm>
          <a:prstGeom prst="rect">
            <a:avLst/>
          </a:prstGeom>
        </p:spPr>
        <p:txBody>
          <a:bodyPr/>
          <a:lstStyle/>
          <a:p>
            <a:pPr>
              <a:defRPr/>
            </a:pPr>
            <a:fld id="{AE4417F0-E2CE-4C3D-A3E1-BC0D39133C44}" type="slidenum">
              <a:rPr lang="en-US" smtClean="0"/>
              <a:pPr>
                <a:defRPr/>
              </a:pPr>
              <a:t>11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1" y="274820"/>
            <a:ext cx="5603875" cy="4134787"/>
          </a:xfrm>
        </p:spPr>
      </p:sp>
      <p:sp>
        <p:nvSpPr>
          <p:cNvPr id="3" name="Notes Placeholder 2"/>
          <p:cNvSpPr>
            <a:spLocks noGrp="1"/>
          </p:cNvSpPr>
          <p:nvPr>
            <p:ph type="body" idx="1"/>
          </p:nvPr>
        </p:nvSpPr>
        <p:spPr/>
        <p:txBody>
          <a:bodyPr>
            <a:noAutofit/>
          </a:bodyPr>
          <a:lstStyle/>
          <a:p>
            <a:pPr marL="111125" indent="-111125">
              <a:buFont typeface="Arial" pitchFamily="34" charset="0"/>
              <a:buChar char="•"/>
            </a:pPr>
            <a:r>
              <a:rPr lang="en-US" sz="900" dirty="0" smtClean="0"/>
              <a:t>NOFIA HM1100 is polymeric. It is provided in plastic pellets and can be added directly to the PET pellets in any quantity. This offers a large flexibility to the customers. Depending on the application, they can add more or less of the HM1100 and make the change over on the fly. When using FR PET chips, they are limited to the specific FR concentration in the chip. </a:t>
            </a:r>
          </a:p>
          <a:p>
            <a:pPr marL="111125" indent="-111125">
              <a:buFont typeface="Arial" pitchFamily="34" charset="0"/>
              <a:buChar char="•"/>
            </a:pPr>
            <a:r>
              <a:rPr lang="en-US" sz="900" dirty="0" smtClean="0"/>
              <a:t>Because customers can add HM1100 as pellets to the extruder together with PET, they can use any grade of PET. Some of our customers actually use recycled PET, which offers a good cost savings compared to using the more expensive PET grades. </a:t>
            </a:r>
          </a:p>
          <a:p>
            <a:pPr marL="111125" indent="-111125">
              <a:buFont typeface="Arial" pitchFamily="34" charset="0"/>
              <a:buChar char="•"/>
            </a:pPr>
            <a:r>
              <a:rPr lang="en-US" sz="900" dirty="0" smtClean="0"/>
              <a:t>Because HM1100 is a polymer, it will not migrate out of the polymer blend. With low molecular weight FR additives, migration can happen during processing which would lead to a layer of the FR additive on the surface of the fiber, which is unwanted and can lead to pollution in the down stream process. Also, during usage, low molecular weight FR additives can migrate out of the fibers and possibly come into the environment and people/animals can get them into their system. Finally, when the low Mw FR additives migrate out of the final fibers, the FR properties of the product will get lost. </a:t>
            </a:r>
          </a:p>
          <a:p>
            <a:pPr marL="111125" indent="-111125">
              <a:buFont typeface="Arial" pitchFamily="34" charset="0"/>
              <a:buChar char="•"/>
            </a:pPr>
            <a:r>
              <a:rPr lang="en-US" sz="900" dirty="0" smtClean="0"/>
              <a:t>With low Mw FR additives, there is a limit to the diameter of the fiber that can be spun. The thickness of the fibers can not be smaller than the particle size of the low Mw FR (e.g. </a:t>
            </a:r>
            <a:r>
              <a:rPr lang="en-US" sz="900" dirty="0" err="1" smtClean="0"/>
              <a:t>Exolit</a:t>
            </a:r>
            <a:r>
              <a:rPr lang="en-US" sz="900" dirty="0" smtClean="0"/>
              <a:t> products). because HM1100 is polymeric, there is no such limitation. The only limitation would be the melt strength of the material and so far we have experienced that fibers with HM1100 have an excellent melt strength. </a:t>
            </a:r>
          </a:p>
          <a:p>
            <a:pPr marL="111125" indent="-111125">
              <a:buFont typeface="Arial" pitchFamily="34" charset="0"/>
              <a:buChar char="•"/>
            </a:pPr>
            <a:r>
              <a:rPr lang="en-US" sz="900" dirty="0" smtClean="0"/>
              <a:t>Because HM1100 is part of the polymer matrix, the customers can eliminate the need for filter packs. </a:t>
            </a:r>
          </a:p>
          <a:p>
            <a:pPr marL="111125" indent="-111125">
              <a:buFont typeface="Arial" pitchFamily="34" charset="0"/>
              <a:buChar char="•"/>
            </a:pPr>
            <a:r>
              <a:rPr lang="en-US" sz="900" dirty="0" smtClean="0"/>
              <a:t>Using HM1100 directly in the fiber also eliminates the need for any secondary operation where fiber producers would use a dip coating process to coat FR additives on the outside of the fibers, which even gives also more problems with migration than when small molecular weight FR additives would be added to the polyester during extrusion. </a:t>
            </a:r>
          </a:p>
          <a:p>
            <a:pPr marL="111125" indent="-111125">
              <a:buFont typeface="Arial" pitchFamily="34" charset="0"/>
              <a:buChar char="•"/>
            </a:pPr>
            <a:r>
              <a:rPr lang="en-US" sz="900" dirty="0" smtClean="0"/>
              <a:t>The fibers can be used </a:t>
            </a:r>
            <a:r>
              <a:rPr lang="en-US" sz="800" dirty="0" smtClean="0"/>
              <a:t>for</a:t>
            </a:r>
            <a:r>
              <a:rPr lang="en-US" sz="900" dirty="0" smtClean="0"/>
              <a:t> textiles (e.g. curtains etc), carpets, and wigs.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654050" y="274638"/>
            <a:ext cx="5514975" cy="4135437"/>
          </a:xfrm>
          <a:ln/>
        </p:spPr>
      </p:sp>
      <p:sp>
        <p:nvSpPr>
          <p:cNvPr id="34819" name="Notes Placeholder 2"/>
          <p:cNvSpPr>
            <a:spLocks noGrp="1"/>
          </p:cNvSpPr>
          <p:nvPr>
            <p:ph type="body" idx="1"/>
          </p:nvPr>
        </p:nvSpPr>
        <p:spPr>
          <a:noFill/>
          <a:ln/>
        </p:spPr>
        <p:txBody>
          <a:bodyPr/>
          <a:lstStyle/>
          <a:p>
            <a:r>
              <a:rPr lang="en-US" b="1" u="sng" smtClean="0">
                <a:latin typeface="Arial" pitchFamily="34" charset="0"/>
              </a:rPr>
              <a:t>ASTM D6413-99</a:t>
            </a:r>
          </a:p>
          <a:p>
            <a:r>
              <a:rPr lang="en-US" smtClean="0">
                <a:latin typeface="Arial" pitchFamily="34" charset="0"/>
              </a:rPr>
              <a:t>Fabric samples (3x12”) woven from these compositions were tested according 12s exposure, 0.75’ above a 1.5” flame).</a:t>
            </a:r>
          </a:p>
          <a:p>
            <a:r>
              <a:rPr lang="en-US" smtClean="0">
                <a:latin typeface="Arial" pitchFamily="34" charset="0"/>
              </a:rPr>
              <a:t>The char length was determined using a weight of 120g (tearing force).</a:t>
            </a:r>
          </a:p>
          <a:p>
            <a:endParaRPr lang="en-US" smtClean="0">
              <a:latin typeface="Arial" pitchFamily="34" charset="0"/>
            </a:endParaRPr>
          </a:p>
          <a:p>
            <a:r>
              <a:rPr lang="en-US" b="1" u="sng" smtClean="0">
                <a:latin typeface="Arial" pitchFamily="34" charset="0"/>
              </a:rPr>
              <a:t>NF P 92-504 (1995)</a:t>
            </a:r>
          </a:p>
          <a:p>
            <a:r>
              <a:rPr lang="en-US" smtClean="0">
                <a:latin typeface="Arial" pitchFamily="34" charset="0"/>
              </a:rPr>
              <a:t>Circular knitted fabric specimens were made from a false-twisted PET yarn (130, dtex (225), f 38 bright-3.5 dtex/filament).</a:t>
            </a:r>
          </a:p>
          <a:p>
            <a:r>
              <a:rPr lang="en-US" smtClean="0">
                <a:latin typeface="Arial" pitchFamily="34" charset="0"/>
              </a:rPr>
              <a:t>Washing, drying and conditioning of all specimens was conducted according to ISO 6330 (2000-2008), using washing procedure 5A.</a:t>
            </a:r>
          </a:p>
        </p:txBody>
      </p:sp>
      <p:sp>
        <p:nvSpPr>
          <p:cNvPr id="34820" name="Slide Number Placeholder 3"/>
          <p:cNvSpPr txBox="1">
            <a:spLocks noGrp="1"/>
          </p:cNvSpPr>
          <p:nvPr/>
        </p:nvSpPr>
        <p:spPr bwMode="auto">
          <a:xfrm>
            <a:off x="3885904" y="8684382"/>
            <a:ext cx="2970609" cy="458108"/>
          </a:xfrm>
          <a:prstGeom prst="rect">
            <a:avLst/>
          </a:prstGeom>
          <a:noFill/>
          <a:ln w="9525">
            <a:noFill/>
            <a:miter lim="800000"/>
            <a:headEnd/>
            <a:tailEnd/>
          </a:ln>
        </p:spPr>
        <p:txBody>
          <a:bodyPr lIns="91630" tIns="45815" rIns="91630" bIns="45815" anchor="b"/>
          <a:lstStyle/>
          <a:p>
            <a:pPr algn="r" defTabSz="915606"/>
            <a:fld id="{9C5C13C5-0598-4689-A1B3-772DAC84F774}" type="slidenum">
              <a:rPr lang="en-US" sz="1200" b="0" u="none">
                <a:cs typeface="Arial" pitchFamily="34" charset="0"/>
              </a:rPr>
              <a:pPr algn="r" defTabSz="915606"/>
              <a:t>15</a:t>
            </a:fld>
            <a:endParaRPr lang="en-US" sz="1200" b="0" u="none" dirty="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274638"/>
            <a:ext cx="5514975" cy="4135437"/>
          </a:xfrm>
        </p:spPr>
      </p:sp>
      <p:sp>
        <p:nvSpPr>
          <p:cNvPr id="3" name="Notes Placeholder 2"/>
          <p:cNvSpPr>
            <a:spLocks noGrp="1"/>
          </p:cNvSpPr>
          <p:nvPr>
            <p:ph type="body" idx="1"/>
          </p:nvPr>
        </p:nvSpPr>
        <p:spPr/>
        <p:txBody>
          <a:bodyPr>
            <a:normAutofit/>
          </a:bodyPr>
          <a:lstStyle/>
          <a:p>
            <a:r>
              <a:rPr lang="en-US" dirty="0" smtClean="0"/>
              <a:t>In transportation many applications relate</a:t>
            </a:r>
            <a:r>
              <a:rPr lang="en-US" baseline="0" dirty="0" smtClean="0"/>
              <a:t> to PVC replacement</a:t>
            </a:r>
            <a:endParaRPr lang="en-US" dirty="0"/>
          </a:p>
        </p:txBody>
      </p:sp>
      <p:sp>
        <p:nvSpPr>
          <p:cNvPr id="4" name="Slide Number Placeholder 3"/>
          <p:cNvSpPr>
            <a:spLocks noGrp="1"/>
          </p:cNvSpPr>
          <p:nvPr>
            <p:ph type="sldNum" sz="quarter" idx="10"/>
          </p:nvPr>
        </p:nvSpPr>
        <p:spPr>
          <a:xfrm>
            <a:off x="3886202" y="8683625"/>
            <a:ext cx="2970213" cy="458788"/>
          </a:xfrm>
          <a:prstGeom prst="rect">
            <a:avLst/>
          </a:prstGeom>
        </p:spPr>
        <p:txBody>
          <a:bodyPr/>
          <a:lstStyle/>
          <a:p>
            <a:pPr>
              <a:defRPr/>
            </a:pPr>
            <a:fld id="{B77CC5F8-0376-45B1-8501-5C2320EA9A99}" type="slidenum">
              <a:rPr lang="en-US" smtClean="0"/>
              <a:pPr>
                <a:defRPr/>
              </a:pPr>
              <a:t>20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8F01E90-E114-49A6-AA29-153BCB39AF24}" type="slidenum">
              <a:rPr lang="en-US" smtClean="0"/>
              <a:pPr>
                <a:defRPr/>
              </a:pPr>
              <a:t>21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274638"/>
            <a:ext cx="5514975" cy="4135437"/>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1" y="274820"/>
            <a:ext cx="5603875" cy="4134787"/>
          </a:xfrm>
        </p:spPr>
      </p:sp>
      <p:sp>
        <p:nvSpPr>
          <p:cNvPr id="3" name="Notes Placeholder 2"/>
          <p:cNvSpPr>
            <a:spLocks noGrp="1"/>
          </p:cNvSpPr>
          <p:nvPr>
            <p:ph type="body" idx="1"/>
          </p:nvPr>
        </p:nvSpPr>
        <p:spPr/>
        <p:txBody>
          <a:bodyPr>
            <a:normAutofit/>
          </a:bodyPr>
          <a:lstStyle/>
          <a:p>
            <a:r>
              <a:rPr lang="en-US" dirty="0" smtClean="0"/>
              <a:t>Going to thinner thicknesses, it becomes more difficult to flame retard PC.</a:t>
            </a:r>
          </a:p>
          <a:p>
            <a:r>
              <a:rPr lang="en-US" dirty="0" smtClean="0"/>
              <a:t>State of the art for NHFR transparent PC is V0/1.6mm</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26" name="Picture 2" descr="X:\Marketing\Logos\Nofia_med.jpg"/>
          <p:cNvPicPr>
            <a:picLocks noChangeAspect="1" noChangeArrowheads="1"/>
          </p:cNvPicPr>
          <p:nvPr/>
        </p:nvPicPr>
        <p:blipFill>
          <a:blip r:embed="rId2" cstate="print"/>
          <a:srcRect/>
          <a:stretch>
            <a:fillRect/>
          </a:stretch>
        </p:blipFill>
        <p:spPr bwMode="auto">
          <a:xfrm>
            <a:off x="7698559" y="6353937"/>
            <a:ext cx="1335024" cy="275463"/>
          </a:xfrm>
          <a:prstGeom prst="rect">
            <a:avLst/>
          </a:prstGeom>
          <a:noFill/>
        </p:spPr>
      </p:pic>
      <p:sp>
        <p:nvSpPr>
          <p:cNvPr id="4" name="Rectangle 6"/>
          <p:cNvSpPr>
            <a:spLocks noChangeArrowheads="1"/>
          </p:cNvSpPr>
          <p:nvPr/>
        </p:nvSpPr>
        <p:spPr bwMode="auto">
          <a:xfrm>
            <a:off x="0" y="0"/>
            <a:ext cx="9144000" cy="1524000"/>
          </a:xfrm>
          <a:prstGeom prst="rect">
            <a:avLst/>
          </a:prstGeom>
          <a:noFill/>
          <a:ln w="9525">
            <a:noFill/>
            <a:miter lim="800000"/>
            <a:headEnd/>
            <a:tailEnd/>
          </a:ln>
          <a:effectLst/>
        </p:spPr>
        <p:txBody>
          <a:bodyPr wrap="none" anchor="ctr"/>
          <a:lstStyle/>
          <a:p>
            <a:pPr>
              <a:lnSpc>
                <a:spcPct val="90000"/>
              </a:lnSpc>
              <a:spcBef>
                <a:spcPct val="40000"/>
              </a:spcBef>
              <a:buClr>
                <a:srgbClr val="38AB5D"/>
              </a:buClr>
              <a:buSzPct val="150000"/>
              <a:defRPr/>
            </a:pPr>
            <a:endParaRPr lang="en-US" dirty="0"/>
          </a:p>
        </p:txBody>
      </p:sp>
      <p:sp>
        <p:nvSpPr>
          <p:cNvPr id="5" name="Rectangle 7"/>
          <p:cNvSpPr>
            <a:spLocks noChangeArrowheads="1"/>
          </p:cNvSpPr>
          <p:nvPr/>
        </p:nvSpPr>
        <p:spPr bwMode="auto">
          <a:xfrm>
            <a:off x="0" y="0"/>
            <a:ext cx="9144000" cy="381000"/>
          </a:xfrm>
          <a:prstGeom prst="rect">
            <a:avLst/>
          </a:prstGeom>
          <a:solidFill>
            <a:srgbClr val="0077C0"/>
          </a:solidFill>
          <a:ln w="9525">
            <a:noFill/>
            <a:miter lim="800000"/>
            <a:headEnd/>
            <a:tailEnd/>
          </a:ln>
          <a:effectLst/>
        </p:spPr>
        <p:txBody>
          <a:bodyPr wrap="none" anchor="ctr"/>
          <a:lstStyle/>
          <a:p>
            <a:pPr>
              <a:lnSpc>
                <a:spcPct val="90000"/>
              </a:lnSpc>
              <a:spcBef>
                <a:spcPct val="40000"/>
              </a:spcBef>
              <a:buClr>
                <a:srgbClr val="38AB5D"/>
              </a:buClr>
              <a:buSzPct val="150000"/>
              <a:defRPr/>
            </a:pPr>
            <a:endParaRPr lang="en-US" dirty="0"/>
          </a:p>
        </p:txBody>
      </p:sp>
      <p:sp>
        <p:nvSpPr>
          <p:cNvPr id="6" name="Text Placeholder 8"/>
          <p:cNvSpPr>
            <a:spLocks noGrp="1"/>
          </p:cNvSpPr>
          <p:nvPr>
            <p:ph type="body" sz="quarter" idx="10" hasCustomPrompt="1"/>
          </p:nvPr>
        </p:nvSpPr>
        <p:spPr>
          <a:xfrm>
            <a:off x="762000" y="3429000"/>
            <a:ext cx="77724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buNone/>
              <a:defRPr lang="en-US" sz="2800" b="1" dirty="0" smtClean="0">
                <a:solidFill>
                  <a:schemeClr val="accent2"/>
                </a:solidFill>
                <a:latin typeface="+mj-lt"/>
                <a:ea typeface="+mj-ea"/>
                <a:cs typeface="+mj-cs"/>
              </a:defRPr>
            </a:lvl1pPr>
          </a:lstStyle>
          <a:p>
            <a:pPr lvl="0"/>
            <a:r>
              <a:rPr lang="en-US" dirty="0" smtClean="0"/>
              <a:t>Click to edit Main Title</a:t>
            </a:r>
          </a:p>
        </p:txBody>
      </p:sp>
      <p:sp>
        <p:nvSpPr>
          <p:cNvPr id="7" name="Text Placeholder 10"/>
          <p:cNvSpPr>
            <a:spLocks noGrp="1"/>
          </p:cNvSpPr>
          <p:nvPr>
            <p:ph type="body" sz="quarter" idx="11" hasCustomPrompt="1"/>
          </p:nvPr>
        </p:nvSpPr>
        <p:spPr>
          <a:xfrm>
            <a:off x="1371600" y="4800600"/>
            <a:ext cx="64008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ctr" rtl="0" eaLnBrk="1" fontAlgn="base" hangingPunct="1">
              <a:spcBef>
                <a:spcPct val="40000"/>
              </a:spcBef>
              <a:spcAft>
                <a:spcPct val="0"/>
              </a:spcAft>
              <a:buClr>
                <a:srgbClr val="38AB5D"/>
              </a:buClr>
              <a:buFont typeface="Symbol" pitchFamily="18" charset="2"/>
              <a:buNone/>
              <a:defRPr lang="en-US" sz="1600" b="0" i="1" baseline="0" dirty="0" smtClean="0">
                <a:solidFill>
                  <a:schemeClr val="tx1"/>
                </a:solidFill>
                <a:latin typeface="+mn-lt"/>
                <a:ea typeface="+mn-ea"/>
                <a:cs typeface="+mn-cs"/>
              </a:defRPr>
            </a:lvl1pPr>
          </a:lstStyle>
          <a:p>
            <a:pPr lvl="0"/>
            <a:r>
              <a:rPr lang="en-US" dirty="0" smtClean="0"/>
              <a:t>Click to edit secondary title</a:t>
            </a:r>
          </a:p>
        </p:txBody>
      </p:sp>
      <p:pic>
        <p:nvPicPr>
          <p:cNvPr id="8" name="Picture 4"/>
          <p:cNvPicPr>
            <a:picLocks noChangeAspect="1" noChangeArrowheads="1"/>
          </p:cNvPicPr>
          <p:nvPr/>
        </p:nvPicPr>
        <p:blipFill>
          <a:blip r:embed="rId3" cstate="print"/>
          <a:srcRect r="12163" b="12292"/>
          <a:stretch>
            <a:fillRect/>
          </a:stretch>
        </p:blipFill>
        <p:spPr bwMode="auto">
          <a:xfrm>
            <a:off x="3333750" y="990600"/>
            <a:ext cx="2476500" cy="1676400"/>
          </a:xfrm>
          <a:prstGeom prst="rect">
            <a:avLst/>
          </a:prstGeom>
          <a:noFill/>
          <a:ln w="9525">
            <a:noFill/>
            <a:miter lim="800000"/>
            <a:headEnd/>
            <a:tailEnd/>
          </a:ln>
        </p:spPr>
      </p:pic>
      <p:sp>
        <p:nvSpPr>
          <p:cNvPr id="9" name="Rectangle 9"/>
          <p:cNvSpPr>
            <a:spLocks noChangeArrowheads="1"/>
          </p:cNvSpPr>
          <p:nvPr/>
        </p:nvSpPr>
        <p:spPr bwMode="auto">
          <a:xfrm>
            <a:off x="228600" y="6381750"/>
            <a:ext cx="4038600" cy="323850"/>
          </a:xfrm>
          <a:prstGeom prst="rect">
            <a:avLst/>
          </a:prstGeom>
          <a:noFill/>
          <a:ln w="9525">
            <a:noFill/>
            <a:miter lim="800000"/>
            <a:headEnd/>
            <a:tailEnd/>
          </a:ln>
          <a:effectLst/>
        </p:spPr>
        <p:txBody>
          <a:bodyPr/>
          <a:lstStyle/>
          <a:p>
            <a:pPr algn="ctr">
              <a:lnSpc>
                <a:spcPct val="100000"/>
              </a:lnSpc>
              <a:spcBef>
                <a:spcPct val="0"/>
              </a:spcBef>
              <a:buClrTx/>
              <a:buSzTx/>
            </a:pPr>
            <a:r>
              <a:rPr lang="en-US" altLang="zh-TW" sz="1200" i="1" u="none" dirty="0">
                <a:solidFill>
                  <a:schemeClr val="bg2"/>
                </a:solidFill>
                <a:ea typeface="新細明體" pitchFamily="18" charset="-120"/>
              </a:rPr>
              <a:t>FRX </a:t>
            </a:r>
            <a:r>
              <a:rPr lang="en-US" altLang="zh-TW" sz="1200" i="1" u="none" dirty="0" smtClean="0">
                <a:solidFill>
                  <a:schemeClr val="bg2"/>
                </a:solidFill>
                <a:ea typeface="新細明體" pitchFamily="18" charset="-120"/>
              </a:rPr>
              <a:t>Polymers</a:t>
            </a:r>
            <a:r>
              <a:rPr lang="en-US" altLang="zh-TW" sz="1200" i="1" u="none" baseline="30000" dirty="0" smtClean="0">
                <a:solidFill>
                  <a:schemeClr val="bg2"/>
                </a:solidFill>
                <a:ea typeface="新細明體" pitchFamily="18" charset="-120"/>
              </a:rPr>
              <a:t>®</a:t>
            </a:r>
            <a:r>
              <a:rPr lang="en-US" altLang="zh-TW" sz="1200" i="1" u="none" dirty="0" smtClean="0">
                <a:solidFill>
                  <a:schemeClr val="bg2"/>
                </a:solidFill>
                <a:ea typeface="新細明體" pitchFamily="18" charset="-120"/>
              </a:rPr>
              <a:t>, </a:t>
            </a:r>
            <a:r>
              <a:rPr lang="en-US" altLang="zh-TW" sz="1200" i="1" u="none" dirty="0">
                <a:solidFill>
                  <a:schemeClr val="bg2"/>
                </a:solidFill>
                <a:ea typeface="新細明體" pitchFamily="18" charset="-120"/>
              </a:rPr>
              <a:t>Inc</a:t>
            </a:r>
            <a:r>
              <a:rPr lang="en-US" altLang="zh-TW" i="1" u="none" dirty="0">
                <a:solidFill>
                  <a:schemeClr val="bg2"/>
                </a:solidFill>
                <a:ea typeface="新細明體" pitchFamily="18" charset="-120"/>
              </a:rPr>
              <a:t>., </a:t>
            </a:r>
            <a:r>
              <a:rPr lang="en-US" sz="1200" i="1" u="none" dirty="0">
                <a:solidFill>
                  <a:schemeClr val="bg2"/>
                </a:solidFill>
              </a:rPr>
              <a:t>Proprietary &amp; Confidential</a:t>
            </a:r>
          </a:p>
        </p:txBody>
      </p:sp>
      <p:sp>
        <p:nvSpPr>
          <p:cNvPr id="11" name="Rectangle 6"/>
          <p:cNvSpPr>
            <a:spLocks noChangeArrowheads="1"/>
          </p:cNvSpPr>
          <p:nvPr/>
        </p:nvSpPr>
        <p:spPr bwMode="auto">
          <a:xfrm>
            <a:off x="0" y="0"/>
            <a:ext cx="9144000" cy="1524000"/>
          </a:xfrm>
          <a:prstGeom prst="rect">
            <a:avLst/>
          </a:prstGeom>
          <a:noFill/>
          <a:ln w="9525">
            <a:noFill/>
            <a:miter lim="800000"/>
            <a:headEnd/>
            <a:tailEnd/>
          </a:ln>
          <a:effectLst/>
        </p:spPr>
        <p:txBody>
          <a:bodyPr wrap="none" anchor="ctr"/>
          <a:lstStyle/>
          <a:p>
            <a:pPr>
              <a:defRPr/>
            </a:pPr>
            <a:endParaRPr lang="en-US"/>
          </a:p>
        </p:txBody>
      </p:sp>
      <p:sp>
        <p:nvSpPr>
          <p:cNvPr id="12" name="Rectangle 7"/>
          <p:cNvSpPr>
            <a:spLocks noChangeArrowheads="1"/>
          </p:cNvSpPr>
          <p:nvPr/>
        </p:nvSpPr>
        <p:spPr bwMode="auto">
          <a:xfrm>
            <a:off x="0" y="0"/>
            <a:ext cx="9144000" cy="381000"/>
          </a:xfrm>
          <a:prstGeom prst="rect">
            <a:avLst/>
          </a:prstGeom>
          <a:solidFill>
            <a:srgbClr val="0077C0"/>
          </a:solidFill>
          <a:ln w="9525">
            <a:noFill/>
            <a:miter lim="800000"/>
            <a:headEnd/>
            <a:tailEnd/>
          </a:ln>
          <a:effectLst/>
        </p:spPr>
        <p:txBody>
          <a:bodyPr wrap="none" anchor="ctr"/>
          <a:lstStyle/>
          <a:p>
            <a:pPr>
              <a:defRPr/>
            </a:pPr>
            <a:endParaRPr lang="en-US"/>
          </a:p>
        </p:txBody>
      </p:sp>
      <p:pic>
        <p:nvPicPr>
          <p:cNvPr id="13" name="Picture 4"/>
          <p:cNvPicPr>
            <a:picLocks noChangeAspect="1" noChangeArrowheads="1"/>
          </p:cNvPicPr>
          <p:nvPr/>
        </p:nvPicPr>
        <p:blipFill>
          <a:blip r:embed="rId3" cstate="print"/>
          <a:srcRect r="12163" b="12292"/>
          <a:stretch>
            <a:fillRect/>
          </a:stretch>
        </p:blipFill>
        <p:spPr bwMode="auto">
          <a:xfrm>
            <a:off x="3333750" y="990600"/>
            <a:ext cx="2476500" cy="1676400"/>
          </a:xfrm>
          <a:prstGeom prst="rect">
            <a:avLst/>
          </a:prstGeom>
          <a:noFill/>
          <a:ln w="9525">
            <a:noFill/>
            <a:miter lim="800000"/>
            <a:headEnd/>
            <a:tailEnd/>
          </a:ln>
        </p:spPr>
      </p:pic>
      <p:sp>
        <p:nvSpPr>
          <p:cNvPr id="14" name="TextBox 13"/>
          <p:cNvSpPr txBox="1"/>
          <p:nvPr/>
        </p:nvSpPr>
        <p:spPr>
          <a:xfrm>
            <a:off x="5791200" y="2057400"/>
            <a:ext cx="228600" cy="286232"/>
          </a:xfrm>
          <a:prstGeom prst="rect">
            <a:avLst/>
          </a:prstGeom>
          <a:noFill/>
        </p:spPr>
        <p:txBody>
          <a:bodyPr wrap="square" rtlCol="0">
            <a:spAutoFit/>
          </a:bodyPr>
          <a:lstStyle/>
          <a:p>
            <a:pPr algn="ctr"/>
            <a:r>
              <a:rPr lang="en-US" sz="1400" b="0" u="none" dirty="0" smtClean="0">
                <a:solidFill>
                  <a:srgbClr val="0077C0"/>
                </a:solidFill>
                <a:latin typeface="Verdana" pitchFamily="34" charset="0"/>
                <a:ea typeface="Verdana" pitchFamily="34" charset="0"/>
                <a:cs typeface="Verdana" pitchFamily="34" charset="0"/>
              </a:rPr>
              <a: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able of Contents">
    <p:spTree>
      <p:nvGrpSpPr>
        <p:cNvPr id="1" name=""/>
        <p:cNvGrpSpPr/>
        <p:nvPr/>
      </p:nvGrpSpPr>
      <p:grpSpPr>
        <a:xfrm>
          <a:off x="0" y="0"/>
          <a:ext cx="0" cy="0"/>
          <a:chOff x="0" y="0"/>
          <a:chExt cx="0" cy="0"/>
        </a:xfrm>
      </p:grpSpPr>
      <p:sp>
        <p:nvSpPr>
          <p:cNvPr id="4" name="Rectangle 12"/>
          <p:cNvSpPr>
            <a:spLocks noChangeArrowheads="1"/>
          </p:cNvSpPr>
          <p:nvPr/>
        </p:nvSpPr>
        <p:spPr bwMode="auto">
          <a:xfrm>
            <a:off x="0" y="-1"/>
            <a:ext cx="9144000" cy="960121"/>
          </a:xfrm>
          <a:prstGeom prst="rect">
            <a:avLst/>
          </a:prstGeom>
          <a:solidFill>
            <a:schemeClr val="bg1"/>
          </a:solidFill>
          <a:ln w="9525">
            <a:noFill/>
            <a:miter lim="800000"/>
            <a:headEnd/>
            <a:tailEnd/>
          </a:ln>
          <a:effectLst/>
        </p:spPr>
        <p:txBody>
          <a:bodyPr wrap="none" anchor="ctr"/>
          <a:lstStyle/>
          <a:p>
            <a:pPr>
              <a:lnSpc>
                <a:spcPct val="90000"/>
              </a:lnSpc>
              <a:spcBef>
                <a:spcPct val="40000"/>
              </a:spcBef>
              <a:buClr>
                <a:srgbClr val="38AB5D"/>
              </a:buClr>
              <a:buSzPct val="150000"/>
              <a:defRPr/>
            </a:pPr>
            <a:endParaRPr lang="en-US">
              <a:cs typeface="+mn-cs"/>
            </a:endParaRPr>
          </a:p>
        </p:txBody>
      </p:sp>
      <p:sp>
        <p:nvSpPr>
          <p:cNvPr id="5" name="Rectangle 12"/>
          <p:cNvSpPr>
            <a:spLocks noChangeArrowheads="1"/>
          </p:cNvSpPr>
          <p:nvPr/>
        </p:nvSpPr>
        <p:spPr bwMode="auto">
          <a:xfrm>
            <a:off x="0" y="1021080"/>
            <a:ext cx="9144000" cy="5184458"/>
          </a:xfrm>
          <a:prstGeom prst="rect">
            <a:avLst/>
          </a:prstGeom>
          <a:solidFill>
            <a:srgbClr val="0077C0"/>
          </a:solidFill>
          <a:ln w="9525">
            <a:noFill/>
            <a:miter lim="800000"/>
            <a:headEnd/>
            <a:tailEnd/>
          </a:ln>
          <a:effectLst/>
        </p:spPr>
        <p:txBody>
          <a:bodyPr wrap="none" anchor="ctr"/>
          <a:lstStyle/>
          <a:p>
            <a:pPr>
              <a:lnSpc>
                <a:spcPct val="90000"/>
              </a:lnSpc>
              <a:spcBef>
                <a:spcPct val="40000"/>
              </a:spcBef>
              <a:buClr>
                <a:srgbClr val="38AB5D"/>
              </a:buClr>
              <a:buSzPct val="150000"/>
              <a:defRPr/>
            </a:pPr>
            <a:endParaRPr lang="en-US" sz="1600" dirty="0">
              <a:cs typeface="+mn-cs"/>
            </a:endParaRPr>
          </a:p>
        </p:txBody>
      </p:sp>
      <p:sp>
        <p:nvSpPr>
          <p:cNvPr id="8" name="Text Placeholder 7"/>
          <p:cNvSpPr>
            <a:spLocks noGrp="1"/>
          </p:cNvSpPr>
          <p:nvPr>
            <p:ph type="body" sz="quarter" idx="11" hasCustomPrompt="1"/>
          </p:nvPr>
        </p:nvSpPr>
        <p:spPr>
          <a:xfrm>
            <a:off x="533400" y="1131888"/>
            <a:ext cx="8610600" cy="5073650"/>
          </a:xfrm>
          <a:prstGeom prst="rect">
            <a:avLst/>
          </a:prstGeom>
        </p:spPr>
        <p:txBody>
          <a:bodyPr lIns="0" tIns="0" rIns="0" bIns="0"/>
          <a:lstStyle>
            <a:lvl1pPr marL="0" indent="0">
              <a:spcBef>
                <a:spcPts val="2800"/>
              </a:spcBef>
              <a:buFontTx/>
              <a:buNone/>
              <a:defRPr sz="2800">
                <a:solidFill>
                  <a:srgbClr val="FFFFFF"/>
                </a:solidFill>
              </a:defRPr>
            </a:lvl1pPr>
          </a:lstStyle>
          <a:p>
            <a:pPr lvl="0"/>
            <a:r>
              <a:rPr lang="en-US" dirty="0" smtClean="0"/>
              <a:t>Click to edit contents</a:t>
            </a:r>
          </a:p>
        </p:txBody>
      </p:sp>
      <p:sp>
        <p:nvSpPr>
          <p:cNvPr id="9" name="TextBox 8"/>
          <p:cNvSpPr txBox="1"/>
          <p:nvPr/>
        </p:nvSpPr>
        <p:spPr>
          <a:xfrm>
            <a:off x="546264" y="377861"/>
            <a:ext cx="8597736" cy="430887"/>
          </a:xfrm>
          <a:prstGeom prst="rect">
            <a:avLst/>
          </a:prstGeom>
          <a:no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800" u="none" dirty="0" smtClean="0">
                <a:solidFill>
                  <a:srgbClr val="0070C0"/>
                </a:solidFill>
              </a:rPr>
              <a:t>Table of Contents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533401" y="311023"/>
            <a:ext cx="8610600" cy="530352"/>
          </a:xfrm>
        </p:spPr>
        <p:txBody>
          <a:bodyPr lIns="0" tIns="0" rIns="0" bIns="0"/>
          <a:lstStyle/>
          <a:p>
            <a:r>
              <a:rPr lang="en-US" dirty="0" smtClean="0"/>
              <a:t>Click to edit title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2"/>
          <p:cNvSpPr>
            <a:spLocks noChangeArrowheads="1"/>
          </p:cNvSpPr>
          <p:nvPr/>
        </p:nvSpPr>
        <p:spPr bwMode="auto">
          <a:xfrm>
            <a:off x="0" y="0"/>
            <a:ext cx="9144000" cy="6858000"/>
          </a:xfrm>
          <a:prstGeom prst="rect">
            <a:avLst/>
          </a:prstGeom>
          <a:solidFill>
            <a:srgbClr val="0077C0"/>
          </a:solidFill>
          <a:ln w="9525">
            <a:noFill/>
            <a:miter lim="800000"/>
            <a:headEnd/>
            <a:tailEnd/>
          </a:ln>
          <a:effectLst/>
        </p:spPr>
        <p:txBody>
          <a:bodyPr wrap="none" anchor="ctr"/>
          <a:lstStyle/>
          <a:p>
            <a:pPr>
              <a:lnSpc>
                <a:spcPct val="90000"/>
              </a:lnSpc>
              <a:spcBef>
                <a:spcPct val="40000"/>
              </a:spcBef>
              <a:buClr>
                <a:srgbClr val="38AB5D"/>
              </a:buClr>
              <a:buSzPct val="150000"/>
              <a:defRPr/>
            </a:pPr>
            <a:endParaRPr lang="en-US" dirty="0"/>
          </a:p>
        </p:txBody>
      </p:sp>
      <p:sp>
        <p:nvSpPr>
          <p:cNvPr id="4" name="Text Placeholder 5"/>
          <p:cNvSpPr>
            <a:spLocks noGrp="1"/>
          </p:cNvSpPr>
          <p:nvPr>
            <p:ph type="body" sz="quarter" idx="10" hasCustomPrompt="1"/>
          </p:nvPr>
        </p:nvSpPr>
        <p:spPr>
          <a:xfrm>
            <a:off x="533400" y="2878137"/>
            <a:ext cx="8534400" cy="550863"/>
          </a:xfrm>
          <a:prstGeom prst="rect">
            <a:avLst/>
          </a:prstGeom>
        </p:spPr>
        <p:txBody>
          <a:bodyPr lIns="0" rIns="0" anchor="t"/>
          <a:lstStyle>
            <a:lvl1pPr>
              <a:buNone/>
              <a:defRPr sz="4000">
                <a:solidFill>
                  <a:schemeClr val="bg1"/>
                </a:solidFill>
                <a:latin typeface="+mj-lt"/>
              </a:defRPr>
            </a:lvl1pPr>
          </a:lstStyle>
          <a:p>
            <a:pPr lvl="0"/>
            <a:r>
              <a:rPr lang="en-US" dirty="0" smtClean="0"/>
              <a:t>Click to edit 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828800" y="1752600"/>
            <a:ext cx="6629400" cy="4038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 descr="X:\Marketing\Logos\Nofia_med.jpg"/>
          <p:cNvPicPr>
            <a:picLocks noChangeAspect="1" noChangeArrowheads="1"/>
          </p:cNvPicPr>
          <p:nvPr/>
        </p:nvPicPr>
        <p:blipFill>
          <a:blip r:embed="rId7" cstate="print"/>
          <a:srcRect/>
          <a:stretch>
            <a:fillRect/>
          </a:stretch>
        </p:blipFill>
        <p:spPr bwMode="auto">
          <a:xfrm>
            <a:off x="7698559" y="6353937"/>
            <a:ext cx="1335024" cy="275463"/>
          </a:xfrm>
          <a:prstGeom prst="rect">
            <a:avLst/>
          </a:prstGeom>
          <a:noFill/>
        </p:spPr>
      </p:pic>
      <p:sp>
        <p:nvSpPr>
          <p:cNvPr id="28674" name="Rectangle 2"/>
          <p:cNvSpPr>
            <a:spLocks noGrp="1" noChangeArrowheads="1"/>
          </p:cNvSpPr>
          <p:nvPr>
            <p:ph type="title"/>
          </p:nvPr>
        </p:nvSpPr>
        <p:spPr bwMode="auto">
          <a:xfrm>
            <a:off x="461963" y="-76200"/>
            <a:ext cx="769143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4281" name="Rectangle 9"/>
          <p:cNvSpPr>
            <a:spLocks noChangeArrowheads="1"/>
          </p:cNvSpPr>
          <p:nvPr/>
        </p:nvSpPr>
        <p:spPr bwMode="auto">
          <a:xfrm>
            <a:off x="0" y="0"/>
            <a:ext cx="9144000" cy="1524000"/>
          </a:xfrm>
          <a:prstGeom prst="rect">
            <a:avLst/>
          </a:prstGeom>
          <a:noFill/>
          <a:ln w="9525">
            <a:noFill/>
            <a:miter lim="800000"/>
            <a:headEnd/>
            <a:tailEnd/>
          </a:ln>
          <a:effectLst/>
        </p:spPr>
        <p:txBody>
          <a:bodyPr wrap="none" anchor="ctr"/>
          <a:lstStyle/>
          <a:p>
            <a:pPr>
              <a:lnSpc>
                <a:spcPct val="90000"/>
              </a:lnSpc>
              <a:spcBef>
                <a:spcPct val="40000"/>
              </a:spcBef>
              <a:buClr>
                <a:srgbClr val="38AB5D"/>
              </a:buClr>
              <a:buSzPct val="150000"/>
              <a:defRPr/>
            </a:pPr>
            <a:endParaRPr lang="en-US" dirty="0"/>
          </a:p>
        </p:txBody>
      </p:sp>
      <p:sp>
        <p:nvSpPr>
          <p:cNvPr id="54284" name="Rectangle 12"/>
          <p:cNvSpPr>
            <a:spLocks noChangeArrowheads="1"/>
          </p:cNvSpPr>
          <p:nvPr/>
        </p:nvSpPr>
        <p:spPr bwMode="auto">
          <a:xfrm>
            <a:off x="0" y="0"/>
            <a:ext cx="9144000" cy="990600"/>
          </a:xfrm>
          <a:prstGeom prst="rect">
            <a:avLst/>
          </a:prstGeom>
          <a:solidFill>
            <a:srgbClr val="0077C0"/>
          </a:solidFill>
          <a:ln w="9525">
            <a:noFill/>
            <a:miter lim="800000"/>
            <a:headEnd/>
            <a:tailEnd/>
          </a:ln>
          <a:effectLst/>
        </p:spPr>
        <p:txBody>
          <a:bodyPr wrap="none" anchor="ctr"/>
          <a:lstStyle/>
          <a:p>
            <a:pPr>
              <a:lnSpc>
                <a:spcPct val="90000"/>
              </a:lnSpc>
              <a:spcBef>
                <a:spcPct val="40000"/>
              </a:spcBef>
              <a:buClr>
                <a:srgbClr val="38AB5D"/>
              </a:buClr>
              <a:buSzPct val="150000"/>
              <a:defRPr/>
            </a:pPr>
            <a:endParaRPr lang="en-US" dirty="0"/>
          </a:p>
        </p:txBody>
      </p:sp>
      <p:sp>
        <p:nvSpPr>
          <p:cNvPr id="54285" name="Line 13"/>
          <p:cNvSpPr>
            <a:spLocks noChangeShapeType="1"/>
          </p:cNvSpPr>
          <p:nvPr/>
        </p:nvSpPr>
        <p:spPr bwMode="auto">
          <a:xfrm>
            <a:off x="0" y="990600"/>
            <a:ext cx="9144000" cy="0"/>
          </a:xfrm>
          <a:prstGeom prst="line">
            <a:avLst/>
          </a:prstGeom>
          <a:noFill/>
          <a:ln w="60325">
            <a:solidFill>
              <a:srgbClr val="F43036"/>
            </a:solidFill>
            <a:round/>
            <a:headEnd/>
            <a:tailEnd/>
          </a:ln>
          <a:effectLst/>
        </p:spPr>
        <p:txBody>
          <a:bodyPr wrap="none" anchor="ctr"/>
          <a:lstStyle/>
          <a:p>
            <a:pPr>
              <a:lnSpc>
                <a:spcPct val="90000"/>
              </a:lnSpc>
              <a:spcBef>
                <a:spcPct val="40000"/>
              </a:spcBef>
              <a:buClr>
                <a:srgbClr val="38AB5D"/>
              </a:buClr>
              <a:buSzPct val="150000"/>
              <a:defRPr/>
            </a:pPr>
            <a:endParaRPr lang="en-US" dirty="0"/>
          </a:p>
        </p:txBody>
      </p:sp>
      <p:grpSp>
        <p:nvGrpSpPr>
          <p:cNvPr id="2" name="Group 14"/>
          <p:cNvGrpSpPr/>
          <p:nvPr/>
        </p:nvGrpSpPr>
        <p:grpSpPr>
          <a:xfrm>
            <a:off x="2514600" y="6477000"/>
            <a:ext cx="3733800" cy="215444"/>
            <a:chOff x="2721428" y="6614431"/>
            <a:chExt cx="3733800" cy="215444"/>
          </a:xfrm>
        </p:grpSpPr>
        <p:sp>
          <p:nvSpPr>
            <p:cNvPr id="16" name="Rectangle 15"/>
            <p:cNvSpPr>
              <a:spLocks noChangeArrowheads="1"/>
            </p:cNvSpPr>
            <p:nvPr/>
          </p:nvSpPr>
          <p:spPr bwMode="auto">
            <a:xfrm>
              <a:off x="2721428" y="6614431"/>
              <a:ext cx="3733800" cy="215444"/>
            </a:xfrm>
            <a:prstGeom prst="rect">
              <a:avLst/>
            </a:prstGeom>
            <a:noFill/>
            <a:ln w="9525">
              <a:noFill/>
              <a:miter lim="800000"/>
              <a:headEnd/>
              <a:tailEnd/>
            </a:ln>
            <a:effectLst/>
          </p:spPr>
          <p:txBody>
            <a:bodyPr>
              <a:spAutoFit/>
            </a:bodyPr>
            <a:lstStyle/>
            <a:p>
              <a:pPr algn="ctr">
                <a:lnSpc>
                  <a:spcPct val="100000"/>
                </a:lnSpc>
                <a:spcBef>
                  <a:spcPct val="0"/>
                </a:spcBef>
                <a:buClrTx/>
                <a:buSzTx/>
              </a:pPr>
              <a:r>
                <a:rPr lang="en-US" sz="800" i="1" u="none" dirty="0">
                  <a:solidFill>
                    <a:schemeClr val="bg2"/>
                  </a:solidFill>
                </a:rPr>
                <a:t>FRX </a:t>
              </a:r>
              <a:r>
                <a:rPr lang="en-US" sz="800" i="1" u="none" dirty="0" smtClean="0">
                  <a:solidFill>
                    <a:schemeClr val="bg2"/>
                  </a:solidFill>
                </a:rPr>
                <a:t>Polymers</a:t>
              </a:r>
              <a:r>
                <a:rPr lang="en-US" sz="800" i="1" u="none" baseline="30000" dirty="0" smtClean="0">
                  <a:solidFill>
                    <a:schemeClr val="bg2"/>
                  </a:solidFill>
                </a:rPr>
                <a:t>®</a:t>
              </a:r>
              <a:r>
                <a:rPr lang="en-US" sz="800" i="1" u="none" dirty="0" smtClean="0">
                  <a:solidFill>
                    <a:schemeClr val="bg2"/>
                  </a:solidFill>
                </a:rPr>
                <a:t> </a:t>
              </a:r>
              <a:r>
                <a:rPr lang="en-US" sz="800" i="1" u="none" dirty="0">
                  <a:solidFill>
                    <a:schemeClr val="bg2"/>
                  </a:solidFill>
                </a:rPr>
                <a:t>Inc., Proprietary &amp; </a:t>
              </a:r>
              <a:r>
                <a:rPr lang="en-US" sz="800" i="1" u="none" dirty="0" smtClean="0">
                  <a:solidFill>
                    <a:schemeClr val="bg2"/>
                  </a:solidFill>
                </a:rPr>
                <a:t>Confidential, </a:t>
              </a:r>
              <a:endParaRPr lang="en-US" sz="800" i="1" u="none" dirty="0">
                <a:solidFill>
                  <a:schemeClr val="bg2"/>
                </a:solidFill>
              </a:endParaRPr>
            </a:p>
          </p:txBody>
        </p:sp>
        <p:sp>
          <p:nvSpPr>
            <p:cNvPr id="17" name="Rectangle 6"/>
            <p:cNvSpPr>
              <a:spLocks noChangeArrowheads="1"/>
            </p:cNvSpPr>
            <p:nvPr/>
          </p:nvSpPr>
          <p:spPr bwMode="auto">
            <a:xfrm>
              <a:off x="5565093" y="6614431"/>
              <a:ext cx="868363" cy="215444"/>
            </a:xfrm>
            <a:prstGeom prst="rect">
              <a:avLst/>
            </a:prstGeom>
            <a:noFill/>
            <a:ln w="9525">
              <a:noFill/>
              <a:miter lim="800000"/>
              <a:headEnd/>
              <a:tailEnd/>
            </a:ln>
            <a:effectLst/>
          </p:spPr>
          <p:txBody>
            <a:bodyPr anchor="t">
              <a:spAutoFit/>
            </a:bodyPr>
            <a:lstStyle/>
            <a:p>
              <a:pPr algn="ctr" rtl="0" fontAlgn="base">
                <a:lnSpc>
                  <a:spcPct val="100000"/>
                </a:lnSpc>
                <a:spcBef>
                  <a:spcPct val="0"/>
                </a:spcBef>
                <a:spcAft>
                  <a:spcPct val="0"/>
                </a:spcAft>
                <a:buClrTx/>
                <a:buSzTx/>
                <a:defRPr/>
              </a:pPr>
              <a:r>
                <a:rPr lang="en-GB" sz="800" b="1" i="1" u="none" kern="1200" dirty="0">
                  <a:solidFill>
                    <a:schemeClr val="bg2"/>
                  </a:solidFill>
                  <a:latin typeface="Arial" charset="0"/>
                  <a:ea typeface="+mn-ea"/>
                  <a:cs typeface="+mn-cs"/>
                  <a:sym typeface="Symbol" pitchFamily="18" charset="2"/>
                </a:rPr>
                <a:t>Page </a:t>
              </a:r>
              <a:fld id="{C9316C83-8F97-4448-B1D9-F19DE619FCE4}" type="slidenum">
                <a:rPr lang="en-GB" sz="800" b="1" i="1" u="none" kern="1200">
                  <a:solidFill>
                    <a:schemeClr val="bg2"/>
                  </a:solidFill>
                  <a:latin typeface="Arial" charset="0"/>
                  <a:ea typeface="+mn-ea"/>
                  <a:cs typeface="+mn-cs"/>
                  <a:sym typeface="Symbol" pitchFamily="18" charset="2"/>
                </a:rPr>
                <a:pPr algn="ctr" rtl="0" fontAlgn="base">
                  <a:lnSpc>
                    <a:spcPct val="100000"/>
                  </a:lnSpc>
                  <a:spcBef>
                    <a:spcPct val="0"/>
                  </a:spcBef>
                  <a:spcAft>
                    <a:spcPct val="0"/>
                  </a:spcAft>
                  <a:buClrTx/>
                  <a:buSzTx/>
                  <a:defRPr/>
                </a:pPr>
                <a:t>‹#›</a:t>
              </a:fld>
              <a:endParaRPr lang="en-GB" sz="800" b="1" i="1" u="none" kern="1200" dirty="0">
                <a:solidFill>
                  <a:schemeClr val="bg2"/>
                </a:solidFill>
                <a:latin typeface="Arial" charset="0"/>
                <a:ea typeface="+mn-ea"/>
                <a:cs typeface="+mn-cs"/>
                <a:sym typeface="Symbol" pitchFamily="18" charset="2"/>
              </a:endParaRPr>
            </a:p>
          </p:txBody>
        </p:sp>
      </p:grpSp>
      <p:pic>
        <p:nvPicPr>
          <p:cNvPr id="19" name="Picture 16"/>
          <p:cNvPicPr>
            <a:picLocks noChangeAspect="1" noChangeArrowheads="1"/>
          </p:cNvPicPr>
          <p:nvPr/>
        </p:nvPicPr>
        <p:blipFill>
          <a:blip r:embed="rId8" cstate="print"/>
          <a:srcRect r="12820" b="13002"/>
          <a:stretch>
            <a:fillRect/>
          </a:stretch>
        </p:blipFill>
        <p:spPr bwMode="auto">
          <a:xfrm>
            <a:off x="533400" y="6248400"/>
            <a:ext cx="838200" cy="566737"/>
          </a:xfrm>
          <a:prstGeom prst="rect">
            <a:avLst/>
          </a:prstGeom>
          <a:noFill/>
          <a:ln w="9525">
            <a:noFill/>
            <a:miter lim="800000"/>
            <a:headEnd/>
            <a:tailEnd/>
          </a:ln>
        </p:spPr>
      </p:pic>
      <p:pic>
        <p:nvPicPr>
          <p:cNvPr id="20" name="Picture 16"/>
          <p:cNvPicPr>
            <a:picLocks noChangeAspect="1" noChangeArrowheads="1"/>
          </p:cNvPicPr>
          <p:nvPr/>
        </p:nvPicPr>
        <p:blipFill>
          <a:blip r:embed="rId8" cstate="print"/>
          <a:srcRect r="12820" b="13002"/>
          <a:stretch>
            <a:fillRect/>
          </a:stretch>
        </p:blipFill>
        <p:spPr bwMode="auto">
          <a:xfrm>
            <a:off x="533400" y="6251850"/>
            <a:ext cx="838200" cy="566737"/>
          </a:xfrm>
          <a:prstGeom prst="rect">
            <a:avLst/>
          </a:prstGeom>
          <a:noFill/>
          <a:ln w="9525">
            <a:noFill/>
            <a:miter lim="800000"/>
            <a:headEnd/>
            <a:tailEnd/>
          </a:ln>
        </p:spPr>
      </p:pic>
      <p:sp>
        <p:nvSpPr>
          <p:cNvPr id="21" name="TextBox 20"/>
          <p:cNvSpPr txBox="1"/>
          <p:nvPr/>
        </p:nvSpPr>
        <p:spPr>
          <a:xfrm>
            <a:off x="1343025" y="6578667"/>
            <a:ext cx="228600" cy="189283"/>
          </a:xfrm>
          <a:prstGeom prst="rect">
            <a:avLst/>
          </a:prstGeom>
          <a:noFill/>
        </p:spPr>
        <p:txBody>
          <a:bodyPr wrap="square" rtlCol="0">
            <a:spAutoFit/>
          </a:bodyPr>
          <a:lstStyle/>
          <a:p>
            <a:pPr algn="ctr"/>
            <a:r>
              <a:rPr lang="en-US" sz="700" b="0" u="none" dirty="0" smtClean="0">
                <a:solidFill>
                  <a:srgbClr val="0077C0"/>
                </a:solidFill>
                <a:latin typeface="Verdana" pitchFamily="34" charset="0"/>
                <a:ea typeface="Verdana" pitchFamily="34" charset="0"/>
                <a:cs typeface="Verdana" pitchFamily="34" charset="0"/>
              </a:rPr>
              <a:t>®</a:t>
            </a:r>
          </a:p>
        </p:txBody>
      </p:sp>
      <p:sp>
        <p:nvSpPr>
          <p:cNvPr id="22" name="TextBox 21"/>
          <p:cNvSpPr txBox="1"/>
          <p:nvPr/>
        </p:nvSpPr>
        <p:spPr>
          <a:xfrm>
            <a:off x="1343025" y="6578667"/>
            <a:ext cx="228600" cy="189283"/>
          </a:xfrm>
          <a:prstGeom prst="rect">
            <a:avLst/>
          </a:prstGeom>
          <a:noFill/>
        </p:spPr>
        <p:txBody>
          <a:bodyPr wrap="square" rtlCol="0">
            <a:spAutoFit/>
          </a:bodyPr>
          <a:lstStyle/>
          <a:p>
            <a:pPr algn="ctr"/>
            <a:r>
              <a:rPr lang="en-US" sz="700" b="0" u="none" dirty="0" smtClean="0">
                <a:solidFill>
                  <a:srgbClr val="0077C0"/>
                </a:solidFill>
                <a:latin typeface="Verdana" pitchFamily="34" charset="0"/>
                <a:ea typeface="Verdana" pitchFamily="34" charset="0"/>
                <a:cs typeface="Verdana" pitchFamily="34" charset="0"/>
              </a:rPr>
              <a:t>®</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200" algn="l" rtl="0" eaLnBrk="1" fontAlgn="base" hangingPunct="1">
        <a:spcBef>
          <a:spcPct val="0"/>
        </a:spcBef>
        <a:spcAft>
          <a:spcPct val="0"/>
        </a:spcAft>
        <a:defRPr sz="2800" b="1">
          <a:solidFill>
            <a:schemeClr val="bg1"/>
          </a:solidFill>
          <a:latin typeface="Arial" charset="0"/>
        </a:defRPr>
      </a:lvl6pPr>
      <a:lvl7pPr marL="914400" algn="l" rtl="0" eaLnBrk="1" fontAlgn="base" hangingPunct="1">
        <a:spcBef>
          <a:spcPct val="0"/>
        </a:spcBef>
        <a:spcAft>
          <a:spcPct val="0"/>
        </a:spcAft>
        <a:defRPr sz="2800" b="1">
          <a:solidFill>
            <a:schemeClr val="bg1"/>
          </a:solidFill>
          <a:latin typeface="Arial" charset="0"/>
        </a:defRPr>
      </a:lvl7pPr>
      <a:lvl8pPr marL="1371600" algn="l" rtl="0" eaLnBrk="1" fontAlgn="base" hangingPunct="1">
        <a:spcBef>
          <a:spcPct val="0"/>
        </a:spcBef>
        <a:spcAft>
          <a:spcPct val="0"/>
        </a:spcAft>
        <a:defRPr sz="2800" b="1">
          <a:solidFill>
            <a:schemeClr val="bg1"/>
          </a:solidFill>
          <a:latin typeface="Arial" charset="0"/>
        </a:defRPr>
      </a:lvl8pPr>
      <a:lvl9pPr marL="1828800" algn="l" rtl="0" eaLnBrk="1" fontAlgn="base" hangingPunct="1">
        <a:spcBef>
          <a:spcPct val="0"/>
        </a:spcBef>
        <a:spcAft>
          <a:spcPct val="0"/>
        </a:spcAft>
        <a:defRPr sz="2800" b="1">
          <a:solidFill>
            <a:schemeClr val="bg1"/>
          </a:solidFill>
          <a:latin typeface="Arial" charset="0"/>
        </a:defRPr>
      </a:lvl9pPr>
    </p:titleStyle>
    <p:bodyStyle>
      <a:lvl1pPr marL="230188" indent="-230188" algn="l" rtl="0" eaLnBrk="1" fontAlgn="base" hangingPunct="1">
        <a:spcBef>
          <a:spcPct val="40000"/>
        </a:spcBef>
        <a:spcAft>
          <a:spcPct val="0"/>
        </a:spcAft>
        <a:buClr>
          <a:srgbClr val="38AB5D"/>
        </a:buClr>
        <a:buFont typeface="Symbol" pitchFamily="18" charset="2"/>
        <a:buChar char="·"/>
        <a:defRPr sz="2400" b="1">
          <a:solidFill>
            <a:schemeClr val="tx1"/>
          </a:solidFill>
          <a:latin typeface="+mn-lt"/>
          <a:ea typeface="+mn-ea"/>
          <a:cs typeface="+mn-cs"/>
        </a:defRPr>
      </a:lvl1pPr>
      <a:lvl2pPr marL="635000" indent="-290513" algn="l" rtl="0" eaLnBrk="1" fontAlgn="base" hangingPunct="1">
        <a:spcBef>
          <a:spcPct val="40000"/>
        </a:spcBef>
        <a:spcAft>
          <a:spcPct val="0"/>
        </a:spcAft>
        <a:buClr>
          <a:srgbClr val="38AB5D"/>
        </a:buClr>
        <a:buChar char="–"/>
        <a:defRPr sz="2000" b="1">
          <a:solidFill>
            <a:schemeClr val="tx1"/>
          </a:solidFill>
          <a:latin typeface="+mn-lt"/>
        </a:defRPr>
      </a:lvl2pPr>
      <a:lvl3pPr marL="1143000" indent="-228600" algn="l" rtl="0" eaLnBrk="1" fontAlgn="base" hangingPunct="1">
        <a:spcBef>
          <a:spcPct val="40000"/>
        </a:spcBef>
        <a:spcAft>
          <a:spcPct val="0"/>
        </a:spcAft>
        <a:buClr>
          <a:srgbClr val="38AB5D"/>
        </a:buClr>
        <a:buChar char="•"/>
        <a:defRPr b="1">
          <a:solidFill>
            <a:schemeClr val="tx1"/>
          </a:solidFill>
          <a:latin typeface="+mn-lt"/>
        </a:defRPr>
      </a:lvl3pPr>
      <a:lvl4pPr marL="1600200" indent="-228600" algn="l" rtl="0" eaLnBrk="1" fontAlgn="base" hangingPunct="1">
        <a:spcBef>
          <a:spcPct val="40000"/>
        </a:spcBef>
        <a:spcAft>
          <a:spcPct val="0"/>
        </a:spcAft>
        <a:buClr>
          <a:srgbClr val="38AB5D"/>
        </a:buClr>
        <a:buChar char="–"/>
        <a:defRPr sz="1600" b="1">
          <a:solidFill>
            <a:schemeClr val="tx1"/>
          </a:solidFill>
          <a:latin typeface="+mn-lt"/>
        </a:defRPr>
      </a:lvl4pPr>
      <a:lvl5pPr marL="2057400" indent="-228600" algn="l" rtl="0" eaLnBrk="1" fontAlgn="base" hangingPunct="1">
        <a:spcBef>
          <a:spcPct val="40000"/>
        </a:spcBef>
        <a:spcAft>
          <a:spcPct val="0"/>
        </a:spcAft>
        <a:buClr>
          <a:srgbClr val="38AB5D"/>
        </a:buClr>
        <a:buChar char="»"/>
        <a:defRPr sz="1600" b="1">
          <a:solidFill>
            <a:schemeClr val="tx1"/>
          </a:solidFill>
          <a:latin typeface="+mn-lt"/>
        </a:defRPr>
      </a:lvl5pPr>
      <a:lvl6pPr marL="2514600" indent="-228600" algn="l" rtl="0" eaLnBrk="1" fontAlgn="base" hangingPunct="1">
        <a:spcBef>
          <a:spcPct val="40000"/>
        </a:spcBef>
        <a:spcAft>
          <a:spcPct val="0"/>
        </a:spcAft>
        <a:buClr>
          <a:srgbClr val="38AB5D"/>
        </a:buClr>
        <a:buChar char="»"/>
        <a:defRPr sz="1600" b="1">
          <a:solidFill>
            <a:schemeClr val="tx1"/>
          </a:solidFill>
          <a:latin typeface="+mn-lt"/>
        </a:defRPr>
      </a:lvl6pPr>
      <a:lvl7pPr marL="2971800" indent="-228600" algn="l" rtl="0" eaLnBrk="1" fontAlgn="base" hangingPunct="1">
        <a:spcBef>
          <a:spcPct val="40000"/>
        </a:spcBef>
        <a:spcAft>
          <a:spcPct val="0"/>
        </a:spcAft>
        <a:buClr>
          <a:srgbClr val="38AB5D"/>
        </a:buClr>
        <a:buChar char="»"/>
        <a:defRPr sz="1600" b="1">
          <a:solidFill>
            <a:schemeClr val="tx1"/>
          </a:solidFill>
          <a:latin typeface="+mn-lt"/>
        </a:defRPr>
      </a:lvl7pPr>
      <a:lvl8pPr marL="3429000" indent="-228600" algn="l" rtl="0" eaLnBrk="1" fontAlgn="base" hangingPunct="1">
        <a:spcBef>
          <a:spcPct val="40000"/>
        </a:spcBef>
        <a:spcAft>
          <a:spcPct val="0"/>
        </a:spcAft>
        <a:buClr>
          <a:srgbClr val="38AB5D"/>
        </a:buClr>
        <a:buChar char="»"/>
        <a:defRPr sz="1600" b="1">
          <a:solidFill>
            <a:schemeClr val="tx1"/>
          </a:solidFill>
          <a:latin typeface="+mn-lt"/>
        </a:defRPr>
      </a:lvl8pPr>
      <a:lvl9pPr marL="3886200" indent="-228600" algn="l" rtl="0" eaLnBrk="1" fontAlgn="base" hangingPunct="1">
        <a:spcBef>
          <a:spcPct val="40000"/>
        </a:spcBef>
        <a:spcAft>
          <a:spcPct val="0"/>
        </a:spcAft>
        <a:buClr>
          <a:srgbClr val="38AB5D"/>
        </a:buClr>
        <a:buChar char="»"/>
        <a:defRPr sz="16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9.emf"/></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3.jpe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5.jpeg"/><Relationship Id="rId3" Type="http://schemas.microsoft.com/office/2007/relationships/media" Target="../media/media2.wmv"/><Relationship Id="rId7" Type="http://schemas.openxmlformats.org/officeDocument/2006/relationships/image" Target="../media/image44.emf"/><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5.xml"/><Relationship Id="rId5" Type="http://schemas.openxmlformats.org/officeDocument/2006/relationships/slideLayout" Target="../slideLayouts/slideLayout3.xml"/><Relationship Id="rId10" Type="http://schemas.openxmlformats.org/officeDocument/2006/relationships/image" Target="../media/image47.png"/><Relationship Id="rId4" Type="http://schemas.openxmlformats.org/officeDocument/2006/relationships/video" Target="../media/media2.wmv"/><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62.jpe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4.emf"/></Relationships>
</file>

<file path=ppt/slides/_rels/slide2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xml"/><Relationship Id="rId5" Type="http://schemas.openxmlformats.org/officeDocument/2006/relationships/image" Target="../media/image69.jpeg"/><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76.jpeg"/></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3.xml"/><Relationship Id="rId4" Type="http://schemas.openxmlformats.org/officeDocument/2006/relationships/image" Target="../media/image79.jpeg"/></Relationships>
</file>

<file path=ppt/slides/_rels/slide2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oleObject" Target="../embeddings/oleObject1.bin"/><Relationship Id="rId7" Type="http://schemas.openxmlformats.org/officeDocument/2006/relationships/image" Target="../media/image91.jpe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wmf"/><Relationship Id="rId9" Type="http://schemas.openxmlformats.org/officeDocument/2006/relationships/image" Target="../media/image93.jpeg"/></Relationships>
</file>

<file path=ppt/slides/_rels/slide39.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oleObject" Target="../embeddings/oleObject2.bin"/><Relationship Id="rId7" Type="http://schemas.openxmlformats.org/officeDocument/2006/relationships/image" Target="../media/image94.jpe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wmf"/></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19.jpeg"/><Relationship Id="rId2" Type="http://schemas.openxmlformats.org/officeDocument/2006/relationships/notesSlide" Target="../notesSlides/notesSlide1.xml"/><Relationship Id="rId16" Type="http://schemas.openxmlformats.org/officeDocument/2006/relationships/image" Target="../media/image18.jpeg"/><Relationship Id="rId1" Type="http://schemas.openxmlformats.org/officeDocument/2006/relationships/slideLayout" Target="../slideLayouts/slideLayout3.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96.jpeg"/><Relationship Id="rId1" Type="http://schemas.openxmlformats.org/officeDocument/2006/relationships/slideLayout" Target="../slideLayouts/slideLayout3.xml"/><Relationship Id="rId4" Type="http://schemas.openxmlformats.org/officeDocument/2006/relationships/image" Target="../media/image9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8.jpeg"/><Relationship Id="rId3" Type="http://schemas.openxmlformats.org/officeDocument/2006/relationships/image" Target="../media/image98.jpeg"/><Relationship Id="rId7" Type="http://schemas.openxmlformats.org/officeDocument/2006/relationships/image" Target="../media/image102.jpeg"/><Relationship Id="rId12" Type="http://schemas.openxmlformats.org/officeDocument/2006/relationships/image" Target="../media/image107.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01.jpeg"/><Relationship Id="rId11" Type="http://schemas.openxmlformats.org/officeDocument/2006/relationships/image" Target="../media/image106.jpeg"/><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99.jpeg"/><Relationship Id="rId9" Type="http://schemas.openxmlformats.org/officeDocument/2006/relationships/image" Target="../media/image104.jpeg"/></Relationships>
</file>

<file path=ppt/slides/_rels/slide4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3.xml"/><Relationship Id="rId5" Type="http://schemas.openxmlformats.org/officeDocument/2006/relationships/image" Target="../media/image112.jpeg"/><Relationship Id="rId4" Type="http://schemas.openxmlformats.org/officeDocument/2006/relationships/image" Target="../media/image111.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emf"/></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gif"/><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800" y="2743200"/>
            <a:ext cx="8610600" cy="1219200"/>
          </a:xfrm>
        </p:spPr>
        <p:txBody>
          <a:bodyPr/>
          <a:lstStyle/>
          <a:p>
            <a:r>
              <a:rPr lang="en-US" dirty="0"/>
              <a:t>Novel Polymeric, Non-Halogen Flame </a:t>
            </a:r>
            <a:r>
              <a:rPr lang="en-US" dirty="0" smtClean="0"/>
              <a:t>Retardants</a:t>
            </a:r>
          </a:p>
          <a:p>
            <a:r>
              <a:rPr lang="en-US" dirty="0" smtClean="0"/>
              <a:t>with </a:t>
            </a:r>
            <a:r>
              <a:rPr lang="en-US" dirty="0"/>
              <a:t>Broad Applicability in Multiple Industries</a:t>
            </a:r>
          </a:p>
        </p:txBody>
      </p:sp>
      <p:sp>
        <p:nvSpPr>
          <p:cNvPr id="5" name="TextBox 4"/>
          <p:cNvSpPr txBox="1"/>
          <p:nvPr/>
        </p:nvSpPr>
        <p:spPr>
          <a:xfrm>
            <a:off x="1031236" y="5325814"/>
            <a:ext cx="7157729" cy="846386"/>
          </a:xfrm>
          <a:prstGeom prst="rect">
            <a:avLst/>
          </a:prstGeom>
          <a:noFill/>
        </p:spPr>
        <p:txBody>
          <a:bodyPr wrap="none" rtlCol="0">
            <a:spAutoFit/>
          </a:bodyPr>
          <a:lstStyle/>
          <a:p>
            <a:pPr algn="ctr"/>
            <a:r>
              <a:rPr lang="en-US" sz="1400" i="1" dirty="0" smtClean="0">
                <a:latin typeface="Verdana" pitchFamily="34" charset="0"/>
                <a:ea typeface="Verdana" pitchFamily="34" charset="0"/>
                <a:cs typeface="Verdana" pitchFamily="34" charset="0"/>
              </a:rPr>
              <a:t>The Seventh Triennial International Fire &amp; Cabin Safety Research Conference</a:t>
            </a:r>
          </a:p>
          <a:p>
            <a:pPr algn="ctr"/>
            <a:r>
              <a:rPr lang="en-US" sz="1400" b="0" i="1" u="none" dirty="0" smtClean="0">
                <a:latin typeface="Verdana" pitchFamily="34" charset="0"/>
                <a:ea typeface="Verdana" pitchFamily="34" charset="0"/>
                <a:cs typeface="Verdana" pitchFamily="34" charset="0"/>
              </a:rPr>
              <a:t>December 2 – 5, 2013</a:t>
            </a:r>
          </a:p>
          <a:p>
            <a:pPr algn="ctr">
              <a:lnSpc>
                <a:spcPts val="600"/>
              </a:lnSpc>
            </a:pPr>
            <a:endParaRPr lang="en-US" sz="1600" b="0" u="none" dirty="0" smtClean="0">
              <a:latin typeface="Verdana" pitchFamily="34" charset="0"/>
              <a:ea typeface="Verdana" pitchFamily="34" charset="0"/>
              <a:cs typeface="Verdana" pitchFamily="34" charset="0"/>
            </a:endParaRPr>
          </a:p>
          <a:p>
            <a:pPr algn="ctr"/>
            <a:r>
              <a:rPr lang="en-US" sz="1600" b="1" u="none" dirty="0" smtClean="0">
                <a:latin typeface="Verdana" pitchFamily="34" charset="0"/>
                <a:ea typeface="Verdana" pitchFamily="34" charset="0"/>
                <a:cs typeface="Verdana" pitchFamily="34" charset="0"/>
              </a:rPr>
              <a:t>Jan-Pleun Lens</a:t>
            </a:r>
          </a:p>
        </p:txBody>
      </p:sp>
      <p:pic>
        <p:nvPicPr>
          <p:cNvPr id="1026" name="Picture 2"/>
          <p:cNvPicPr>
            <a:picLocks noChangeAspect="1" noChangeArrowheads="1"/>
          </p:cNvPicPr>
          <p:nvPr/>
        </p:nvPicPr>
        <p:blipFill>
          <a:blip r:embed="rId2" cstate="print"/>
          <a:srcRect/>
          <a:stretch>
            <a:fillRect/>
          </a:stretch>
        </p:blipFill>
        <p:spPr bwMode="auto">
          <a:xfrm>
            <a:off x="3164682" y="4038600"/>
            <a:ext cx="2890837" cy="10329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p:cNvSpPr>
            <a:spLocks noGrp="1"/>
          </p:cNvSpPr>
          <p:nvPr>
            <p:ph type="title"/>
          </p:nvPr>
        </p:nvSpPr>
        <p:spPr/>
        <p:txBody>
          <a:bodyPr/>
          <a:lstStyle/>
          <a:p>
            <a:r>
              <a:rPr lang="en-US" dirty="0" smtClean="0"/>
              <a:t>Polyphosphonates and Copolymers</a:t>
            </a:r>
            <a:endParaRPr lang="en-US" dirty="0"/>
          </a:p>
        </p:txBody>
      </p:sp>
      <p:sp>
        <p:nvSpPr>
          <p:cNvPr id="6" name="TextBox 5"/>
          <p:cNvSpPr txBox="1"/>
          <p:nvPr/>
        </p:nvSpPr>
        <p:spPr>
          <a:xfrm>
            <a:off x="533400" y="1143000"/>
            <a:ext cx="6924973" cy="338554"/>
          </a:xfrm>
          <a:prstGeom prst="rect">
            <a:avLst/>
          </a:prstGeom>
          <a:noFill/>
        </p:spPr>
        <p:txBody>
          <a:bodyPr wrap="none" lIns="0" rIns="0" rtlCol="0">
            <a:spAutoFit/>
          </a:bodyPr>
          <a:lstStyle/>
          <a:p>
            <a:r>
              <a:rPr lang="en-US" dirty="0" smtClean="0">
                <a:latin typeface="Verdana" pitchFamily="34" charset="0"/>
                <a:ea typeface="Verdana" pitchFamily="34" charset="0"/>
                <a:cs typeface="Verdana" pitchFamily="34" charset="0"/>
              </a:rPr>
              <a:t>Polymerization to obtain FRX POLYMERS’ polyphosphonates</a:t>
            </a:r>
            <a:endParaRPr lang="en-US" sz="1800" dirty="0" smtClean="0">
              <a:latin typeface="Verdana" pitchFamily="34" charset="0"/>
              <a:ea typeface="Verdana" pitchFamily="34" charset="0"/>
              <a:cs typeface="Verdana" pitchFamily="34" charset="0"/>
            </a:endParaRPr>
          </a:p>
        </p:txBody>
      </p:sp>
      <p:sp>
        <p:nvSpPr>
          <p:cNvPr id="10" name="Rectangle 9"/>
          <p:cNvSpPr/>
          <p:nvPr/>
        </p:nvSpPr>
        <p:spPr>
          <a:xfrm>
            <a:off x="533400" y="4697849"/>
            <a:ext cx="8534400" cy="1169551"/>
          </a:xfrm>
          <a:prstGeom prst="rect">
            <a:avLst/>
          </a:prstGeom>
        </p:spPr>
        <p:txBody>
          <a:bodyPr wrap="square" lIns="0" rIns="0">
            <a:spAutoFit/>
          </a:bodyPr>
          <a:lstStyle/>
          <a:p>
            <a:pPr marL="174625" lvl="1" indent="-174625" eaLnBrk="0" hangingPunct="0">
              <a:lnSpc>
                <a:spcPct val="100000"/>
              </a:lnSpc>
              <a:spcBef>
                <a:spcPts val="0"/>
              </a:spcBef>
              <a:buClr>
                <a:schemeClr val="accent2"/>
              </a:buClr>
              <a:buFont typeface="Arial" pitchFamily="34" charset="0"/>
              <a:buChar char="•"/>
              <a:defRPr/>
            </a:pPr>
            <a:r>
              <a:rPr lang="en-US" sz="1400" b="0" u="none" kern="0" dirty="0" smtClean="0">
                <a:latin typeface="Verdana" pitchFamily="34" charset="0"/>
                <a:ea typeface="Verdana" pitchFamily="34" charset="0"/>
                <a:cs typeface="Verdana" pitchFamily="34" charset="0"/>
              </a:rPr>
              <a:t>By changing the DPMP / DPC ratio, any polymer can be made between a pure polycarbonate and a pure polyphosphonate</a:t>
            </a:r>
          </a:p>
          <a:p>
            <a:pPr marL="174625" lvl="1" indent="-174625" eaLnBrk="0" hangingPunct="0">
              <a:lnSpc>
                <a:spcPct val="100000"/>
              </a:lnSpc>
              <a:spcBef>
                <a:spcPts val="0"/>
              </a:spcBef>
              <a:buClr>
                <a:schemeClr val="accent2"/>
              </a:buClr>
              <a:buFont typeface="Arial" pitchFamily="34" charset="0"/>
              <a:buChar char="•"/>
              <a:defRPr/>
            </a:pPr>
            <a:r>
              <a:rPr lang="en-US" sz="1400" b="0" u="none" kern="0" dirty="0" smtClean="0">
                <a:latin typeface="Verdana" pitchFamily="34" charset="0"/>
                <a:ea typeface="Verdana" pitchFamily="34" charset="0"/>
                <a:cs typeface="Verdana" pitchFamily="34" charset="0"/>
              </a:rPr>
              <a:t>By changing the ratio of DPMP (and/or DPC) towards the dihydroxy compound and by changing reaction conditions, the Mw and the type of end groups can be modified</a:t>
            </a:r>
          </a:p>
          <a:p>
            <a:pPr marL="174625" lvl="1" indent="-174625" eaLnBrk="0" hangingPunct="0">
              <a:lnSpc>
                <a:spcPct val="100000"/>
              </a:lnSpc>
              <a:spcBef>
                <a:spcPts val="0"/>
              </a:spcBef>
              <a:buClr>
                <a:schemeClr val="accent2"/>
              </a:buClr>
              <a:buFont typeface="Arial" pitchFamily="34" charset="0"/>
              <a:buChar char="•"/>
              <a:defRPr/>
            </a:pPr>
            <a:r>
              <a:rPr lang="en-US" sz="1400" b="0" u="none" kern="0" dirty="0" smtClean="0">
                <a:latin typeface="Verdana" pitchFamily="34" charset="0"/>
                <a:ea typeface="Verdana" pitchFamily="34" charset="0"/>
                <a:cs typeface="Verdana" pitchFamily="34" charset="0"/>
              </a:rPr>
              <a:t>Patent No. US6,861,499, US7,816,486, US7,645,850</a:t>
            </a:r>
          </a:p>
        </p:txBody>
      </p:sp>
      <p:pic>
        <p:nvPicPr>
          <p:cNvPr id="26626" name="Picture 2"/>
          <p:cNvPicPr>
            <a:picLocks noChangeAspect="1" noChangeArrowheads="1"/>
          </p:cNvPicPr>
          <p:nvPr/>
        </p:nvPicPr>
        <p:blipFill>
          <a:blip r:embed="rId2" cstate="screen"/>
          <a:srcRect/>
          <a:stretch>
            <a:fillRect/>
          </a:stretch>
        </p:blipFill>
        <p:spPr bwMode="auto">
          <a:xfrm>
            <a:off x="522289" y="1752600"/>
            <a:ext cx="8545511" cy="2671520"/>
          </a:xfrm>
          <a:prstGeom prst="rect">
            <a:avLst/>
          </a:prstGeom>
          <a:noFill/>
          <a:ln w="9525">
            <a:noFill/>
            <a:miter lim="800000"/>
            <a:headEnd/>
            <a:tailEnd/>
          </a:ln>
          <a:effectLst/>
        </p:spPr>
      </p:pic>
      <p:sp>
        <p:nvSpPr>
          <p:cNvPr id="11" name="Oval 10"/>
          <p:cNvSpPr/>
          <p:nvPr/>
        </p:nvSpPr>
        <p:spPr bwMode="auto">
          <a:xfrm>
            <a:off x="1524000" y="24003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2" name="Oval 11"/>
          <p:cNvSpPr/>
          <p:nvPr/>
        </p:nvSpPr>
        <p:spPr bwMode="black">
          <a:xfrm>
            <a:off x="1524000" y="4152900"/>
            <a:ext cx="228600" cy="22860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23" name="Oval 22"/>
          <p:cNvSpPr/>
          <p:nvPr/>
        </p:nvSpPr>
        <p:spPr bwMode="auto">
          <a:xfrm rot="17928100">
            <a:off x="7818120" y="4037954"/>
            <a:ext cx="176596" cy="176596"/>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24" name="Oval 23"/>
          <p:cNvSpPr/>
          <p:nvPr/>
        </p:nvSpPr>
        <p:spPr bwMode="black">
          <a:xfrm rot="17928100">
            <a:off x="7978006" y="3991507"/>
            <a:ext cx="176596" cy="176596"/>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25" name="Oval 24"/>
          <p:cNvSpPr/>
          <p:nvPr/>
        </p:nvSpPr>
        <p:spPr bwMode="black">
          <a:xfrm rot="17928100">
            <a:off x="8137893" y="3945062"/>
            <a:ext cx="176596" cy="176596"/>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26" name="Oval 25"/>
          <p:cNvSpPr/>
          <p:nvPr/>
        </p:nvSpPr>
        <p:spPr bwMode="auto">
          <a:xfrm rot="17928100">
            <a:off x="8212699" y="4053365"/>
            <a:ext cx="176596" cy="176596"/>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27" name="Oval 26"/>
          <p:cNvSpPr/>
          <p:nvPr/>
        </p:nvSpPr>
        <p:spPr bwMode="auto">
          <a:xfrm rot="17928100">
            <a:off x="8372586" y="4006918"/>
            <a:ext cx="176596" cy="176596"/>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28" name="Oval 27"/>
          <p:cNvSpPr/>
          <p:nvPr/>
        </p:nvSpPr>
        <p:spPr bwMode="black">
          <a:xfrm rot="17928100">
            <a:off x="8419032" y="4166804"/>
            <a:ext cx="176596" cy="176596"/>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29" name="Oval 28"/>
          <p:cNvSpPr/>
          <p:nvPr/>
        </p:nvSpPr>
        <p:spPr bwMode="auto">
          <a:xfrm rot="17928100">
            <a:off x="8578918" y="4120359"/>
            <a:ext cx="176596" cy="176596"/>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30" name="Oval 29"/>
          <p:cNvSpPr/>
          <p:nvPr/>
        </p:nvSpPr>
        <p:spPr bwMode="auto">
          <a:xfrm rot="17928100">
            <a:off x="8738804" y="4073913"/>
            <a:ext cx="176596" cy="176596"/>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grpSp>
        <p:nvGrpSpPr>
          <p:cNvPr id="2" name="Group 40"/>
          <p:cNvGrpSpPr>
            <a:grpSpLocks noChangeAspect="1"/>
          </p:cNvGrpSpPr>
          <p:nvPr/>
        </p:nvGrpSpPr>
        <p:grpSpPr>
          <a:xfrm>
            <a:off x="7818120" y="1828800"/>
            <a:ext cx="1097280" cy="398338"/>
            <a:chOff x="7508528" y="2144263"/>
            <a:chExt cx="1420410" cy="515642"/>
          </a:xfrm>
        </p:grpSpPr>
        <p:sp>
          <p:nvSpPr>
            <p:cNvPr id="32" name="Oval 31"/>
            <p:cNvSpPr/>
            <p:nvPr/>
          </p:nvSpPr>
          <p:spPr bwMode="auto">
            <a:xfrm rot="17928100">
              <a:off x="7508528" y="226451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33" name="Oval 32"/>
            <p:cNvSpPr/>
            <p:nvPr/>
          </p:nvSpPr>
          <p:spPr bwMode="auto">
            <a:xfrm rot="17928100">
              <a:off x="7715498" y="2204386"/>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34" name="Oval 33"/>
            <p:cNvSpPr/>
            <p:nvPr/>
          </p:nvSpPr>
          <p:spPr bwMode="auto">
            <a:xfrm rot="17928100">
              <a:off x="7922468" y="2144263"/>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35" name="Oval 34"/>
            <p:cNvSpPr/>
            <p:nvPr/>
          </p:nvSpPr>
          <p:spPr bwMode="auto">
            <a:xfrm rot="17928100">
              <a:off x="8019304" y="2284459"/>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36" name="Oval 35"/>
            <p:cNvSpPr/>
            <p:nvPr/>
          </p:nvSpPr>
          <p:spPr bwMode="auto">
            <a:xfrm rot="17928100">
              <a:off x="8226274" y="2224335"/>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37" name="Oval 36"/>
            <p:cNvSpPr/>
            <p:nvPr/>
          </p:nvSpPr>
          <p:spPr bwMode="auto">
            <a:xfrm rot="17928100">
              <a:off x="8286398" y="2431305"/>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38" name="Oval 37"/>
            <p:cNvSpPr/>
            <p:nvPr/>
          </p:nvSpPr>
          <p:spPr bwMode="auto">
            <a:xfrm rot="17928100">
              <a:off x="8493368" y="2371182"/>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39" name="Oval 38"/>
            <p:cNvSpPr/>
            <p:nvPr/>
          </p:nvSpPr>
          <p:spPr bwMode="auto">
            <a:xfrm rot="17928100">
              <a:off x="8700338" y="2311058"/>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grpSp>
      <p:sp>
        <p:nvSpPr>
          <p:cNvPr id="40" name="Rectangle 39"/>
          <p:cNvSpPr/>
          <p:nvPr/>
        </p:nvSpPr>
        <p:spPr bwMode="white">
          <a:xfrm>
            <a:off x="3200400" y="2133600"/>
            <a:ext cx="1752600" cy="12192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itle 116"/>
          <p:cNvSpPr>
            <a:spLocks noGrp="1"/>
          </p:cNvSpPr>
          <p:nvPr>
            <p:ph type="title"/>
          </p:nvPr>
        </p:nvSpPr>
        <p:spPr/>
        <p:txBody>
          <a:bodyPr/>
          <a:lstStyle/>
          <a:p>
            <a:r>
              <a:rPr lang="en-US" dirty="0" smtClean="0"/>
              <a:t>FRX POLYMERS’ Products - Characteristics</a:t>
            </a:r>
            <a:endParaRPr lang="en-US" dirty="0"/>
          </a:p>
        </p:txBody>
      </p:sp>
      <p:sp>
        <p:nvSpPr>
          <p:cNvPr id="4" name="Content Placeholder 4"/>
          <p:cNvSpPr txBox="1">
            <a:spLocks/>
          </p:cNvSpPr>
          <p:nvPr/>
        </p:nvSpPr>
        <p:spPr bwMode="auto">
          <a:xfrm>
            <a:off x="533400" y="3786187"/>
            <a:ext cx="2743200" cy="2462213"/>
          </a:xfrm>
          <a:prstGeom prst="rect">
            <a:avLst/>
          </a:prstGeom>
          <a:noFill/>
          <a:ln w="19050">
            <a:noFill/>
            <a:miter lim="800000"/>
            <a:headEnd/>
            <a:tailEnd/>
          </a:ln>
        </p:spPr>
        <p:txBody>
          <a:bodyPr vert="horz" wrap="square" lIns="91440" tIns="45720" rIns="91440" bIns="45720" numCol="1" anchor="t" anchorCtr="0" compatLnSpc="1">
            <a:prstTxWarp prst="textNoShape">
              <a:avLst/>
            </a:prstTxWarp>
            <a:spAutoFit/>
          </a:bodyPr>
          <a:lstStyle/>
          <a:p>
            <a:pPr marL="174625" marR="0" lvl="1" indent="-174625" algn="l" defTabSz="914400" rtl="0" eaLnBrk="0" fontAlgn="base" latinLnBrk="0" hangingPunct="0">
              <a:lnSpc>
                <a:spcPct val="100000"/>
              </a:lnSpc>
              <a:spcBef>
                <a:spcPts val="0"/>
              </a:spcBef>
              <a:spcAft>
                <a:spcPct val="0"/>
              </a:spcAft>
              <a:buClr>
                <a:schemeClr val="accent2"/>
              </a:buClr>
              <a:buSzTx/>
              <a:buFont typeface="Arial" pitchFamily="34" charset="0"/>
              <a:buChar char="•"/>
              <a:tabLst/>
              <a:defRPr/>
            </a:pPr>
            <a:r>
              <a:rPr kumimoji="0" lang="en-US" sz="1400" b="0" i="0" u="none" strike="noStrike" kern="0" cap="none" spc="0" normalizeH="0" baseline="0" noProof="0" dirty="0" smtClean="0">
                <a:ln>
                  <a:noFill/>
                </a:ln>
                <a:solidFill>
                  <a:schemeClr val="tx1"/>
                </a:solidFill>
                <a:effectLst/>
                <a:uLnTx/>
                <a:uFillTx/>
                <a:latin typeface="Verdana" pitchFamily="34" charset="0"/>
                <a:ea typeface="Verdana" pitchFamily="34" charset="0"/>
                <a:cs typeface="Verdana" pitchFamily="34" charset="0"/>
              </a:rPr>
              <a:t>Polyphosphonate</a:t>
            </a:r>
          </a:p>
          <a:p>
            <a:pPr marL="174625" marR="0" lvl="1" indent="-174625" algn="l" defTabSz="914400" rtl="0" eaLnBrk="0" fontAlgn="base" latinLnBrk="0" hangingPunct="0">
              <a:lnSpc>
                <a:spcPct val="100000"/>
              </a:lnSpc>
              <a:spcBef>
                <a:spcPts val="0"/>
              </a:spcBef>
              <a:spcAft>
                <a:spcPct val="0"/>
              </a:spcAft>
              <a:buClr>
                <a:schemeClr val="accent2"/>
              </a:buClr>
              <a:buSzTx/>
              <a:tabLst/>
              <a:defRPr/>
            </a:pPr>
            <a:r>
              <a:rPr kumimoji="0" lang="en-US" sz="1400" b="0" i="0" u="none" strike="noStrike" kern="0" cap="none" spc="0" normalizeH="0" baseline="0" noProof="0" dirty="0" smtClean="0">
                <a:ln>
                  <a:noFill/>
                </a:ln>
                <a:solidFill>
                  <a:schemeClr val="tx1"/>
                </a:solidFill>
                <a:effectLst/>
                <a:uLnTx/>
                <a:uFillTx/>
                <a:latin typeface="Verdana" pitchFamily="34" charset="0"/>
                <a:ea typeface="Verdana" pitchFamily="34" charset="0"/>
                <a:cs typeface="Verdana" pitchFamily="34" charset="0"/>
              </a:rPr>
              <a:t>	(P ~ 11wt%)</a:t>
            </a:r>
          </a:p>
          <a:p>
            <a:pPr marL="174625" marR="0" lvl="1" indent="-174625" algn="l" defTabSz="914400" rtl="0" eaLnBrk="0" fontAlgn="base" latinLnBrk="0" hangingPunct="0">
              <a:lnSpc>
                <a:spcPct val="100000"/>
              </a:lnSpc>
              <a:spcBef>
                <a:spcPts val="0"/>
              </a:spcBef>
              <a:spcAft>
                <a:spcPct val="0"/>
              </a:spcAft>
              <a:buClr>
                <a:schemeClr val="accent2"/>
              </a:buClr>
              <a:buSzTx/>
              <a:buFont typeface="Arial" pitchFamily="34" charset="0"/>
              <a:buChar char="•"/>
              <a:tabLst/>
              <a:defRPr/>
            </a:pPr>
            <a:r>
              <a:rPr lang="en-US" sz="1400" b="0" u="none" kern="0" dirty="0" smtClean="0">
                <a:latin typeface="Verdana" pitchFamily="34" charset="0"/>
                <a:ea typeface="Verdana" pitchFamily="34" charset="0"/>
                <a:cs typeface="Verdana" pitchFamily="34" charset="0"/>
              </a:rPr>
              <a:t>High molecular weight</a:t>
            </a:r>
          </a:p>
          <a:p>
            <a:pPr marL="174625" marR="0" lvl="1" indent="-174625" algn="l" defTabSz="914400" rtl="0" eaLnBrk="0" fontAlgn="base" latinLnBrk="0" hangingPunct="0">
              <a:lnSpc>
                <a:spcPct val="100000"/>
              </a:lnSpc>
              <a:spcBef>
                <a:spcPts val="0"/>
              </a:spcBef>
              <a:spcAft>
                <a:spcPct val="0"/>
              </a:spcAft>
              <a:buClr>
                <a:schemeClr val="accent2"/>
              </a:buClr>
              <a:buSzTx/>
              <a:tabLst/>
              <a:defRPr/>
            </a:pPr>
            <a:r>
              <a:rPr kumimoji="0" lang="en-US" sz="1400" b="0" i="0" u="none" strike="noStrike" kern="0" cap="none" spc="0" normalizeH="0" noProof="0" dirty="0" smtClean="0">
                <a:ln>
                  <a:noFill/>
                </a:ln>
                <a:solidFill>
                  <a:schemeClr val="tx1"/>
                </a:solidFill>
                <a:effectLst/>
                <a:uLnTx/>
                <a:uFillTx/>
                <a:latin typeface="Verdana" pitchFamily="34" charset="0"/>
                <a:ea typeface="Verdana" pitchFamily="34" charset="0"/>
                <a:cs typeface="Verdana" pitchFamily="34" charset="0"/>
              </a:rPr>
              <a:t>	(40-100,000 g/mole, PS)</a:t>
            </a:r>
          </a:p>
          <a:p>
            <a:pPr marL="174625" marR="0" lvl="1" indent="-174625" algn="l" defTabSz="914400" rtl="0" eaLnBrk="0" fontAlgn="base" latinLnBrk="0" hangingPunct="0">
              <a:lnSpc>
                <a:spcPct val="100000"/>
              </a:lnSpc>
              <a:spcBef>
                <a:spcPts val="0"/>
              </a:spcBef>
              <a:spcAft>
                <a:spcPct val="0"/>
              </a:spcAft>
              <a:buClr>
                <a:schemeClr val="accent2"/>
              </a:buClr>
              <a:buSzTx/>
              <a:buFont typeface="Arial" pitchFamily="34" charset="0"/>
              <a:buChar char="•"/>
              <a:tabLst/>
              <a:defRPr/>
            </a:pPr>
            <a:r>
              <a:rPr lang="en-US" sz="1400" b="0" u="none" kern="0" dirty="0" err="1" smtClean="0">
                <a:latin typeface="Verdana" pitchFamily="34" charset="0"/>
                <a:ea typeface="Verdana" pitchFamily="34" charset="0"/>
                <a:cs typeface="Verdana" pitchFamily="34" charset="0"/>
              </a:rPr>
              <a:t>Tg</a:t>
            </a:r>
            <a:r>
              <a:rPr lang="en-US" sz="1400" b="0" u="none" kern="0" dirty="0" smtClean="0">
                <a:latin typeface="Verdana" pitchFamily="34" charset="0"/>
                <a:ea typeface="Verdana" pitchFamily="34" charset="0"/>
                <a:cs typeface="Verdana" pitchFamily="34" charset="0"/>
              </a:rPr>
              <a:t> ~ 100-105°C</a:t>
            </a:r>
          </a:p>
          <a:p>
            <a:pPr marL="174625" marR="0" lvl="1" indent="-174625" algn="l" defTabSz="914400" rtl="0" eaLnBrk="0" fontAlgn="base" latinLnBrk="0" hangingPunct="0">
              <a:lnSpc>
                <a:spcPct val="100000"/>
              </a:lnSpc>
              <a:spcBef>
                <a:spcPts val="0"/>
              </a:spcBef>
              <a:spcAft>
                <a:spcPct val="0"/>
              </a:spcAft>
              <a:buClr>
                <a:schemeClr val="accent2"/>
              </a:buClr>
              <a:buSzTx/>
              <a:buFont typeface="Arial" pitchFamily="34" charset="0"/>
              <a:buChar char="•"/>
              <a:tabLst/>
              <a:defRPr/>
            </a:pPr>
            <a:endParaRPr lang="en-US" sz="1400" b="0" u="none" kern="0" dirty="0" smtClean="0">
              <a:latin typeface="Verdana" pitchFamily="34" charset="0"/>
              <a:ea typeface="Verdana" pitchFamily="34" charset="0"/>
              <a:cs typeface="Verdana" pitchFamily="34" charset="0"/>
            </a:endParaRPr>
          </a:p>
          <a:p>
            <a:pPr marL="174625" marR="0" lvl="1" indent="-174625" algn="l" defTabSz="914400" rtl="0" eaLnBrk="0" fontAlgn="base" latinLnBrk="0" hangingPunct="0">
              <a:lnSpc>
                <a:spcPct val="100000"/>
              </a:lnSpc>
              <a:spcBef>
                <a:spcPts val="0"/>
              </a:spcBef>
              <a:spcAft>
                <a:spcPct val="0"/>
              </a:spcAft>
              <a:buClr>
                <a:schemeClr val="accent2"/>
              </a:buClr>
              <a:buSzTx/>
              <a:buFont typeface="Arial" pitchFamily="34" charset="0"/>
              <a:buChar char="•"/>
              <a:tabLst/>
              <a:defRPr/>
            </a:pPr>
            <a:r>
              <a:rPr lang="en-US" sz="1400" b="0" u="none" kern="0" dirty="0" smtClean="0">
                <a:latin typeface="Verdana" pitchFamily="34" charset="0"/>
                <a:ea typeface="Verdana" pitchFamily="34" charset="0"/>
                <a:cs typeface="Verdana" pitchFamily="34" charset="0"/>
              </a:rPr>
              <a:t>Plastic pellets</a:t>
            </a:r>
          </a:p>
          <a:p>
            <a:pPr marL="174625" marR="0" lvl="1" indent="-174625" algn="l" defTabSz="914400" rtl="0" eaLnBrk="0" fontAlgn="base" latinLnBrk="0" hangingPunct="0">
              <a:lnSpc>
                <a:spcPct val="100000"/>
              </a:lnSpc>
              <a:spcBef>
                <a:spcPts val="0"/>
              </a:spcBef>
              <a:spcAft>
                <a:spcPct val="0"/>
              </a:spcAft>
              <a:buClr>
                <a:schemeClr val="accent2"/>
              </a:buClr>
              <a:buSzTx/>
              <a:buFont typeface="Arial" pitchFamily="34" charset="0"/>
              <a:buChar char="•"/>
              <a:tabLst/>
              <a:defRPr/>
            </a:pPr>
            <a:endParaRPr lang="en-US" sz="1400" b="0" u="none" kern="0" dirty="0" smtClean="0">
              <a:latin typeface="Verdana" pitchFamily="34" charset="0"/>
              <a:ea typeface="Verdana" pitchFamily="34" charset="0"/>
              <a:cs typeface="Verdana" pitchFamily="34" charset="0"/>
            </a:endParaRPr>
          </a:p>
          <a:p>
            <a:pPr marL="174625" marR="0" lvl="1" indent="-174625" algn="l" defTabSz="914400" rtl="0" eaLnBrk="0" fontAlgn="base" latinLnBrk="0" hangingPunct="0">
              <a:lnSpc>
                <a:spcPct val="100000"/>
              </a:lnSpc>
              <a:spcBef>
                <a:spcPts val="0"/>
              </a:spcBef>
              <a:spcAft>
                <a:spcPct val="0"/>
              </a:spcAft>
              <a:buClr>
                <a:schemeClr val="accent2"/>
              </a:buClr>
              <a:buSzTx/>
              <a:buFont typeface="Arial" pitchFamily="34" charset="0"/>
              <a:buChar char="•"/>
              <a:tabLst/>
              <a:defRPr/>
            </a:pPr>
            <a:r>
              <a:rPr lang="en-US" sz="1400" b="0" u="none" kern="0" dirty="0" smtClean="0">
                <a:latin typeface="Verdana" pitchFamily="34" charset="0"/>
                <a:ea typeface="Verdana" pitchFamily="34" charset="0"/>
                <a:cs typeface="Verdana" pitchFamily="34" charset="0"/>
              </a:rPr>
              <a:t>Typically used as blend component in plastics</a:t>
            </a:r>
          </a:p>
          <a:p>
            <a:pPr marL="174625" marR="0" lvl="1" indent="-174625" algn="l" defTabSz="914400" rtl="0" eaLnBrk="0" fontAlgn="base" latinLnBrk="0" hangingPunct="0">
              <a:lnSpc>
                <a:spcPct val="100000"/>
              </a:lnSpc>
              <a:spcBef>
                <a:spcPts val="0"/>
              </a:spcBef>
              <a:spcAft>
                <a:spcPct val="0"/>
              </a:spcAft>
              <a:buClr>
                <a:schemeClr val="accent2"/>
              </a:buClr>
              <a:buSzTx/>
              <a:buFont typeface="Arial" pitchFamily="34" charset="0"/>
              <a:buChar char="•"/>
              <a:tabLst/>
              <a:defRPr/>
            </a:pPr>
            <a:endParaRPr lang="en-US" sz="1400" b="0" u="none" kern="0" dirty="0" smtClean="0">
              <a:latin typeface="Verdana" pitchFamily="34" charset="0"/>
              <a:ea typeface="Verdana" pitchFamily="34" charset="0"/>
              <a:cs typeface="Verdana" pitchFamily="34" charset="0"/>
            </a:endParaRPr>
          </a:p>
        </p:txBody>
      </p:sp>
      <p:sp>
        <p:nvSpPr>
          <p:cNvPr id="5" name="Content Placeholder 4"/>
          <p:cNvSpPr txBox="1">
            <a:spLocks/>
          </p:cNvSpPr>
          <p:nvPr/>
        </p:nvSpPr>
        <p:spPr bwMode="auto">
          <a:xfrm>
            <a:off x="3429000" y="3786187"/>
            <a:ext cx="2743200" cy="2462213"/>
          </a:xfrm>
          <a:prstGeom prst="rect">
            <a:avLst/>
          </a:prstGeom>
          <a:noFill/>
          <a:ln w="19050">
            <a:noFill/>
            <a:miter lim="800000"/>
            <a:headEnd/>
            <a:tailEnd/>
          </a:ln>
        </p:spPr>
        <p:txBody>
          <a:bodyPr vert="horz" wrap="square" lIns="91440" tIns="45720" rIns="0" bIns="45720" numCol="1" anchor="t" anchorCtr="0" compatLnSpc="1">
            <a:prstTxWarp prst="textNoShape">
              <a:avLst/>
            </a:prstTxWarp>
            <a:spAutoFit/>
          </a:bodyPr>
          <a:lstStyle/>
          <a:p>
            <a:pPr marL="174625" lvl="1" indent="-174625" eaLnBrk="0" hangingPunct="0">
              <a:lnSpc>
                <a:spcPct val="100000"/>
              </a:lnSpc>
              <a:spcBef>
                <a:spcPts val="0"/>
              </a:spcBef>
              <a:buClr>
                <a:schemeClr val="accent2"/>
              </a:buClr>
              <a:buSzTx/>
              <a:buFont typeface="Arial" pitchFamily="34" charset="0"/>
              <a:buChar char="•"/>
              <a:defRPr/>
            </a:pPr>
            <a:r>
              <a:rPr lang="en-US" sz="1400" b="0" u="none" kern="0" dirty="0" smtClean="0">
                <a:latin typeface="Verdana" pitchFamily="34" charset="0"/>
                <a:ea typeface="Verdana" pitchFamily="34" charset="0"/>
                <a:cs typeface="Verdana" pitchFamily="34" charset="0"/>
              </a:rPr>
              <a:t>Polyphosphonate-co-carbonate (P ~ 3-7 wt%)</a:t>
            </a: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dirty="0" smtClean="0">
                <a:latin typeface="Verdana" pitchFamily="34" charset="0"/>
                <a:ea typeface="Verdana" pitchFamily="34" charset="0"/>
                <a:cs typeface="Verdana" pitchFamily="34" charset="0"/>
              </a:rPr>
              <a:t>High molecular weight</a:t>
            </a:r>
          </a:p>
          <a:p>
            <a:pPr marL="174625" lvl="1" indent="-174625" eaLnBrk="0" hangingPunct="0">
              <a:lnSpc>
                <a:spcPct val="100000"/>
              </a:lnSpc>
              <a:spcBef>
                <a:spcPts val="0"/>
              </a:spcBef>
              <a:buClr>
                <a:schemeClr val="accent2"/>
              </a:buClr>
              <a:buSzTx/>
              <a:defRPr/>
            </a:pPr>
            <a:r>
              <a:rPr lang="en-US" sz="1400" b="0" u="none" kern="0" dirty="0" smtClean="0">
                <a:latin typeface="Verdana" pitchFamily="34" charset="0"/>
                <a:ea typeface="Verdana" pitchFamily="34" charset="0"/>
                <a:cs typeface="Verdana" pitchFamily="34" charset="0"/>
              </a:rPr>
              <a:t>	(40-100,000 g/mole, PS)</a:t>
            </a: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dirty="0" err="1" smtClean="0">
                <a:latin typeface="Verdana" pitchFamily="34" charset="0"/>
                <a:ea typeface="Verdana" pitchFamily="34" charset="0"/>
                <a:cs typeface="Verdana" pitchFamily="34" charset="0"/>
              </a:rPr>
              <a:t>Tg</a:t>
            </a:r>
            <a:r>
              <a:rPr lang="en-US" sz="1400" b="0" u="none" kern="0" dirty="0" smtClean="0">
                <a:latin typeface="Verdana" pitchFamily="34" charset="0"/>
                <a:ea typeface="Verdana" pitchFamily="34" charset="0"/>
                <a:cs typeface="Verdana" pitchFamily="34" charset="0"/>
              </a:rPr>
              <a:t> ~ 120-135°C</a:t>
            </a:r>
          </a:p>
          <a:p>
            <a:pPr marL="174625" lvl="1" indent="-174625" eaLnBrk="0" hangingPunct="0">
              <a:lnSpc>
                <a:spcPct val="100000"/>
              </a:lnSpc>
              <a:spcBef>
                <a:spcPts val="0"/>
              </a:spcBef>
              <a:buClr>
                <a:schemeClr val="accent2"/>
              </a:buClr>
              <a:buSzTx/>
              <a:buFont typeface="Arial" pitchFamily="34" charset="0"/>
              <a:buChar char="•"/>
              <a:defRPr/>
            </a:pPr>
            <a:endParaRPr lang="en-US" sz="1400" b="0" u="none" kern="0" dirty="0" smtClean="0">
              <a:latin typeface="Verdana" pitchFamily="34" charset="0"/>
              <a:ea typeface="Verdana" pitchFamily="34" charset="0"/>
              <a:cs typeface="Verdana" pitchFamily="34" charset="0"/>
            </a:endParaRP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dirty="0" smtClean="0">
                <a:latin typeface="Verdana" pitchFamily="34" charset="0"/>
                <a:ea typeface="Verdana" pitchFamily="34" charset="0"/>
                <a:cs typeface="Verdana" pitchFamily="34" charset="0"/>
              </a:rPr>
              <a:t>Plastic pellets</a:t>
            </a:r>
          </a:p>
          <a:p>
            <a:pPr marL="174625" lvl="1" indent="-174625" eaLnBrk="0" hangingPunct="0">
              <a:lnSpc>
                <a:spcPct val="100000"/>
              </a:lnSpc>
              <a:spcBef>
                <a:spcPts val="0"/>
              </a:spcBef>
              <a:buClr>
                <a:schemeClr val="accent2"/>
              </a:buClr>
              <a:buSzTx/>
              <a:buFont typeface="Arial" pitchFamily="34" charset="0"/>
              <a:buChar char="•"/>
              <a:defRPr/>
            </a:pPr>
            <a:endParaRPr lang="en-US" sz="1400" b="0" u="none" kern="0" dirty="0" smtClean="0">
              <a:latin typeface="Verdana" pitchFamily="34" charset="0"/>
              <a:ea typeface="Verdana" pitchFamily="34" charset="0"/>
              <a:cs typeface="Verdana" pitchFamily="34" charset="0"/>
            </a:endParaRP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dirty="0" smtClean="0">
                <a:latin typeface="Verdana" pitchFamily="34" charset="0"/>
                <a:ea typeface="Verdana" pitchFamily="34" charset="0"/>
                <a:cs typeface="Verdana" pitchFamily="34" charset="0"/>
              </a:rPr>
              <a:t>Used as stand alone polymer or blend component in plastics</a:t>
            </a:r>
          </a:p>
        </p:txBody>
      </p:sp>
      <p:sp>
        <p:nvSpPr>
          <p:cNvPr id="8" name="Content Placeholder 4"/>
          <p:cNvSpPr txBox="1">
            <a:spLocks/>
          </p:cNvSpPr>
          <p:nvPr/>
        </p:nvSpPr>
        <p:spPr bwMode="auto">
          <a:xfrm>
            <a:off x="6324600" y="3786187"/>
            <a:ext cx="2743200" cy="2462213"/>
          </a:xfrm>
          <a:prstGeom prst="rect">
            <a:avLst/>
          </a:prstGeom>
          <a:noFill/>
          <a:ln w="19050">
            <a:noFill/>
            <a:miter lim="800000"/>
            <a:headEnd/>
            <a:tailEnd/>
          </a:ln>
        </p:spPr>
        <p:txBody>
          <a:bodyPr vert="horz" wrap="square" lIns="91440" tIns="45720" rIns="0" bIns="45720" numCol="1" anchor="t" anchorCtr="0" compatLnSpc="1">
            <a:prstTxWarp prst="textNoShape">
              <a:avLst/>
            </a:prstTxWarp>
            <a:spAutoFit/>
          </a:bodyPr>
          <a:lstStyle/>
          <a:p>
            <a:pPr marL="174625" lvl="1" indent="-174625" eaLnBrk="0" hangingPunct="0">
              <a:lnSpc>
                <a:spcPct val="100000"/>
              </a:lnSpc>
              <a:spcBef>
                <a:spcPts val="0"/>
              </a:spcBef>
              <a:buClr>
                <a:schemeClr val="accent2"/>
              </a:buClr>
              <a:buSzTx/>
              <a:buFont typeface="Arial" pitchFamily="34" charset="0"/>
              <a:buChar char="•"/>
              <a:defRPr/>
            </a:pPr>
            <a:r>
              <a:rPr lang="en-US" sz="1400" b="0" u="none" kern="0" dirty="0" smtClean="0">
                <a:latin typeface="Verdana" pitchFamily="34" charset="0"/>
                <a:ea typeface="Verdana" pitchFamily="34" charset="0"/>
                <a:cs typeface="Verdana" pitchFamily="34" charset="0"/>
              </a:rPr>
              <a:t>Phosphonate or phosphonate-co-carbonate</a:t>
            </a: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dirty="0" smtClean="0">
                <a:latin typeface="Verdana" pitchFamily="34" charset="0"/>
                <a:ea typeface="Verdana" pitchFamily="34" charset="0"/>
                <a:cs typeface="Verdana" pitchFamily="34" charset="0"/>
              </a:rPr>
              <a:t>Low molecular weight</a:t>
            </a:r>
          </a:p>
          <a:p>
            <a:pPr marL="174625" lvl="1" indent="-174625" eaLnBrk="0" hangingPunct="0">
              <a:lnSpc>
                <a:spcPct val="100000"/>
              </a:lnSpc>
              <a:spcBef>
                <a:spcPts val="0"/>
              </a:spcBef>
              <a:buClr>
                <a:schemeClr val="accent2"/>
              </a:buClr>
              <a:buSzTx/>
              <a:defRPr/>
            </a:pPr>
            <a:r>
              <a:rPr lang="en-US" sz="1400" b="0" u="none" kern="0" dirty="0" smtClean="0">
                <a:latin typeface="Verdana" pitchFamily="34" charset="0"/>
                <a:ea typeface="Verdana" pitchFamily="34" charset="0"/>
                <a:cs typeface="Verdana" pitchFamily="34" charset="0"/>
              </a:rPr>
              <a:t>	(1,000 – 6,000 g/mole)</a:t>
            </a: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dirty="0" smtClean="0">
                <a:latin typeface="Verdana" pitchFamily="34" charset="0"/>
                <a:ea typeface="Verdana" pitchFamily="34" charset="0"/>
                <a:cs typeface="Verdana" pitchFamily="34" charset="0"/>
              </a:rPr>
              <a:t>5 - 90 mg KOH/g</a:t>
            </a:r>
          </a:p>
          <a:p>
            <a:pPr marL="174625" lvl="1" indent="-174625" eaLnBrk="0" hangingPunct="0">
              <a:lnSpc>
                <a:spcPct val="100000"/>
              </a:lnSpc>
              <a:spcBef>
                <a:spcPts val="0"/>
              </a:spcBef>
              <a:buClr>
                <a:schemeClr val="accent2"/>
              </a:buClr>
              <a:buSzTx/>
              <a:buFont typeface="Arial" pitchFamily="34" charset="0"/>
              <a:buChar char="•"/>
              <a:defRPr/>
            </a:pPr>
            <a:endParaRPr lang="en-US" sz="1400" b="0" u="none" kern="0" dirty="0" smtClean="0">
              <a:latin typeface="Verdana" pitchFamily="34" charset="0"/>
              <a:ea typeface="Verdana" pitchFamily="34" charset="0"/>
              <a:cs typeface="Verdana" pitchFamily="34" charset="0"/>
            </a:endParaRP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dirty="0" smtClean="0">
                <a:latin typeface="Verdana" pitchFamily="34" charset="0"/>
                <a:ea typeface="Verdana" pitchFamily="34" charset="0"/>
                <a:cs typeface="Verdana" pitchFamily="34" charset="0"/>
              </a:rPr>
              <a:t>Solid white material</a:t>
            </a:r>
          </a:p>
          <a:p>
            <a:pPr marL="174625" lvl="1" indent="-174625" eaLnBrk="0" hangingPunct="0">
              <a:lnSpc>
                <a:spcPct val="100000"/>
              </a:lnSpc>
              <a:spcBef>
                <a:spcPts val="0"/>
              </a:spcBef>
              <a:buClr>
                <a:schemeClr val="accent2"/>
              </a:buClr>
              <a:buSzTx/>
              <a:buFont typeface="Arial" pitchFamily="34" charset="0"/>
              <a:buChar char="•"/>
              <a:defRPr/>
            </a:pPr>
            <a:endParaRPr lang="en-US" sz="1400" b="0" u="none" kern="0" dirty="0" smtClean="0">
              <a:latin typeface="Verdana" pitchFamily="34" charset="0"/>
              <a:ea typeface="Verdana" pitchFamily="34" charset="0"/>
              <a:cs typeface="Verdana" pitchFamily="34" charset="0"/>
            </a:endParaRP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dirty="0" smtClean="0">
                <a:latin typeface="Verdana" pitchFamily="34" charset="0"/>
                <a:ea typeface="Verdana" pitchFamily="34" charset="0"/>
                <a:cs typeface="Verdana" pitchFamily="34" charset="0"/>
              </a:rPr>
              <a:t>Used as additive or as reactive ingredient in </a:t>
            </a:r>
            <a:r>
              <a:rPr lang="en-US" sz="1400" b="0" u="none" kern="0" dirty="0" err="1" smtClean="0">
                <a:latin typeface="Verdana" pitchFamily="34" charset="0"/>
                <a:ea typeface="Verdana" pitchFamily="34" charset="0"/>
                <a:cs typeface="Verdana" pitchFamily="34" charset="0"/>
              </a:rPr>
              <a:t>thermoset</a:t>
            </a:r>
            <a:r>
              <a:rPr lang="en-US" sz="1400" b="0" u="none" kern="0" dirty="0" smtClean="0">
                <a:latin typeface="Verdana" pitchFamily="34" charset="0"/>
                <a:ea typeface="Verdana" pitchFamily="34" charset="0"/>
                <a:cs typeface="Verdana" pitchFamily="34" charset="0"/>
              </a:rPr>
              <a:t> plastics</a:t>
            </a:r>
          </a:p>
        </p:txBody>
      </p:sp>
      <p:grpSp>
        <p:nvGrpSpPr>
          <p:cNvPr id="2" name="Group 114"/>
          <p:cNvGrpSpPr>
            <a:grpSpLocks noChangeAspect="1"/>
          </p:cNvGrpSpPr>
          <p:nvPr/>
        </p:nvGrpSpPr>
        <p:grpSpPr>
          <a:xfrm rot="19914419">
            <a:off x="1253490" y="2316381"/>
            <a:ext cx="1489710" cy="1619250"/>
            <a:chOff x="1143000" y="3886200"/>
            <a:chExt cx="1752600" cy="1905000"/>
          </a:xfrm>
        </p:grpSpPr>
        <p:sp>
          <p:nvSpPr>
            <p:cNvPr id="9" name="Oval 8"/>
            <p:cNvSpPr/>
            <p:nvPr/>
          </p:nvSpPr>
          <p:spPr bwMode="auto">
            <a:xfrm>
              <a:off x="1295400" y="39624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0" name="Oval 9"/>
            <p:cNvSpPr/>
            <p:nvPr/>
          </p:nvSpPr>
          <p:spPr bwMode="auto">
            <a:xfrm>
              <a:off x="1447800" y="38862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1" name="Oval 10"/>
            <p:cNvSpPr/>
            <p:nvPr/>
          </p:nvSpPr>
          <p:spPr bwMode="auto">
            <a:xfrm>
              <a:off x="1676400" y="38862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2" name="Oval 11"/>
            <p:cNvSpPr/>
            <p:nvPr/>
          </p:nvSpPr>
          <p:spPr bwMode="auto">
            <a:xfrm>
              <a:off x="1752600" y="40386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3" name="Oval 12"/>
            <p:cNvSpPr/>
            <p:nvPr/>
          </p:nvSpPr>
          <p:spPr bwMode="auto">
            <a:xfrm>
              <a:off x="1905000" y="41910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4" name="Oval 13"/>
            <p:cNvSpPr/>
            <p:nvPr/>
          </p:nvSpPr>
          <p:spPr bwMode="auto">
            <a:xfrm>
              <a:off x="2133600" y="41910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5" name="Oval 14"/>
            <p:cNvSpPr/>
            <p:nvPr/>
          </p:nvSpPr>
          <p:spPr bwMode="auto">
            <a:xfrm>
              <a:off x="2286000" y="43434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6" name="Oval 15"/>
            <p:cNvSpPr/>
            <p:nvPr/>
          </p:nvSpPr>
          <p:spPr bwMode="auto">
            <a:xfrm>
              <a:off x="2438400" y="44958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7" name="Oval 16"/>
            <p:cNvSpPr/>
            <p:nvPr/>
          </p:nvSpPr>
          <p:spPr bwMode="auto">
            <a:xfrm>
              <a:off x="2514600" y="46482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8" name="Oval 17"/>
            <p:cNvSpPr/>
            <p:nvPr/>
          </p:nvSpPr>
          <p:spPr bwMode="auto">
            <a:xfrm>
              <a:off x="2667000" y="48006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9" name="Oval 18"/>
            <p:cNvSpPr/>
            <p:nvPr/>
          </p:nvSpPr>
          <p:spPr bwMode="auto">
            <a:xfrm>
              <a:off x="2514600" y="49530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42" name="Oval 41"/>
            <p:cNvSpPr/>
            <p:nvPr/>
          </p:nvSpPr>
          <p:spPr bwMode="auto">
            <a:xfrm>
              <a:off x="1752600" y="48006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43" name="Oval 42"/>
            <p:cNvSpPr/>
            <p:nvPr/>
          </p:nvSpPr>
          <p:spPr bwMode="auto">
            <a:xfrm>
              <a:off x="1905000" y="47244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44" name="Oval 43"/>
            <p:cNvSpPr/>
            <p:nvPr/>
          </p:nvSpPr>
          <p:spPr bwMode="auto">
            <a:xfrm>
              <a:off x="2133600" y="47244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45" name="Oval 44"/>
            <p:cNvSpPr/>
            <p:nvPr/>
          </p:nvSpPr>
          <p:spPr bwMode="auto">
            <a:xfrm>
              <a:off x="2209800" y="48768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46" name="Oval 45"/>
            <p:cNvSpPr/>
            <p:nvPr/>
          </p:nvSpPr>
          <p:spPr bwMode="auto">
            <a:xfrm>
              <a:off x="2362200" y="50292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47" name="Oval 46"/>
            <p:cNvSpPr/>
            <p:nvPr/>
          </p:nvSpPr>
          <p:spPr bwMode="auto">
            <a:xfrm>
              <a:off x="1752600" y="49530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48" name="Oval 47"/>
            <p:cNvSpPr/>
            <p:nvPr/>
          </p:nvSpPr>
          <p:spPr bwMode="auto">
            <a:xfrm>
              <a:off x="1905000" y="51054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49" name="Oval 48"/>
            <p:cNvSpPr/>
            <p:nvPr/>
          </p:nvSpPr>
          <p:spPr bwMode="auto">
            <a:xfrm>
              <a:off x="2057400" y="52578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50" name="Oval 49"/>
            <p:cNvSpPr/>
            <p:nvPr/>
          </p:nvSpPr>
          <p:spPr bwMode="auto">
            <a:xfrm>
              <a:off x="1981200" y="54102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51" name="Oval 50"/>
            <p:cNvSpPr/>
            <p:nvPr/>
          </p:nvSpPr>
          <p:spPr bwMode="auto">
            <a:xfrm>
              <a:off x="2057400" y="55626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54" name="Oval 53"/>
            <p:cNvSpPr/>
            <p:nvPr/>
          </p:nvSpPr>
          <p:spPr bwMode="auto">
            <a:xfrm>
              <a:off x="1143000" y="41148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55" name="Oval 54"/>
            <p:cNvSpPr/>
            <p:nvPr/>
          </p:nvSpPr>
          <p:spPr bwMode="auto">
            <a:xfrm>
              <a:off x="1295400" y="42672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56" name="Oval 55"/>
            <p:cNvSpPr/>
            <p:nvPr/>
          </p:nvSpPr>
          <p:spPr bwMode="auto">
            <a:xfrm>
              <a:off x="1447800" y="44196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57" name="Oval 56"/>
            <p:cNvSpPr/>
            <p:nvPr/>
          </p:nvSpPr>
          <p:spPr bwMode="auto">
            <a:xfrm>
              <a:off x="1371600" y="45720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58" name="Oval 57"/>
            <p:cNvSpPr/>
            <p:nvPr/>
          </p:nvSpPr>
          <p:spPr bwMode="auto">
            <a:xfrm>
              <a:off x="1143000" y="46482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59" name="Oval 58"/>
            <p:cNvSpPr/>
            <p:nvPr/>
          </p:nvSpPr>
          <p:spPr bwMode="auto">
            <a:xfrm>
              <a:off x="1143000" y="4800600"/>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grpSp>
      <p:grpSp>
        <p:nvGrpSpPr>
          <p:cNvPr id="3" name="Group 115"/>
          <p:cNvGrpSpPr/>
          <p:nvPr/>
        </p:nvGrpSpPr>
        <p:grpSpPr>
          <a:xfrm>
            <a:off x="3905195" y="2491823"/>
            <a:ext cx="1611596" cy="1298867"/>
            <a:chOff x="3905195" y="2491823"/>
            <a:chExt cx="1611596" cy="1298867"/>
          </a:xfrm>
        </p:grpSpPr>
        <p:sp>
          <p:nvSpPr>
            <p:cNvPr id="60" name="Oval 59"/>
            <p:cNvSpPr/>
            <p:nvPr/>
          </p:nvSpPr>
          <p:spPr bwMode="black">
            <a:xfrm rot="19914419">
              <a:off x="3958473" y="2701464"/>
              <a:ext cx="194310" cy="19431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61" name="Oval 60"/>
            <p:cNvSpPr/>
            <p:nvPr/>
          </p:nvSpPr>
          <p:spPr bwMode="auto">
            <a:xfrm rot="19914419">
              <a:off x="4042250" y="2583324"/>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62" name="Oval 61"/>
            <p:cNvSpPr/>
            <p:nvPr/>
          </p:nvSpPr>
          <p:spPr bwMode="auto">
            <a:xfrm rot="19914419">
              <a:off x="4213668" y="2491823"/>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63" name="Oval 62"/>
            <p:cNvSpPr/>
            <p:nvPr/>
          </p:nvSpPr>
          <p:spPr bwMode="auto">
            <a:xfrm rot="19914419">
              <a:off x="4331808" y="257560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64" name="Oval 63"/>
            <p:cNvSpPr/>
            <p:nvPr/>
          </p:nvSpPr>
          <p:spPr bwMode="black">
            <a:xfrm rot="19914419">
              <a:off x="4507087" y="2628877"/>
              <a:ext cx="194310" cy="19431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65" name="Oval 64"/>
            <p:cNvSpPr/>
            <p:nvPr/>
          </p:nvSpPr>
          <p:spPr bwMode="black">
            <a:xfrm rot="19914419">
              <a:off x="4678504" y="2537376"/>
              <a:ext cx="194310" cy="19431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66" name="Oval 65"/>
            <p:cNvSpPr/>
            <p:nvPr/>
          </p:nvSpPr>
          <p:spPr bwMode="black">
            <a:xfrm rot="19914419">
              <a:off x="4853783" y="2590653"/>
              <a:ext cx="194310" cy="19431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67" name="Oval 66"/>
            <p:cNvSpPr/>
            <p:nvPr/>
          </p:nvSpPr>
          <p:spPr bwMode="auto">
            <a:xfrm rot="19914419">
              <a:off x="5029062" y="264393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68" name="Oval 67"/>
            <p:cNvSpPr/>
            <p:nvPr/>
          </p:nvSpPr>
          <p:spPr bwMode="auto">
            <a:xfrm rot="19914419">
              <a:off x="5147202" y="2727708"/>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69" name="Oval 68"/>
            <p:cNvSpPr/>
            <p:nvPr/>
          </p:nvSpPr>
          <p:spPr bwMode="auto">
            <a:xfrm rot="19914419">
              <a:off x="5322481" y="2780985"/>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70" name="Oval 69"/>
            <p:cNvSpPr/>
            <p:nvPr/>
          </p:nvSpPr>
          <p:spPr bwMode="black">
            <a:xfrm rot="19914419">
              <a:off x="5269204" y="2956264"/>
              <a:ext cx="194310" cy="19431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71" name="Oval 70"/>
            <p:cNvSpPr/>
            <p:nvPr/>
          </p:nvSpPr>
          <p:spPr bwMode="auto">
            <a:xfrm rot="19914419">
              <a:off x="4636812" y="3146991"/>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72" name="Oval 71"/>
            <p:cNvSpPr/>
            <p:nvPr/>
          </p:nvSpPr>
          <p:spPr bwMode="black">
            <a:xfrm rot="19914419">
              <a:off x="4720590" y="3028851"/>
              <a:ext cx="194310" cy="19431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73" name="Oval 72"/>
            <p:cNvSpPr/>
            <p:nvPr/>
          </p:nvSpPr>
          <p:spPr bwMode="auto">
            <a:xfrm rot="19914419">
              <a:off x="4892007" y="293735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74" name="Oval 73"/>
            <p:cNvSpPr/>
            <p:nvPr/>
          </p:nvSpPr>
          <p:spPr bwMode="black">
            <a:xfrm rot="19914419">
              <a:off x="5010147" y="3021127"/>
              <a:ext cx="194310" cy="19431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75" name="Oval 74"/>
            <p:cNvSpPr/>
            <p:nvPr/>
          </p:nvSpPr>
          <p:spPr bwMode="auto">
            <a:xfrm rot="19914419">
              <a:off x="5185426" y="3074404"/>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76" name="Oval 75"/>
            <p:cNvSpPr/>
            <p:nvPr/>
          </p:nvSpPr>
          <p:spPr bwMode="auto">
            <a:xfrm rot="19914419">
              <a:off x="4697813" y="3261269"/>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77" name="Oval 76"/>
            <p:cNvSpPr/>
            <p:nvPr/>
          </p:nvSpPr>
          <p:spPr bwMode="auto">
            <a:xfrm rot="19914419">
              <a:off x="4873092" y="3314546"/>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78" name="Oval 77"/>
            <p:cNvSpPr/>
            <p:nvPr/>
          </p:nvSpPr>
          <p:spPr bwMode="auto">
            <a:xfrm rot="19914419">
              <a:off x="5048371" y="3367824"/>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79" name="Oval 78"/>
            <p:cNvSpPr/>
            <p:nvPr/>
          </p:nvSpPr>
          <p:spPr bwMode="black">
            <a:xfrm rot="19914419">
              <a:off x="5052233" y="3512602"/>
              <a:ext cx="194310" cy="19431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80" name="Oval 79"/>
            <p:cNvSpPr/>
            <p:nvPr/>
          </p:nvSpPr>
          <p:spPr bwMode="black">
            <a:xfrm rot="19914419">
              <a:off x="5170373" y="3596380"/>
              <a:ext cx="194310" cy="19431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81" name="Oval 80"/>
            <p:cNvSpPr/>
            <p:nvPr/>
          </p:nvSpPr>
          <p:spPr bwMode="black">
            <a:xfrm rot="19914419">
              <a:off x="3905195" y="2876743"/>
              <a:ext cx="194310" cy="19431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82" name="Oval 81"/>
            <p:cNvSpPr/>
            <p:nvPr/>
          </p:nvSpPr>
          <p:spPr bwMode="auto">
            <a:xfrm rot="19914419">
              <a:off x="4080475" y="293002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83" name="Oval 82"/>
            <p:cNvSpPr/>
            <p:nvPr/>
          </p:nvSpPr>
          <p:spPr bwMode="black">
            <a:xfrm rot="19914419">
              <a:off x="4255754" y="2983298"/>
              <a:ext cx="194310" cy="19431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84" name="Oval 83"/>
            <p:cNvSpPr/>
            <p:nvPr/>
          </p:nvSpPr>
          <p:spPr bwMode="auto">
            <a:xfrm rot="19914419">
              <a:off x="4259616" y="3128076"/>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85" name="Oval 84"/>
            <p:cNvSpPr/>
            <p:nvPr/>
          </p:nvSpPr>
          <p:spPr bwMode="auto">
            <a:xfrm rot="19914419">
              <a:off x="4118699" y="3276717"/>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86" name="Oval 85"/>
            <p:cNvSpPr/>
            <p:nvPr/>
          </p:nvSpPr>
          <p:spPr bwMode="black">
            <a:xfrm rot="19914419">
              <a:off x="4179700" y="3390995"/>
              <a:ext cx="194310" cy="19431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grpSp>
      <p:sp>
        <p:nvSpPr>
          <p:cNvPr id="118" name="TextBox 117"/>
          <p:cNvSpPr txBox="1"/>
          <p:nvPr/>
        </p:nvSpPr>
        <p:spPr bwMode="ltGray">
          <a:xfrm>
            <a:off x="1000049" y="1143000"/>
            <a:ext cx="1920240" cy="286232"/>
          </a:xfrm>
          <a:prstGeom prst="rect">
            <a:avLst/>
          </a:prstGeom>
          <a:solidFill>
            <a:srgbClr val="0077C0"/>
          </a:solidFill>
        </p:spPr>
        <p:txBody>
          <a:bodyPr wrap="none" rtlCol="0">
            <a:noAutofit/>
          </a:bodyPr>
          <a:lstStyle/>
          <a:p>
            <a:pPr algn="ctr"/>
            <a:r>
              <a:rPr lang="en-US" sz="1400" u="none" dirty="0" smtClean="0">
                <a:solidFill>
                  <a:schemeClr val="bg1"/>
                </a:solidFill>
                <a:latin typeface="Verdana" pitchFamily="34" charset="0"/>
                <a:ea typeface="Verdana" pitchFamily="34" charset="0"/>
                <a:cs typeface="Verdana" pitchFamily="34" charset="0"/>
              </a:rPr>
              <a:t>Nofia HM1100</a:t>
            </a:r>
          </a:p>
        </p:txBody>
      </p:sp>
      <p:sp>
        <p:nvSpPr>
          <p:cNvPr id="119" name="TextBox 118"/>
          <p:cNvSpPr txBox="1"/>
          <p:nvPr/>
        </p:nvSpPr>
        <p:spPr bwMode="ltGray">
          <a:xfrm>
            <a:off x="3892868" y="1143000"/>
            <a:ext cx="1920240" cy="286232"/>
          </a:xfrm>
          <a:prstGeom prst="rect">
            <a:avLst/>
          </a:prstGeom>
          <a:solidFill>
            <a:srgbClr val="0077C0"/>
          </a:solidFill>
        </p:spPr>
        <p:txBody>
          <a:bodyPr wrap="none" rtlCol="0">
            <a:noAutofit/>
          </a:bodyPr>
          <a:lstStyle/>
          <a:p>
            <a:pPr algn="ctr"/>
            <a:r>
              <a:rPr lang="en-US" sz="1400" u="none" dirty="0" smtClean="0">
                <a:solidFill>
                  <a:schemeClr val="bg1"/>
                </a:solidFill>
                <a:latin typeface="Verdana" pitchFamily="34" charset="0"/>
                <a:ea typeface="Verdana" pitchFamily="34" charset="0"/>
                <a:cs typeface="Verdana" pitchFamily="34" charset="0"/>
              </a:rPr>
              <a:t>Nofia COPOs</a:t>
            </a:r>
          </a:p>
        </p:txBody>
      </p:sp>
      <p:sp>
        <p:nvSpPr>
          <p:cNvPr id="120" name="TextBox 119"/>
          <p:cNvSpPr txBox="1"/>
          <p:nvPr/>
        </p:nvSpPr>
        <p:spPr bwMode="ltGray">
          <a:xfrm>
            <a:off x="6685280" y="1143000"/>
            <a:ext cx="1920240" cy="286232"/>
          </a:xfrm>
          <a:prstGeom prst="rect">
            <a:avLst/>
          </a:prstGeom>
          <a:solidFill>
            <a:srgbClr val="0077C0"/>
          </a:solidFill>
        </p:spPr>
        <p:txBody>
          <a:bodyPr wrap="none" rtlCol="0">
            <a:noAutofit/>
          </a:bodyPr>
          <a:lstStyle/>
          <a:p>
            <a:pPr algn="ctr"/>
            <a:r>
              <a:rPr lang="en-US" sz="1400" u="none" dirty="0" smtClean="0">
                <a:solidFill>
                  <a:schemeClr val="bg1"/>
                </a:solidFill>
                <a:latin typeface="Verdana" pitchFamily="34" charset="0"/>
                <a:ea typeface="Verdana" pitchFamily="34" charset="0"/>
                <a:cs typeface="Verdana" pitchFamily="34" charset="0"/>
              </a:rPr>
              <a:t>Nofia Oligomers</a:t>
            </a:r>
          </a:p>
        </p:txBody>
      </p:sp>
      <p:cxnSp>
        <p:nvCxnSpPr>
          <p:cNvPr id="121" name="Straight Connector 120"/>
          <p:cNvCxnSpPr/>
          <p:nvPr/>
        </p:nvCxnSpPr>
        <p:spPr bwMode="auto">
          <a:xfrm rot="5400000">
            <a:off x="863600" y="3657600"/>
            <a:ext cx="5029200" cy="0"/>
          </a:xfrm>
          <a:prstGeom prst="line">
            <a:avLst/>
          </a:prstGeom>
          <a:solidFill>
            <a:srgbClr val="FFCC00"/>
          </a:solidFill>
          <a:ln w="9525" cap="flat" cmpd="sng" algn="ctr">
            <a:solidFill>
              <a:schemeClr val="tx1"/>
            </a:solidFill>
            <a:prstDash val="solid"/>
            <a:round/>
            <a:headEnd type="none" w="med" len="med"/>
            <a:tailEnd type="none" w="med" len="med"/>
          </a:ln>
          <a:effectLst/>
        </p:spPr>
      </p:cxnSp>
      <p:cxnSp>
        <p:nvCxnSpPr>
          <p:cNvPr id="122" name="Straight Connector 121"/>
          <p:cNvCxnSpPr/>
          <p:nvPr/>
        </p:nvCxnSpPr>
        <p:spPr bwMode="auto">
          <a:xfrm rot="5400000">
            <a:off x="3708400" y="3657600"/>
            <a:ext cx="5029200" cy="0"/>
          </a:xfrm>
          <a:prstGeom prst="line">
            <a:avLst/>
          </a:prstGeom>
          <a:solidFill>
            <a:srgbClr val="FFCC00"/>
          </a:solidFill>
          <a:ln w="9525" cap="flat" cmpd="sng" algn="ctr">
            <a:solidFill>
              <a:schemeClr val="tx1"/>
            </a:solidFill>
            <a:prstDash val="solid"/>
            <a:round/>
            <a:headEnd type="none" w="med" len="med"/>
            <a:tailEnd type="none" w="med" len="med"/>
          </a:ln>
          <a:effectLst/>
        </p:spPr>
      </p:cxnSp>
      <p:sp>
        <p:nvSpPr>
          <p:cNvPr id="124" name="Oval 123"/>
          <p:cNvSpPr/>
          <p:nvPr/>
        </p:nvSpPr>
        <p:spPr bwMode="auto">
          <a:xfrm>
            <a:off x="4002024" y="216789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25" name="Oval 124"/>
          <p:cNvSpPr/>
          <p:nvPr/>
        </p:nvSpPr>
        <p:spPr bwMode="black">
          <a:xfrm>
            <a:off x="5444490" y="2125980"/>
            <a:ext cx="194310" cy="19431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33" name="TextBox 132"/>
          <p:cNvSpPr txBox="1"/>
          <p:nvPr/>
        </p:nvSpPr>
        <p:spPr>
          <a:xfrm>
            <a:off x="6553200" y="1570268"/>
            <a:ext cx="2373150" cy="258532"/>
          </a:xfrm>
          <a:prstGeom prst="rect">
            <a:avLst/>
          </a:prstGeom>
          <a:noFill/>
        </p:spPr>
        <p:txBody>
          <a:bodyPr wrap="none" rtlCol="0">
            <a:spAutoFit/>
          </a:bodyPr>
          <a:lstStyle/>
          <a:p>
            <a:r>
              <a:rPr lang="en-US" sz="1200" b="0" u="none" smtClean="0">
                <a:latin typeface="Verdana" pitchFamily="34" charset="0"/>
                <a:ea typeface="Verdana" pitchFamily="34" charset="0"/>
                <a:cs typeface="Verdana" pitchFamily="34" charset="0"/>
              </a:rPr>
              <a:t>-X = different functionalities</a:t>
            </a:r>
            <a:endParaRPr lang="en-US" sz="1200" b="0" u="none" dirty="0" smtClean="0">
              <a:latin typeface="Verdana" pitchFamily="34" charset="0"/>
              <a:ea typeface="Verdana" pitchFamily="34" charset="0"/>
              <a:cs typeface="Verdana" pitchFamily="34" charset="0"/>
            </a:endParaRPr>
          </a:p>
        </p:txBody>
      </p:sp>
      <p:grpSp>
        <p:nvGrpSpPr>
          <p:cNvPr id="6" name="Group 122"/>
          <p:cNvGrpSpPr/>
          <p:nvPr/>
        </p:nvGrpSpPr>
        <p:grpSpPr>
          <a:xfrm>
            <a:off x="6743700" y="1999768"/>
            <a:ext cx="2148465" cy="1581632"/>
            <a:chOff x="6743700" y="1999768"/>
            <a:chExt cx="2148465" cy="1581632"/>
          </a:xfrm>
        </p:grpSpPr>
        <p:sp>
          <p:nvSpPr>
            <p:cNvPr id="87" name="Oval 86"/>
            <p:cNvSpPr/>
            <p:nvPr/>
          </p:nvSpPr>
          <p:spPr bwMode="auto">
            <a:xfrm>
              <a:off x="6873240" y="222123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88" name="Oval 87"/>
            <p:cNvSpPr/>
            <p:nvPr/>
          </p:nvSpPr>
          <p:spPr bwMode="auto">
            <a:xfrm>
              <a:off x="7002780" y="215646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89" name="Oval 88"/>
            <p:cNvSpPr/>
            <p:nvPr/>
          </p:nvSpPr>
          <p:spPr bwMode="auto">
            <a:xfrm>
              <a:off x="7456170" y="222123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90" name="Oval 89"/>
            <p:cNvSpPr/>
            <p:nvPr/>
          </p:nvSpPr>
          <p:spPr bwMode="auto">
            <a:xfrm>
              <a:off x="7520940" y="235077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91" name="Oval 90"/>
            <p:cNvSpPr/>
            <p:nvPr/>
          </p:nvSpPr>
          <p:spPr bwMode="auto">
            <a:xfrm>
              <a:off x="7650480" y="248031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92" name="Oval 91"/>
            <p:cNvSpPr/>
            <p:nvPr/>
          </p:nvSpPr>
          <p:spPr bwMode="auto">
            <a:xfrm>
              <a:off x="7844790" y="248031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94" name="Oval 93"/>
            <p:cNvSpPr/>
            <p:nvPr/>
          </p:nvSpPr>
          <p:spPr bwMode="auto">
            <a:xfrm>
              <a:off x="8298180" y="241554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96" name="Oval 95"/>
            <p:cNvSpPr/>
            <p:nvPr/>
          </p:nvSpPr>
          <p:spPr bwMode="auto">
            <a:xfrm>
              <a:off x="8492490" y="332232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97" name="Oval 96"/>
            <p:cNvSpPr/>
            <p:nvPr/>
          </p:nvSpPr>
          <p:spPr bwMode="auto">
            <a:xfrm>
              <a:off x="7909560" y="319278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98" name="Oval 97"/>
            <p:cNvSpPr/>
            <p:nvPr/>
          </p:nvSpPr>
          <p:spPr bwMode="black">
            <a:xfrm>
              <a:off x="8039100" y="3128010"/>
              <a:ext cx="194310" cy="19431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99" name="Oval 98"/>
            <p:cNvSpPr/>
            <p:nvPr/>
          </p:nvSpPr>
          <p:spPr bwMode="black">
            <a:xfrm>
              <a:off x="8168640" y="3128010"/>
              <a:ext cx="194310" cy="19431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00" name="Oval 99"/>
            <p:cNvSpPr/>
            <p:nvPr/>
          </p:nvSpPr>
          <p:spPr bwMode="auto">
            <a:xfrm>
              <a:off x="8233410" y="325755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01" name="Oval 100"/>
            <p:cNvSpPr/>
            <p:nvPr/>
          </p:nvSpPr>
          <p:spPr bwMode="black">
            <a:xfrm>
              <a:off x="8362950" y="3387090"/>
              <a:ext cx="194310" cy="19431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02" name="Oval 101"/>
            <p:cNvSpPr/>
            <p:nvPr/>
          </p:nvSpPr>
          <p:spPr bwMode="auto">
            <a:xfrm>
              <a:off x="7909560" y="332232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03" name="Oval 102"/>
            <p:cNvSpPr/>
            <p:nvPr/>
          </p:nvSpPr>
          <p:spPr bwMode="auto">
            <a:xfrm>
              <a:off x="7520940" y="299847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04" name="Oval 103"/>
            <p:cNvSpPr/>
            <p:nvPr/>
          </p:nvSpPr>
          <p:spPr bwMode="black">
            <a:xfrm>
              <a:off x="7585710" y="3128010"/>
              <a:ext cx="194310" cy="19431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05" name="Oval 104"/>
            <p:cNvSpPr/>
            <p:nvPr/>
          </p:nvSpPr>
          <p:spPr bwMode="auto">
            <a:xfrm>
              <a:off x="7520940" y="325755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06" name="Oval 105"/>
            <p:cNvSpPr/>
            <p:nvPr/>
          </p:nvSpPr>
          <p:spPr bwMode="auto">
            <a:xfrm>
              <a:off x="7585710" y="338709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07" name="Oval 106"/>
            <p:cNvSpPr/>
            <p:nvPr/>
          </p:nvSpPr>
          <p:spPr bwMode="auto">
            <a:xfrm>
              <a:off x="6743700" y="235077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08" name="Oval 107"/>
            <p:cNvSpPr/>
            <p:nvPr/>
          </p:nvSpPr>
          <p:spPr bwMode="auto">
            <a:xfrm>
              <a:off x="6873240" y="248031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09" name="Oval 108"/>
            <p:cNvSpPr/>
            <p:nvPr/>
          </p:nvSpPr>
          <p:spPr bwMode="auto">
            <a:xfrm>
              <a:off x="7002780" y="260985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10" name="Oval 109"/>
            <p:cNvSpPr/>
            <p:nvPr/>
          </p:nvSpPr>
          <p:spPr bwMode="black">
            <a:xfrm>
              <a:off x="7132320" y="3192780"/>
              <a:ext cx="194310" cy="19431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11" name="Oval 110"/>
            <p:cNvSpPr/>
            <p:nvPr/>
          </p:nvSpPr>
          <p:spPr bwMode="auto">
            <a:xfrm>
              <a:off x="7002780" y="325755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12" name="Oval 111"/>
            <p:cNvSpPr/>
            <p:nvPr/>
          </p:nvSpPr>
          <p:spPr bwMode="auto">
            <a:xfrm>
              <a:off x="7002780" y="338709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cxnSp>
          <p:nvCxnSpPr>
            <p:cNvPr id="128" name="Straight Connector 127"/>
            <p:cNvCxnSpPr/>
            <p:nvPr/>
          </p:nvCxnSpPr>
          <p:spPr bwMode="auto">
            <a:xfrm rot="16200000" flipH="1">
              <a:off x="8512314" y="2708833"/>
              <a:ext cx="132653" cy="88481"/>
            </a:xfrm>
            <a:prstGeom prst="line">
              <a:avLst/>
            </a:prstGeom>
            <a:solidFill>
              <a:srgbClr val="FFCC00"/>
            </a:solidFill>
            <a:ln w="9525" cap="flat" cmpd="sng" algn="ctr">
              <a:solidFill>
                <a:schemeClr val="tx1"/>
              </a:solidFill>
              <a:prstDash val="solid"/>
              <a:round/>
              <a:headEnd type="none" w="med" len="med"/>
              <a:tailEnd type="none" w="med" len="med"/>
            </a:ln>
            <a:effectLst/>
          </p:spPr>
        </p:cxnSp>
        <p:sp>
          <p:nvSpPr>
            <p:cNvPr id="129" name="TextBox 128"/>
            <p:cNvSpPr txBox="1"/>
            <p:nvPr/>
          </p:nvSpPr>
          <p:spPr>
            <a:xfrm>
              <a:off x="8582465" y="2757268"/>
              <a:ext cx="309700" cy="286232"/>
            </a:xfrm>
            <a:prstGeom prst="rect">
              <a:avLst/>
            </a:prstGeom>
            <a:noFill/>
          </p:spPr>
          <p:txBody>
            <a:bodyPr wrap="none" rtlCol="0">
              <a:spAutoFit/>
            </a:bodyPr>
            <a:lstStyle/>
            <a:p>
              <a:r>
                <a:rPr lang="en-US" sz="1400" b="0" u="none" smtClean="0">
                  <a:latin typeface="Verdana" pitchFamily="34" charset="0"/>
                  <a:ea typeface="Verdana" pitchFamily="34" charset="0"/>
                  <a:cs typeface="Verdana" pitchFamily="34" charset="0"/>
                </a:rPr>
                <a:t>X</a:t>
              </a:r>
              <a:endParaRPr lang="en-US" sz="1400" b="0" u="none" dirty="0" smtClean="0">
                <a:latin typeface="Verdana" pitchFamily="34" charset="0"/>
                <a:ea typeface="Verdana" pitchFamily="34" charset="0"/>
                <a:cs typeface="Verdana" pitchFamily="34" charset="0"/>
              </a:endParaRPr>
            </a:p>
          </p:txBody>
        </p:sp>
        <p:cxnSp>
          <p:nvCxnSpPr>
            <p:cNvPr id="131" name="Straight Connector 130"/>
            <p:cNvCxnSpPr/>
            <p:nvPr/>
          </p:nvCxnSpPr>
          <p:spPr bwMode="auto">
            <a:xfrm rot="16200000" flipH="1">
              <a:off x="8131314" y="2231886"/>
              <a:ext cx="132653" cy="88481"/>
            </a:xfrm>
            <a:prstGeom prst="line">
              <a:avLst/>
            </a:prstGeom>
            <a:solidFill>
              <a:srgbClr val="FFCC00"/>
            </a:solidFill>
            <a:ln w="9525" cap="flat" cmpd="sng" algn="ctr">
              <a:solidFill>
                <a:schemeClr val="tx1"/>
              </a:solidFill>
              <a:prstDash val="solid"/>
              <a:round/>
              <a:headEnd type="none" w="med" len="med"/>
              <a:tailEnd type="none" w="med" len="med"/>
            </a:ln>
            <a:effectLst/>
          </p:spPr>
        </p:cxnSp>
        <p:sp>
          <p:nvSpPr>
            <p:cNvPr id="132" name="TextBox 131"/>
            <p:cNvSpPr txBox="1"/>
            <p:nvPr/>
          </p:nvSpPr>
          <p:spPr>
            <a:xfrm>
              <a:off x="7919900" y="1999768"/>
              <a:ext cx="309700" cy="286232"/>
            </a:xfrm>
            <a:prstGeom prst="rect">
              <a:avLst/>
            </a:prstGeom>
            <a:noFill/>
          </p:spPr>
          <p:txBody>
            <a:bodyPr wrap="none" rtlCol="0">
              <a:spAutoFit/>
            </a:bodyPr>
            <a:lstStyle/>
            <a:p>
              <a:r>
                <a:rPr lang="en-US" sz="1400" b="0" u="none" smtClean="0">
                  <a:latin typeface="Verdana" pitchFamily="34" charset="0"/>
                  <a:ea typeface="Verdana" pitchFamily="34" charset="0"/>
                  <a:cs typeface="Verdana" pitchFamily="34" charset="0"/>
                </a:rPr>
                <a:t>X</a:t>
              </a:r>
              <a:endParaRPr lang="en-US" sz="1400" b="0" u="none" dirty="0" smtClean="0">
                <a:latin typeface="Verdana" pitchFamily="34" charset="0"/>
                <a:ea typeface="Verdana" pitchFamily="34" charset="0"/>
                <a:cs typeface="Verdana" pitchFamily="34" charset="0"/>
              </a:endParaRPr>
            </a:p>
          </p:txBody>
        </p:sp>
        <p:sp>
          <p:nvSpPr>
            <p:cNvPr id="93" name="Oval 92"/>
            <p:cNvSpPr/>
            <p:nvPr/>
          </p:nvSpPr>
          <p:spPr bwMode="auto">
            <a:xfrm>
              <a:off x="8168640" y="228600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13" name="Oval 112"/>
            <p:cNvSpPr/>
            <p:nvPr/>
          </p:nvSpPr>
          <p:spPr bwMode="auto">
            <a:xfrm>
              <a:off x="8427720" y="2545080"/>
              <a:ext cx="194310" cy="194310"/>
            </a:xfrm>
            <a:prstGeom prst="ellips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grpSp>
      <p:pic>
        <p:nvPicPr>
          <p:cNvPr id="114" name="Picture 2"/>
          <p:cNvPicPr>
            <a:picLocks noChangeAspect="1" noChangeArrowheads="1"/>
          </p:cNvPicPr>
          <p:nvPr/>
        </p:nvPicPr>
        <p:blipFill>
          <a:blip r:embed="rId3" cstate="screen"/>
          <a:srcRect l="61365" r="20316" b="42272"/>
          <a:stretch>
            <a:fillRect/>
          </a:stretch>
        </p:blipFill>
        <p:spPr bwMode="auto">
          <a:xfrm>
            <a:off x="1139129" y="1598267"/>
            <a:ext cx="1642080" cy="585216"/>
          </a:xfrm>
          <a:prstGeom prst="rect">
            <a:avLst/>
          </a:prstGeom>
          <a:noFill/>
          <a:ln w="9525">
            <a:noFill/>
            <a:miter lim="800000"/>
            <a:headEnd/>
            <a:tailEnd/>
          </a:ln>
          <a:effectLst/>
        </p:spPr>
      </p:pic>
      <p:pic>
        <p:nvPicPr>
          <p:cNvPr id="115" name="Picture 2"/>
          <p:cNvPicPr>
            <a:picLocks noChangeAspect="1" noChangeArrowheads="1"/>
          </p:cNvPicPr>
          <p:nvPr/>
        </p:nvPicPr>
        <p:blipFill>
          <a:blip r:embed="rId4" cstate="screen"/>
          <a:srcRect l="58168" t="55639" r="9046" b="23252"/>
          <a:stretch>
            <a:fillRect/>
          </a:stretch>
        </p:blipFill>
        <p:spPr bwMode="auto">
          <a:xfrm>
            <a:off x="3389948" y="1596390"/>
            <a:ext cx="2926080" cy="588970"/>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9"/>
                                        </p:tgtEl>
                                        <p:attrNameLst>
                                          <p:attrName>style.visibility</p:attrName>
                                        </p:attrNameLst>
                                      </p:cBhvr>
                                      <p:to>
                                        <p:strVal val="visible"/>
                                      </p:to>
                                    </p:set>
                                    <p:animEffect transition="in" filter="fade">
                                      <p:cBhvr>
                                        <p:cTn id="10" dur="2000"/>
                                        <p:tgtEl>
                                          <p:spTgt spid="119"/>
                                        </p:tgtEl>
                                      </p:cBhvr>
                                    </p:animEffect>
                                  </p:childTnLst>
                                </p:cTn>
                              </p:par>
                              <p:par>
                                <p:cTn id="11" presetID="10" presetClass="entr" presetSubtype="0"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fade">
                                      <p:cBhvr>
                                        <p:cTn id="13" dur="2000"/>
                                        <p:tgtEl>
                                          <p:spTgt spid="1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4"/>
                                        </p:tgtEl>
                                        <p:attrNameLst>
                                          <p:attrName>style.visibility</p:attrName>
                                        </p:attrNameLst>
                                      </p:cBhvr>
                                      <p:to>
                                        <p:strVal val="visible"/>
                                      </p:to>
                                    </p:set>
                                    <p:animEffect transition="in" filter="fade">
                                      <p:cBhvr>
                                        <p:cTn id="16" dur="2000"/>
                                        <p:tgtEl>
                                          <p:spTgt spid="1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5"/>
                                        </p:tgtEl>
                                        <p:attrNameLst>
                                          <p:attrName>style.visibility</p:attrName>
                                        </p:attrNameLst>
                                      </p:cBhvr>
                                      <p:to>
                                        <p:strVal val="visible"/>
                                      </p:to>
                                    </p:set>
                                    <p:animEffect transition="in" filter="fade">
                                      <p:cBhvr>
                                        <p:cTn id="19" dur="2000"/>
                                        <p:tgtEl>
                                          <p:spTgt spid="125"/>
                                        </p:tgtEl>
                                      </p:cBhvr>
                                    </p:animEffect>
                                  </p:childTnLst>
                                </p:cTn>
                              </p:par>
                              <p:par>
                                <p:cTn id="20" presetID="10" presetClass="entr" presetSubtype="0" fill="hold" nodeType="with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fade">
                                      <p:cBhvr>
                                        <p:cTn id="22" dur="2000"/>
                                        <p:tgtEl>
                                          <p:spTgt spid="121"/>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0"/>
                                        </p:tgtEl>
                                        <p:attrNameLst>
                                          <p:attrName>style.visibility</p:attrName>
                                        </p:attrNameLst>
                                      </p:cBhvr>
                                      <p:to>
                                        <p:strVal val="visible"/>
                                      </p:to>
                                    </p:set>
                                    <p:animEffect transition="in" filter="fade">
                                      <p:cBhvr>
                                        <p:cTn id="33" dur="2000"/>
                                        <p:tgtEl>
                                          <p:spTgt spid="1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3"/>
                                        </p:tgtEl>
                                        <p:attrNameLst>
                                          <p:attrName>style.visibility</p:attrName>
                                        </p:attrNameLst>
                                      </p:cBhvr>
                                      <p:to>
                                        <p:strVal val="visible"/>
                                      </p:to>
                                    </p:set>
                                    <p:animEffect transition="in" filter="fade">
                                      <p:cBhvr>
                                        <p:cTn id="36" dur="2000"/>
                                        <p:tgtEl>
                                          <p:spTgt spid="133"/>
                                        </p:tgtEl>
                                      </p:cBhvr>
                                    </p:animEffect>
                                  </p:childTnLst>
                                </p:cTn>
                              </p:par>
                              <p:par>
                                <p:cTn id="37" presetID="10" presetClass="entr" presetSubtype="0" fill="hold" nodeType="withEffect">
                                  <p:stCondLst>
                                    <p:cond delay="0"/>
                                  </p:stCondLst>
                                  <p:childTnLst>
                                    <p:set>
                                      <p:cBhvr>
                                        <p:cTn id="38" dur="1" fill="hold">
                                          <p:stCondLst>
                                            <p:cond delay="0"/>
                                          </p:stCondLst>
                                        </p:cTn>
                                        <p:tgtEl>
                                          <p:spTgt spid="122"/>
                                        </p:tgtEl>
                                        <p:attrNameLst>
                                          <p:attrName>style.visibility</p:attrName>
                                        </p:attrNameLst>
                                      </p:cBhvr>
                                      <p:to>
                                        <p:strVal val="visible"/>
                                      </p:to>
                                    </p:set>
                                    <p:animEffect transition="in" filter="fade">
                                      <p:cBhvr>
                                        <p:cTn id="39" dur="2000"/>
                                        <p:tgtEl>
                                          <p:spTgt spid="122"/>
                                        </p:tgtEl>
                                      </p:cBhvr>
                                    </p:animEffec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9" grpId="0" animBg="1"/>
      <p:bldP spid="120" grpId="0" animBg="1"/>
      <p:bldP spid="124" grpId="0" animBg="1"/>
      <p:bldP spid="125" grpId="0" animBg="1"/>
      <p:bldP spid="1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jplens\Documents\1. Files JPL\Maps\World, 121120, FRX Registration - Maps.png"/>
          <p:cNvPicPr>
            <a:picLocks noChangeAspect="1" noChangeArrowheads="1"/>
          </p:cNvPicPr>
          <p:nvPr/>
        </p:nvPicPr>
        <p:blipFill>
          <a:blip r:embed="rId2" cstate="print"/>
          <a:srcRect l="4545" t="4424" r="4545" b="4909"/>
          <a:stretch>
            <a:fillRect/>
          </a:stretch>
        </p:blipFill>
        <p:spPr bwMode="auto">
          <a:xfrm>
            <a:off x="2667000" y="2910840"/>
            <a:ext cx="4059936" cy="2590801"/>
          </a:xfrm>
          <a:prstGeom prst="rect">
            <a:avLst/>
          </a:prstGeom>
          <a:noFill/>
          <a:ln>
            <a:solidFill>
              <a:srgbClr val="0077C0"/>
            </a:solidFill>
          </a:ln>
        </p:spPr>
      </p:pic>
      <p:sp>
        <p:nvSpPr>
          <p:cNvPr id="5" name="Rectangle 4"/>
          <p:cNvSpPr/>
          <p:nvPr/>
        </p:nvSpPr>
        <p:spPr>
          <a:xfrm>
            <a:off x="533400" y="1143000"/>
            <a:ext cx="8534400" cy="738188"/>
          </a:xfrm>
          <a:prstGeom prst="rect">
            <a:avLst/>
          </a:prstGeom>
        </p:spPr>
        <p:txBody>
          <a:bodyPr lIns="0" rIns="0">
            <a:spAutoFit/>
          </a:bodyPr>
          <a:lstStyle/>
          <a:p>
            <a:pPr marL="174625" lvl="1" indent="-174625" eaLnBrk="0" hangingPunct="0">
              <a:spcBef>
                <a:spcPts val="0"/>
              </a:spcBef>
              <a:buClr>
                <a:schemeClr val="accent2"/>
              </a:buClr>
              <a:buSzPct val="150000"/>
              <a:buFont typeface="Arial" pitchFamily="34" charset="0"/>
              <a:buChar char="•"/>
              <a:defRPr/>
            </a:pPr>
            <a:r>
              <a:rPr lang="en-US" sz="1400" b="0" u="none" kern="0" dirty="0">
                <a:latin typeface="Verdana" pitchFamily="34" charset="0"/>
                <a:ea typeface="Verdana" pitchFamily="34" charset="0"/>
                <a:cs typeface="Verdana" pitchFamily="34" charset="0"/>
              </a:rPr>
              <a:t>Registration of Polymers </a:t>
            </a:r>
            <a:r>
              <a:rPr lang="en-US" sz="1400" b="0" u="none" kern="0" dirty="0" smtClean="0">
                <a:latin typeface="Verdana" pitchFamily="34" charset="0"/>
                <a:ea typeface="Verdana" pitchFamily="34" charset="0"/>
                <a:cs typeface="Verdana" pitchFamily="34" charset="0"/>
              </a:rPr>
              <a:t>completed in 7 of 9 required </a:t>
            </a:r>
            <a:r>
              <a:rPr lang="en-US" sz="1400" b="0" u="none" kern="0" dirty="0">
                <a:latin typeface="Verdana" pitchFamily="34" charset="0"/>
                <a:ea typeface="Verdana" pitchFamily="34" charset="0"/>
                <a:cs typeface="Verdana" pitchFamily="34" charset="0"/>
              </a:rPr>
              <a:t>countries: </a:t>
            </a:r>
            <a:r>
              <a:rPr lang="en-US" sz="1400" b="0" u="none" kern="0" dirty="0">
                <a:solidFill>
                  <a:srgbClr val="00B050"/>
                </a:solidFill>
                <a:latin typeface="Verdana" pitchFamily="34" charset="0"/>
                <a:ea typeface="Verdana" pitchFamily="34" charset="0"/>
                <a:cs typeface="Verdana" pitchFamily="34" charset="0"/>
              </a:rPr>
              <a:t>USA, Canada, Japan, China, S-Korea, </a:t>
            </a:r>
            <a:r>
              <a:rPr lang="en-US" sz="1400" b="0" u="none" kern="0" dirty="0" smtClean="0">
                <a:solidFill>
                  <a:srgbClr val="00B050"/>
                </a:solidFill>
                <a:latin typeface="Verdana" pitchFamily="34" charset="0"/>
                <a:ea typeface="Verdana" pitchFamily="34" charset="0"/>
                <a:cs typeface="Verdana" pitchFamily="34" charset="0"/>
              </a:rPr>
              <a:t>Taiwan, </a:t>
            </a:r>
            <a:r>
              <a:rPr lang="en-US" sz="1400" b="0" u="none" kern="0" dirty="0">
                <a:solidFill>
                  <a:srgbClr val="00B050"/>
                </a:solidFill>
                <a:latin typeface="Verdana" pitchFamily="34" charset="0"/>
                <a:ea typeface="Verdana" pitchFamily="34" charset="0"/>
                <a:cs typeface="Verdana" pitchFamily="34" charset="0"/>
              </a:rPr>
              <a:t>New Zealand</a:t>
            </a:r>
            <a:r>
              <a:rPr lang="en-US" sz="1400" b="0" u="none" kern="0" dirty="0">
                <a:latin typeface="Verdana" pitchFamily="34" charset="0"/>
                <a:ea typeface="Verdana" pitchFamily="34" charset="0"/>
                <a:cs typeface="Verdana" pitchFamily="34" charset="0"/>
              </a:rPr>
              <a:t>, Philippines, and </a:t>
            </a:r>
            <a:r>
              <a:rPr lang="en-US" sz="1400" b="0" u="none" kern="0" dirty="0" smtClean="0">
                <a:latin typeface="Verdana" pitchFamily="34" charset="0"/>
                <a:ea typeface="Verdana" pitchFamily="34" charset="0"/>
                <a:cs typeface="Verdana" pitchFamily="34" charset="0"/>
              </a:rPr>
              <a:t>Australia</a:t>
            </a:r>
            <a:endParaRPr lang="en-US" sz="1400" b="0" u="none" kern="0" dirty="0">
              <a:latin typeface="Verdana" pitchFamily="34" charset="0"/>
              <a:ea typeface="Verdana" pitchFamily="34" charset="0"/>
              <a:cs typeface="Verdana" pitchFamily="34" charset="0"/>
            </a:endParaRPr>
          </a:p>
          <a:p>
            <a:pPr marL="174625" lvl="1" indent="-174625" eaLnBrk="0" hangingPunct="0">
              <a:spcBef>
                <a:spcPts val="0"/>
              </a:spcBef>
              <a:buClr>
                <a:schemeClr val="accent2"/>
              </a:buClr>
              <a:buSzPct val="150000"/>
              <a:buFont typeface="Arial" pitchFamily="34" charset="0"/>
              <a:buChar char="•"/>
              <a:defRPr/>
            </a:pPr>
            <a:r>
              <a:rPr lang="en-US" sz="1400" b="0" u="none" kern="0" dirty="0">
                <a:latin typeface="Verdana" pitchFamily="34" charset="0"/>
                <a:ea typeface="Verdana" pitchFamily="34" charset="0"/>
                <a:cs typeface="Verdana" pitchFamily="34" charset="0"/>
              </a:rPr>
              <a:t>EU - monomers </a:t>
            </a:r>
            <a:r>
              <a:rPr lang="en-US" sz="1400" b="0" u="none" kern="0" dirty="0" smtClean="0">
                <a:latin typeface="Verdana" pitchFamily="34" charset="0"/>
                <a:ea typeface="Verdana" pitchFamily="34" charset="0"/>
                <a:cs typeface="Verdana" pitchFamily="34" charset="0"/>
              </a:rPr>
              <a:t>that are used </a:t>
            </a:r>
            <a:r>
              <a:rPr lang="en-US" sz="1400" b="0" u="none" kern="0" dirty="0">
                <a:latin typeface="Verdana" pitchFamily="34" charset="0"/>
                <a:ea typeface="Verdana" pitchFamily="34" charset="0"/>
                <a:cs typeface="Verdana" pitchFamily="34" charset="0"/>
              </a:rPr>
              <a:t>to make polymers need to be registered under </a:t>
            </a:r>
            <a:r>
              <a:rPr lang="en-US" sz="1400" b="0" u="none" kern="0" dirty="0" err="1" smtClean="0">
                <a:latin typeface="Verdana" pitchFamily="34" charset="0"/>
                <a:ea typeface="Verdana" pitchFamily="34" charset="0"/>
                <a:cs typeface="Verdana" pitchFamily="34" charset="0"/>
              </a:rPr>
              <a:t>REACh</a:t>
            </a:r>
            <a:endParaRPr lang="en-US" sz="1400" b="0" u="none" kern="0" dirty="0">
              <a:latin typeface="Verdana" pitchFamily="34" charset="0"/>
              <a:ea typeface="Verdana" pitchFamily="34" charset="0"/>
              <a:cs typeface="Verdana" pitchFamily="34" charset="0"/>
            </a:endParaRPr>
          </a:p>
        </p:txBody>
      </p:sp>
      <p:sp>
        <p:nvSpPr>
          <p:cNvPr id="17" name="TextBox 16"/>
          <p:cNvSpPr txBox="1"/>
          <p:nvPr/>
        </p:nvSpPr>
        <p:spPr>
          <a:xfrm>
            <a:off x="304800" y="2940050"/>
            <a:ext cx="2143536" cy="461665"/>
          </a:xfrm>
          <a:prstGeom prst="rect">
            <a:avLst/>
          </a:prstGeom>
          <a:noFill/>
          <a:ln>
            <a:solidFill>
              <a:schemeClr val="accent2"/>
            </a:solidFill>
          </a:ln>
        </p:spPr>
        <p:txBody>
          <a:bodyPr wrap="none">
            <a:spAutoFit/>
          </a:bodyPr>
          <a:lstStyle/>
          <a:p>
            <a:pPr>
              <a:spcBef>
                <a:spcPts val="0"/>
              </a:spcBef>
              <a:buClr>
                <a:srgbClr val="38AB5D"/>
              </a:buClr>
              <a:buSzPct val="150000"/>
              <a:defRPr/>
            </a:pPr>
            <a:r>
              <a:rPr lang="en-US" sz="1200" b="0" dirty="0">
                <a:latin typeface="Verdana" pitchFamily="34" charset="0"/>
                <a:ea typeface="Verdana" pitchFamily="34" charset="0"/>
                <a:cs typeface="Verdana" pitchFamily="34" charset="0"/>
              </a:rPr>
              <a:t>Canada</a:t>
            </a:r>
          </a:p>
          <a:p>
            <a:pPr marL="174625" indent="-174625">
              <a:spcBef>
                <a:spcPts val="0"/>
              </a:spcBef>
              <a:buClr>
                <a:schemeClr val="accent2"/>
              </a:buClr>
              <a:buSzPct val="150000"/>
              <a:buFont typeface="Arial" pitchFamily="34" charset="0"/>
              <a:buChar char="•"/>
              <a:defRPr/>
            </a:pPr>
            <a:r>
              <a:rPr lang="en-US" sz="1200" b="0" u="none" dirty="0" smtClean="0">
                <a:latin typeface="Verdana" pitchFamily="34" charset="0"/>
                <a:ea typeface="Verdana" pitchFamily="34" charset="0"/>
                <a:cs typeface="Verdana" pitchFamily="34" charset="0"/>
              </a:rPr>
              <a:t>Completed all products</a:t>
            </a:r>
            <a:endParaRPr lang="en-US" sz="1200" b="0" u="none" dirty="0">
              <a:latin typeface="Verdana" pitchFamily="34" charset="0"/>
              <a:ea typeface="Verdana" pitchFamily="34" charset="0"/>
              <a:cs typeface="Verdana" pitchFamily="34" charset="0"/>
            </a:endParaRPr>
          </a:p>
        </p:txBody>
      </p:sp>
      <p:sp>
        <p:nvSpPr>
          <p:cNvPr id="18" name="TextBox 17"/>
          <p:cNvSpPr txBox="1"/>
          <p:nvPr/>
        </p:nvSpPr>
        <p:spPr>
          <a:xfrm>
            <a:off x="7000875" y="4648200"/>
            <a:ext cx="2143125" cy="460375"/>
          </a:xfrm>
          <a:prstGeom prst="rect">
            <a:avLst/>
          </a:prstGeom>
          <a:noFill/>
          <a:ln>
            <a:solidFill>
              <a:schemeClr val="accent2"/>
            </a:solidFill>
          </a:ln>
        </p:spPr>
        <p:txBody>
          <a:bodyPr wrap="none">
            <a:spAutoFit/>
          </a:bodyPr>
          <a:lstStyle/>
          <a:p>
            <a:pPr>
              <a:spcBef>
                <a:spcPts val="0"/>
              </a:spcBef>
              <a:buClr>
                <a:srgbClr val="38AB5D"/>
              </a:buClr>
              <a:buSzPct val="150000"/>
              <a:defRPr/>
            </a:pPr>
            <a:r>
              <a:rPr lang="en-US" sz="1200" b="0" dirty="0">
                <a:latin typeface="Verdana" pitchFamily="34" charset="0"/>
                <a:ea typeface="Verdana" pitchFamily="34" charset="0"/>
                <a:cs typeface="Verdana" pitchFamily="34" charset="0"/>
              </a:rPr>
              <a:t>Taiwan</a:t>
            </a:r>
          </a:p>
          <a:p>
            <a:pPr marL="174625" indent="-174625">
              <a:spcBef>
                <a:spcPts val="0"/>
              </a:spcBef>
              <a:buClr>
                <a:schemeClr val="accent2"/>
              </a:buClr>
              <a:buSzPct val="150000"/>
              <a:buFont typeface="Arial" pitchFamily="34" charset="0"/>
              <a:buChar char="•"/>
              <a:defRPr/>
            </a:pPr>
            <a:r>
              <a:rPr lang="en-US" sz="1200" b="0" u="none" dirty="0">
                <a:latin typeface="Verdana" pitchFamily="34" charset="0"/>
                <a:ea typeface="Verdana" pitchFamily="34" charset="0"/>
                <a:cs typeface="Verdana" pitchFamily="34" charset="0"/>
              </a:rPr>
              <a:t>Completed all products</a:t>
            </a:r>
          </a:p>
        </p:txBody>
      </p:sp>
      <p:sp>
        <p:nvSpPr>
          <p:cNvPr id="19" name="TextBox 18"/>
          <p:cNvSpPr txBox="1"/>
          <p:nvPr/>
        </p:nvSpPr>
        <p:spPr>
          <a:xfrm>
            <a:off x="6934200" y="3016250"/>
            <a:ext cx="2143536" cy="461665"/>
          </a:xfrm>
          <a:prstGeom prst="rect">
            <a:avLst/>
          </a:prstGeom>
          <a:noFill/>
          <a:ln>
            <a:solidFill>
              <a:schemeClr val="accent2"/>
            </a:solidFill>
          </a:ln>
        </p:spPr>
        <p:txBody>
          <a:bodyPr wrap="none">
            <a:spAutoFit/>
          </a:bodyPr>
          <a:lstStyle/>
          <a:p>
            <a:pPr>
              <a:spcBef>
                <a:spcPts val="0"/>
              </a:spcBef>
              <a:buClr>
                <a:srgbClr val="38AB5D"/>
              </a:buClr>
              <a:buSzPct val="150000"/>
              <a:defRPr/>
            </a:pPr>
            <a:r>
              <a:rPr lang="en-US" sz="1200" b="0" dirty="0">
                <a:latin typeface="Verdana" pitchFamily="34" charset="0"/>
                <a:ea typeface="Verdana" pitchFamily="34" charset="0"/>
                <a:cs typeface="Verdana" pitchFamily="34" charset="0"/>
              </a:rPr>
              <a:t>S Korea</a:t>
            </a:r>
          </a:p>
          <a:p>
            <a:pPr marL="174625" indent="-174625">
              <a:spcBef>
                <a:spcPts val="0"/>
              </a:spcBef>
              <a:buClr>
                <a:schemeClr val="accent2"/>
              </a:buClr>
              <a:buSzPct val="150000"/>
              <a:buFont typeface="Arial" pitchFamily="34" charset="0"/>
              <a:buChar char="•"/>
              <a:defRPr/>
            </a:pPr>
            <a:r>
              <a:rPr lang="en-US" sz="1200" b="0" u="none" dirty="0" smtClean="0">
                <a:latin typeface="Verdana" pitchFamily="34" charset="0"/>
                <a:ea typeface="Verdana" pitchFamily="34" charset="0"/>
                <a:cs typeface="Verdana" pitchFamily="34" charset="0"/>
              </a:rPr>
              <a:t>Completed all products</a:t>
            </a:r>
            <a:endParaRPr lang="en-US" sz="1200" b="0" u="none" dirty="0">
              <a:latin typeface="Verdana" pitchFamily="34" charset="0"/>
              <a:ea typeface="Verdana" pitchFamily="34" charset="0"/>
              <a:cs typeface="Verdana" pitchFamily="34" charset="0"/>
            </a:endParaRPr>
          </a:p>
        </p:txBody>
      </p:sp>
      <p:sp>
        <p:nvSpPr>
          <p:cNvPr id="20" name="TextBox 19"/>
          <p:cNvSpPr txBox="1"/>
          <p:nvPr/>
        </p:nvSpPr>
        <p:spPr>
          <a:xfrm>
            <a:off x="3810000" y="5791200"/>
            <a:ext cx="2624180" cy="646331"/>
          </a:xfrm>
          <a:prstGeom prst="rect">
            <a:avLst/>
          </a:prstGeom>
          <a:noFill/>
          <a:ln>
            <a:solidFill>
              <a:schemeClr val="accent2"/>
            </a:solidFill>
          </a:ln>
        </p:spPr>
        <p:txBody>
          <a:bodyPr wrap="none">
            <a:spAutoFit/>
          </a:bodyPr>
          <a:lstStyle/>
          <a:p>
            <a:pPr>
              <a:spcBef>
                <a:spcPts val="0"/>
              </a:spcBef>
              <a:buClr>
                <a:srgbClr val="38AB5D"/>
              </a:buClr>
              <a:buSzPct val="150000"/>
              <a:defRPr/>
            </a:pPr>
            <a:r>
              <a:rPr lang="en-US" sz="1200" b="0" dirty="0">
                <a:latin typeface="Verdana" pitchFamily="34" charset="0"/>
                <a:ea typeface="Verdana" pitchFamily="34" charset="0"/>
                <a:cs typeface="Verdana" pitchFamily="34" charset="0"/>
              </a:rPr>
              <a:t>Australia, </a:t>
            </a:r>
            <a:r>
              <a:rPr lang="en-US" sz="1200" b="0" dirty="0" smtClean="0">
                <a:latin typeface="Verdana" pitchFamily="34" charset="0"/>
                <a:ea typeface="Verdana" pitchFamily="34" charset="0"/>
                <a:cs typeface="Verdana" pitchFamily="34" charset="0"/>
              </a:rPr>
              <a:t>Philippines</a:t>
            </a:r>
            <a:endParaRPr lang="en-US" sz="1200" b="0" dirty="0">
              <a:latin typeface="Verdana" pitchFamily="34" charset="0"/>
              <a:ea typeface="Verdana" pitchFamily="34" charset="0"/>
              <a:cs typeface="Verdana" pitchFamily="34" charset="0"/>
            </a:endParaRPr>
          </a:p>
          <a:p>
            <a:pPr marL="174625" indent="-174625">
              <a:spcBef>
                <a:spcPts val="0"/>
              </a:spcBef>
              <a:buClr>
                <a:schemeClr val="accent2"/>
              </a:buClr>
              <a:buSzPct val="150000"/>
              <a:buFont typeface="Arial" pitchFamily="34" charset="0"/>
              <a:buChar char="•"/>
              <a:defRPr/>
            </a:pPr>
            <a:r>
              <a:rPr lang="en-US" sz="1200" b="0" u="none" dirty="0">
                <a:latin typeface="Verdana" pitchFamily="34" charset="0"/>
                <a:ea typeface="Verdana" pitchFamily="34" charset="0"/>
                <a:cs typeface="Verdana" pitchFamily="34" charset="0"/>
              </a:rPr>
              <a:t>Testing completed</a:t>
            </a:r>
          </a:p>
          <a:p>
            <a:pPr marL="174625" indent="-174625">
              <a:spcBef>
                <a:spcPts val="0"/>
              </a:spcBef>
              <a:buClr>
                <a:schemeClr val="accent2"/>
              </a:buClr>
              <a:buSzPct val="150000"/>
              <a:buFont typeface="Arial" pitchFamily="34" charset="0"/>
              <a:buChar char="•"/>
              <a:defRPr/>
            </a:pPr>
            <a:r>
              <a:rPr lang="en-US" sz="1200" b="0" u="none" dirty="0">
                <a:latin typeface="Verdana" pitchFamily="34" charset="0"/>
                <a:ea typeface="Verdana" pitchFamily="34" charset="0"/>
                <a:cs typeface="Verdana" pitchFamily="34" charset="0"/>
              </a:rPr>
              <a:t>Tentative timing </a:t>
            </a:r>
            <a:r>
              <a:rPr lang="en-US" sz="1200" b="0" u="none" dirty="0" smtClean="0">
                <a:latin typeface="Verdana" pitchFamily="34" charset="0"/>
                <a:ea typeface="Verdana" pitchFamily="34" charset="0"/>
                <a:cs typeface="Verdana" pitchFamily="34" charset="0"/>
              </a:rPr>
              <a:t>2014 - 2015</a:t>
            </a:r>
            <a:endParaRPr lang="en-US" sz="1200" b="0" u="none" dirty="0">
              <a:latin typeface="Verdana" pitchFamily="34" charset="0"/>
              <a:ea typeface="Verdana" pitchFamily="34" charset="0"/>
              <a:cs typeface="Verdana" pitchFamily="34" charset="0"/>
            </a:endParaRPr>
          </a:p>
        </p:txBody>
      </p:sp>
      <p:sp>
        <p:nvSpPr>
          <p:cNvPr id="21" name="TextBox 20"/>
          <p:cNvSpPr txBox="1"/>
          <p:nvPr/>
        </p:nvSpPr>
        <p:spPr>
          <a:xfrm>
            <a:off x="6934200" y="3860800"/>
            <a:ext cx="2143536" cy="461665"/>
          </a:xfrm>
          <a:prstGeom prst="rect">
            <a:avLst/>
          </a:prstGeom>
          <a:noFill/>
          <a:ln>
            <a:solidFill>
              <a:schemeClr val="accent2"/>
            </a:solidFill>
          </a:ln>
        </p:spPr>
        <p:txBody>
          <a:bodyPr wrap="none">
            <a:spAutoFit/>
          </a:bodyPr>
          <a:lstStyle/>
          <a:p>
            <a:pPr>
              <a:spcBef>
                <a:spcPts val="0"/>
              </a:spcBef>
              <a:buClr>
                <a:srgbClr val="38AB5D"/>
              </a:buClr>
              <a:buSzPct val="150000"/>
              <a:defRPr/>
            </a:pPr>
            <a:r>
              <a:rPr lang="en-US" sz="1200" b="0" dirty="0">
                <a:latin typeface="Verdana" pitchFamily="34" charset="0"/>
                <a:ea typeface="Verdana" pitchFamily="34" charset="0"/>
                <a:cs typeface="Verdana" pitchFamily="34" charset="0"/>
              </a:rPr>
              <a:t>Japan</a:t>
            </a:r>
          </a:p>
          <a:p>
            <a:pPr marL="174625" indent="-174625">
              <a:spcBef>
                <a:spcPts val="0"/>
              </a:spcBef>
              <a:buClr>
                <a:schemeClr val="accent2"/>
              </a:buClr>
              <a:buSzPct val="150000"/>
              <a:buFont typeface="Arial" pitchFamily="34" charset="0"/>
              <a:buChar char="•"/>
              <a:defRPr/>
            </a:pPr>
            <a:r>
              <a:rPr lang="en-US" sz="1200" b="0" u="none" dirty="0" smtClean="0">
                <a:latin typeface="Verdana" pitchFamily="34" charset="0"/>
                <a:ea typeface="Verdana" pitchFamily="34" charset="0"/>
                <a:cs typeface="Verdana" pitchFamily="34" charset="0"/>
              </a:rPr>
              <a:t>Completed all products</a:t>
            </a:r>
            <a:endParaRPr lang="en-US" sz="1200" b="0" u="none" dirty="0">
              <a:latin typeface="Verdana" pitchFamily="34" charset="0"/>
              <a:ea typeface="Verdana" pitchFamily="34" charset="0"/>
              <a:cs typeface="Verdana" pitchFamily="34" charset="0"/>
            </a:endParaRPr>
          </a:p>
        </p:txBody>
      </p:sp>
      <p:sp>
        <p:nvSpPr>
          <p:cNvPr id="22" name="TextBox 21"/>
          <p:cNvSpPr txBox="1"/>
          <p:nvPr/>
        </p:nvSpPr>
        <p:spPr>
          <a:xfrm>
            <a:off x="5476464" y="2274888"/>
            <a:ext cx="2143536" cy="461665"/>
          </a:xfrm>
          <a:prstGeom prst="rect">
            <a:avLst/>
          </a:prstGeom>
          <a:noFill/>
          <a:ln>
            <a:solidFill>
              <a:schemeClr val="accent2"/>
            </a:solidFill>
          </a:ln>
        </p:spPr>
        <p:txBody>
          <a:bodyPr wrap="none">
            <a:spAutoFit/>
          </a:bodyPr>
          <a:lstStyle/>
          <a:p>
            <a:pPr>
              <a:spcBef>
                <a:spcPts val="0"/>
              </a:spcBef>
              <a:buClr>
                <a:srgbClr val="38AB5D"/>
              </a:buClr>
              <a:buSzPct val="150000"/>
              <a:defRPr/>
            </a:pPr>
            <a:r>
              <a:rPr lang="en-US" sz="1200" b="0" dirty="0">
                <a:latin typeface="Verdana" pitchFamily="34" charset="0"/>
                <a:ea typeface="Verdana" pitchFamily="34" charset="0"/>
                <a:cs typeface="Verdana" pitchFamily="34" charset="0"/>
              </a:rPr>
              <a:t>China</a:t>
            </a:r>
          </a:p>
          <a:p>
            <a:pPr marL="174625" indent="-174625">
              <a:spcBef>
                <a:spcPts val="0"/>
              </a:spcBef>
              <a:buClr>
                <a:schemeClr val="accent2"/>
              </a:buClr>
              <a:buSzPct val="150000"/>
              <a:buFont typeface="Arial" pitchFamily="34" charset="0"/>
              <a:buChar char="•"/>
              <a:defRPr/>
            </a:pPr>
            <a:r>
              <a:rPr lang="en-US" sz="1200" b="0" u="none" dirty="0" smtClean="0">
                <a:latin typeface="Verdana" pitchFamily="34" charset="0"/>
                <a:ea typeface="Verdana" pitchFamily="34" charset="0"/>
                <a:cs typeface="Verdana" pitchFamily="34" charset="0"/>
              </a:rPr>
              <a:t>Completed all products</a:t>
            </a:r>
            <a:endParaRPr lang="en-US" sz="1200" b="0" u="none" dirty="0">
              <a:latin typeface="Verdana" pitchFamily="34" charset="0"/>
              <a:ea typeface="Verdana" pitchFamily="34" charset="0"/>
              <a:cs typeface="Verdana" pitchFamily="34" charset="0"/>
            </a:endParaRPr>
          </a:p>
        </p:txBody>
      </p:sp>
      <p:sp>
        <p:nvSpPr>
          <p:cNvPr id="23" name="TextBox 22"/>
          <p:cNvSpPr txBox="1"/>
          <p:nvPr/>
        </p:nvSpPr>
        <p:spPr>
          <a:xfrm>
            <a:off x="2057400" y="2281535"/>
            <a:ext cx="3168240" cy="461665"/>
          </a:xfrm>
          <a:prstGeom prst="rect">
            <a:avLst/>
          </a:prstGeom>
          <a:noFill/>
          <a:ln>
            <a:solidFill>
              <a:schemeClr val="accent2"/>
            </a:solidFill>
          </a:ln>
        </p:spPr>
        <p:txBody>
          <a:bodyPr wrap="none">
            <a:spAutoFit/>
          </a:bodyPr>
          <a:lstStyle/>
          <a:p>
            <a:pPr>
              <a:spcBef>
                <a:spcPts val="0"/>
              </a:spcBef>
              <a:buClr>
                <a:srgbClr val="38AB5D"/>
              </a:buClr>
              <a:buSzPct val="150000"/>
              <a:defRPr/>
            </a:pPr>
            <a:r>
              <a:rPr lang="en-US" sz="1200" b="0" dirty="0">
                <a:latin typeface="Verdana" pitchFamily="34" charset="0"/>
                <a:ea typeface="Verdana" pitchFamily="34" charset="0"/>
                <a:cs typeface="Verdana" pitchFamily="34" charset="0"/>
              </a:rPr>
              <a:t>EU</a:t>
            </a:r>
          </a:p>
          <a:p>
            <a:pPr marL="174625" indent="-174625">
              <a:spcBef>
                <a:spcPts val="0"/>
              </a:spcBef>
              <a:buClr>
                <a:schemeClr val="accent2"/>
              </a:buClr>
              <a:buSzPct val="150000"/>
              <a:buFont typeface="Arial" pitchFamily="34" charset="0"/>
              <a:buChar char="•"/>
              <a:defRPr/>
            </a:pPr>
            <a:r>
              <a:rPr lang="en-US" sz="1200" b="0" u="none" dirty="0" smtClean="0">
                <a:latin typeface="Verdana" pitchFamily="34" charset="0"/>
                <a:ea typeface="Verdana" pitchFamily="34" charset="0"/>
                <a:cs typeface="Verdana" pitchFamily="34" charset="0"/>
              </a:rPr>
              <a:t>DPMP </a:t>
            </a:r>
            <a:r>
              <a:rPr lang="en-US" sz="1200" b="0" u="none" dirty="0" err="1" smtClean="0">
                <a:latin typeface="Verdana" pitchFamily="34" charset="0"/>
                <a:ea typeface="Verdana" pitchFamily="34" charset="0"/>
                <a:cs typeface="Verdana" pitchFamily="34" charset="0"/>
              </a:rPr>
              <a:t>REACh</a:t>
            </a:r>
            <a:r>
              <a:rPr lang="en-US" sz="1200" b="0" u="none" dirty="0" smtClean="0">
                <a:latin typeface="Verdana" pitchFamily="34" charset="0"/>
                <a:ea typeface="Verdana" pitchFamily="34" charset="0"/>
                <a:cs typeface="Verdana" pitchFamily="34" charset="0"/>
              </a:rPr>
              <a:t> registered per May ‘13</a:t>
            </a:r>
            <a:endParaRPr lang="en-US" sz="1200" b="0" u="none" dirty="0">
              <a:latin typeface="Verdana" pitchFamily="34" charset="0"/>
              <a:ea typeface="Verdana" pitchFamily="34" charset="0"/>
              <a:cs typeface="Verdana" pitchFamily="34" charset="0"/>
            </a:endParaRPr>
          </a:p>
        </p:txBody>
      </p:sp>
      <p:sp>
        <p:nvSpPr>
          <p:cNvPr id="3085" name="Freeform 25"/>
          <p:cNvSpPr>
            <a:spLocks/>
          </p:cNvSpPr>
          <p:nvPr/>
        </p:nvSpPr>
        <p:spPr bwMode="auto">
          <a:xfrm>
            <a:off x="2438400" y="3092450"/>
            <a:ext cx="1005840" cy="76200"/>
          </a:xfrm>
          <a:custGeom>
            <a:avLst/>
            <a:gdLst>
              <a:gd name="T0" fmla="*/ 0 w 762000"/>
              <a:gd name="T1" fmla="*/ 0 h 206829"/>
              <a:gd name="T2" fmla="*/ 399173 w 762000"/>
              <a:gd name="T3" fmla="*/ 0 h 206829"/>
              <a:gd name="T4" fmla="*/ 404958 w 762000"/>
              <a:gd name="T5" fmla="*/ 517 h 206829"/>
              <a:gd name="T6" fmla="*/ 0 60000 65536"/>
              <a:gd name="T7" fmla="*/ 0 60000 65536"/>
              <a:gd name="T8" fmla="*/ 0 60000 65536"/>
              <a:gd name="T9" fmla="*/ 0 w 762000"/>
              <a:gd name="T10" fmla="*/ 0 h 206829"/>
              <a:gd name="T11" fmla="*/ 762000 w 762000"/>
              <a:gd name="T12" fmla="*/ 206829 h 206829"/>
            </a:gdLst>
            <a:ahLst/>
            <a:cxnLst>
              <a:cxn ang="T6">
                <a:pos x="T0" y="T1"/>
              </a:cxn>
              <a:cxn ang="T7">
                <a:pos x="T2" y="T3"/>
              </a:cxn>
              <a:cxn ang="T8">
                <a:pos x="T4" y="T5"/>
              </a:cxn>
            </a:cxnLst>
            <a:rect l="T9" t="T10" r="T11" b="T12"/>
            <a:pathLst>
              <a:path w="762000" h="206829">
                <a:moveTo>
                  <a:pt x="0" y="0"/>
                </a:moveTo>
                <a:lnTo>
                  <a:pt x="751114" y="0"/>
                </a:lnTo>
                <a:lnTo>
                  <a:pt x="762000" y="206829"/>
                </a:lnTo>
              </a:path>
            </a:pathLst>
          </a:custGeom>
          <a:noFill/>
          <a:ln w="9525" cap="flat" cmpd="sng" algn="ctr">
            <a:solidFill>
              <a:schemeClr val="accent2"/>
            </a:solidFill>
            <a:prstDash val="solid"/>
            <a:round/>
            <a:headEnd type="none" w="med" len="med"/>
            <a:tailEnd type="none" w="med" len="med"/>
          </a:ln>
        </p:spPr>
        <p:txBody>
          <a:bodyPr anchor="ctr"/>
          <a:lstStyle/>
          <a:p>
            <a:endParaRPr lang="en-US"/>
          </a:p>
        </p:txBody>
      </p:sp>
      <p:sp>
        <p:nvSpPr>
          <p:cNvPr id="3086" name="Freeform 26"/>
          <p:cNvSpPr>
            <a:spLocks/>
          </p:cNvSpPr>
          <p:nvPr/>
        </p:nvSpPr>
        <p:spPr bwMode="auto">
          <a:xfrm>
            <a:off x="2258377" y="3679825"/>
            <a:ext cx="1185863" cy="566738"/>
          </a:xfrm>
          <a:custGeom>
            <a:avLst/>
            <a:gdLst>
              <a:gd name="T0" fmla="*/ 0 w 1774372"/>
              <a:gd name="T1" fmla="*/ 569470 h 566057"/>
              <a:gd name="T2" fmla="*/ 158209 w 1774372"/>
              <a:gd name="T3" fmla="*/ 569470 h 566057"/>
              <a:gd name="T4" fmla="*/ 158209 w 1774372"/>
              <a:gd name="T5" fmla="*/ 0 h 566057"/>
              <a:gd name="T6" fmla="*/ 0 60000 65536"/>
              <a:gd name="T7" fmla="*/ 0 60000 65536"/>
              <a:gd name="T8" fmla="*/ 0 60000 65536"/>
              <a:gd name="T9" fmla="*/ 0 w 1774372"/>
              <a:gd name="T10" fmla="*/ 0 h 566057"/>
              <a:gd name="T11" fmla="*/ 1774372 w 1774372"/>
              <a:gd name="T12" fmla="*/ 566057 h 566057"/>
            </a:gdLst>
            <a:ahLst/>
            <a:cxnLst>
              <a:cxn ang="T6">
                <a:pos x="T0" y="T1"/>
              </a:cxn>
              <a:cxn ang="T7">
                <a:pos x="T2" y="T3"/>
              </a:cxn>
              <a:cxn ang="T8">
                <a:pos x="T4" y="T5"/>
              </a:cxn>
            </a:cxnLst>
            <a:rect l="T9" t="T10" r="T11" b="T12"/>
            <a:pathLst>
              <a:path w="1774372" h="566057">
                <a:moveTo>
                  <a:pt x="0" y="566057"/>
                </a:moveTo>
                <a:lnTo>
                  <a:pt x="1774372" y="566057"/>
                </a:lnTo>
                <a:lnTo>
                  <a:pt x="1774372" y="0"/>
                </a:lnTo>
              </a:path>
            </a:pathLst>
          </a:custGeom>
          <a:noFill/>
          <a:ln w="9525" cap="flat" cmpd="sng" algn="ctr">
            <a:solidFill>
              <a:schemeClr val="accent2"/>
            </a:solidFill>
            <a:prstDash val="solid"/>
            <a:round/>
            <a:headEnd type="none" w="med" len="med"/>
            <a:tailEnd type="none" w="med" len="med"/>
          </a:ln>
        </p:spPr>
        <p:txBody>
          <a:bodyPr anchor="ctr"/>
          <a:lstStyle/>
          <a:p>
            <a:endParaRPr lang="en-US"/>
          </a:p>
        </p:txBody>
      </p:sp>
      <p:cxnSp>
        <p:nvCxnSpPr>
          <p:cNvPr id="3087" name="Straight Connector 28"/>
          <p:cNvCxnSpPr>
            <a:cxnSpLocks noChangeShapeType="1"/>
          </p:cNvCxnSpPr>
          <p:nvPr/>
        </p:nvCxnSpPr>
        <p:spPr bwMode="auto">
          <a:xfrm rot="5400000">
            <a:off x="4252118" y="3063082"/>
            <a:ext cx="639763" cy="0"/>
          </a:xfrm>
          <a:prstGeom prst="line">
            <a:avLst/>
          </a:prstGeom>
          <a:noFill/>
          <a:ln w="9525" algn="ctr">
            <a:solidFill>
              <a:schemeClr val="accent2"/>
            </a:solidFill>
            <a:round/>
            <a:headEnd/>
            <a:tailEnd/>
          </a:ln>
        </p:spPr>
      </p:cxnSp>
      <p:cxnSp>
        <p:nvCxnSpPr>
          <p:cNvPr id="3088" name="Straight Connector 29"/>
          <p:cNvCxnSpPr>
            <a:cxnSpLocks noChangeShapeType="1"/>
          </p:cNvCxnSpPr>
          <p:nvPr/>
        </p:nvCxnSpPr>
        <p:spPr bwMode="auto">
          <a:xfrm rot="5400000">
            <a:off x="5257800" y="3200400"/>
            <a:ext cx="914400" cy="0"/>
          </a:xfrm>
          <a:prstGeom prst="line">
            <a:avLst/>
          </a:prstGeom>
          <a:noFill/>
          <a:ln w="9525" algn="ctr">
            <a:solidFill>
              <a:schemeClr val="accent2"/>
            </a:solidFill>
            <a:round/>
            <a:headEnd/>
            <a:tailEnd/>
          </a:ln>
        </p:spPr>
      </p:cxnSp>
      <p:sp>
        <p:nvSpPr>
          <p:cNvPr id="3089" name="Freeform 32"/>
          <p:cNvSpPr>
            <a:spLocks/>
          </p:cNvSpPr>
          <p:nvPr/>
        </p:nvSpPr>
        <p:spPr bwMode="auto">
          <a:xfrm>
            <a:off x="6003925" y="3395663"/>
            <a:ext cx="922338" cy="301625"/>
          </a:xfrm>
          <a:custGeom>
            <a:avLst/>
            <a:gdLst>
              <a:gd name="T0" fmla="*/ 919592 w 923026"/>
              <a:gd name="T1" fmla="*/ 0 h 301925"/>
              <a:gd name="T2" fmla="*/ 0 w 923026"/>
              <a:gd name="T3" fmla="*/ 0 h 301925"/>
              <a:gd name="T4" fmla="*/ 0 w 923026"/>
              <a:gd name="T5" fmla="*/ 300428 h 301925"/>
              <a:gd name="T6" fmla="*/ 0 w 923026"/>
              <a:gd name="T7" fmla="*/ 300428 h 301925"/>
              <a:gd name="T8" fmla="*/ 0 w 923026"/>
              <a:gd name="T9" fmla="*/ 300428 h 301925"/>
              <a:gd name="T10" fmla="*/ 0 60000 65536"/>
              <a:gd name="T11" fmla="*/ 0 60000 65536"/>
              <a:gd name="T12" fmla="*/ 0 60000 65536"/>
              <a:gd name="T13" fmla="*/ 0 60000 65536"/>
              <a:gd name="T14" fmla="*/ 0 60000 65536"/>
              <a:gd name="T15" fmla="*/ 0 w 923026"/>
              <a:gd name="T16" fmla="*/ 0 h 301925"/>
              <a:gd name="T17" fmla="*/ 923026 w 923026"/>
              <a:gd name="T18" fmla="*/ 301925 h 301925"/>
            </a:gdLst>
            <a:ahLst/>
            <a:cxnLst>
              <a:cxn ang="T10">
                <a:pos x="T0" y="T1"/>
              </a:cxn>
              <a:cxn ang="T11">
                <a:pos x="T2" y="T3"/>
              </a:cxn>
              <a:cxn ang="T12">
                <a:pos x="T4" y="T5"/>
              </a:cxn>
              <a:cxn ang="T13">
                <a:pos x="T6" y="T7"/>
              </a:cxn>
              <a:cxn ang="T14">
                <a:pos x="T8" y="T9"/>
              </a:cxn>
            </a:cxnLst>
            <a:rect l="T15" t="T16" r="T17" b="T18"/>
            <a:pathLst>
              <a:path w="923026" h="301925">
                <a:moveTo>
                  <a:pt x="923026" y="0"/>
                </a:moveTo>
                <a:lnTo>
                  <a:pt x="0" y="0"/>
                </a:lnTo>
                <a:lnTo>
                  <a:pt x="0" y="301925"/>
                </a:lnTo>
              </a:path>
            </a:pathLst>
          </a:custGeom>
          <a:noFill/>
          <a:ln w="9525" cap="flat" cmpd="sng" algn="ctr">
            <a:solidFill>
              <a:schemeClr val="accent2"/>
            </a:solidFill>
            <a:prstDash val="solid"/>
            <a:round/>
            <a:headEnd type="none" w="med" len="med"/>
            <a:tailEnd type="none" w="med" len="med"/>
          </a:ln>
        </p:spPr>
        <p:txBody>
          <a:bodyPr anchor="ctr"/>
          <a:lstStyle/>
          <a:p>
            <a:endParaRPr lang="en-US"/>
          </a:p>
        </p:txBody>
      </p:sp>
      <p:cxnSp>
        <p:nvCxnSpPr>
          <p:cNvPr id="3090" name="Straight Connector 33"/>
          <p:cNvCxnSpPr>
            <a:cxnSpLocks noChangeShapeType="1"/>
          </p:cNvCxnSpPr>
          <p:nvPr/>
        </p:nvCxnSpPr>
        <p:spPr bwMode="auto">
          <a:xfrm>
            <a:off x="6019800" y="4648200"/>
            <a:ext cx="0" cy="1143002"/>
          </a:xfrm>
          <a:prstGeom prst="line">
            <a:avLst/>
          </a:prstGeom>
          <a:noFill/>
          <a:ln w="9525" algn="ctr">
            <a:solidFill>
              <a:schemeClr val="accent2"/>
            </a:solidFill>
            <a:round/>
            <a:headEnd/>
            <a:tailEnd/>
          </a:ln>
        </p:spPr>
      </p:cxnSp>
      <p:sp>
        <p:nvSpPr>
          <p:cNvPr id="3091" name="Freeform 35"/>
          <p:cNvSpPr>
            <a:spLocks/>
          </p:cNvSpPr>
          <p:nvPr/>
        </p:nvSpPr>
        <p:spPr bwMode="auto">
          <a:xfrm>
            <a:off x="6142038" y="3705225"/>
            <a:ext cx="784225" cy="225425"/>
          </a:xfrm>
          <a:custGeom>
            <a:avLst/>
            <a:gdLst>
              <a:gd name="T0" fmla="*/ 0 w 785003"/>
              <a:gd name="T1" fmla="*/ 0 h 362310"/>
              <a:gd name="T2" fmla="*/ 0 w 785003"/>
              <a:gd name="T3" fmla="*/ 20913 h 362310"/>
              <a:gd name="T4" fmla="*/ 781121 w 785003"/>
              <a:gd name="T5" fmla="*/ 20913 h 362310"/>
              <a:gd name="T6" fmla="*/ 0 60000 65536"/>
              <a:gd name="T7" fmla="*/ 0 60000 65536"/>
              <a:gd name="T8" fmla="*/ 0 60000 65536"/>
              <a:gd name="T9" fmla="*/ 0 w 785003"/>
              <a:gd name="T10" fmla="*/ 0 h 362310"/>
              <a:gd name="T11" fmla="*/ 785003 w 785003"/>
              <a:gd name="T12" fmla="*/ 362310 h 362310"/>
            </a:gdLst>
            <a:ahLst/>
            <a:cxnLst>
              <a:cxn ang="T6">
                <a:pos x="T0" y="T1"/>
              </a:cxn>
              <a:cxn ang="T7">
                <a:pos x="T2" y="T3"/>
              </a:cxn>
              <a:cxn ang="T8">
                <a:pos x="T4" y="T5"/>
              </a:cxn>
            </a:cxnLst>
            <a:rect l="T9" t="T10" r="T11" b="T12"/>
            <a:pathLst>
              <a:path w="785003" h="362310">
                <a:moveTo>
                  <a:pt x="0" y="0"/>
                </a:moveTo>
                <a:lnTo>
                  <a:pt x="0" y="362310"/>
                </a:lnTo>
                <a:lnTo>
                  <a:pt x="785003" y="362310"/>
                </a:lnTo>
              </a:path>
            </a:pathLst>
          </a:custGeom>
          <a:noFill/>
          <a:ln w="9525" cap="flat" cmpd="sng" algn="ctr">
            <a:solidFill>
              <a:schemeClr val="accent2"/>
            </a:solidFill>
            <a:prstDash val="solid"/>
            <a:round/>
            <a:headEnd type="none" w="med" len="med"/>
            <a:tailEnd type="none" w="med" len="med"/>
          </a:ln>
        </p:spPr>
        <p:txBody>
          <a:bodyPr anchor="ctr"/>
          <a:lstStyle/>
          <a:p>
            <a:endParaRPr lang="en-US"/>
          </a:p>
        </p:txBody>
      </p:sp>
      <p:sp>
        <p:nvSpPr>
          <p:cNvPr id="3092" name="Freeform 36"/>
          <p:cNvSpPr>
            <a:spLocks/>
          </p:cNvSpPr>
          <p:nvPr/>
        </p:nvSpPr>
        <p:spPr bwMode="auto">
          <a:xfrm>
            <a:off x="5943600" y="3895725"/>
            <a:ext cx="1066800" cy="1057275"/>
          </a:xfrm>
          <a:custGeom>
            <a:avLst/>
            <a:gdLst>
              <a:gd name="T0" fmla="*/ 0 w 1000664"/>
              <a:gd name="T1" fmla="*/ 0 h 1216325"/>
              <a:gd name="T2" fmla="*/ 997972 w 1000664"/>
              <a:gd name="T3" fmla="*/ 1214825 h 1216325"/>
              <a:gd name="T4" fmla="*/ 0 60000 65536"/>
              <a:gd name="T5" fmla="*/ 0 60000 65536"/>
              <a:gd name="T6" fmla="*/ 0 w 1000664"/>
              <a:gd name="T7" fmla="*/ 0 h 1216325"/>
              <a:gd name="T8" fmla="*/ 1000664 w 1000664"/>
              <a:gd name="T9" fmla="*/ 1216325 h 1216325"/>
            </a:gdLst>
            <a:ahLst/>
            <a:cxnLst>
              <a:cxn ang="T4">
                <a:pos x="T0" y="T1"/>
              </a:cxn>
              <a:cxn ang="T5">
                <a:pos x="T2" y="T3"/>
              </a:cxn>
            </a:cxnLst>
            <a:rect l="T6" t="T7" r="T8" b="T9"/>
            <a:pathLst>
              <a:path w="1000664" h="1216325">
                <a:moveTo>
                  <a:pt x="0" y="0"/>
                </a:moveTo>
                <a:lnTo>
                  <a:pt x="1000664" y="1216325"/>
                </a:lnTo>
              </a:path>
            </a:pathLst>
          </a:custGeom>
          <a:solidFill>
            <a:srgbClr val="FFCC00"/>
          </a:solidFill>
          <a:ln w="9525" cap="flat" cmpd="sng" algn="ctr">
            <a:solidFill>
              <a:schemeClr val="accent2"/>
            </a:solidFill>
            <a:prstDash val="solid"/>
            <a:round/>
            <a:headEnd type="none" w="med" len="med"/>
            <a:tailEnd type="none" w="med" len="med"/>
          </a:ln>
        </p:spPr>
        <p:txBody>
          <a:bodyPr anchor="ctr"/>
          <a:lstStyle/>
          <a:p>
            <a:endParaRPr lang="en-US"/>
          </a:p>
        </p:txBody>
      </p:sp>
      <p:sp>
        <p:nvSpPr>
          <p:cNvPr id="16" name="TextBox 15"/>
          <p:cNvSpPr txBox="1"/>
          <p:nvPr/>
        </p:nvSpPr>
        <p:spPr>
          <a:xfrm>
            <a:off x="304800" y="4006850"/>
            <a:ext cx="2133600" cy="461665"/>
          </a:xfrm>
          <a:prstGeom prst="rect">
            <a:avLst/>
          </a:prstGeom>
          <a:solidFill>
            <a:schemeClr val="bg1"/>
          </a:solidFill>
          <a:ln>
            <a:solidFill>
              <a:schemeClr val="accent2"/>
            </a:solidFill>
          </a:ln>
        </p:spPr>
        <p:txBody>
          <a:bodyPr wrap="square">
            <a:spAutoFit/>
          </a:bodyPr>
          <a:lstStyle/>
          <a:p>
            <a:pPr>
              <a:spcBef>
                <a:spcPts val="0"/>
              </a:spcBef>
              <a:buClr>
                <a:srgbClr val="38AB5D"/>
              </a:buClr>
              <a:buSzPct val="150000"/>
              <a:defRPr/>
            </a:pPr>
            <a:r>
              <a:rPr lang="en-US" sz="1200" b="0" dirty="0">
                <a:latin typeface="Verdana" pitchFamily="34" charset="0"/>
                <a:ea typeface="Verdana" pitchFamily="34" charset="0"/>
                <a:cs typeface="Verdana" pitchFamily="34" charset="0"/>
              </a:rPr>
              <a:t>USA</a:t>
            </a:r>
          </a:p>
          <a:p>
            <a:pPr marL="174625" indent="-174625">
              <a:spcBef>
                <a:spcPts val="0"/>
              </a:spcBef>
              <a:buClr>
                <a:schemeClr val="accent2"/>
              </a:buClr>
              <a:buSzPct val="150000"/>
              <a:buFont typeface="Arial" pitchFamily="34" charset="0"/>
              <a:buChar char="•"/>
              <a:defRPr/>
            </a:pPr>
            <a:r>
              <a:rPr lang="en-US" sz="1200" b="0" u="none" dirty="0">
                <a:latin typeface="Verdana" pitchFamily="34" charset="0"/>
                <a:ea typeface="Verdana" pitchFamily="34" charset="0"/>
                <a:cs typeface="Verdana" pitchFamily="34" charset="0"/>
              </a:rPr>
              <a:t>Completed all products</a:t>
            </a:r>
          </a:p>
        </p:txBody>
      </p:sp>
      <p:sp>
        <p:nvSpPr>
          <p:cNvPr id="25" name="Title 24"/>
          <p:cNvSpPr>
            <a:spLocks noGrp="1"/>
          </p:cNvSpPr>
          <p:nvPr>
            <p:ph type="title"/>
          </p:nvPr>
        </p:nvSpPr>
        <p:spPr/>
        <p:txBody>
          <a:bodyPr/>
          <a:lstStyle/>
          <a:p>
            <a:r>
              <a:rPr lang="en-US" dirty="0" smtClean="0"/>
              <a:t>Global Registration NOFIA Products</a:t>
            </a:r>
            <a:endParaRPr lang="en-US" dirty="0"/>
          </a:p>
        </p:txBody>
      </p:sp>
      <p:sp>
        <p:nvSpPr>
          <p:cNvPr id="24" name="TextBox 23"/>
          <p:cNvSpPr txBox="1"/>
          <p:nvPr/>
        </p:nvSpPr>
        <p:spPr>
          <a:xfrm>
            <a:off x="6705600" y="5791200"/>
            <a:ext cx="1762855" cy="461665"/>
          </a:xfrm>
          <a:prstGeom prst="rect">
            <a:avLst/>
          </a:prstGeom>
          <a:noFill/>
          <a:ln>
            <a:solidFill>
              <a:schemeClr val="accent2"/>
            </a:solidFill>
          </a:ln>
        </p:spPr>
        <p:txBody>
          <a:bodyPr wrap="none">
            <a:spAutoFit/>
          </a:bodyPr>
          <a:lstStyle/>
          <a:p>
            <a:pPr>
              <a:spcBef>
                <a:spcPts val="0"/>
              </a:spcBef>
              <a:buClr>
                <a:srgbClr val="38AB5D"/>
              </a:buClr>
              <a:buSzPct val="150000"/>
              <a:defRPr/>
            </a:pPr>
            <a:r>
              <a:rPr lang="en-US" sz="1200" b="0" dirty="0" smtClean="0">
                <a:latin typeface="Verdana" pitchFamily="34" charset="0"/>
                <a:ea typeface="Verdana" pitchFamily="34" charset="0"/>
                <a:cs typeface="Verdana" pitchFamily="34" charset="0"/>
              </a:rPr>
              <a:t>New Zealand</a:t>
            </a:r>
          </a:p>
          <a:p>
            <a:pPr>
              <a:spcBef>
                <a:spcPts val="0"/>
              </a:spcBef>
              <a:buClr>
                <a:srgbClr val="38AB5D"/>
              </a:buClr>
              <a:buSzPct val="150000"/>
              <a:defRPr/>
            </a:pPr>
            <a:r>
              <a:rPr lang="en-US" sz="1200" b="0" u="none" dirty="0" smtClean="0">
                <a:latin typeface="Verdana" pitchFamily="34" charset="0"/>
                <a:ea typeface="Verdana" pitchFamily="34" charset="0"/>
                <a:cs typeface="Verdana" pitchFamily="34" charset="0"/>
              </a:rPr>
              <a:t>All Polymers exempt</a:t>
            </a:r>
            <a:endParaRPr lang="en-US" sz="1200" b="0" u="none" dirty="0">
              <a:latin typeface="Verdana" pitchFamily="34" charset="0"/>
              <a:ea typeface="Verdana" pitchFamily="34" charset="0"/>
              <a:cs typeface="Verdana" pitchFamily="34" charset="0"/>
            </a:endParaRPr>
          </a:p>
        </p:txBody>
      </p:sp>
      <p:sp>
        <p:nvSpPr>
          <p:cNvPr id="27" name="Freeform 36"/>
          <p:cNvSpPr>
            <a:spLocks/>
          </p:cNvSpPr>
          <p:nvPr/>
        </p:nvSpPr>
        <p:spPr bwMode="auto">
          <a:xfrm>
            <a:off x="6553201" y="4876801"/>
            <a:ext cx="533400" cy="914400"/>
          </a:xfrm>
          <a:custGeom>
            <a:avLst/>
            <a:gdLst>
              <a:gd name="T0" fmla="*/ 0 w 1000664"/>
              <a:gd name="T1" fmla="*/ 0 h 1216325"/>
              <a:gd name="T2" fmla="*/ 997972 w 1000664"/>
              <a:gd name="T3" fmla="*/ 1214825 h 1216325"/>
              <a:gd name="T4" fmla="*/ 0 60000 65536"/>
              <a:gd name="T5" fmla="*/ 0 60000 65536"/>
              <a:gd name="T6" fmla="*/ 0 w 1000664"/>
              <a:gd name="T7" fmla="*/ 0 h 1216325"/>
              <a:gd name="T8" fmla="*/ 1000664 w 1000664"/>
              <a:gd name="T9" fmla="*/ 1216325 h 1216325"/>
            </a:gdLst>
            <a:ahLst/>
            <a:cxnLst>
              <a:cxn ang="T4">
                <a:pos x="T0" y="T1"/>
              </a:cxn>
              <a:cxn ang="T5">
                <a:pos x="T2" y="T3"/>
              </a:cxn>
            </a:cxnLst>
            <a:rect l="T6" t="T7" r="T8" b="T9"/>
            <a:pathLst>
              <a:path w="1000664" h="1216325">
                <a:moveTo>
                  <a:pt x="0" y="0"/>
                </a:moveTo>
                <a:lnTo>
                  <a:pt x="1000664" y="1216325"/>
                </a:lnTo>
              </a:path>
            </a:pathLst>
          </a:custGeom>
          <a:solidFill>
            <a:srgbClr val="FFCC00"/>
          </a:solidFill>
          <a:ln w="9525" cap="flat" cmpd="sng" algn="ctr">
            <a:solidFill>
              <a:schemeClr val="accent2"/>
            </a:solidFill>
            <a:prstDash val="solid"/>
            <a:round/>
            <a:headEnd type="none" w="med" len="med"/>
            <a:tailEnd type="none" w="med" len="med"/>
          </a:ln>
        </p:spPr>
        <p:txBody>
          <a:bodyPr anchor="ctr"/>
          <a:lstStyle/>
          <a:p>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bwMode="ltGray"/>
        <p:txBody>
          <a:bodyPr/>
          <a:lstStyle/>
          <a:p>
            <a:pPr>
              <a:spcBef>
                <a:spcPts val="0"/>
              </a:spcBef>
            </a:pPr>
            <a:endParaRPr lang="en-US" sz="2400" dirty="0" smtClean="0"/>
          </a:p>
          <a:p>
            <a:pPr>
              <a:spcBef>
                <a:spcPts val="0"/>
              </a:spcBef>
            </a:pPr>
            <a:r>
              <a:rPr lang="en-US" sz="2400" dirty="0" smtClean="0">
                <a:solidFill>
                  <a:schemeClr val="accent2">
                    <a:lumMod val="40000"/>
                    <a:lumOff val="60000"/>
                  </a:schemeClr>
                </a:solidFill>
              </a:rPr>
              <a:t>General Introduction and Company Profile</a:t>
            </a:r>
          </a:p>
          <a:p>
            <a:r>
              <a:rPr lang="en-US" sz="2400" dirty="0" smtClean="0">
                <a:solidFill>
                  <a:schemeClr val="accent2">
                    <a:lumMod val="40000"/>
                    <a:lumOff val="60000"/>
                  </a:schemeClr>
                </a:solidFill>
              </a:rPr>
              <a:t>Product Introduction</a:t>
            </a:r>
          </a:p>
          <a:p>
            <a:r>
              <a:rPr lang="en-US" sz="2400" dirty="0" smtClean="0"/>
              <a:t>Applications</a:t>
            </a:r>
          </a:p>
          <a:p>
            <a:pPr>
              <a:spcBef>
                <a:spcPts val="600"/>
              </a:spcBef>
              <a:tabLst>
                <a:tab pos="228600" algn="l"/>
              </a:tabLst>
            </a:pPr>
            <a:r>
              <a:rPr lang="en-US" sz="2000" b="0" dirty="0" smtClean="0"/>
              <a:t>	</a:t>
            </a:r>
            <a:r>
              <a:rPr lang="en-US" sz="2000" b="0" dirty="0" smtClean="0">
                <a:solidFill>
                  <a:schemeClr val="bg1"/>
                </a:solidFill>
              </a:rPr>
              <a:t>- Fibers</a:t>
            </a:r>
          </a:p>
          <a:p>
            <a:pPr>
              <a:spcBef>
                <a:spcPts val="600"/>
              </a:spcBef>
              <a:tabLst>
                <a:tab pos="228600" algn="l"/>
              </a:tabLst>
            </a:pPr>
            <a:r>
              <a:rPr lang="en-US" sz="2000" b="0" dirty="0" smtClean="0">
                <a:solidFill>
                  <a:schemeClr val="accent2">
                    <a:lumMod val="40000"/>
                    <a:lumOff val="60000"/>
                  </a:schemeClr>
                </a:solidFill>
              </a:rPr>
              <a:t>	- Thermoplastic Polyurethane (TPU)</a:t>
            </a:r>
          </a:p>
          <a:p>
            <a:pPr>
              <a:spcBef>
                <a:spcPts val="600"/>
              </a:spcBef>
              <a:tabLst>
                <a:tab pos="228600" algn="l"/>
              </a:tabLst>
            </a:pPr>
            <a:r>
              <a:rPr lang="en-US" sz="2000" b="0" dirty="0" smtClean="0"/>
              <a:t>	</a:t>
            </a:r>
            <a:r>
              <a:rPr lang="en-US" sz="2000" b="0" dirty="0" smtClean="0">
                <a:solidFill>
                  <a:schemeClr val="accent2">
                    <a:lumMod val="40000"/>
                    <a:lumOff val="60000"/>
                  </a:schemeClr>
                </a:solidFill>
              </a:rPr>
              <a:t>- Polycarbonate (PC)</a:t>
            </a:r>
          </a:p>
          <a:p>
            <a:pPr>
              <a:spcBef>
                <a:spcPts val="600"/>
              </a:spcBef>
              <a:tabLst>
                <a:tab pos="228600" algn="l"/>
              </a:tabLst>
            </a:pPr>
            <a:r>
              <a:rPr lang="en-US" sz="2000" b="0" dirty="0" smtClean="0"/>
              <a:t>	</a:t>
            </a:r>
            <a:r>
              <a:rPr lang="en-US" sz="2000" b="0" dirty="0" smtClean="0">
                <a:solidFill>
                  <a:schemeClr val="accent2">
                    <a:lumMod val="40000"/>
                    <a:lumOff val="60000"/>
                  </a:schemeClr>
                </a:solidFill>
              </a:rPr>
              <a:t>- </a:t>
            </a:r>
            <a:r>
              <a:rPr lang="en-US" sz="2000" b="0" dirty="0" err="1" smtClean="0">
                <a:solidFill>
                  <a:schemeClr val="accent2">
                    <a:lumMod val="40000"/>
                    <a:lumOff val="60000"/>
                  </a:schemeClr>
                </a:solidFill>
              </a:rPr>
              <a:t>Thermosets</a:t>
            </a:r>
            <a:endParaRPr lang="en-US" sz="2000" b="0" dirty="0" smtClean="0">
              <a:solidFill>
                <a:schemeClr val="accent2">
                  <a:lumMod val="40000"/>
                  <a:lumOff val="60000"/>
                </a:schemeClr>
              </a:solidFill>
            </a:endParaRPr>
          </a:p>
          <a:p>
            <a:r>
              <a:rPr lang="en-US" sz="2400" dirty="0" smtClean="0">
                <a:solidFill>
                  <a:schemeClr val="accent2">
                    <a:lumMod val="40000"/>
                    <a:lumOff val="60000"/>
                  </a:schemeClr>
                </a:solidFill>
              </a:rPr>
              <a:t>Recap and Future Outlook</a:t>
            </a:r>
            <a:endParaRPr lang="en-US" sz="2400" dirty="0">
              <a:solidFill>
                <a:schemeClr val="accent2">
                  <a:lumMod val="40000"/>
                  <a:lumOff val="60000"/>
                </a:schemeClr>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6" name="Picture 6"/>
          <p:cNvPicPr>
            <a:picLocks noChangeAspect="1" noChangeArrowheads="1"/>
          </p:cNvPicPr>
          <p:nvPr/>
        </p:nvPicPr>
        <p:blipFill>
          <a:blip r:embed="rId3" cstate="screen"/>
          <a:srcRect/>
          <a:stretch>
            <a:fillRect/>
          </a:stretch>
        </p:blipFill>
        <p:spPr bwMode="auto">
          <a:xfrm>
            <a:off x="6667500" y="2810421"/>
            <a:ext cx="2057400" cy="1611808"/>
          </a:xfrm>
          <a:prstGeom prst="roundRect">
            <a:avLst>
              <a:gd name="adj" fmla="val 8594"/>
            </a:avLst>
          </a:prstGeom>
          <a:solidFill>
            <a:srgbClr val="FFFFFF">
              <a:shade val="85000"/>
            </a:srgbClr>
          </a:solidFill>
          <a:ln>
            <a:solidFill>
              <a:srgbClr val="0077B4"/>
            </a:solidFill>
          </a:ln>
          <a:effectLst>
            <a:reflection blurRad="12700" stA="38000" endPos="28000" dist="5000" dir="5400000" sy="-100000" algn="bl" rotWithShape="0"/>
          </a:effectLst>
        </p:spPr>
      </p:pic>
      <p:sp>
        <p:nvSpPr>
          <p:cNvPr id="14338" name="Title 1"/>
          <p:cNvSpPr>
            <a:spLocks noGrp="1"/>
          </p:cNvSpPr>
          <p:nvPr>
            <p:ph type="title"/>
          </p:nvPr>
        </p:nvSpPr>
        <p:spPr/>
        <p:txBody>
          <a:bodyPr/>
          <a:lstStyle/>
          <a:p>
            <a:pPr eaLnBrk="1" hangingPunct="1"/>
            <a:r>
              <a:rPr lang="en-US" dirty="0" smtClean="0"/>
              <a:t>Fibers (Carpets, Textiles, Artificial Wigs)</a:t>
            </a:r>
          </a:p>
        </p:txBody>
      </p:sp>
      <p:sp>
        <p:nvSpPr>
          <p:cNvPr id="14339" name="Content Placeholder 2"/>
          <p:cNvSpPr>
            <a:spLocks noGrp="1"/>
          </p:cNvSpPr>
          <p:nvPr>
            <p:ph idx="4294967295"/>
          </p:nvPr>
        </p:nvSpPr>
        <p:spPr>
          <a:xfrm>
            <a:off x="525462" y="1139825"/>
            <a:ext cx="5951538" cy="4953000"/>
          </a:xfrm>
          <a:prstGeom prst="rect">
            <a:avLst/>
          </a:prstGeom>
        </p:spPr>
        <p:txBody>
          <a:bodyPr lIns="0" tIns="0" rIns="0" bIns="0"/>
          <a:lstStyle/>
          <a:p>
            <a:pPr eaLnBrk="1" hangingPunct="1">
              <a:spcBef>
                <a:spcPts val="0"/>
              </a:spcBef>
              <a:spcAft>
                <a:spcPts val="0"/>
              </a:spcAft>
              <a:buFont typeface="Symbol" pitchFamily="18" charset="2"/>
              <a:buNone/>
            </a:pPr>
            <a:r>
              <a:rPr lang="en-US" sz="1600" dirty="0" smtClean="0">
                <a:solidFill>
                  <a:srgbClr val="0077C0"/>
                </a:solidFill>
              </a:rPr>
              <a:t> </a:t>
            </a:r>
            <a:r>
              <a:rPr lang="en-US" sz="2000" dirty="0" smtClean="0">
                <a:solidFill>
                  <a:srgbClr val="0077C0"/>
                </a:solidFill>
              </a:rPr>
              <a:t>NOFIA delivers:</a:t>
            </a:r>
            <a:endParaRPr lang="en-US" sz="1800" dirty="0" smtClean="0">
              <a:solidFill>
                <a:srgbClr val="0077C0"/>
              </a:solidFill>
            </a:endParaRPr>
          </a:p>
          <a:p>
            <a:pPr marL="457200" lvl="1" indent="-228600" eaLnBrk="1" hangingPunct="1">
              <a:spcBef>
                <a:spcPts val="0"/>
              </a:spcBef>
              <a:spcAft>
                <a:spcPts val="0"/>
              </a:spcAft>
              <a:buClr>
                <a:srgbClr val="0077C0"/>
              </a:buClr>
              <a:buSzPct val="120000"/>
              <a:buFont typeface="Arial" pitchFamily="34" charset="0"/>
              <a:buChar char="•"/>
            </a:pPr>
            <a:r>
              <a:rPr lang="en-US" sz="1600" b="0" dirty="0" smtClean="0"/>
              <a:t>Melt processability </a:t>
            </a:r>
            <a:r>
              <a:rPr lang="en-US" sz="1600" b="0" dirty="0" smtClean="0">
                <a:sym typeface="Wingdings" pitchFamily="2" charset="2"/>
              </a:rPr>
              <a:t> </a:t>
            </a:r>
            <a:r>
              <a:rPr lang="en-US" sz="1600" b="0" dirty="0" smtClean="0"/>
              <a:t>dry blending with the base fiber-polymer at the hopper</a:t>
            </a:r>
          </a:p>
          <a:p>
            <a:pPr marL="457200" lvl="1" indent="-228600" eaLnBrk="1" hangingPunct="1">
              <a:spcBef>
                <a:spcPts val="0"/>
              </a:spcBef>
              <a:spcAft>
                <a:spcPts val="0"/>
              </a:spcAft>
              <a:buClr>
                <a:srgbClr val="0077C0"/>
              </a:buClr>
              <a:buSzPct val="120000"/>
              <a:buFont typeface="Arial" pitchFamily="34" charset="0"/>
              <a:buChar char="•"/>
            </a:pPr>
            <a:r>
              <a:rPr lang="en-US" sz="1600" b="0" dirty="0" smtClean="0"/>
              <a:t>Flexibility of base polymer (e.g. use recycle PET)</a:t>
            </a:r>
          </a:p>
          <a:p>
            <a:pPr marL="457200" lvl="1" indent="-228600" eaLnBrk="1" hangingPunct="1">
              <a:spcBef>
                <a:spcPts val="0"/>
              </a:spcBef>
              <a:spcAft>
                <a:spcPts val="0"/>
              </a:spcAft>
              <a:buClr>
                <a:srgbClr val="0077C0"/>
              </a:buClr>
              <a:buSzPct val="120000"/>
              <a:buFont typeface="Arial" pitchFamily="34" charset="0"/>
              <a:buChar char="•"/>
            </a:pPr>
            <a:r>
              <a:rPr lang="en-US" sz="1600" b="0" dirty="0" smtClean="0"/>
              <a:t>Flexibility of addition level of FR</a:t>
            </a:r>
          </a:p>
          <a:p>
            <a:pPr marL="457200" lvl="1" indent="-228600" eaLnBrk="1" hangingPunct="1">
              <a:spcBef>
                <a:spcPts val="0"/>
              </a:spcBef>
              <a:spcAft>
                <a:spcPts val="0"/>
              </a:spcAft>
              <a:buClr>
                <a:srgbClr val="0077C0"/>
              </a:buClr>
              <a:buSzPct val="120000"/>
              <a:buFont typeface="Arial" pitchFamily="34" charset="0"/>
              <a:buChar char="•"/>
            </a:pPr>
            <a:r>
              <a:rPr lang="en-US" sz="1600" b="0" dirty="0" smtClean="0"/>
              <a:t>FR performance at relatively low loadings</a:t>
            </a:r>
          </a:p>
          <a:p>
            <a:pPr marL="457200" lvl="1" indent="-228600" eaLnBrk="1" hangingPunct="1">
              <a:spcBef>
                <a:spcPts val="0"/>
              </a:spcBef>
              <a:spcAft>
                <a:spcPts val="0"/>
              </a:spcAft>
              <a:buClr>
                <a:srgbClr val="0077C0"/>
              </a:buClr>
              <a:buSzPct val="120000"/>
              <a:buFont typeface="Arial" pitchFamily="34" charset="0"/>
              <a:buChar char="•"/>
            </a:pPr>
            <a:r>
              <a:rPr lang="en-US" sz="1600" b="0" dirty="0" smtClean="0"/>
              <a:t>No limitation in fiber diameter</a:t>
            </a:r>
          </a:p>
          <a:p>
            <a:pPr marL="457200" lvl="1" indent="-228600" eaLnBrk="1" hangingPunct="1">
              <a:spcBef>
                <a:spcPts val="0"/>
              </a:spcBef>
              <a:spcAft>
                <a:spcPts val="0"/>
              </a:spcAft>
              <a:buClr>
                <a:srgbClr val="0077C0"/>
              </a:buClr>
              <a:buSzPct val="120000"/>
              <a:buFont typeface="Arial" pitchFamily="34" charset="0"/>
              <a:buChar char="•"/>
            </a:pPr>
            <a:r>
              <a:rPr lang="en-US" sz="1600" b="0" dirty="0" smtClean="0"/>
              <a:t>Enhancement of spinning process and eliminates need for filter packs,</a:t>
            </a:r>
          </a:p>
          <a:p>
            <a:pPr marL="457200" lvl="1" indent="-228600" eaLnBrk="1" hangingPunct="1">
              <a:spcBef>
                <a:spcPts val="0"/>
              </a:spcBef>
              <a:spcAft>
                <a:spcPts val="0"/>
              </a:spcAft>
              <a:buClr>
                <a:srgbClr val="0077C0"/>
              </a:buClr>
              <a:buSzPct val="120000"/>
              <a:buFont typeface="Arial" pitchFamily="34" charset="0"/>
              <a:buChar char="•"/>
            </a:pPr>
            <a:r>
              <a:rPr lang="en-US" sz="1600" b="0" dirty="0" smtClean="0"/>
              <a:t>No deterioration of fiber properties</a:t>
            </a:r>
          </a:p>
          <a:p>
            <a:pPr marL="457200" lvl="1" indent="-228600" eaLnBrk="1" hangingPunct="1">
              <a:spcBef>
                <a:spcPts val="0"/>
              </a:spcBef>
              <a:spcAft>
                <a:spcPts val="0"/>
              </a:spcAft>
              <a:buClr>
                <a:srgbClr val="0077C0"/>
              </a:buClr>
              <a:buSzPct val="120000"/>
              <a:buFont typeface="Arial" pitchFamily="34" charset="0"/>
              <a:buChar char="•"/>
            </a:pPr>
            <a:r>
              <a:rPr lang="en-US" sz="1600" b="0" dirty="0" smtClean="0"/>
              <a:t>No secondary operations to add FR compound necessary</a:t>
            </a:r>
          </a:p>
          <a:p>
            <a:pPr marL="457200" lvl="1" indent="-228600" eaLnBrk="1" hangingPunct="1">
              <a:spcBef>
                <a:spcPts val="0"/>
              </a:spcBef>
              <a:spcAft>
                <a:spcPts val="0"/>
              </a:spcAft>
              <a:buClr>
                <a:srgbClr val="0077C0"/>
              </a:buClr>
              <a:buSzPct val="120000"/>
              <a:buFont typeface="Arial" pitchFamily="34" charset="0"/>
              <a:buChar char="•"/>
            </a:pPr>
            <a:r>
              <a:rPr lang="en-US" sz="1600" b="0" dirty="0" smtClean="0"/>
              <a:t>No migration</a:t>
            </a:r>
          </a:p>
          <a:p>
            <a:pPr marL="457200" lvl="1" indent="-228600" eaLnBrk="1" hangingPunct="1">
              <a:spcBef>
                <a:spcPts val="0"/>
              </a:spcBef>
              <a:spcAft>
                <a:spcPts val="0"/>
              </a:spcAft>
              <a:buClr>
                <a:srgbClr val="0077C0"/>
              </a:buClr>
              <a:buSzPct val="120000"/>
              <a:buFont typeface="Arial" pitchFamily="34" charset="0"/>
              <a:buChar char="•"/>
            </a:pPr>
            <a:endParaRPr lang="en-US" sz="1600" b="0" dirty="0" smtClean="0"/>
          </a:p>
          <a:p>
            <a:pPr marL="457200" indent="-457200" eaLnBrk="1" hangingPunct="1">
              <a:spcBef>
                <a:spcPts val="0"/>
              </a:spcBef>
              <a:spcAft>
                <a:spcPts val="0"/>
              </a:spcAft>
              <a:buFont typeface="Symbol" pitchFamily="18" charset="2"/>
              <a:buNone/>
            </a:pPr>
            <a:r>
              <a:rPr lang="en-US" sz="2000" dirty="0" smtClean="0">
                <a:solidFill>
                  <a:srgbClr val="0077C0"/>
                </a:solidFill>
              </a:rPr>
              <a:t>Target Polymer System</a:t>
            </a:r>
            <a:endParaRPr lang="en-US" sz="1800" dirty="0" smtClean="0">
              <a:solidFill>
                <a:srgbClr val="0077C0"/>
              </a:solidFill>
            </a:endParaRPr>
          </a:p>
          <a:p>
            <a:pPr marL="457200" lvl="1" indent="-228600" eaLnBrk="1" hangingPunct="1">
              <a:spcBef>
                <a:spcPts val="0"/>
              </a:spcBef>
              <a:spcAft>
                <a:spcPts val="0"/>
              </a:spcAft>
              <a:buClr>
                <a:srgbClr val="0077C0"/>
              </a:buClr>
              <a:buSzPct val="120000"/>
              <a:buFont typeface="Arial" pitchFamily="34" charset="0"/>
              <a:buChar char="•"/>
            </a:pPr>
            <a:r>
              <a:rPr lang="en-US" sz="1600" b="0" dirty="0" smtClean="0"/>
              <a:t>Polyesters</a:t>
            </a:r>
          </a:p>
          <a:p>
            <a:pPr marL="457200" lvl="1" indent="-228600" eaLnBrk="1" hangingPunct="1">
              <a:spcBef>
                <a:spcPts val="0"/>
              </a:spcBef>
              <a:spcAft>
                <a:spcPts val="0"/>
              </a:spcAft>
              <a:buClr>
                <a:srgbClr val="0077C0"/>
              </a:buClr>
              <a:buSzPct val="120000"/>
              <a:buFont typeface="Arial" pitchFamily="34" charset="0"/>
              <a:buChar char="•"/>
            </a:pPr>
            <a:endParaRPr lang="en-US" sz="2000" dirty="0" smtClean="0">
              <a:solidFill>
                <a:srgbClr val="0077C0"/>
              </a:solidFill>
            </a:endParaRPr>
          </a:p>
          <a:p>
            <a:pPr marL="457200" indent="-457200" eaLnBrk="1" hangingPunct="1">
              <a:spcBef>
                <a:spcPts val="0"/>
              </a:spcBef>
              <a:spcAft>
                <a:spcPts val="0"/>
              </a:spcAft>
              <a:buFont typeface="Symbol" pitchFamily="18" charset="2"/>
              <a:buNone/>
            </a:pPr>
            <a:r>
              <a:rPr lang="en-US" sz="2000" dirty="0" smtClean="0">
                <a:solidFill>
                  <a:srgbClr val="0077C0"/>
                </a:solidFill>
              </a:rPr>
              <a:t>FRX POLYMERS’ Solution</a:t>
            </a:r>
          </a:p>
          <a:p>
            <a:pPr marL="457200" lvl="1" indent="-228600" eaLnBrk="1" hangingPunct="1">
              <a:spcBef>
                <a:spcPts val="0"/>
              </a:spcBef>
              <a:spcAft>
                <a:spcPts val="0"/>
              </a:spcAft>
              <a:buClr>
                <a:srgbClr val="0077C0"/>
              </a:buClr>
              <a:buSzPct val="120000"/>
              <a:buFont typeface="Arial" pitchFamily="34" charset="0"/>
              <a:buChar char="•"/>
            </a:pPr>
            <a:r>
              <a:rPr lang="en-US" sz="1600" b="0" dirty="0" smtClean="0"/>
              <a:t>NOFIA HM1100</a:t>
            </a:r>
          </a:p>
        </p:txBody>
      </p:sp>
      <p:pic>
        <p:nvPicPr>
          <p:cNvPr id="19460" name="Picture 3"/>
          <p:cNvPicPr>
            <a:picLocks noChangeAspect="1" noChangeArrowheads="1"/>
          </p:cNvPicPr>
          <p:nvPr/>
        </p:nvPicPr>
        <p:blipFill>
          <a:blip r:embed="rId4" cstate="screen"/>
          <a:srcRect l="10000" t="4278" r="3659" b="5216"/>
          <a:stretch>
            <a:fillRect/>
          </a:stretch>
        </p:blipFill>
        <p:spPr bwMode="auto">
          <a:xfrm>
            <a:off x="6665879" y="1143000"/>
            <a:ext cx="2060643" cy="1560035"/>
          </a:xfrm>
          <a:prstGeom prst="roundRect">
            <a:avLst>
              <a:gd name="adj" fmla="val 8594"/>
            </a:avLst>
          </a:prstGeom>
          <a:solidFill>
            <a:srgbClr val="FFFFFF">
              <a:shade val="85000"/>
            </a:srgbClr>
          </a:solidFill>
          <a:ln>
            <a:solidFill>
              <a:schemeClr val="accent6">
                <a:lumMod val="75000"/>
              </a:schemeClr>
            </a:solidFill>
          </a:ln>
          <a:effectLst>
            <a:reflection blurRad="12700" stA="38000" endPos="28000" dist="5000" dir="5400000" sy="-100000" algn="bl" rotWithShape="0"/>
          </a:effectLst>
        </p:spPr>
      </p:pic>
      <p:pic>
        <p:nvPicPr>
          <p:cNvPr id="604163" name="Picture 3"/>
          <p:cNvPicPr>
            <a:picLocks noChangeAspect="1" noChangeArrowheads="1"/>
          </p:cNvPicPr>
          <p:nvPr/>
        </p:nvPicPr>
        <p:blipFill>
          <a:blip r:embed="rId5" cstate="screen"/>
          <a:srcRect/>
          <a:stretch>
            <a:fillRect/>
          </a:stretch>
        </p:blipFill>
        <p:spPr bwMode="auto">
          <a:xfrm>
            <a:off x="6667500" y="4495800"/>
            <a:ext cx="2057400" cy="1607768"/>
          </a:xfrm>
          <a:prstGeom prst="roundRect">
            <a:avLst>
              <a:gd name="adj" fmla="val 8594"/>
            </a:avLst>
          </a:prstGeom>
          <a:solidFill>
            <a:srgbClr val="FFFFFF">
              <a:shade val="85000"/>
            </a:srgbClr>
          </a:solidFill>
          <a:ln>
            <a:solidFill>
              <a:srgbClr val="0077B4"/>
            </a:solidFill>
          </a:ln>
          <a:effectLst>
            <a:reflection blurRad="12700" stA="38000" endPos="28000" dist="5000" dir="5400000" sy="-100000" algn="bl" rotWithShape="0"/>
          </a:effectLst>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7681" name="Picture 1"/>
          <p:cNvPicPr>
            <a:picLocks noChangeArrowheads="1"/>
          </p:cNvPicPr>
          <p:nvPr/>
        </p:nvPicPr>
        <p:blipFill>
          <a:blip r:embed="rId7" cstate="screen"/>
          <a:srcRect/>
          <a:stretch>
            <a:fillRect/>
          </a:stretch>
        </p:blipFill>
        <p:spPr bwMode="auto">
          <a:xfrm>
            <a:off x="550863" y="1981200"/>
            <a:ext cx="8366760" cy="1709928"/>
          </a:xfrm>
          <a:prstGeom prst="rect">
            <a:avLst/>
          </a:prstGeom>
          <a:noFill/>
          <a:ln w="9525">
            <a:noFill/>
            <a:miter lim="800000"/>
            <a:headEnd/>
            <a:tailEnd/>
          </a:ln>
          <a:effectLst/>
        </p:spPr>
      </p:pic>
      <p:sp>
        <p:nvSpPr>
          <p:cNvPr id="15362" name="TextBox 7"/>
          <p:cNvSpPr txBox="1">
            <a:spLocks noChangeArrowheads="1"/>
          </p:cNvSpPr>
          <p:nvPr/>
        </p:nvSpPr>
        <p:spPr bwMode="auto">
          <a:xfrm>
            <a:off x="457200" y="1155700"/>
            <a:ext cx="8458200" cy="846138"/>
          </a:xfrm>
          <a:prstGeom prst="rect">
            <a:avLst/>
          </a:prstGeom>
          <a:noFill/>
          <a:ln w="9525">
            <a:noFill/>
            <a:miter lim="800000"/>
            <a:headEnd/>
            <a:tailEnd/>
          </a:ln>
        </p:spPr>
        <p:txBody>
          <a:bodyPr>
            <a:spAutoFit/>
          </a:bodyPr>
          <a:lstStyle/>
          <a:p>
            <a:pPr marL="176213" indent="-176213">
              <a:lnSpc>
                <a:spcPct val="90000"/>
              </a:lnSpc>
              <a:spcBef>
                <a:spcPct val="40000"/>
              </a:spcBef>
              <a:buClr>
                <a:schemeClr val="accent2"/>
              </a:buClr>
              <a:buSzPct val="120000"/>
            </a:pPr>
            <a:r>
              <a:rPr lang="en-US" sz="1400" dirty="0">
                <a:latin typeface="Verdana" pitchFamily="34" charset="0"/>
                <a:cs typeface="Arial" pitchFamily="34" charset="0"/>
              </a:rPr>
              <a:t>ASTM D6413-99, Standard test Method for Flame Resistance of Textiles </a:t>
            </a:r>
          </a:p>
          <a:p>
            <a:pPr marL="176213" indent="-176213">
              <a:lnSpc>
                <a:spcPct val="90000"/>
              </a:lnSpc>
              <a:spcBef>
                <a:spcPct val="40000"/>
              </a:spcBef>
              <a:buClr>
                <a:schemeClr val="accent2"/>
              </a:buClr>
              <a:buSzPct val="120000"/>
              <a:buFont typeface="Arial" pitchFamily="34" charset="0"/>
              <a:buChar char="•"/>
            </a:pPr>
            <a:r>
              <a:rPr lang="en-US" sz="1400" b="0" u="none" dirty="0">
                <a:latin typeface="Verdana" pitchFamily="34" charset="0"/>
                <a:cs typeface="Arial" pitchFamily="34" charset="0"/>
              </a:rPr>
              <a:t>PET blends with </a:t>
            </a:r>
            <a:r>
              <a:rPr lang="en-US" sz="1400" b="0" u="none" dirty="0" smtClean="0">
                <a:latin typeface="Verdana" pitchFamily="34" charset="0"/>
                <a:cs typeface="Arial" pitchFamily="34" charset="0"/>
              </a:rPr>
              <a:t>HM1100 </a:t>
            </a:r>
            <a:r>
              <a:rPr lang="en-US" sz="1400" b="0" u="none" dirty="0">
                <a:latin typeface="Verdana" pitchFamily="34" charset="0"/>
                <a:cs typeface="Arial" pitchFamily="34" charset="0"/>
              </a:rPr>
              <a:t>were melt spun into 5-8 and 18-22 denier fibers.</a:t>
            </a:r>
          </a:p>
          <a:p>
            <a:pPr marL="176213" indent="-176213">
              <a:lnSpc>
                <a:spcPct val="90000"/>
              </a:lnSpc>
              <a:spcBef>
                <a:spcPct val="40000"/>
              </a:spcBef>
              <a:buClr>
                <a:schemeClr val="accent2"/>
              </a:buClr>
              <a:buSzPct val="120000"/>
              <a:buFont typeface="Arial" pitchFamily="34" charset="0"/>
              <a:buChar char="•"/>
            </a:pPr>
            <a:r>
              <a:rPr lang="en-US" sz="1400" b="0" u="none" dirty="0">
                <a:latin typeface="Verdana" pitchFamily="34" charset="0"/>
                <a:cs typeface="Arial" pitchFamily="34" charset="0"/>
              </a:rPr>
              <a:t>Fibers showed good FR behavior when tested according to ASTM 701.</a:t>
            </a:r>
          </a:p>
        </p:txBody>
      </p:sp>
      <p:sp>
        <p:nvSpPr>
          <p:cNvPr id="15363" name="Title 3"/>
          <p:cNvSpPr>
            <a:spLocks noGrp="1"/>
          </p:cNvSpPr>
          <p:nvPr>
            <p:ph type="title"/>
          </p:nvPr>
        </p:nvSpPr>
        <p:spPr/>
        <p:txBody>
          <a:bodyPr lIns="0" rIns="0"/>
          <a:lstStyle/>
          <a:p>
            <a:pPr eaLnBrk="1" hangingPunct="1"/>
            <a:r>
              <a:rPr lang="en-US" dirty="0" smtClean="0"/>
              <a:t>PET/HM1100 Fibers for Textiles – Lab Tests</a:t>
            </a:r>
          </a:p>
        </p:txBody>
      </p:sp>
      <p:sp>
        <p:nvSpPr>
          <p:cNvPr id="15364" name="TextBox 6"/>
          <p:cNvSpPr txBox="1">
            <a:spLocks noChangeArrowheads="1"/>
          </p:cNvSpPr>
          <p:nvPr/>
        </p:nvSpPr>
        <p:spPr bwMode="auto">
          <a:xfrm>
            <a:off x="6807200" y="3789363"/>
            <a:ext cx="2031197" cy="313932"/>
          </a:xfrm>
          <a:prstGeom prst="rect">
            <a:avLst/>
          </a:prstGeom>
          <a:noFill/>
          <a:ln w="9525">
            <a:noFill/>
            <a:miter lim="800000"/>
            <a:headEnd/>
            <a:tailEnd/>
          </a:ln>
        </p:spPr>
        <p:txBody>
          <a:bodyPr wrap="none">
            <a:spAutoFit/>
          </a:bodyPr>
          <a:lstStyle/>
          <a:p>
            <a:pPr>
              <a:lnSpc>
                <a:spcPct val="90000"/>
              </a:lnSpc>
              <a:spcBef>
                <a:spcPct val="40000"/>
              </a:spcBef>
              <a:buClr>
                <a:srgbClr val="38AB5D"/>
              </a:buClr>
              <a:buSzPct val="150000"/>
            </a:pPr>
            <a:r>
              <a:rPr lang="en-US" u="none" dirty="0">
                <a:solidFill>
                  <a:srgbClr val="FF0000"/>
                </a:solidFill>
                <a:cs typeface="Arial" pitchFamily="34" charset="0"/>
              </a:rPr>
              <a:t>Increasing </a:t>
            </a:r>
            <a:r>
              <a:rPr lang="en-US" u="none" dirty="0" smtClean="0">
                <a:solidFill>
                  <a:srgbClr val="FF0000"/>
                </a:solidFill>
                <a:cs typeface="Arial" pitchFamily="34" charset="0"/>
              </a:rPr>
              <a:t>HM1100</a:t>
            </a:r>
            <a:endParaRPr lang="en-US" u="none" dirty="0">
              <a:solidFill>
                <a:srgbClr val="FF0000"/>
              </a:solidFill>
              <a:cs typeface="Arial" pitchFamily="34" charset="0"/>
            </a:endParaRPr>
          </a:p>
        </p:txBody>
      </p:sp>
      <p:cxnSp>
        <p:nvCxnSpPr>
          <p:cNvPr id="15365" name="Straight Arrow Connector 13"/>
          <p:cNvCxnSpPr>
            <a:cxnSpLocks noChangeShapeType="1"/>
          </p:cNvCxnSpPr>
          <p:nvPr/>
        </p:nvCxnSpPr>
        <p:spPr bwMode="auto">
          <a:xfrm>
            <a:off x="3336925" y="3789363"/>
            <a:ext cx="5578475" cy="0"/>
          </a:xfrm>
          <a:prstGeom prst="straightConnector1">
            <a:avLst/>
          </a:prstGeom>
          <a:noFill/>
          <a:ln w="28575" algn="ctr">
            <a:solidFill>
              <a:srgbClr val="FF0000"/>
            </a:solidFill>
            <a:round/>
            <a:headEnd/>
            <a:tailEnd type="arrow" w="med" len="med"/>
          </a:ln>
        </p:spPr>
      </p:cxnSp>
      <p:sp>
        <p:nvSpPr>
          <p:cNvPr id="15367" name="TextBox 11"/>
          <p:cNvSpPr txBox="1">
            <a:spLocks noChangeArrowheads="1"/>
          </p:cNvSpPr>
          <p:nvPr/>
        </p:nvSpPr>
        <p:spPr bwMode="auto">
          <a:xfrm>
            <a:off x="4724400" y="5984875"/>
            <a:ext cx="614363" cy="312738"/>
          </a:xfrm>
          <a:prstGeom prst="rect">
            <a:avLst/>
          </a:prstGeom>
          <a:noFill/>
          <a:ln w="9525">
            <a:noFill/>
            <a:miter lim="800000"/>
            <a:headEnd/>
            <a:tailEnd/>
          </a:ln>
        </p:spPr>
        <p:txBody>
          <a:bodyPr wrap="none">
            <a:spAutoFit/>
          </a:bodyPr>
          <a:lstStyle/>
          <a:p>
            <a:pPr>
              <a:lnSpc>
                <a:spcPct val="90000"/>
              </a:lnSpc>
              <a:spcBef>
                <a:spcPct val="40000"/>
              </a:spcBef>
              <a:buClr>
                <a:srgbClr val="38AB5D"/>
              </a:buClr>
              <a:buSzPct val="150000"/>
            </a:pPr>
            <a:r>
              <a:rPr lang="en-US" u="none">
                <a:latin typeface="Verdana" pitchFamily="34" charset="0"/>
                <a:cs typeface="Arial" pitchFamily="34" charset="0"/>
              </a:rPr>
              <a:t>PET</a:t>
            </a:r>
          </a:p>
        </p:txBody>
      </p:sp>
      <p:sp>
        <p:nvSpPr>
          <p:cNvPr id="15368" name="TextBox 12"/>
          <p:cNvSpPr txBox="1">
            <a:spLocks noChangeArrowheads="1"/>
          </p:cNvSpPr>
          <p:nvPr/>
        </p:nvSpPr>
        <p:spPr bwMode="auto">
          <a:xfrm>
            <a:off x="6891338" y="6011863"/>
            <a:ext cx="1704313" cy="313932"/>
          </a:xfrm>
          <a:prstGeom prst="rect">
            <a:avLst/>
          </a:prstGeom>
          <a:noFill/>
          <a:ln w="9525">
            <a:noFill/>
            <a:miter lim="800000"/>
            <a:headEnd/>
            <a:tailEnd/>
          </a:ln>
        </p:spPr>
        <p:txBody>
          <a:bodyPr wrap="none">
            <a:spAutoFit/>
          </a:bodyPr>
          <a:lstStyle/>
          <a:p>
            <a:pPr>
              <a:lnSpc>
                <a:spcPct val="90000"/>
              </a:lnSpc>
              <a:spcBef>
                <a:spcPct val="40000"/>
              </a:spcBef>
              <a:buClr>
                <a:srgbClr val="38AB5D"/>
              </a:buClr>
              <a:buSzPct val="150000"/>
            </a:pPr>
            <a:r>
              <a:rPr lang="en-US" u="none" dirty="0" smtClean="0">
                <a:latin typeface="Verdana" pitchFamily="34" charset="0"/>
                <a:cs typeface="Arial" pitchFamily="34" charset="0"/>
              </a:rPr>
              <a:t>PET/HM1100</a:t>
            </a:r>
            <a:endParaRPr lang="en-US" u="none" dirty="0">
              <a:latin typeface="Verdana" pitchFamily="34" charset="0"/>
              <a:cs typeface="Arial" pitchFamily="34" charset="0"/>
            </a:endParaRPr>
          </a:p>
        </p:txBody>
      </p:sp>
      <p:pic>
        <p:nvPicPr>
          <p:cNvPr id="15369" name="Picture 14" descr="X:\Technical\Customers\americhem\Americhem Data _LK\Photos of burn samples\Control1,2,3 FRX 2.5 and 15%b 03_09_10.JPG"/>
          <p:cNvPicPr>
            <a:picLocks noChangeAspect="1" noChangeArrowheads="1"/>
          </p:cNvPicPr>
          <p:nvPr/>
        </p:nvPicPr>
        <p:blipFill>
          <a:blip r:embed="rId8" cstate="screen"/>
          <a:srcRect/>
          <a:stretch>
            <a:fillRect/>
          </a:stretch>
        </p:blipFill>
        <p:spPr bwMode="auto">
          <a:xfrm>
            <a:off x="609600" y="4202113"/>
            <a:ext cx="3009900" cy="1755775"/>
          </a:xfrm>
          <a:prstGeom prst="rect">
            <a:avLst/>
          </a:prstGeom>
          <a:noFill/>
          <a:ln w="9525">
            <a:noFill/>
            <a:miter lim="800000"/>
            <a:headEnd/>
            <a:tailEnd/>
          </a:ln>
        </p:spPr>
      </p:pic>
      <p:sp>
        <p:nvSpPr>
          <p:cNvPr id="15370" name="TextBox 6"/>
          <p:cNvSpPr txBox="1">
            <a:spLocks noChangeArrowheads="1"/>
          </p:cNvSpPr>
          <p:nvPr/>
        </p:nvSpPr>
        <p:spPr bwMode="auto">
          <a:xfrm>
            <a:off x="838200" y="4200525"/>
            <a:ext cx="1414463" cy="314325"/>
          </a:xfrm>
          <a:prstGeom prst="rect">
            <a:avLst/>
          </a:prstGeom>
          <a:solidFill>
            <a:srgbClr val="FF0000"/>
          </a:solidFill>
          <a:ln w="9525">
            <a:noFill/>
            <a:miter lim="800000"/>
            <a:headEnd/>
            <a:tailEnd/>
          </a:ln>
        </p:spPr>
        <p:txBody>
          <a:bodyPr>
            <a:spAutoFit/>
          </a:bodyPr>
          <a:lstStyle/>
          <a:p>
            <a:pPr algn="ctr">
              <a:lnSpc>
                <a:spcPct val="90000"/>
              </a:lnSpc>
              <a:spcBef>
                <a:spcPct val="40000"/>
              </a:spcBef>
              <a:buClr>
                <a:srgbClr val="38AB5D"/>
              </a:buClr>
              <a:buSzPct val="150000"/>
            </a:pPr>
            <a:r>
              <a:rPr lang="en-US" u="none">
                <a:solidFill>
                  <a:schemeClr val="bg1"/>
                </a:solidFill>
                <a:cs typeface="Arial" pitchFamily="34" charset="0"/>
              </a:rPr>
              <a:t>PET</a:t>
            </a:r>
          </a:p>
        </p:txBody>
      </p:sp>
      <p:sp>
        <p:nvSpPr>
          <p:cNvPr id="15371" name="TextBox 6"/>
          <p:cNvSpPr txBox="1">
            <a:spLocks noChangeArrowheads="1"/>
          </p:cNvSpPr>
          <p:nvPr/>
        </p:nvSpPr>
        <p:spPr bwMode="auto">
          <a:xfrm>
            <a:off x="2438400" y="4200525"/>
            <a:ext cx="1046163" cy="535531"/>
          </a:xfrm>
          <a:prstGeom prst="rect">
            <a:avLst/>
          </a:prstGeom>
          <a:solidFill>
            <a:srgbClr val="00B050"/>
          </a:solidFill>
          <a:ln w="9525">
            <a:noFill/>
            <a:miter lim="800000"/>
            <a:headEnd/>
            <a:tailEnd/>
          </a:ln>
        </p:spPr>
        <p:txBody>
          <a:bodyPr wrap="square">
            <a:spAutoFit/>
          </a:bodyPr>
          <a:lstStyle/>
          <a:p>
            <a:pPr algn="ctr">
              <a:lnSpc>
                <a:spcPct val="90000"/>
              </a:lnSpc>
              <a:buClr>
                <a:srgbClr val="38AB5D"/>
              </a:buClr>
              <a:buSzPct val="150000"/>
            </a:pPr>
            <a:r>
              <a:rPr lang="en-US" u="none" dirty="0">
                <a:solidFill>
                  <a:schemeClr val="bg1"/>
                </a:solidFill>
                <a:cs typeface="Arial" pitchFamily="34" charset="0"/>
              </a:rPr>
              <a:t>PET/</a:t>
            </a:r>
          </a:p>
          <a:p>
            <a:pPr algn="ctr">
              <a:lnSpc>
                <a:spcPct val="90000"/>
              </a:lnSpc>
              <a:buClr>
                <a:srgbClr val="38AB5D"/>
              </a:buClr>
              <a:buSzPct val="150000"/>
            </a:pPr>
            <a:r>
              <a:rPr lang="en-US" u="none" dirty="0" smtClean="0">
                <a:solidFill>
                  <a:schemeClr val="bg1"/>
                </a:solidFill>
                <a:cs typeface="Arial" pitchFamily="34" charset="0"/>
              </a:rPr>
              <a:t>HM1100</a:t>
            </a:r>
            <a:endParaRPr lang="en-US" u="none" dirty="0">
              <a:solidFill>
                <a:schemeClr val="bg1"/>
              </a:solidFill>
              <a:cs typeface="Arial" pitchFamily="34" charset="0"/>
            </a:endParaRPr>
          </a:p>
        </p:txBody>
      </p:sp>
      <p:pic>
        <p:nvPicPr>
          <p:cNvPr id="4" name="PE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962400" y="4181987"/>
            <a:ext cx="2366963" cy="1775222"/>
          </a:xfrm>
          <a:prstGeom prst="rect">
            <a:avLst/>
          </a:prstGeom>
        </p:spPr>
      </p:pic>
      <p:pic>
        <p:nvPicPr>
          <p:cNvPr id="5" name="PET-FRX100.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6471434" y="4170181"/>
            <a:ext cx="2366963" cy="1775222"/>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dirty="0" smtClean="0"/>
              <a:t>Uniform P-Distribution in throughout Fibers</a:t>
            </a:r>
          </a:p>
        </p:txBody>
      </p:sp>
      <p:pic>
        <p:nvPicPr>
          <p:cNvPr id="8196" name="Picture 2" descr="X:\Technical\Analytical\SEM-EDX data\mohawk fiber --jan 2013\jan 23 2013\Fiber C, 2.5kx, map 1 SE _SE.jpg"/>
          <p:cNvPicPr>
            <a:picLocks noChangeArrowheads="1"/>
          </p:cNvPicPr>
          <p:nvPr/>
        </p:nvPicPr>
        <p:blipFill>
          <a:blip r:embed="rId2" cstate="screen"/>
          <a:srcRect/>
          <a:stretch>
            <a:fillRect/>
          </a:stretch>
        </p:blipFill>
        <p:spPr bwMode="auto">
          <a:xfrm>
            <a:off x="533400" y="1123950"/>
            <a:ext cx="2560638" cy="2378075"/>
          </a:xfrm>
          <a:prstGeom prst="rect">
            <a:avLst/>
          </a:prstGeom>
          <a:noFill/>
          <a:ln w="9525">
            <a:noFill/>
            <a:miter lim="800000"/>
            <a:headEnd/>
            <a:tailEnd/>
          </a:ln>
        </p:spPr>
      </p:pic>
      <p:pic>
        <p:nvPicPr>
          <p:cNvPr id="8197" name="Picture 3" descr="X:\Technical\Analytical\SEM-EDX data\mohawk fiber --jan 2013\jan 23 2013\Fiber C, 2.5kx, map 1.jpg"/>
          <p:cNvPicPr>
            <a:picLocks noChangeArrowheads="1"/>
          </p:cNvPicPr>
          <p:nvPr/>
        </p:nvPicPr>
        <p:blipFill>
          <a:blip r:embed="rId3" cstate="screen"/>
          <a:srcRect/>
          <a:stretch>
            <a:fillRect/>
          </a:stretch>
        </p:blipFill>
        <p:spPr bwMode="auto">
          <a:xfrm>
            <a:off x="3482975" y="1123950"/>
            <a:ext cx="2559050" cy="2378075"/>
          </a:xfrm>
          <a:prstGeom prst="rect">
            <a:avLst/>
          </a:prstGeom>
          <a:noFill/>
          <a:ln w="9525">
            <a:noFill/>
            <a:miter lim="800000"/>
            <a:headEnd/>
            <a:tailEnd/>
          </a:ln>
        </p:spPr>
      </p:pic>
      <p:pic>
        <p:nvPicPr>
          <p:cNvPr id="8198" name="Picture 4" descr="X:\Technical\Analytical\SEM-EDX data\mohawk fiber --jan 2013\jan 23 2013\Fiber C, 3kx, Xsection map 1SE _SE.jpg"/>
          <p:cNvPicPr>
            <a:picLocks noChangeArrowheads="1"/>
          </p:cNvPicPr>
          <p:nvPr/>
        </p:nvPicPr>
        <p:blipFill>
          <a:blip r:embed="rId4" cstate="screen"/>
          <a:srcRect/>
          <a:stretch>
            <a:fillRect/>
          </a:stretch>
        </p:blipFill>
        <p:spPr bwMode="auto">
          <a:xfrm>
            <a:off x="533400" y="3581400"/>
            <a:ext cx="2560638" cy="2378075"/>
          </a:xfrm>
          <a:prstGeom prst="rect">
            <a:avLst/>
          </a:prstGeom>
          <a:noFill/>
          <a:ln w="9525" algn="ctr">
            <a:noFill/>
            <a:round/>
            <a:headEnd/>
            <a:tailEnd/>
          </a:ln>
        </p:spPr>
      </p:pic>
      <p:pic>
        <p:nvPicPr>
          <p:cNvPr id="8199" name="Picture 5" descr="X:\Technical\Analytical\SEM-EDX data\mohawk fiber --jan 2013\jan 23 2013\Fiber C, 3kx, Xsection map 1SE _P.jpg"/>
          <p:cNvPicPr>
            <a:picLocks noChangeArrowheads="1"/>
          </p:cNvPicPr>
          <p:nvPr/>
        </p:nvPicPr>
        <p:blipFill>
          <a:blip r:embed="rId5" cstate="screen"/>
          <a:srcRect/>
          <a:stretch>
            <a:fillRect/>
          </a:stretch>
        </p:blipFill>
        <p:spPr bwMode="auto">
          <a:xfrm>
            <a:off x="6430963" y="3581400"/>
            <a:ext cx="2560637" cy="2378075"/>
          </a:xfrm>
          <a:prstGeom prst="rect">
            <a:avLst/>
          </a:prstGeom>
          <a:noFill/>
          <a:ln w="9525">
            <a:noFill/>
            <a:miter lim="800000"/>
            <a:headEnd/>
            <a:tailEnd/>
          </a:ln>
        </p:spPr>
      </p:pic>
      <p:pic>
        <p:nvPicPr>
          <p:cNvPr id="8200" name="Picture 6" descr="X:\Technical\Analytical\SEM-EDX data\mohawk fiber --jan 2013\jan 23 2013\Fiber C, 3kx, Xsection map 1.jpg"/>
          <p:cNvPicPr>
            <a:picLocks noChangeArrowheads="1"/>
          </p:cNvPicPr>
          <p:nvPr/>
        </p:nvPicPr>
        <p:blipFill>
          <a:blip r:embed="rId6" cstate="screen"/>
          <a:srcRect/>
          <a:stretch>
            <a:fillRect/>
          </a:stretch>
        </p:blipFill>
        <p:spPr bwMode="auto">
          <a:xfrm>
            <a:off x="3482975" y="3581400"/>
            <a:ext cx="2559050" cy="2378075"/>
          </a:xfrm>
          <a:prstGeom prst="rect">
            <a:avLst/>
          </a:prstGeom>
          <a:noFill/>
          <a:ln w="9525">
            <a:noFill/>
            <a:miter lim="800000"/>
            <a:headEnd/>
            <a:tailEnd/>
          </a:ln>
        </p:spPr>
      </p:pic>
      <p:pic>
        <p:nvPicPr>
          <p:cNvPr id="8201" name="Picture 7" descr="X:\Technical\Analytical\SEM-EDX data\mohawk fiber --jan 2013\jan 23 2013\Fiber C, 2.5kx, map 1 SE _P.jpg"/>
          <p:cNvPicPr>
            <a:picLocks noChangeArrowheads="1"/>
          </p:cNvPicPr>
          <p:nvPr/>
        </p:nvPicPr>
        <p:blipFill>
          <a:blip r:embed="rId7" cstate="screen"/>
          <a:srcRect/>
          <a:stretch>
            <a:fillRect/>
          </a:stretch>
        </p:blipFill>
        <p:spPr bwMode="auto">
          <a:xfrm>
            <a:off x="6430963" y="1123950"/>
            <a:ext cx="2560637" cy="2378075"/>
          </a:xfrm>
          <a:prstGeom prst="rect">
            <a:avLst/>
          </a:prstGeom>
          <a:noFill/>
          <a:ln w="9525">
            <a:noFill/>
            <a:miter lim="800000"/>
            <a:headEnd/>
            <a:tailEnd/>
          </a:ln>
        </p:spPr>
      </p:pic>
      <p:sp>
        <p:nvSpPr>
          <p:cNvPr id="8202" name="Rectangle 18"/>
          <p:cNvSpPr>
            <a:spLocks noChangeArrowheads="1"/>
          </p:cNvSpPr>
          <p:nvPr/>
        </p:nvSpPr>
        <p:spPr bwMode="auto">
          <a:xfrm>
            <a:off x="1752600" y="1123950"/>
            <a:ext cx="1060450" cy="314325"/>
          </a:xfrm>
          <a:prstGeom prst="rect">
            <a:avLst/>
          </a:prstGeom>
          <a:noFill/>
          <a:ln w="9525" algn="ctr">
            <a:noFill/>
            <a:round/>
            <a:headEnd/>
            <a:tailEnd/>
          </a:ln>
        </p:spPr>
        <p:txBody>
          <a:bodyPr wrap="none" lIns="0" rIns="0" anchor="ctr">
            <a:spAutoFit/>
          </a:bodyPr>
          <a:lstStyle/>
          <a:p>
            <a:pPr>
              <a:lnSpc>
                <a:spcPct val="90000"/>
              </a:lnSpc>
              <a:buClr>
                <a:srgbClr val="38AB5D"/>
              </a:buClr>
              <a:buSzPct val="150000"/>
            </a:pPr>
            <a:r>
              <a:rPr lang="en-US" b="0" u="none">
                <a:solidFill>
                  <a:schemeClr val="bg1"/>
                </a:solidFill>
              </a:rPr>
              <a:t>Top surface</a:t>
            </a:r>
          </a:p>
        </p:txBody>
      </p:sp>
      <p:sp>
        <p:nvSpPr>
          <p:cNvPr id="8203" name="Rectangle 19"/>
          <p:cNvSpPr>
            <a:spLocks noChangeArrowheads="1"/>
          </p:cNvSpPr>
          <p:nvPr/>
        </p:nvSpPr>
        <p:spPr bwMode="auto">
          <a:xfrm>
            <a:off x="1600200" y="3581400"/>
            <a:ext cx="1243013" cy="314325"/>
          </a:xfrm>
          <a:prstGeom prst="rect">
            <a:avLst/>
          </a:prstGeom>
          <a:noFill/>
          <a:ln w="9525" algn="ctr">
            <a:noFill/>
            <a:round/>
            <a:headEnd/>
            <a:tailEnd/>
          </a:ln>
        </p:spPr>
        <p:txBody>
          <a:bodyPr wrap="none" lIns="0" rIns="0" anchor="ctr">
            <a:spAutoFit/>
          </a:bodyPr>
          <a:lstStyle/>
          <a:p>
            <a:pPr marL="230188" indent="-230188">
              <a:lnSpc>
                <a:spcPct val="90000"/>
              </a:lnSpc>
              <a:spcBef>
                <a:spcPct val="40000"/>
              </a:spcBef>
              <a:buClr>
                <a:srgbClr val="38AB5D"/>
              </a:buClr>
              <a:buSzPct val="150000"/>
            </a:pPr>
            <a:r>
              <a:rPr lang="en-US" b="0" u="none" dirty="0">
                <a:solidFill>
                  <a:schemeClr val="bg1"/>
                </a:solidFill>
              </a:rPr>
              <a:t>Cross section</a:t>
            </a:r>
          </a:p>
        </p:txBody>
      </p:sp>
      <p:sp>
        <p:nvSpPr>
          <p:cNvPr id="13" name="TextBox 8"/>
          <p:cNvSpPr txBox="1">
            <a:spLocks noChangeArrowheads="1"/>
          </p:cNvSpPr>
          <p:nvPr/>
        </p:nvSpPr>
        <p:spPr bwMode="auto">
          <a:xfrm>
            <a:off x="533400" y="5915025"/>
            <a:ext cx="8458200" cy="307975"/>
          </a:xfrm>
          <a:prstGeom prst="rect">
            <a:avLst/>
          </a:prstGeom>
          <a:noFill/>
          <a:ln w="9525">
            <a:noFill/>
            <a:miter lim="800000"/>
            <a:headEnd/>
            <a:tailEnd/>
          </a:ln>
        </p:spPr>
        <p:txBody>
          <a:bodyPr lIns="0" rIns="0">
            <a:spAutoFit/>
          </a:bodyPr>
          <a:lstStyle/>
          <a:p>
            <a:r>
              <a:rPr lang="en-US" sz="1400" u="none" dirty="0"/>
              <a:t>SEM images of </a:t>
            </a:r>
            <a:r>
              <a:rPr lang="en-US" sz="1400" u="none" dirty="0" smtClean="0"/>
              <a:t>fiber </a:t>
            </a:r>
            <a:r>
              <a:rPr lang="en-US" sz="1400" u="none" dirty="0"/>
              <a:t>surface with P-mapping (purple).</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bwMode="ltGray"/>
        <p:txBody>
          <a:bodyPr/>
          <a:lstStyle/>
          <a:p>
            <a:pPr>
              <a:spcBef>
                <a:spcPts val="0"/>
              </a:spcBef>
            </a:pPr>
            <a:endParaRPr lang="en-US" sz="2400" dirty="0" smtClean="0"/>
          </a:p>
          <a:p>
            <a:pPr>
              <a:spcBef>
                <a:spcPts val="0"/>
              </a:spcBef>
            </a:pPr>
            <a:r>
              <a:rPr lang="en-US" sz="2400" dirty="0" smtClean="0">
                <a:solidFill>
                  <a:schemeClr val="accent2">
                    <a:lumMod val="40000"/>
                    <a:lumOff val="60000"/>
                  </a:schemeClr>
                </a:solidFill>
              </a:rPr>
              <a:t>General Introduction and Company Profile</a:t>
            </a:r>
          </a:p>
          <a:p>
            <a:r>
              <a:rPr lang="en-US" sz="2400" dirty="0" smtClean="0">
                <a:solidFill>
                  <a:schemeClr val="accent2">
                    <a:lumMod val="40000"/>
                    <a:lumOff val="60000"/>
                  </a:schemeClr>
                </a:solidFill>
              </a:rPr>
              <a:t>Product Introduction</a:t>
            </a:r>
          </a:p>
          <a:p>
            <a:r>
              <a:rPr lang="en-US" sz="2400" dirty="0" smtClean="0"/>
              <a:t>Applications</a:t>
            </a:r>
          </a:p>
          <a:p>
            <a:pPr>
              <a:spcBef>
                <a:spcPts val="600"/>
              </a:spcBef>
              <a:tabLst>
                <a:tab pos="228600" algn="l"/>
              </a:tabLst>
            </a:pPr>
            <a:r>
              <a:rPr lang="en-US" sz="2000" b="0" dirty="0" smtClean="0"/>
              <a:t>	</a:t>
            </a:r>
            <a:r>
              <a:rPr lang="en-US" sz="2000" b="0" dirty="0" smtClean="0">
                <a:solidFill>
                  <a:schemeClr val="accent2">
                    <a:lumMod val="40000"/>
                    <a:lumOff val="60000"/>
                  </a:schemeClr>
                </a:solidFill>
              </a:rPr>
              <a:t>- Fibers</a:t>
            </a:r>
          </a:p>
          <a:p>
            <a:pPr>
              <a:spcBef>
                <a:spcPts val="600"/>
              </a:spcBef>
              <a:tabLst>
                <a:tab pos="228600" algn="l"/>
              </a:tabLst>
            </a:pPr>
            <a:r>
              <a:rPr lang="en-US" sz="2000" b="0" dirty="0" smtClean="0">
                <a:solidFill>
                  <a:schemeClr val="accent2">
                    <a:lumMod val="40000"/>
                    <a:lumOff val="60000"/>
                  </a:schemeClr>
                </a:solidFill>
              </a:rPr>
              <a:t>	</a:t>
            </a:r>
            <a:r>
              <a:rPr lang="en-US" sz="2000" b="0" dirty="0" smtClean="0">
                <a:solidFill>
                  <a:schemeClr val="bg1"/>
                </a:solidFill>
              </a:rPr>
              <a:t>- Thermoplastic Polyurethane (TPU)</a:t>
            </a:r>
          </a:p>
          <a:p>
            <a:pPr>
              <a:spcBef>
                <a:spcPts val="600"/>
              </a:spcBef>
              <a:tabLst>
                <a:tab pos="228600" algn="l"/>
              </a:tabLst>
            </a:pPr>
            <a:r>
              <a:rPr lang="en-US" sz="2000" b="0" dirty="0" smtClean="0"/>
              <a:t>	</a:t>
            </a:r>
            <a:r>
              <a:rPr lang="en-US" sz="2000" b="0" dirty="0" smtClean="0">
                <a:solidFill>
                  <a:schemeClr val="accent2">
                    <a:lumMod val="40000"/>
                    <a:lumOff val="60000"/>
                  </a:schemeClr>
                </a:solidFill>
              </a:rPr>
              <a:t>- Polycarbonate (PC)</a:t>
            </a:r>
          </a:p>
          <a:p>
            <a:pPr>
              <a:spcBef>
                <a:spcPts val="600"/>
              </a:spcBef>
              <a:tabLst>
                <a:tab pos="228600" algn="l"/>
              </a:tabLst>
            </a:pPr>
            <a:r>
              <a:rPr lang="en-US" sz="2000" b="0" dirty="0" smtClean="0"/>
              <a:t>	</a:t>
            </a:r>
            <a:r>
              <a:rPr lang="en-US" sz="2000" b="0" dirty="0" smtClean="0">
                <a:solidFill>
                  <a:schemeClr val="accent2">
                    <a:lumMod val="40000"/>
                    <a:lumOff val="60000"/>
                  </a:schemeClr>
                </a:solidFill>
              </a:rPr>
              <a:t>- </a:t>
            </a:r>
            <a:r>
              <a:rPr lang="en-US" sz="2000" b="0" dirty="0" err="1" smtClean="0">
                <a:solidFill>
                  <a:schemeClr val="accent2">
                    <a:lumMod val="40000"/>
                    <a:lumOff val="60000"/>
                  </a:schemeClr>
                </a:solidFill>
              </a:rPr>
              <a:t>Thermosets</a:t>
            </a:r>
            <a:endParaRPr lang="en-US" sz="2000" b="0" dirty="0" smtClean="0">
              <a:solidFill>
                <a:schemeClr val="accent2">
                  <a:lumMod val="40000"/>
                  <a:lumOff val="60000"/>
                </a:schemeClr>
              </a:solidFill>
            </a:endParaRPr>
          </a:p>
          <a:p>
            <a:r>
              <a:rPr lang="en-US" sz="2400" dirty="0" smtClean="0">
                <a:solidFill>
                  <a:schemeClr val="accent2">
                    <a:lumMod val="40000"/>
                    <a:lumOff val="60000"/>
                  </a:schemeClr>
                </a:solidFill>
              </a:rPr>
              <a:t>Recap and Future Outlook</a:t>
            </a:r>
            <a:endParaRPr lang="en-US" sz="2400" dirty="0">
              <a:solidFill>
                <a:schemeClr val="accent2">
                  <a:lumMod val="40000"/>
                  <a:lumOff val="60000"/>
                </a:schemeClr>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4"/>
          <p:cNvSpPr txBox="1">
            <a:spLocks/>
          </p:cNvSpPr>
          <p:nvPr/>
        </p:nvSpPr>
        <p:spPr bwMode="auto">
          <a:xfrm>
            <a:off x="6248400" y="2819400"/>
            <a:ext cx="2895600" cy="2893100"/>
          </a:xfrm>
          <a:prstGeom prst="rect">
            <a:avLst/>
          </a:prstGeom>
          <a:noFill/>
          <a:ln w="19050">
            <a:noFill/>
            <a:miter lim="800000"/>
            <a:headEnd/>
            <a:tailEnd/>
          </a:ln>
        </p:spPr>
        <p:txBody>
          <a:bodyPr vert="horz" wrap="square" lIns="91440" tIns="45720" rIns="0" bIns="45720" numCol="1" anchor="t" anchorCtr="0" compatLnSpc="1">
            <a:prstTxWarp prst="textNoShape">
              <a:avLst/>
            </a:prstTxWarp>
            <a:spAutoFit/>
          </a:bodyPr>
          <a:lstStyle/>
          <a:p>
            <a:pPr marL="174625" lvl="1" indent="-174625" eaLnBrk="0" hangingPunct="0">
              <a:lnSpc>
                <a:spcPct val="100000"/>
              </a:lnSpc>
              <a:spcBef>
                <a:spcPts val="0"/>
              </a:spcBef>
              <a:buClr>
                <a:schemeClr val="accent2"/>
              </a:buClr>
              <a:buSzTx/>
              <a:buFont typeface="Arial" pitchFamily="34" charset="0"/>
              <a:buChar char="•"/>
              <a:defRPr/>
            </a:pPr>
            <a:r>
              <a:rPr lang="pt-BR" sz="1400" b="0" u="none" kern="0" dirty="0" smtClean="0">
                <a:latin typeface="Verdana" pitchFamily="34" charset="0"/>
                <a:ea typeface="Verdana" pitchFamily="34" charset="0"/>
                <a:cs typeface="Verdana" pitchFamily="34" charset="0"/>
              </a:rPr>
              <a:t>NOFIA HM1100</a:t>
            </a:r>
          </a:p>
          <a:p>
            <a:pPr marL="174625" lvl="1" indent="-174625" eaLnBrk="0" hangingPunct="0">
              <a:lnSpc>
                <a:spcPct val="100000"/>
              </a:lnSpc>
              <a:spcBef>
                <a:spcPts val="0"/>
              </a:spcBef>
              <a:buClr>
                <a:schemeClr val="accent2"/>
              </a:buClr>
              <a:buSzTx/>
              <a:defRPr/>
            </a:pPr>
            <a:r>
              <a:rPr lang="pt-BR" sz="1400" b="0" u="none" kern="0" dirty="0" smtClean="0">
                <a:latin typeface="Verdana" pitchFamily="34" charset="0"/>
                <a:ea typeface="Verdana" pitchFamily="34" charset="0"/>
                <a:cs typeface="Verdana" pitchFamily="34" charset="0"/>
              </a:rPr>
              <a:t>	NOFIA OL5000</a:t>
            </a:r>
          </a:p>
          <a:p>
            <a:pPr marL="174625" lvl="1" indent="-174625" eaLnBrk="0" hangingPunct="0">
              <a:lnSpc>
                <a:spcPct val="100000"/>
              </a:lnSpc>
              <a:spcBef>
                <a:spcPts val="0"/>
              </a:spcBef>
              <a:buClr>
                <a:schemeClr val="accent2"/>
              </a:buClr>
              <a:buSzTx/>
              <a:buFont typeface="Arial" pitchFamily="34" charset="0"/>
              <a:buChar char="•"/>
              <a:defRPr/>
            </a:pPr>
            <a:endParaRPr lang="pt-BR" sz="1400" b="0" u="none" kern="0" dirty="0" smtClean="0">
              <a:latin typeface="Verdana" pitchFamily="34" charset="0"/>
              <a:ea typeface="Verdana" pitchFamily="34" charset="0"/>
              <a:cs typeface="Verdana" pitchFamily="34" charset="0"/>
            </a:endParaRP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dirty="0" smtClean="0">
                <a:latin typeface="Verdana" pitchFamily="34" charset="0"/>
                <a:ea typeface="Verdana" pitchFamily="34" charset="0"/>
                <a:cs typeface="Verdana" pitchFamily="34" charset="0"/>
              </a:rPr>
              <a:t>VW 1 (UL1581)</a:t>
            </a:r>
          </a:p>
          <a:p>
            <a:pPr marL="174625" lvl="1" indent="-174625" eaLnBrk="0" hangingPunct="0">
              <a:lnSpc>
                <a:spcPct val="100000"/>
              </a:lnSpc>
              <a:spcBef>
                <a:spcPts val="0"/>
              </a:spcBef>
              <a:buClr>
                <a:schemeClr val="accent2"/>
              </a:buClr>
              <a:buSzTx/>
              <a:buFont typeface="Arial" pitchFamily="34" charset="0"/>
              <a:buChar char="•"/>
              <a:defRPr/>
            </a:pPr>
            <a:endParaRPr lang="en-US" sz="1400" b="0" u="none" kern="0" dirty="0" smtClean="0">
              <a:latin typeface="Verdana" pitchFamily="34" charset="0"/>
              <a:ea typeface="Verdana" pitchFamily="34" charset="0"/>
              <a:cs typeface="Verdana" pitchFamily="34" charset="0"/>
            </a:endParaRP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dirty="0" smtClean="0">
                <a:latin typeface="Verdana" pitchFamily="34" charset="0"/>
                <a:ea typeface="Verdana" pitchFamily="34" charset="0"/>
                <a:cs typeface="Verdana" pitchFamily="34" charset="0"/>
              </a:rPr>
              <a:t>Easy processing, good melt strength</a:t>
            </a:r>
          </a:p>
          <a:p>
            <a:pPr marL="174625" lvl="1" indent="-174625" eaLnBrk="0" hangingPunct="0">
              <a:lnSpc>
                <a:spcPct val="100000"/>
              </a:lnSpc>
              <a:spcBef>
                <a:spcPts val="0"/>
              </a:spcBef>
              <a:buClr>
                <a:schemeClr val="accent2"/>
              </a:buClr>
              <a:buSzTx/>
              <a:buFont typeface="Arial" pitchFamily="34" charset="0"/>
              <a:buChar char="•"/>
              <a:defRPr/>
            </a:pPr>
            <a:endParaRPr lang="en-US" sz="1400" b="0" u="none" kern="0" dirty="0" smtClean="0">
              <a:latin typeface="Verdana" pitchFamily="34" charset="0"/>
              <a:ea typeface="Verdana" pitchFamily="34" charset="0"/>
              <a:cs typeface="Verdana" pitchFamily="34" charset="0"/>
            </a:endParaRP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dirty="0" smtClean="0">
                <a:latin typeface="Verdana" pitchFamily="34" charset="0"/>
                <a:ea typeface="Verdana" pitchFamily="34" charset="0"/>
                <a:cs typeface="Verdana" pitchFamily="34" charset="0"/>
              </a:rPr>
              <a:t>Smooth surface appearance</a:t>
            </a:r>
          </a:p>
          <a:p>
            <a:pPr marL="174625" lvl="1" indent="-174625" eaLnBrk="0" hangingPunct="0">
              <a:lnSpc>
                <a:spcPct val="100000"/>
              </a:lnSpc>
              <a:spcBef>
                <a:spcPts val="0"/>
              </a:spcBef>
              <a:buClr>
                <a:schemeClr val="accent2"/>
              </a:buClr>
              <a:buSzTx/>
              <a:buFont typeface="Arial" pitchFamily="34" charset="0"/>
              <a:buChar char="•"/>
              <a:defRPr/>
            </a:pPr>
            <a:endParaRPr lang="en-US" sz="1400" b="0" u="none" kern="0" dirty="0" smtClean="0">
              <a:latin typeface="Verdana" pitchFamily="34" charset="0"/>
              <a:ea typeface="Verdana" pitchFamily="34" charset="0"/>
              <a:cs typeface="Verdana" pitchFamily="34" charset="0"/>
            </a:endParaRPr>
          </a:p>
          <a:p>
            <a:pPr marL="174625" lvl="1" indent="-174625" eaLnBrk="0" hangingPunct="0">
              <a:lnSpc>
                <a:spcPct val="100000"/>
              </a:lnSpc>
              <a:spcBef>
                <a:spcPts val="0"/>
              </a:spcBef>
              <a:buClr>
                <a:schemeClr val="accent2"/>
              </a:buClr>
              <a:buSzTx/>
              <a:buFont typeface="Arial" pitchFamily="34" charset="0"/>
              <a:buChar char="•"/>
              <a:defRPr/>
            </a:pPr>
            <a:endParaRPr lang="en-US" sz="1400" b="0" u="none" kern="0" dirty="0" smtClean="0">
              <a:latin typeface="Verdana" pitchFamily="34" charset="0"/>
              <a:ea typeface="Verdana" pitchFamily="34" charset="0"/>
              <a:cs typeface="Verdana" pitchFamily="34" charset="0"/>
            </a:endParaRP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dirty="0" smtClean="0">
                <a:latin typeface="Verdana" pitchFamily="34" charset="0"/>
                <a:ea typeface="Verdana" pitchFamily="34" charset="0"/>
                <a:cs typeface="Verdana" pitchFamily="34" charset="0"/>
              </a:rPr>
              <a:t>Higher elongation at unchanged shore hardness</a:t>
            </a:r>
          </a:p>
        </p:txBody>
      </p:sp>
      <p:pic>
        <p:nvPicPr>
          <p:cNvPr id="6" name="Picture 2"/>
          <p:cNvPicPr>
            <a:picLocks noChangeAspect="1" noChangeArrowheads="1"/>
          </p:cNvPicPr>
          <p:nvPr/>
        </p:nvPicPr>
        <p:blipFill>
          <a:blip r:embed="rId2" cstate="screen"/>
          <a:stretch>
            <a:fillRect/>
          </a:stretch>
        </p:blipFill>
        <p:spPr bwMode="auto">
          <a:xfrm>
            <a:off x="550863" y="1600200"/>
            <a:ext cx="1371600" cy="1029810"/>
          </a:xfrm>
          <a:prstGeom prst="rect">
            <a:avLst/>
          </a:prstGeom>
          <a:noFill/>
          <a:ln>
            <a:solidFill>
              <a:srgbClr val="0077B4"/>
            </a:solidFill>
          </a:ln>
        </p:spPr>
      </p:pic>
      <p:pic>
        <p:nvPicPr>
          <p:cNvPr id="7" name="Picture 3"/>
          <p:cNvPicPr>
            <a:picLocks noChangeArrowheads="1"/>
          </p:cNvPicPr>
          <p:nvPr/>
        </p:nvPicPr>
        <p:blipFill>
          <a:blip r:embed="rId3" cstate="screen"/>
          <a:stretch>
            <a:fillRect/>
          </a:stretch>
        </p:blipFill>
        <p:spPr bwMode="auto">
          <a:xfrm>
            <a:off x="1977887" y="1600200"/>
            <a:ext cx="1371600" cy="1033272"/>
          </a:xfrm>
          <a:prstGeom prst="rect">
            <a:avLst/>
          </a:prstGeom>
          <a:noFill/>
          <a:ln>
            <a:solidFill>
              <a:srgbClr val="0077B4"/>
            </a:solidFill>
          </a:ln>
        </p:spPr>
      </p:pic>
      <p:sp>
        <p:nvSpPr>
          <p:cNvPr id="9" name="Title 8"/>
          <p:cNvSpPr>
            <a:spLocks noGrp="1"/>
          </p:cNvSpPr>
          <p:nvPr>
            <p:ph type="title"/>
          </p:nvPr>
        </p:nvSpPr>
        <p:spPr/>
        <p:txBody>
          <a:bodyPr/>
          <a:lstStyle/>
          <a:p>
            <a:r>
              <a:rPr lang="en-US" dirty="0" smtClean="0"/>
              <a:t>TPU Molding and Extrusion Applications</a:t>
            </a:r>
            <a:endParaRPr lang="en-US" dirty="0"/>
          </a:p>
        </p:txBody>
      </p:sp>
      <p:cxnSp>
        <p:nvCxnSpPr>
          <p:cNvPr id="11" name="Straight Connector 10"/>
          <p:cNvCxnSpPr/>
          <p:nvPr/>
        </p:nvCxnSpPr>
        <p:spPr bwMode="auto">
          <a:xfrm>
            <a:off x="3429000" y="1143000"/>
            <a:ext cx="0" cy="5105400"/>
          </a:xfrm>
          <a:prstGeom prst="line">
            <a:avLst/>
          </a:prstGeom>
          <a:solidFill>
            <a:srgbClr val="FFCC00"/>
          </a:solidFill>
          <a:ln w="28575" cap="flat" cmpd="sng" algn="ctr">
            <a:solidFill>
              <a:srgbClr val="0077B4"/>
            </a:solidFill>
            <a:prstDash val="solid"/>
            <a:round/>
            <a:headEnd type="none" w="med" len="med"/>
            <a:tailEnd type="none" w="med" len="med"/>
          </a:ln>
          <a:effectLst/>
        </p:spPr>
      </p:cxnSp>
      <p:cxnSp>
        <p:nvCxnSpPr>
          <p:cNvPr id="12" name="Straight Connector 11"/>
          <p:cNvCxnSpPr/>
          <p:nvPr/>
        </p:nvCxnSpPr>
        <p:spPr bwMode="auto">
          <a:xfrm>
            <a:off x="6248400" y="1143000"/>
            <a:ext cx="0" cy="5105400"/>
          </a:xfrm>
          <a:prstGeom prst="line">
            <a:avLst/>
          </a:prstGeom>
          <a:solidFill>
            <a:srgbClr val="FFCC00"/>
          </a:solidFill>
          <a:ln w="28575" cap="flat" cmpd="sng" algn="ctr">
            <a:solidFill>
              <a:srgbClr val="0077B4"/>
            </a:solidFill>
            <a:prstDash val="solid"/>
            <a:round/>
            <a:headEnd type="none" w="med" len="med"/>
            <a:tailEnd type="none" w="med" len="med"/>
          </a:ln>
          <a:effectLst/>
        </p:spPr>
      </p:cxnSp>
      <p:sp>
        <p:nvSpPr>
          <p:cNvPr id="13" name="Content Placeholder 4"/>
          <p:cNvSpPr txBox="1">
            <a:spLocks/>
          </p:cNvSpPr>
          <p:nvPr/>
        </p:nvSpPr>
        <p:spPr bwMode="auto">
          <a:xfrm>
            <a:off x="533400" y="2819400"/>
            <a:ext cx="2895600" cy="3108543"/>
          </a:xfrm>
          <a:prstGeom prst="rect">
            <a:avLst/>
          </a:prstGeom>
          <a:noFill/>
          <a:ln w="19050">
            <a:noFill/>
            <a:miter lim="800000"/>
            <a:headEnd/>
            <a:tailEnd/>
          </a:ln>
        </p:spPr>
        <p:txBody>
          <a:bodyPr vert="horz" wrap="square" lIns="91440" tIns="45720" rIns="91440" bIns="45720" numCol="1" anchor="t" anchorCtr="0" compatLnSpc="1">
            <a:prstTxWarp prst="textNoShape">
              <a:avLst/>
            </a:prstTxWarp>
            <a:spAutoFit/>
          </a:bodyPr>
          <a:lstStyle/>
          <a:p>
            <a:pPr marL="174625" marR="0" lvl="1" indent="-174625" algn="l" defTabSz="914400" rtl="0" eaLnBrk="0" fontAlgn="base" latinLnBrk="0" hangingPunct="0">
              <a:lnSpc>
                <a:spcPct val="100000"/>
              </a:lnSpc>
              <a:spcBef>
                <a:spcPts val="0"/>
              </a:spcBef>
              <a:spcAft>
                <a:spcPct val="0"/>
              </a:spcAft>
              <a:buClr>
                <a:schemeClr val="accent2"/>
              </a:buClr>
              <a:buSzTx/>
              <a:buFont typeface="Arial" pitchFamily="34" charset="0"/>
              <a:buChar char="•"/>
              <a:tabLst/>
              <a:defRPr/>
            </a:pPr>
            <a:r>
              <a:rPr kumimoji="0" lang="en-US" sz="1400" b="0" i="0" u="none" strike="noStrike" kern="0" cap="none" spc="0" normalizeH="0" baseline="0" noProof="0" dirty="0" smtClean="0">
                <a:ln>
                  <a:noFill/>
                </a:ln>
                <a:solidFill>
                  <a:schemeClr val="tx1"/>
                </a:solidFill>
                <a:effectLst/>
                <a:uLnTx/>
                <a:uFillTx/>
                <a:latin typeface="Verdana" pitchFamily="34" charset="0"/>
                <a:ea typeface="Verdana" pitchFamily="34" charset="0"/>
                <a:cs typeface="Verdana" pitchFamily="34" charset="0"/>
              </a:rPr>
              <a:t>NOFIA HM1100</a:t>
            </a:r>
          </a:p>
          <a:p>
            <a:pPr marL="174625" marR="0" lvl="1" indent="-174625" algn="l" defTabSz="914400" rtl="0" eaLnBrk="0" fontAlgn="base" latinLnBrk="0" hangingPunct="0">
              <a:lnSpc>
                <a:spcPct val="100000"/>
              </a:lnSpc>
              <a:spcBef>
                <a:spcPts val="0"/>
              </a:spcBef>
              <a:spcAft>
                <a:spcPct val="0"/>
              </a:spcAft>
              <a:buClr>
                <a:schemeClr val="accent2"/>
              </a:buClr>
              <a:buSzTx/>
              <a:tabLst/>
              <a:defRPr/>
            </a:pPr>
            <a:r>
              <a:rPr lang="en-US" sz="1400" b="0" u="none" kern="0" dirty="0" smtClean="0">
                <a:latin typeface="Verdana" pitchFamily="34" charset="0"/>
                <a:ea typeface="Verdana" pitchFamily="34" charset="0"/>
                <a:cs typeface="Verdana" pitchFamily="34" charset="0"/>
              </a:rPr>
              <a:t>	NOFIA OL5000</a:t>
            </a:r>
          </a:p>
          <a:p>
            <a:pPr marL="174625" marR="0" lvl="1" indent="-174625" algn="l" defTabSz="914400" rtl="0" eaLnBrk="0" fontAlgn="base" latinLnBrk="0" hangingPunct="0">
              <a:lnSpc>
                <a:spcPct val="100000"/>
              </a:lnSpc>
              <a:spcBef>
                <a:spcPts val="0"/>
              </a:spcBef>
              <a:spcAft>
                <a:spcPct val="0"/>
              </a:spcAft>
              <a:buClr>
                <a:schemeClr val="accent2"/>
              </a:buClr>
              <a:buSzTx/>
              <a:tabLst/>
              <a:defRPr/>
            </a:pPr>
            <a:endParaRPr kumimoji="0" lang="en-US" sz="1400" b="0" i="0" u="none" strike="noStrike" kern="0" cap="none" spc="0" normalizeH="0" baseline="0" noProof="0" dirty="0" smtClean="0">
              <a:ln>
                <a:noFill/>
              </a:ln>
              <a:solidFill>
                <a:schemeClr val="tx1"/>
              </a:solidFill>
              <a:effectLst/>
              <a:uLnTx/>
              <a:uFillTx/>
              <a:latin typeface="Verdana" pitchFamily="34" charset="0"/>
              <a:ea typeface="Verdana" pitchFamily="34" charset="0"/>
              <a:cs typeface="Verdana" pitchFamily="34" charset="0"/>
            </a:endParaRPr>
          </a:p>
          <a:p>
            <a:pPr marL="174625" lvl="1" indent="-174625" eaLnBrk="0" hangingPunct="0">
              <a:spcBef>
                <a:spcPts val="0"/>
              </a:spcBef>
              <a:buClr>
                <a:schemeClr val="accent2"/>
              </a:buClr>
              <a:buFont typeface="Arial" pitchFamily="34" charset="0"/>
              <a:buChar char="•"/>
              <a:defRPr/>
            </a:pPr>
            <a:r>
              <a:rPr lang="en-US" sz="1400" b="0" u="none" kern="0" dirty="0" smtClean="0">
                <a:latin typeface="Verdana" pitchFamily="34" charset="0"/>
                <a:ea typeface="Verdana" pitchFamily="34" charset="0"/>
                <a:cs typeface="Verdana" pitchFamily="34" charset="0"/>
              </a:rPr>
              <a:t>E162, E-84, Class A</a:t>
            </a:r>
          </a:p>
          <a:p>
            <a:pPr marL="174625" lvl="1" indent="-174625" eaLnBrk="0" hangingPunct="0">
              <a:spcBef>
                <a:spcPts val="0"/>
              </a:spcBef>
              <a:buClr>
                <a:schemeClr val="accent2"/>
              </a:buClr>
              <a:buFont typeface="Arial" pitchFamily="34" charset="0"/>
              <a:buChar char="•"/>
              <a:defRPr/>
            </a:pPr>
            <a:endParaRPr lang="en-US" sz="1400" b="0" u="none" kern="0" dirty="0" smtClean="0">
              <a:latin typeface="Verdana" pitchFamily="34" charset="0"/>
              <a:ea typeface="Verdana" pitchFamily="34" charset="0"/>
              <a:cs typeface="Verdana" pitchFamily="34" charset="0"/>
            </a:endParaRPr>
          </a:p>
          <a:p>
            <a:pPr marL="174625" lvl="1" indent="-174625" eaLnBrk="0" hangingPunct="0">
              <a:spcBef>
                <a:spcPts val="0"/>
              </a:spcBef>
              <a:buClr>
                <a:schemeClr val="accent2"/>
              </a:buClr>
              <a:buFont typeface="Arial" pitchFamily="34" charset="0"/>
              <a:buChar char="•"/>
              <a:defRPr/>
            </a:pPr>
            <a:r>
              <a:rPr lang="en-US" sz="1400" b="0" u="none" kern="0" dirty="0" smtClean="0">
                <a:latin typeface="Verdana" pitchFamily="34" charset="0"/>
                <a:ea typeface="Verdana" pitchFamily="34" charset="0"/>
                <a:cs typeface="Verdana" pitchFamily="34" charset="0"/>
              </a:rPr>
              <a:t>Transparent, completely miscible blend!</a:t>
            </a:r>
          </a:p>
          <a:p>
            <a:pPr marL="174625" lvl="1" indent="-174625" eaLnBrk="0" hangingPunct="0">
              <a:spcBef>
                <a:spcPts val="0"/>
              </a:spcBef>
              <a:buClr>
                <a:schemeClr val="accent2"/>
              </a:buClr>
              <a:buFont typeface="Arial" pitchFamily="34" charset="0"/>
              <a:buChar char="•"/>
              <a:defRPr/>
            </a:pPr>
            <a:endParaRPr lang="en-US" sz="1400" b="0" u="none" kern="0" dirty="0" smtClean="0">
              <a:latin typeface="Verdana" pitchFamily="34" charset="0"/>
              <a:ea typeface="Verdana" pitchFamily="34" charset="0"/>
              <a:cs typeface="Verdana" pitchFamily="34" charset="0"/>
            </a:endParaRPr>
          </a:p>
          <a:p>
            <a:pPr marL="174625" lvl="1" indent="-174625" eaLnBrk="0" hangingPunct="0">
              <a:spcBef>
                <a:spcPts val="0"/>
              </a:spcBef>
              <a:buClr>
                <a:schemeClr val="accent2"/>
              </a:buClr>
              <a:buFont typeface="Arial" pitchFamily="34" charset="0"/>
              <a:buChar char="•"/>
              <a:defRPr/>
            </a:pPr>
            <a:r>
              <a:rPr lang="en-US" sz="1400" b="0" u="none" kern="0" dirty="0" smtClean="0">
                <a:latin typeface="Verdana" pitchFamily="34" charset="0"/>
                <a:ea typeface="Verdana" pitchFamily="34" charset="0"/>
                <a:cs typeface="Verdana" pitchFamily="34" charset="0"/>
              </a:rPr>
              <a:t>Excellent retention of physical properties</a:t>
            </a:r>
          </a:p>
          <a:p>
            <a:pPr marL="174625" lvl="1" indent="-174625" eaLnBrk="0" hangingPunct="0">
              <a:spcBef>
                <a:spcPts val="0"/>
              </a:spcBef>
              <a:buClr>
                <a:schemeClr val="accent2"/>
              </a:buClr>
              <a:buFont typeface="Arial" pitchFamily="34" charset="0"/>
              <a:buChar char="•"/>
              <a:defRPr/>
            </a:pPr>
            <a:endParaRPr lang="en-US" sz="1400" b="0" u="none" kern="0" dirty="0" smtClean="0">
              <a:latin typeface="Verdana" pitchFamily="34" charset="0"/>
              <a:ea typeface="Verdana" pitchFamily="34" charset="0"/>
              <a:cs typeface="Verdana" pitchFamily="34" charset="0"/>
            </a:endParaRPr>
          </a:p>
          <a:p>
            <a:pPr marL="174625" lvl="1" indent="-174625" eaLnBrk="0" hangingPunct="0">
              <a:spcBef>
                <a:spcPts val="0"/>
              </a:spcBef>
              <a:buClr>
                <a:schemeClr val="accent2"/>
              </a:buClr>
              <a:buFont typeface="Arial" pitchFamily="34" charset="0"/>
              <a:buChar char="•"/>
              <a:defRPr/>
            </a:pPr>
            <a:r>
              <a:rPr lang="en-US" sz="1400" b="0" u="none" kern="0" dirty="0" smtClean="0">
                <a:latin typeface="Verdana" pitchFamily="34" charset="0"/>
                <a:ea typeface="Verdana" pitchFamily="34" charset="0"/>
                <a:cs typeface="Verdana" pitchFamily="34" charset="0"/>
              </a:rPr>
              <a:t>Processable via sheet or blown film process</a:t>
            </a:r>
          </a:p>
          <a:p>
            <a:pPr marL="174625" marR="0" lvl="1" indent="-174625" algn="l" defTabSz="914400" rtl="0" eaLnBrk="0" fontAlgn="base" latinLnBrk="0" hangingPunct="0">
              <a:lnSpc>
                <a:spcPct val="100000"/>
              </a:lnSpc>
              <a:spcBef>
                <a:spcPts val="0"/>
              </a:spcBef>
              <a:spcAft>
                <a:spcPct val="0"/>
              </a:spcAft>
              <a:buClr>
                <a:schemeClr val="accent2"/>
              </a:buClr>
              <a:buSzTx/>
              <a:buFont typeface="Arial" pitchFamily="34" charset="0"/>
              <a:buChar char="•"/>
              <a:tabLst/>
              <a:defRPr/>
            </a:pPr>
            <a:endParaRPr lang="en-US" sz="1400" b="0" u="none" kern="0" dirty="0" smtClean="0">
              <a:latin typeface="Verdana" pitchFamily="34" charset="0"/>
              <a:ea typeface="Verdana" pitchFamily="34" charset="0"/>
              <a:cs typeface="Verdana" pitchFamily="34" charset="0"/>
            </a:endParaRPr>
          </a:p>
        </p:txBody>
      </p:sp>
      <p:sp>
        <p:nvSpPr>
          <p:cNvPr id="14" name="Content Placeholder 4"/>
          <p:cNvSpPr txBox="1">
            <a:spLocks/>
          </p:cNvSpPr>
          <p:nvPr/>
        </p:nvSpPr>
        <p:spPr bwMode="auto">
          <a:xfrm>
            <a:off x="3429000" y="2819400"/>
            <a:ext cx="2819400" cy="2893100"/>
          </a:xfrm>
          <a:prstGeom prst="rect">
            <a:avLst/>
          </a:prstGeom>
          <a:noFill/>
          <a:ln w="19050">
            <a:noFill/>
            <a:miter lim="800000"/>
            <a:headEnd/>
            <a:tailEnd/>
          </a:ln>
        </p:spPr>
        <p:txBody>
          <a:bodyPr vert="horz" wrap="square" lIns="91440" tIns="45720" rIns="0" bIns="45720" numCol="1" anchor="t" anchorCtr="0" compatLnSpc="1">
            <a:prstTxWarp prst="textNoShape">
              <a:avLst/>
            </a:prstTxWarp>
            <a:spAutoFit/>
          </a:bodyPr>
          <a:lstStyle/>
          <a:p>
            <a:pPr marL="174625" lvl="1" indent="-174625" eaLnBrk="0" hangingPunct="0">
              <a:spcBef>
                <a:spcPts val="0"/>
              </a:spcBef>
              <a:buClr>
                <a:schemeClr val="accent2"/>
              </a:buClr>
              <a:buFont typeface="Arial" pitchFamily="34" charset="0"/>
              <a:buChar char="•"/>
              <a:defRPr/>
            </a:pPr>
            <a:r>
              <a:rPr lang="en-US" sz="1400" b="0" u="none" kern="0" dirty="0" smtClean="0">
                <a:latin typeface="Verdana" pitchFamily="34" charset="0"/>
                <a:ea typeface="Verdana" pitchFamily="34" charset="0"/>
                <a:cs typeface="Verdana" pitchFamily="34" charset="0"/>
              </a:rPr>
              <a:t>NOFIA OL1001 / OL3001</a:t>
            </a:r>
          </a:p>
          <a:p>
            <a:pPr marL="174625" lvl="1" indent="-174625" eaLnBrk="0" hangingPunct="0">
              <a:spcBef>
                <a:spcPts val="0"/>
              </a:spcBef>
              <a:buClr>
                <a:schemeClr val="accent2"/>
              </a:buClr>
              <a:defRPr/>
            </a:pPr>
            <a:r>
              <a:rPr lang="en-US" sz="1400" b="0" u="none" kern="0" dirty="0" smtClean="0">
                <a:latin typeface="Verdana" pitchFamily="34" charset="0"/>
                <a:ea typeface="Verdana" pitchFamily="34" charset="0"/>
                <a:cs typeface="Verdana" pitchFamily="34" charset="0"/>
              </a:rPr>
              <a:t>	NOFIA OL3000 / OL5000</a:t>
            </a:r>
          </a:p>
          <a:p>
            <a:pPr marL="174625" lvl="1" indent="-174625" eaLnBrk="0" hangingPunct="0">
              <a:lnSpc>
                <a:spcPct val="100000"/>
              </a:lnSpc>
              <a:spcBef>
                <a:spcPts val="0"/>
              </a:spcBef>
              <a:buClr>
                <a:schemeClr val="accent2"/>
              </a:buClr>
              <a:buSzTx/>
              <a:buFont typeface="Arial" pitchFamily="34" charset="0"/>
              <a:buChar char="•"/>
              <a:defRPr/>
            </a:pPr>
            <a:endParaRPr lang="en-US" sz="1400" b="0" u="none" kern="0" dirty="0" smtClean="0">
              <a:latin typeface="Verdana" pitchFamily="34" charset="0"/>
              <a:ea typeface="Verdana" pitchFamily="34" charset="0"/>
              <a:cs typeface="Verdana" pitchFamily="34" charset="0"/>
            </a:endParaRPr>
          </a:p>
          <a:p>
            <a:pPr marL="174625" lvl="1" indent="-174625" eaLnBrk="0" hangingPunct="0">
              <a:spcBef>
                <a:spcPts val="0"/>
              </a:spcBef>
              <a:buClr>
                <a:schemeClr val="accent2"/>
              </a:buClr>
              <a:buFont typeface="Arial" pitchFamily="34" charset="0"/>
              <a:buChar char="•"/>
              <a:defRPr/>
            </a:pPr>
            <a:r>
              <a:rPr lang="en-US" sz="1400" b="0" u="none" kern="0" dirty="0" smtClean="0">
                <a:latin typeface="Verdana" pitchFamily="34" charset="0"/>
                <a:ea typeface="Verdana" pitchFamily="34" charset="0"/>
                <a:cs typeface="Verdana" pitchFamily="34" charset="0"/>
              </a:rPr>
              <a:t>MVSS302 (HB &lt; 4”/min)</a:t>
            </a:r>
          </a:p>
          <a:p>
            <a:pPr marL="174625" lvl="1" indent="-174625" eaLnBrk="0" hangingPunct="0">
              <a:lnSpc>
                <a:spcPct val="100000"/>
              </a:lnSpc>
              <a:spcBef>
                <a:spcPts val="0"/>
              </a:spcBef>
              <a:buClr>
                <a:schemeClr val="accent2"/>
              </a:buClr>
              <a:buSzTx/>
              <a:buFont typeface="Arial" pitchFamily="34" charset="0"/>
              <a:buChar char="•"/>
              <a:defRPr/>
            </a:pPr>
            <a:endParaRPr lang="en-US" sz="1400" b="0" u="none" kern="0" dirty="0" smtClean="0">
              <a:latin typeface="Verdana" pitchFamily="34" charset="0"/>
              <a:ea typeface="Verdana" pitchFamily="34" charset="0"/>
              <a:cs typeface="Verdana" pitchFamily="34" charset="0"/>
            </a:endParaRP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dirty="0" smtClean="0">
                <a:latin typeface="Verdana" pitchFamily="34" charset="0"/>
                <a:ea typeface="Verdana" pitchFamily="34" charset="0"/>
                <a:cs typeface="Verdana" pitchFamily="34" charset="0"/>
              </a:rPr>
              <a:t>Miscible with top layer (skin) and adhesive (TPU)</a:t>
            </a:r>
          </a:p>
          <a:p>
            <a:pPr marL="174625" lvl="1" indent="-174625" eaLnBrk="0" hangingPunct="0">
              <a:lnSpc>
                <a:spcPct val="100000"/>
              </a:lnSpc>
              <a:spcBef>
                <a:spcPts val="0"/>
              </a:spcBef>
              <a:buClr>
                <a:schemeClr val="accent2"/>
              </a:buClr>
              <a:buSzTx/>
              <a:buFont typeface="Arial" pitchFamily="34" charset="0"/>
              <a:buChar char="•"/>
              <a:defRPr/>
            </a:pPr>
            <a:endParaRPr lang="en-US" sz="1400" b="0" u="none" kern="0" dirty="0" smtClean="0">
              <a:latin typeface="Verdana" pitchFamily="34" charset="0"/>
              <a:ea typeface="Verdana" pitchFamily="34" charset="0"/>
              <a:cs typeface="Verdana" pitchFamily="34" charset="0"/>
            </a:endParaRP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dirty="0" smtClean="0">
                <a:latin typeface="Verdana" pitchFamily="34" charset="0"/>
                <a:ea typeface="Verdana" pitchFamily="34" charset="0"/>
                <a:cs typeface="Verdana" pitchFamily="34" charset="0"/>
              </a:rPr>
              <a:t>No migration</a:t>
            </a:r>
          </a:p>
          <a:p>
            <a:pPr marL="174625" lvl="1" indent="-174625" eaLnBrk="0" hangingPunct="0">
              <a:lnSpc>
                <a:spcPct val="100000"/>
              </a:lnSpc>
              <a:spcBef>
                <a:spcPts val="0"/>
              </a:spcBef>
              <a:buClr>
                <a:schemeClr val="accent2"/>
              </a:buClr>
              <a:buSzTx/>
              <a:buFont typeface="Arial" pitchFamily="34" charset="0"/>
              <a:buChar char="•"/>
              <a:defRPr/>
            </a:pPr>
            <a:endParaRPr lang="en-US" sz="1400" b="0" u="none" kern="0" dirty="0" smtClean="0">
              <a:latin typeface="Verdana" pitchFamily="34" charset="0"/>
              <a:ea typeface="Verdana" pitchFamily="34" charset="0"/>
              <a:cs typeface="Verdana" pitchFamily="34" charset="0"/>
            </a:endParaRPr>
          </a:p>
          <a:p>
            <a:pPr marL="174625" lvl="1" indent="-174625" eaLnBrk="0" hangingPunct="0">
              <a:lnSpc>
                <a:spcPct val="100000"/>
              </a:lnSpc>
              <a:spcBef>
                <a:spcPts val="0"/>
              </a:spcBef>
              <a:buClr>
                <a:schemeClr val="accent2"/>
              </a:buClr>
              <a:buSzTx/>
              <a:buFont typeface="Arial" pitchFamily="34" charset="0"/>
              <a:buChar char="•"/>
              <a:defRPr/>
            </a:pPr>
            <a:endParaRPr lang="en-US" sz="1400" b="0" u="none" kern="0" dirty="0" smtClean="0">
              <a:latin typeface="Verdana" pitchFamily="34" charset="0"/>
              <a:ea typeface="Verdana" pitchFamily="34" charset="0"/>
              <a:cs typeface="Verdana" pitchFamily="34" charset="0"/>
            </a:endParaRP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dirty="0" smtClean="0">
                <a:latin typeface="Verdana" pitchFamily="34" charset="0"/>
                <a:ea typeface="Verdana" pitchFamily="34" charset="0"/>
                <a:cs typeface="Verdana" pitchFamily="34" charset="0"/>
              </a:rPr>
              <a:t>Improved hydrolytic stability</a:t>
            </a:r>
          </a:p>
        </p:txBody>
      </p:sp>
      <p:sp>
        <p:nvSpPr>
          <p:cNvPr id="16" name="TextBox 15"/>
          <p:cNvSpPr txBox="1"/>
          <p:nvPr/>
        </p:nvSpPr>
        <p:spPr bwMode="ltGray">
          <a:xfrm>
            <a:off x="701739" y="1143000"/>
            <a:ext cx="2560320" cy="286232"/>
          </a:xfrm>
          <a:prstGeom prst="rect">
            <a:avLst/>
          </a:prstGeom>
          <a:solidFill>
            <a:srgbClr val="0077C0"/>
          </a:solidFill>
        </p:spPr>
        <p:txBody>
          <a:bodyPr wrap="none" rtlCol="0">
            <a:noAutofit/>
          </a:bodyPr>
          <a:lstStyle/>
          <a:p>
            <a:pPr algn="ctr"/>
            <a:r>
              <a:rPr lang="en-US" sz="1400" u="none" dirty="0" smtClean="0">
                <a:solidFill>
                  <a:schemeClr val="bg1"/>
                </a:solidFill>
                <a:latin typeface="Verdana" pitchFamily="34" charset="0"/>
                <a:ea typeface="Verdana" pitchFamily="34" charset="0"/>
                <a:cs typeface="Verdana" pitchFamily="34" charset="0"/>
              </a:rPr>
              <a:t>Transparent film/sheet</a:t>
            </a:r>
          </a:p>
        </p:txBody>
      </p:sp>
      <p:sp>
        <p:nvSpPr>
          <p:cNvPr id="17" name="TextBox 16"/>
          <p:cNvSpPr txBox="1"/>
          <p:nvPr/>
        </p:nvSpPr>
        <p:spPr bwMode="ltGray">
          <a:xfrm>
            <a:off x="3561715" y="1143000"/>
            <a:ext cx="2560320" cy="286232"/>
          </a:xfrm>
          <a:prstGeom prst="rect">
            <a:avLst/>
          </a:prstGeom>
          <a:solidFill>
            <a:srgbClr val="0077C0"/>
          </a:solidFill>
        </p:spPr>
        <p:txBody>
          <a:bodyPr wrap="none" rtlCol="0">
            <a:noAutofit/>
          </a:bodyPr>
          <a:lstStyle/>
          <a:p>
            <a:pPr algn="ctr"/>
            <a:r>
              <a:rPr lang="en-US" sz="1400" u="none" dirty="0" smtClean="0">
                <a:solidFill>
                  <a:schemeClr val="bg1"/>
                </a:solidFill>
                <a:latin typeface="Verdana" pitchFamily="34" charset="0"/>
                <a:ea typeface="Verdana" pitchFamily="34" charset="0"/>
                <a:cs typeface="Verdana" pitchFamily="34" charset="0"/>
              </a:rPr>
              <a:t>Artificial Leather</a:t>
            </a:r>
          </a:p>
        </p:txBody>
      </p:sp>
      <p:sp>
        <p:nvSpPr>
          <p:cNvPr id="18" name="TextBox 17"/>
          <p:cNvSpPr txBox="1"/>
          <p:nvPr/>
        </p:nvSpPr>
        <p:spPr bwMode="ltGray">
          <a:xfrm>
            <a:off x="6431280" y="1143000"/>
            <a:ext cx="2560320" cy="286232"/>
          </a:xfrm>
          <a:prstGeom prst="rect">
            <a:avLst/>
          </a:prstGeom>
          <a:solidFill>
            <a:srgbClr val="0077C0"/>
          </a:solidFill>
        </p:spPr>
        <p:txBody>
          <a:bodyPr wrap="none" rtlCol="0">
            <a:noAutofit/>
          </a:bodyPr>
          <a:lstStyle/>
          <a:p>
            <a:pPr algn="ctr"/>
            <a:r>
              <a:rPr lang="en-US" sz="1400" u="none" dirty="0" smtClean="0">
                <a:solidFill>
                  <a:schemeClr val="bg1"/>
                </a:solidFill>
                <a:latin typeface="Verdana" pitchFamily="34" charset="0"/>
                <a:ea typeface="Verdana" pitchFamily="34" charset="0"/>
                <a:cs typeface="Verdana" pitchFamily="34" charset="0"/>
              </a:rPr>
              <a:t>Wire &amp; Cable</a:t>
            </a:r>
          </a:p>
        </p:txBody>
      </p:sp>
      <p:pic>
        <p:nvPicPr>
          <p:cNvPr id="1498113" name="Picture 1"/>
          <p:cNvPicPr>
            <a:picLocks noChangeAspect="1" noChangeArrowheads="1"/>
          </p:cNvPicPr>
          <p:nvPr/>
        </p:nvPicPr>
        <p:blipFill>
          <a:blip r:embed="rId4" cstate="screen"/>
          <a:srcRect/>
          <a:stretch>
            <a:fillRect/>
          </a:stretch>
        </p:blipFill>
        <p:spPr bwMode="auto">
          <a:xfrm>
            <a:off x="3505200" y="1600200"/>
            <a:ext cx="1329497" cy="1033272"/>
          </a:xfrm>
          <a:prstGeom prst="rect">
            <a:avLst/>
          </a:prstGeom>
          <a:noFill/>
          <a:ln w="9525">
            <a:solidFill>
              <a:srgbClr val="0077B4"/>
            </a:solidFill>
            <a:miter lim="800000"/>
            <a:headEnd/>
            <a:tailEnd/>
          </a:ln>
          <a:effectLst/>
        </p:spPr>
      </p:pic>
      <p:pic>
        <p:nvPicPr>
          <p:cNvPr id="1498114" name="Picture 2"/>
          <p:cNvPicPr>
            <a:picLocks noChangeArrowheads="1"/>
          </p:cNvPicPr>
          <p:nvPr/>
        </p:nvPicPr>
        <p:blipFill>
          <a:blip r:embed="rId5" cstate="screen"/>
          <a:srcRect/>
          <a:stretch>
            <a:fillRect/>
          </a:stretch>
        </p:blipFill>
        <p:spPr bwMode="auto">
          <a:xfrm>
            <a:off x="4902432" y="1600200"/>
            <a:ext cx="1307868" cy="1033272"/>
          </a:xfrm>
          <a:prstGeom prst="rect">
            <a:avLst/>
          </a:prstGeom>
          <a:noFill/>
          <a:ln w="9525">
            <a:noFill/>
            <a:miter lim="800000"/>
            <a:headEnd/>
            <a:tailEnd/>
          </a:ln>
          <a:effectLst/>
        </p:spPr>
      </p:pic>
      <p:pic>
        <p:nvPicPr>
          <p:cNvPr id="1498115" name="Picture 3"/>
          <p:cNvPicPr>
            <a:picLocks noChangeAspect="1" noChangeArrowheads="1"/>
          </p:cNvPicPr>
          <p:nvPr/>
        </p:nvPicPr>
        <p:blipFill>
          <a:blip r:embed="rId6" cstate="screen"/>
          <a:srcRect/>
          <a:stretch>
            <a:fillRect/>
          </a:stretch>
        </p:blipFill>
        <p:spPr bwMode="auto">
          <a:xfrm>
            <a:off x="6324601" y="1600200"/>
            <a:ext cx="1419763" cy="1033272"/>
          </a:xfrm>
          <a:prstGeom prst="rect">
            <a:avLst/>
          </a:prstGeom>
          <a:noFill/>
          <a:ln w="9525">
            <a:solidFill>
              <a:srgbClr val="0077B4"/>
            </a:solidFill>
            <a:miter lim="800000"/>
            <a:headEnd/>
            <a:tailEnd/>
          </a:ln>
          <a:effectLst/>
        </p:spPr>
      </p:pic>
      <p:pic>
        <p:nvPicPr>
          <p:cNvPr id="1498116" name="Picture 4"/>
          <p:cNvPicPr>
            <a:picLocks noChangeAspect="1" noChangeArrowheads="1"/>
          </p:cNvPicPr>
          <p:nvPr/>
        </p:nvPicPr>
        <p:blipFill>
          <a:blip r:embed="rId7" cstate="screen"/>
          <a:srcRect/>
          <a:stretch>
            <a:fillRect/>
          </a:stretch>
        </p:blipFill>
        <p:spPr bwMode="auto">
          <a:xfrm>
            <a:off x="7835900" y="1600199"/>
            <a:ext cx="1244600" cy="1033272"/>
          </a:xfrm>
          <a:prstGeom prst="rect">
            <a:avLst/>
          </a:prstGeom>
          <a:noFill/>
          <a:ln w="9525">
            <a:solidFill>
              <a:srgbClr val="0077B4"/>
            </a:solidFill>
            <a:miter lim="800000"/>
            <a:headEnd/>
            <a:tailEnd/>
          </a:ln>
          <a:effectLst/>
        </p:spPr>
      </p:pic>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bwMode="ltGray"/>
        <p:txBody>
          <a:bodyPr/>
          <a:lstStyle/>
          <a:p>
            <a:pPr>
              <a:spcBef>
                <a:spcPts val="0"/>
              </a:spcBef>
            </a:pPr>
            <a:endParaRPr lang="en-US" sz="2400" dirty="0" smtClean="0"/>
          </a:p>
          <a:p>
            <a:pPr>
              <a:spcBef>
                <a:spcPts val="0"/>
              </a:spcBef>
            </a:pPr>
            <a:r>
              <a:rPr lang="en-US" sz="2400" dirty="0" smtClean="0">
                <a:solidFill>
                  <a:schemeClr val="accent2">
                    <a:lumMod val="40000"/>
                    <a:lumOff val="60000"/>
                  </a:schemeClr>
                </a:solidFill>
              </a:rPr>
              <a:t>General Introduction and Company Profile</a:t>
            </a:r>
          </a:p>
          <a:p>
            <a:r>
              <a:rPr lang="en-US" sz="2400" dirty="0" smtClean="0">
                <a:solidFill>
                  <a:schemeClr val="accent2">
                    <a:lumMod val="40000"/>
                    <a:lumOff val="60000"/>
                  </a:schemeClr>
                </a:solidFill>
              </a:rPr>
              <a:t>Product Introduction</a:t>
            </a:r>
          </a:p>
          <a:p>
            <a:r>
              <a:rPr lang="en-US" sz="2400" dirty="0" smtClean="0"/>
              <a:t>Applications</a:t>
            </a:r>
          </a:p>
          <a:p>
            <a:pPr>
              <a:spcBef>
                <a:spcPts val="600"/>
              </a:spcBef>
              <a:tabLst>
                <a:tab pos="228600" algn="l"/>
              </a:tabLst>
            </a:pPr>
            <a:r>
              <a:rPr lang="en-US" sz="2000" b="0" dirty="0" smtClean="0"/>
              <a:t>	</a:t>
            </a:r>
            <a:r>
              <a:rPr lang="en-US" sz="2000" b="0" dirty="0" smtClean="0">
                <a:solidFill>
                  <a:schemeClr val="accent2">
                    <a:lumMod val="40000"/>
                    <a:lumOff val="60000"/>
                  </a:schemeClr>
                </a:solidFill>
              </a:rPr>
              <a:t>- Fibers</a:t>
            </a:r>
          </a:p>
          <a:p>
            <a:pPr>
              <a:spcBef>
                <a:spcPts val="600"/>
              </a:spcBef>
              <a:tabLst>
                <a:tab pos="228600" algn="l"/>
              </a:tabLst>
            </a:pPr>
            <a:r>
              <a:rPr lang="en-US" sz="2000" b="0" dirty="0" smtClean="0">
                <a:solidFill>
                  <a:schemeClr val="accent2">
                    <a:lumMod val="40000"/>
                    <a:lumOff val="60000"/>
                  </a:schemeClr>
                </a:solidFill>
              </a:rPr>
              <a:t>	- Thermoplastic Polyurethane (TPU)</a:t>
            </a:r>
          </a:p>
          <a:p>
            <a:pPr>
              <a:spcBef>
                <a:spcPts val="600"/>
              </a:spcBef>
              <a:tabLst>
                <a:tab pos="228600" algn="l"/>
              </a:tabLst>
            </a:pPr>
            <a:r>
              <a:rPr lang="en-US" sz="2000" b="0" dirty="0" smtClean="0"/>
              <a:t>	- Polycarbonate (PC)</a:t>
            </a:r>
          </a:p>
          <a:p>
            <a:pPr>
              <a:spcBef>
                <a:spcPts val="600"/>
              </a:spcBef>
              <a:tabLst>
                <a:tab pos="228600" algn="l"/>
              </a:tabLst>
            </a:pPr>
            <a:r>
              <a:rPr lang="en-US" sz="2000" b="0" dirty="0" smtClean="0"/>
              <a:t>	</a:t>
            </a:r>
            <a:r>
              <a:rPr lang="en-US" sz="2000" b="0" dirty="0" smtClean="0">
                <a:solidFill>
                  <a:schemeClr val="accent2">
                    <a:lumMod val="40000"/>
                    <a:lumOff val="60000"/>
                  </a:schemeClr>
                </a:solidFill>
              </a:rPr>
              <a:t>- </a:t>
            </a:r>
            <a:r>
              <a:rPr lang="en-US" sz="2000" b="0" dirty="0" err="1" smtClean="0">
                <a:solidFill>
                  <a:schemeClr val="accent2">
                    <a:lumMod val="40000"/>
                    <a:lumOff val="60000"/>
                  </a:schemeClr>
                </a:solidFill>
              </a:rPr>
              <a:t>Thermosets</a:t>
            </a:r>
            <a:endParaRPr lang="en-US" sz="2000" b="0" dirty="0" smtClean="0">
              <a:solidFill>
                <a:schemeClr val="accent2">
                  <a:lumMod val="40000"/>
                  <a:lumOff val="60000"/>
                </a:schemeClr>
              </a:solidFill>
            </a:endParaRPr>
          </a:p>
          <a:p>
            <a:r>
              <a:rPr lang="en-US" sz="2400" dirty="0" smtClean="0">
                <a:solidFill>
                  <a:schemeClr val="accent2">
                    <a:lumMod val="40000"/>
                    <a:lumOff val="60000"/>
                  </a:schemeClr>
                </a:solidFill>
              </a:rPr>
              <a:t>Recap and Future Outlook</a:t>
            </a:r>
            <a:endParaRPr lang="en-US" sz="2400" dirty="0">
              <a:solidFill>
                <a:schemeClr val="accent2">
                  <a:lumMod val="40000"/>
                  <a:lumOff val="60000"/>
                </a:schemeClr>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bwMode="ltGray"/>
        <p:txBody>
          <a:bodyPr/>
          <a:lstStyle/>
          <a:p>
            <a:pPr>
              <a:spcBef>
                <a:spcPts val="0"/>
              </a:spcBef>
            </a:pPr>
            <a:endParaRPr lang="en-US" sz="2400" dirty="0" smtClean="0">
              <a:solidFill>
                <a:schemeClr val="bg1"/>
              </a:solidFill>
            </a:endParaRPr>
          </a:p>
          <a:p>
            <a:pPr>
              <a:spcBef>
                <a:spcPts val="0"/>
              </a:spcBef>
            </a:pPr>
            <a:r>
              <a:rPr lang="en-US" sz="2400" dirty="0" smtClean="0">
                <a:solidFill>
                  <a:schemeClr val="bg1"/>
                </a:solidFill>
              </a:rPr>
              <a:t>General Introduction and Company Profile</a:t>
            </a:r>
          </a:p>
          <a:p>
            <a:r>
              <a:rPr lang="en-US" sz="2400" dirty="0" smtClean="0">
                <a:solidFill>
                  <a:schemeClr val="bg1"/>
                </a:solidFill>
              </a:rPr>
              <a:t>Product Introduction</a:t>
            </a:r>
          </a:p>
          <a:p>
            <a:r>
              <a:rPr lang="en-US" sz="2400" dirty="0" smtClean="0">
                <a:solidFill>
                  <a:schemeClr val="bg1"/>
                </a:solidFill>
              </a:rPr>
              <a:t>Applications</a:t>
            </a:r>
          </a:p>
          <a:p>
            <a:pPr>
              <a:spcBef>
                <a:spcPts val="600"/>
              </a:spcBef>
              <a:tabLst>
                <a:tab pos="228600" algn="l"/>
              </a:tabLst>
            </a:pPr>
            <a:r>
              <a:rPr lang="en-US" sz="2000" b="0" dirty="0" smtClean="0">
                <a:solidFill>
                  <a:schemeClr val="bg1"/>
                </a:solidFill>
              </a:rPr>
              <a:t>	- Fibers</a:t>
            </a:r>
          </a:p>
          <a:p>
            <a:pPr>
              <a:spcBef>
                <a:spcPts val="600"/>
              </a:spcBef>
              <a:tabLst>
                <a:tab pos="228600" algn="l"/>
              </a:tabLst>
            </a:pPr>
            <a:r>
              <a:rPr lang="en-US" sz="2000" b="0" dirty="0" smtClean="0">
                <a:solidFill>
                  <a:schemeClr val="bg1"/>
                </a:solidFill>
              </a:rPr>
              <a:t>	- Thermoplastic Polyurethane (TPU)</a:t>
            </a:r>
          </a:p>
          <a:p>
            <a:pPr>
              <a:spcBef>
                <a:spcPts val="600"/>
              </a:spcBef>
              <a:tabLst>
                <a:tab pos="228600" algn="l"/>
              </a:tabLst>
            </a:pPr>
            <a:r>
              <a:rPr lang="en-US" sz="2000" b="0" dirty="0" smtClean="0">
                <a:solidFill>
                  <a:schemeClr val="bg1"/>
                </a:solidFill>
              </a:rPr>
              <a:t>	- Polycarbonate (PC)</a:t>
            </a:r>
          </a:p>
          <a:p>
            <a:pPr>
              <a:spcBef>
                <a:spcPts val="600"/>
              </a:spcBef>
              <a:tabLst>
                <a:tab pos="228600" algn="l"/>
              </a:tabLst>
            </a:pPr>
            <a:r>
              <a:rPr lang="en-US" sz="2000" b="0" dirty="0" smtClean="0">
                <a:solidFill>
                  <a:schemeClr val="bg1"/>
                </a:solidFill>
              </a:rPr>
              <a:t>	- </a:t>
            </a:r>
            <a:r>
              <a:rPr lang="en-US" sz="2000" b="0" dirty="0" err="1" smtClean="0">
                <a:solidFill>
                  <a:schemeClr val="bg1"/>
                </a:solidFill>
              </a:rPr>
              <a:t>Thermosets</a:t>
            </a:r>
            <a:endParaRPr lang="en-US" sz="2000" b="0" dirty="0" smtClean="0">
              <a:solidFill>
                <a:schemeClr val="bg1"/>
              </a:solidFill>
            </a:endParaRPr>
          </a:p>
          <a:p>
            <a:r>
              <a:rPr lang="en-US" sz="2400" dirty="0" smtClean="0">
                <a:solidFill>
                  <a:schemeClr val="bg1"/>
                </a:solidFill>
              </a:rPr>
              <a:t>Recap and Future Outlook</a:t>
            </a:r>
            <a:endParaRPr lang="en-US" sz="2400" dirty="0">
              <a:solidFill>
                <a:schemeClr val="bg1"/>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dirty="0" smtClean="0"/>
              <a:t>NOFIA Fit for PC (Blend) Applications</a:t>
            </a:r>
          </a:p>
        </p:txBody>
      </p:sp>
      <p:sp>
        <p:nvSpPr>
          <p:cNvPr id="14339" name="Content Placeholder 2"/>
          <p:cNvSpPr>
            <a:spLocks noGrp="1"/>
          </p:cNvSpPr>
          <p:nvPr>
            <p:ph idx="4294967295"/>
          </p:nvPr>
        </p:nvSpPr>
        <p:spPr>
          <a:xfrm>
            <a:off x="568325" y="1123950"/>
            <a:ext cx="4308475" cy="5048250"/>
          </a:xfrm>
          <a:prstGeom prst="rect">
            <a:avLst/>
          </a:prstGeom>
        </p:spPr>
        <p:txBody>
          <a:bodyPr lIns="0" rIns="0"/>
          <a:lstStyle/>
          <a:p>
            <a:pPr>
              <a:buNone/>
              <a:defRPr/>
            </a:pPr>
            <a:r>
              <a:rPr lang="en-US" sz="2000" dirty="0" smtClean="0">
                <a:solidFill>
                  <a:schemeClr val="accent6">
                    <a:lumMod val="75000"/>
                  </a:schemeClr>
                </a:solidFill>
              </a:rPr>
              <a:t>Construction / Lighting</a:t>
            </a:r>
          </a:p>
          <a:p>
            <a:pPr marL="341313" lvl="1" indent="-341313">
              <a:buClr>
                <a:srgbClr val="0077C0"/>
              </a:buClr>
              <a:buFont typeface="Arial" pitchFamily="34" charset="0"/>
              <a:buChar char="●"/>
              <a:defRPr/>
            </a:pPr>
            <a:r>
              <a:rPr lang="en-US" sz="1800" b="0" dirty="0" smtClean="0"/>
              <a:t>Transparent UL94 V0 at 0.25mm </a:t>
            </a:r>
          </a:p>
          <a:p>
            <a:pPr marL="341313" lvl="1" indent="-341313">
              <a:buClr>
                <a:srgbClr val="0077C0"/>
              </a:buClr>
              <a:buFont typeface="Arial" pitchFamily="34" charset="0"/>
              <a:buChar char="●"/>
              <a:defRPr/>
            </a:pPr>
            <a:r>
              <a:rPr lang="en-US" sz="1800" b="0" dirty="0" smtClean="0"/>
              <a:t>Higher melt flow index than typical PC </a:t>
            </a:r>
          </a:p>
          <a:p>
            <a:pPr marL="341313" lvl="1" indent="-341313">
              <a:buClr>
                <a:srgbClr val="0077C0"/>
              </a:buClr>
              <a:buFont typeface="Arial" pitchFamily="34" charset="0"/>
              <a:buChar char="●"/>
              <a:defRPr/>
            </a:pPr>
            <a:r>
              <a:rPr lang="en-US" sz="1800" b="0" dirty="0"/>
              <a:t>E</a:t>
            </a:r>
            <a:r>
              <a:rPr lang="en-US" sz="1800" b="0" dirty="0" smtClean="0"/>
              <a:t>nables more detailed and complex shapes</a:t>
            </a:r>
            <a:endParaRPr lang="en-US" sz="2000" b="0" dirty="0" smtClean="0">
              <a:solidFill>
                <a:schemeClr val="accent6">
                  <a:lumMod val="75000"/>
                </a:schemeClr>
              </a:solidFill>
            </a:endParaRPr>
          </a:p>
        </p:txBody>
      </p:sp>
      <p:pic>
        <p:nvPicPr>
          <p:cNvPr id="14340" name="Picture 2"/>
          <p:cNvPicPr>
            <a:picLocks noChangeAspect="1" noChangeArrowheads="1"/>
          </p:cNvPicPr>
          <p:nvPr/>
        </p:nvPicPr>
        <p:blipFill>
          <a:blip r:embed="rId3" cstate="screen"/>
          <a:srcRect l="7548" t="4117" b="3551"/>
          <a:stretch>
            <a:fillRect/>
          </a:stretch>
        </p:blipFill>
        <p:spPr bwMode="auto">
          <a:xfrm>
            <a:off x="648630" y="3733800"/>
            <a:ext cx="1905000" cy="1374053"/>
          </a:xfrm>
          <a:prstGeom prst="rect">
            <a:avLst/>
          </a:prstGeom>
          <a:noFill/>
          <a:ln>
            <a:solidFill>
              <a:srgbClr val="0077C0"/>
            </a:solidFill>
          </a:ln>
        </p:spPr>
      </p:pic>
      <p:sp>
        <p:nvSpPr>
          <p:cNvPr id="6" name="Content Placeholder 2"/>
          <p:cNvSpPr txBox="1">
            <a:spLocks/>
          </p:cNvSpPr>
          <p:nvPr/>
        </p:nvSpPr>
        <p:spPr>
          <a:xfrm>
            <a:off x="4876800" y="1133475"/>
            <a:ext cx="4191000" cy="2600325"/>
          </a:xfrm>
          <a:prstGeom prst="rect">
            <a:avLst/>
          </a:prstGeom>
        </p:spPr>
        <p:txBody>
          <a:bodyPr lIns="91440" rIns="0"/>
          <a:lstStyle/>
          <a:p>
            <a:pPr marL="230188" marR="0" lvl="0" indent="-230188" algn="l" defTabSz="914400" rtl="0" eaLnBrk="0" fontAlgn="base" latinLnBrk="0" hangingPunct="0">
              <a:lnSpc>
                <a:spcPct val="100000"/>
              </a:lnSpc>
              <a:spcBef>
                <a:spcPct val="40000"/>
              </a:spcBef>
              <a:spcAft>
                <a:spcPct val="0"/>
              </a:spcAft>
              <a:buClr>
                <a:srgbClr val="38AB5D"/>
              </a:buClr>
              <a:buSzTx/>
              <a:buFont typeface="Symbol" pitchFamily="18" charset="2"/>
              <a:buNone/>
              <a:tabLst/>
              <a:defRPr/>
            </a:pPr>
            <a:r>
              <a:rPr kumimoji="0" lang="en-US" sz="2000" b="1" i="0" u="none" strike="noStrike" kern="0" cap="none" spc="0" normalizeH="0" baseline="0" noProof="0" dirty="0" smtClean="0">
                <a:ln>
                  <a:noFill/>
                </a:ln>
                <a:solidFill>
                  <a:schemeClr val="accent6">
                    <a:lumMod val="75000"/>
                  </a:schemeClr>
                </a:solidFill>
                <a:effectLst/>
                <a:uLnTx/>
                <a:uFillTx/>
                <a:latin typeface="+mn-lt"/>
                <a:ea typeface="+mn-ea"/>
                <a:cs typeface="+mn-cs"/>
              </a:rPr>
              <a:t>Transportation</a:t>
            </a:r>
          </a:p>
          <a:p>
            <a:pPr marL="341313" lvl="1" indent="-341313" eaLnBrk="0" hangingPunct="0">
              <a:spcBef>
                <a:spcPct val="40000"/>
              </a:spcBef>
              <a:buClr>
                <a:srgbClr val="0077C0"/>
              </a:buClr>
              <a:buFont typeface="Arial" pitchFamily="34" charset="0"/>
              <a:buChar char="●"/>
              <a:defRPr/>
            </a:pPr>
            <a:r>
              <a:rPr lang="en-US" sz="1800" u="none" kern="0" dirty="0" smtClean="0">
                <a:latin typeface="+mn-lt"/>
              </a:rPr>
              <a:t>Flame Smoke Toxicity  (FST) Capability</a:t>
            </a:r>
          </a:p>
          <a:p>
            <a:pPr marL="573088" lvl="2" indent="-231775" eaLnBrk="0" hangingPunct="0">
              <a:spcBef>
                <a:spcPts val="0"/>
              </a:spcBef>
              <a:buClr>
                <a:srgbClr val="0077C0"/>
              </a:buClr>
              <a:buFont typeface="Courier New" pitchFamily="49" charset="0"/>
              <a:buChar char="o"/>
              <a:defRPr/>
            </a:pPr>
            <a:r>
              <a:rPr lang="en-US" sz="1800" b="0" u="none" kern="0" dirty="0" smtClean="0">
                <a:latin typeface="+mn-lt"/>
              </a:rPr>
              <a:t>Transparent</a:t>
            </a:r>
          </a:p>
          <a:p>
            <a:pPr marL="573088" lvl="2" indent="-231775" eaLnBrk="0" hangingPunct="0">
              <a:spcBef>
                <a:spcPts val="0"/>
              </a:spcBef>
              <a:buClr>
                <a:srgbClr val="0077C0"/>
              </a:buClr>
              <a:buFont typeface="Courier New" pitchFamily="49" charset="0"/>
              <a:buChar char="o"/>
              <a:defRPr/>
            </a:pPr>
            <a:r>
              <a:rPr lang="en-US" sz="1800" b="0" u="none" kern="0" dirty="0" smtClean="0"/>
              <a:t>Excellent flame performance</a:t>
            </a:r>
          </a:p>
          <a:p>
            <a:pPr marL="573088" lvl="2" indent="-231775" eaLnBrk="0" hangingPunct="0">
              <a:spcBef>
                <a:spcPts val="0"/>
              </a:spcBef>
              <a:buClr>
                <a:srgbClr val="0077C0"/>
              </a:buClr>
              <a:buFont typeface="Courier New" pitchFamily="49" charset="0"/>
              <a:buChar char="o"/>
              <a:defRPr/>
            </a:pPr>
            <a:r>
              <a:rPr lang="en-US" sz="1800" b="0" u="none" kern="0" dirty="0" smtClean="0">
                <a:latin typeface="+mn-lt"/>
              </a:rPr>
              <a:t>Heat Release</a:t>
            </a:r>
          </a:p>
          <a:p>
            <a:pPr marL="573088" lvl="2" indent="-231775" eaLnBrk="0" hangingPunct="0">
              <a:spcBef>
                <a:spcPts val="0"/>
              </a:spcBef>
              <a:buClr>
                <a:srgbClr val="0077C0"/>
              </a:buClr>
              <a:buFont typeface="Courier New" pitchFamily="49" charset="0"/>
              <a:buChar char="o"/>
              <a:defRPr/>
            </a:pPr>
            <a:r>
              <a:rPr lang="en-US" sz="1800" b="0" u="none" kern="0" dirty="0" smtClean="0">
                <a:latin typeface="+mn-lt"/>
              </a:rPr>
              <a:t>Good impact resistance</a:t>
            </a:r>
          </a:p>
          <a:p>
            <a:pPr marL="573088" lvl="2" indent="-231775" eaLnBrk="0" hangingPunct="0">
              <a:spcBef>
                <a:spcPts val="0"/>
              </a:spcBef>
              <a:buClr>
                <a:srgbClr val="0077C0"/>
              </a:buClr>
              <a:buFont typeface="Courier New" pitchFamily="49" charset="0"/>
              <a:buChar char="o"/>
              <a:defRPr/>
            </a:pPr>
            <a:r>
              <a:rPr lang="en-US" sz="1800" b="0" u="none" kern="0" dirty="0" smtClean="0">
                <a:latin typeface="+mn-lt"/>
              </a:rPr>
              <a:t>Processable – Film, Sheet</a:t>
            </a:r>
            <a:endParaRPr kumimoji="0" lang="en-US" b="1" i="0" u="none" strike="noStrike" kern="0" cap="none" spc="0" normalizeH="0" baseline="0" noProof="0" dirty="0" smtClean="0">
              <a:ln>
                <a:noFill/>
              </a:ln>
              <a:solidFill>
                <a:schemeClr val="tx1"/>
              </a:solidFill>
              <a:effectLst/>
              <a:uLnTx/>
              <a:uFillTx/>
              <a:latin typeface="+mn-lt"/>
            </a:endParaRPr>
          </a:p>
        </p:txBody>
      </p:sp>
      <p:cxnSp>
        <p:nvCxnSpPr>
          <p:cNvPr id="8" name="Straight Connector 7"/>
          <p:cNvCxnSpPr/>
          <p:nvPr/>
        </p:nvCxnSpPr>
        <p:spPr bwMode="auto">
          <a:xfrm>
            <a:off x="4876800" y="1125538"/>
            <a:ext cx="0" cy="5046662"/>
          </a:xfrm>
          <a:prstGeom prst="line">
            <a:avLst/>
          </a:prstGeom>
          <a:solidFill>
            <a:srgbClr val="FFCC00"/>
          </a:solidFill>
          <a:ln w="9525" cap="flat" cmpd="sng" algn="ctr">
            <a:solidFill>
              <a:schemeClr val="tx1"/>
            </a:solidFill>
            <a:prstDash val="solid"/>
            <a:round/>
            <a:headEnd type="none" w="med" len="med"/>
            <a:tailEnd type="none" w="med" len="med"/>
          </a:ln>
          <a:effectLst/>
        </p:spPr>
      </p:cxnSp>
      <p:pic>
        <p:nvPicPr>
          <p:cNvPr id="7" name="Picture 2"/>
          <p:cNvPicPr>
            <a:picLocks noChangeAspect="1" noChangeArrowheads="1"/>
          </p:cNvPicPr>
          <p:nvPr/>
        </p:nvPicPr>
        <p:blipFill>
          <a:blip r:embed="rId4" cstate="print"/>
          <a:srcRect/>
          <a:stretch>
            <a:fillRect/>
          </a:stretch>
        </p:blipFill>
        <p:spPr bwMode="auto">
          <a:xfrm>
            <a:off x="5029200" y="3733800"/>
            <a:ext cx="2895600" cy="1267230"/>
          </a:xfrm>
          <a:prstGeom prst="rect">
            <a:avLst/>
          </a:prstGeom>
          <a:noFill/>
          <a:ln w="9525">
            <a:noFill/>
            <a:miter lim="800000"/>
            <a:headEnd/>
            <a:tailEnd/>
          </a:ln>
          <a:effectLst/>
        </p:spPr>
      </p:pic>
      <p:pic>
        <p:nvPicPr>
          <p:cNvPr id="9" name="Picture 3"/>
          <p:cNvPicPr>
            <a:picLocks noChangeAspect="1" noChangeArrowheads="1"/>
          </p:cNvPicPr>
          <p:nvPr/>
        </p:nvPicPr>
        <p:blipFill>
          <a:blip r:embed="rId5" cstate="print"/>
          <a:srcRect/>
          <a:stretch>
            <a:fillRect/>
          </a:stretch>
        </p:blipFill>
        <p:spPr bwMode="auto">
          <a:xfrm>
            <a:off x="5029200" y="5029200"/>
            <a:ext cx="1752600" cy="1169731"/>
          </a:xfrm>
          <a:prstGeom prst="rect">
            <a:avLst/>
          </a:prstGeom>
          <a:noFill/>
          <a:ln w="9525">
            <a:noFill/>
            <a:miter lim="800000"/>
            <a:headEnd/>
            <a:tailEnd/>
          </a:ln>
          <a:effectLst/>
        </p:spPr>
      </p:pic>
      <p:pic>
        <p:nvPicPr>
          <p:cNvPr id="12" name="Picture 15"/>
          <p:cNvPicPr>
            <a:picLocks noChangeAspect="1" noChangeArrowheads="1"/>
          </p:cNvPicPr>
          <p:nvPr/>
        </p:nvPicPr>
        <p:blipFill>
          <a:blip r:embed="rId6" cstate="screen"/>
          <a:srcRect/>
          <a:stretch>
            <a:fillRect/>
          </a:stretch>
        </p:blipFill>
        <p:spPr bwMode="auto">
          <a:xfrm>
            <a:off x="2782230" y="3733800"/>
            <a:ext cx="2018370" cy="1371600"/>
          </a:xfrm>
          <a:prstGeom prst="rect">
            <a:avLst/>
          </a:prstGeom>
          <a:noFill/>
          <a:ln w="12700">
            <a:solidFill>
              <a:srgbClr val="00B0F0"/>
            </a:solidFill>
            <a:miter lim="800000"/>
            <a:headEnd/>
            <a:tailEnd/>
          </a:ln>
          <a:effectLst/>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3" cstate="print"/>
          <a:srcRect/>
          <a:stretch>
            <a:fillRect/>
          </a:stretch>
        </p:blipFill>
        <p:spPr bwMode="auto">
          <a:xfrm>
            <a:off x="838200" y="2244725"/>
            <a:ext cx="3481388" cy="2498725"/>
          </a:xfrm>
          <a:prstGeom prst="rect">
            <a:avLst/>
          </a:prstGeom>
          <a:noFill/>
          <a:ln w="9525">
            <a:noFill/>
            <a:miter lim="800000"/>
            <a:headEnd/>
            <a:tailEnd/>
          </a:ln>
        </p:spPr>
      </p:pic>
      <p:sp>
        <p:nvSpPr>
          <p:cNvPr id="17414" name="Title 5"/>
          <p:cNvSpPr>
            <a:spLocks noGrp="1"/>
          </p:cNvSpPr>
          <p:nvPr>
            <p:ph type="title"/>
          </p:nvPr>
        </p:nvSpPr>
        <p:spPr>
          <a:xfrm>
            <a:off x="533400" y="311150"/>
            <a:ext cx="8610600" cy="530225"/>
          </a:xfrm>
        </p:spPr>
        <p:txBody>
          <a:bodyPr/>
          <a:lstStyle/>
          <a:p>
            <a:pPr eaLnBrk="1" hangingPunct="1"/>
            <a:r>
              <a:rPr lang="en-US" dirty="0" smtClean="0"/>
              <a:t>TGA Data of NOFIA Polyphosphonates</a:t>
            </a:r>
          </a:p>
        </p:txBody>
      </p:sp>
      <p:sp>
        <p:nvSpPr>
          <p:cNvPr id="17415" name="TextBox 7"/>
          <p:cNvSpPr txBox="1">
            <a:spLocks noChangeArrowheads="1"/>
          </p:cNvSpPr>
          <p:nvPr/>
        </p:nvSpPr>
        <p:spPr bwMode="auto">
          <a:xfrm>
            <a:off x="2091690" y="1447800"/>
            <a:ext cx="1188720" cy="307777"/>
          </a:xfrm>
          <a:prstGeom prst="rect">
            <a:avLst/>
          </a:prstGeom>
          <a:solidFill>
            <a:srgbClr val="0077C0"/>
          </a:solidFill>
          <a:ln w="9525">
            <a:solidFill>
              <a:schemeClr val="tx1"/>
            </a:solidFill>
            <a:miter lim="800000"/>
            <a:headEnd/>
            <a:tailEnd/>
          </a:ln>
        </p:spPr>
        <p:txBody>
          <a:bodyPr wrap="none">
            <a:spAutoFit/>
          </a:bodyPr>
          <a:lstStyle/>
          <a:p>
            <a:pPr algn="ctr"/>
            <a:r>
              <a:rPr lang="en-US" sz="1400" b="1" u="none" dirty="0" smtClean="0">
                <a:solidFill>
                  <a:schemeClr val="bg1"/>
                </a:solidFill>
              </a:rPr>
              <a:t>Nitrogen</a:t>
            </a:r>
            <a:endParaRPr lang="en-US" sz="1400" b="1" u="none" dirty="0">
              <a:solidFill>
                <a:schemeClr val="bg1"/>
              </a:solidFill>
            </a:endParaRPr>
          </a:p>
        </p:txBody>
      </p:sp>
      <p:sp>
        <p:nvSpPr>
          <p:cNvPr id="17416" name="TextBox 8"/>
          <p:cNvSpPr txBox="1">
            <a:spLocks noChangeArrowheads="1"/>
          </p:cNvSpPr>
          <p:nvPr/>
        </p:nvSpPr>
        <p:spPr bwMode="auto">
          <a:xfrm>
            <a:off x="6409690" y="1447800"/>
            <a:ext cx="1188720" cy="307777"/>
          </a:xfrm>
          <a:prstGeom prst="rect">
            <a:avLst/>
          </a:prstGeom>
          <a:solidFill>
            <a:srgbClr val="0077C0"/>
          </a:solidFill>
          <a:ln w="9525">
            <a:solidFill>
              <a:schemeClr val="tx1"/>
            </a:solidFill>
            <a:miter lim="800000"/>
            <a:headEnd/>
            <a:tailEnd/>
          </a:ln>
        </p:spPr>
        <p:txBody>
          <a:bodyPr wrap="none">
            <a:spAutoFit/>
          </a:bodyPr>
          <a:lstStyle/>
          <a:p>
            <a:pPr algn="ctr"/>
            <a:r>
              <a:rPr lang="en-US" sz="1400" b="1" u="none" dirty="0" smtClean="0">
                <a:solidFill>
                  <a:schemeClr val="bg1"/>
                </a:solidFill>
              </a:rPr>
              <a:t>Air</a:t>
            </a:r>
            <a:endParaRPr lang="en-US" sz="1400" b="1" u="none" dirty="0">
              <a:solidFill>
                <a:schemeClr val="bg1"/>
              </a:solidFill>
            </a:endParaRPr>
          </a:p>
        </p:txBody>
      </p:sp>
      <p:cxnSp>
        <p:nvCxnSpPr>
          <p:cNvPr id="17419" name="Straight Connector 12"/>
          <p:cNvCxnSpPr>
            <a:cxnSpLocks noChangeShapeType="1"/>
          </p:cNvCxnSpPr>
          <p:nvPr/>
        </p:nvCxnSpPr>
        <p:spPr bwMode="auto">
          <a:xfrm>
            <a:off x="4856163" y="1131888"/>
            <a:ext cx="0" cy="5073650"/>
          </a:xfrm>
          <a:prstGeom prst="line">
            <a:avLst/>
          </a:prstGeom>
          <a:noFill/>
          <a:ln w="9525" algn="ctr">
            <a:solidFill>
              <a:schemeClr val="tx1"/>
            </a:solidFill>
            <a:round/>
            <a:headEnd/>
            <a:tailEnd/>
          </a:ln>
        </p:spPr>
      </p:cxnSp>
      <p:pic>
        <p:nvPicPr>
          <p:cNvPr id="13" name="Picture 13"/>
          <p:cNvPicPr>
            <a:picLocks noChangeAspect="1" noChangeArrowheads="1"/>
          </p:cNvPicPr>
          <p:nvPr/>
        </p:nvPicPr>
        <p:blipFill>
          <a:blip r:embed="rId4" cstate="print"/>
          <a:srcRect/>
          <a:stretch>
            <a:fillRect/>
          </a:stretch>
        </p:blipFill>
        <p:spPr bwMode="auto">
          <a:xfrm>
            <a:off x="5105400" y="2305050"/>
            <a:ext cx="3514725" cy="2495550"/>
          </a:xfrm>
          <a:prstGeom prst="rect">
            <a:avLst/>
          </a:prstGeom>
          <a:noFill/>
          <a:ln w="9525">
            <a:noFill/>
            <a:miter lim="800000"/>
            <a:headEnd/>
            <a:tailEnd/>
          </a:ln>
        </p:spPr>
      </p:pic>
      <p:sp>
        <p:nvSpPr>
          <p:cNvPr id="16" name="TextBox 15"/>
          <p:cNvSpPr txBox="1"/>
          <p:nvPr/>
        </p:nvSpPr>
        <p:spPr>
          <a:xfrm>
            <a:off x="6431778" y="5029200"/>
            <a:ext cx="1144544" cy="307777"/>
          </a:xfrm>
          <a:prstGeom prst="rect">
            <a:avLst/>
          </a:prstGeom>
          <a:noFill/>
        </p:spPr>
        <p:txBody>
          <a:bodyPr wrap="none" lIns="0" rIns="0" rtlCol="0">
            <a:spAutoFit/>
          </a:bodyPr>
          <a:lstStyle/>
          <a:p>
            <a:r>
              <a:rPr lang="en-US" sz="1400" b="0" u="none" dirty="0" smtClean="0"/>
              <a:t>Polycarbonate</a:t>
            </a:r>
          </a:p>
        </p:txBody>
      </p:sp>
      <p:cxnSp>
        <p:nvCxnSpPr>
          <p:cNvPr id="18" name="Straight Arrow Connector 17"/>
          <p:cNvCxnSpPr/>
          <p:nvPr/>
        </p:nvCxnSpPr>
        <p:spPr bwMode="auto">
          <a:xfrm flipV="1">
            <a:off x="7004050" y="4267200"/>
            <a:ext cx="692150" cy="685800"/>
          </a:xfrm>
          <a:prstGeom prst="straightConnector1">
            <a:avLst/>
          </a:prstGeom>
          <a:solidFill>
            <a:srgbClr val="FFCC00"/>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cstate="print"/>
          <a:srcRect/>
          <a:stretch>
            <a:fillRect/>
          </a:stretch>
        </p:blipFill>
        <p:spPr bwMode="auto">
          <a:xfrm>
            <a:off x="533401" y="1113219"/>
            <a:ext cx="5410200" cy="5047488"/>
          </a:xfrm>
          <a:prstGeom prst="rect">
            <a:avLst/>
          </a:prstGeom>
          <a:noFill/>
          <a:ln w="9525">
            <a:noFill/>
            <a:miter lim="800000"/>
            <a:headEnd/>
            <a:tailEnd/>
          </a:ln>
          <a:effectLst/>
        </p:spPr>
      </p:pic>
      <p:sp>
        <p:nvSpPr>
          <p:cNvPr id="7" name="Title 6"/>
          <p:cNvSpPr>
            <a:spLocks noGrp="1"/>
          </p:cNvSpPr>
          <p:nvPr>
            <p:ph type="title"/>
          </p:nvPr>
        </p:nvSpPr>
        <p:spPr/>
        <p:txBody>
          <a:bodyPr/>
          <a:lstStyle/>
          <a:p>
            <a:r>
              <a:rPr lang="en-US" dirty="0" smtClean="0"/>
              <a:t>Nofia CO3000 </a:t>
            </a:r>
            <a:r>
              <a:rPr lang="en-US" dirty="0" err="1" smtClean="0"/>
              <a:t>vs</a:t>
            </a:r>
            <a:r>
              <a:rPr lang="en-US" dirty="0" smtClean="0"/>
              <a:t> NHFR PC data</a:t>
            </a:r>
            <a:endParaRPr lang="en-US" dirty="0"/>
          </a:p>
        </p:txBody>
      </p:sp>
      <p:sp>
        <p:nvSpPr>
          <p:cNvPr id="4" name="TextBox 3"/>
          <p:cNvSpPr txBox="1"/>
          <p:nvPr/>
        </p:nvSpPr>
        <p:spPr>
          <a:xfrm>
            <a:off x="6044248" y="1515338"/>
            <a:ext cx="1575752" cy="4047262"/>
          </a:xfrm>
          <a:prstGeom prst="rect">
            <a:avLst/>
          </a:prstGeom>
          <a:noFill/>
        </p:spPr>
        <p:txBody>
          <a:bodyPr wrap="none" lIns="0" rIns="0" rtlCol="0">
            <a:spAutoFit/>
          </a:bodyPr>
          <a:lstStyle/>
          <a:p>
            <a:r>
              <a:rPr lang="en-US" sz="1800" u="none" dirty="0" smtClean="0">
                <a:solidFill>
                  <a:srgbClr val="FF0000"/>
                </a:solidFill>
              </a:rPr>
              <a:t>V0/0.25mm</a:t>
            </a:r>
          </a:p>
          <a:p>
            <a:endParaRPr lang="en-US" sz="1400" b="0" u="none" dirty="0" smtClean="0"/>
          </a:p>
          <a:p>
            <a:endParaRPr lang="en-US" sz="1400" b="0" u="none" dirty="0" smtClean="0"/>
          </a:p>
          <a:p>
            <a:endParaRPr lang="en-US" sz="1400" b="0" u="none" dirty="0" smtClean="0"/>
          </a:p>
          <a:p>
            <a:r>
              <a:rPr lang="en-US" sz="1400" b="0" u="none" dirty="0" smtClean="0"/>
              <a:t>Comparable to PC</a:t>
            </a:r>
          </a:p>
          <a:p>
            <a:endParaRPr lang="en-US" sz="1400" b="0" u="none" dirty="0" smtClean="0"/>
          </a:p>
          <a:p>
            <a:endParaRPr lang="en-US" sz="1400" b="0" u="none" dirty="0" smtClean="0"/>
          </a:p>
          <a:p>
            <a:endParaRPr lang="en-US" sz="1400" b="0" u="none" dirty="0" smtClean="0"/>
          </a:p>
          <a:p>
            <a:endParaRPr lang="en-US" sz="1400" b="0" u="none" dirty="0" smtClean="0"/>
          </a:p>
          <a:p>
            <a:endParaRPr lang="en-US" sz="1400" b="0" u="none" dirty="0" smtClean="0"/>
          </a:p>
          <a:p>
            <a:r>
              <a:rPr lang="en-US" sz="1400" b="0" u="none" dirty="0" smtClean="0"/>
              <a:t>Ductile &lt;2mm</a:t>
            </a:r>
          </a:p>
          <a:p>
            <a:endParaRPr lang="en-US" sz="1400" b="0" u="none" dirty="0" smtClean="0"/>
          </a:p>
          <a:p>
            <a:endParaRPr lang="en-US" sz="1400" b="0" u="none" dirty="0" smtClean="0"/>
          </a:p>
          <a:p>
            <a:pPr>
              <a:spcBef>
                <a:spcPts val="1800"/>
              </a:spcBef>
            </a:pPr>
            <a:r>
              <a:rPr lang="en-US" sz="1400" b="0" u="none" dirty="0" smtClean="0"/>
              <a:t>10°C lower than PC</a:t>
            </a:r>
          </a:p>
          <a:p>
            <a:endParaRPr lang="en-US" sz="1400" b="0" u="none" dirty="0" smtClean="0"/>
          </a:p>
          <a:p>
            <a:endParaRPr lang="en-US" sz="1400" b="0" u="none" dirty="0" smtClean="0"/>
          </a:p>
          <a:p>
            <a:r>
              <a:rPr lang="en-US" sz="1400" b="0" u="none" dirty="0" smtClean="0"/>
              <a:t>Comparable to PC</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1633" name="Picture 1"/>
          <p:cNvPicPr>
            <a:picLocks noChangeAspect="1" noChangeArrowheads="1"/>
          </p:cNvPicPr>
          <p:nvPr/>
        </p:nvPicPr>
        <p:blipFill>
          <a:blip r:embed="rId2" cstate="screen"/>
          <a:srcRect/>
          <a:stretch>
            <a:fillRect/>
          </a:stretch>
        </p:blipFill>
        <p:spPr bwMode="auto">
          <a:xfrm>
            <a:off x="1377288" y="1159728"/>
            <a:ext cx="6912367" cy="5020056"/>
          </a:xfrm>
          <a:prstGeom prst="rect">
            <a:avLst/>
          </a:prstGeom>
          <a:noFill/>
          <a:ln w="9525">
            <a:noFill/>
            <a:miter lim="800000"/>
            <a:headEnd/>
            <a:tailEnd/>
          </a:ln>
          <a:effectLst/>
        </p:spPr>
      </p:pic>
      <p:sp>
        <p:nvSpPr>
          <p:cNvPr id="3" name="Title 2"/>
          <p:cNvSpPr>
            <a:spLocks noGrp="1"/>
          </p:cNvSpPr>
          <p:nvPr>
            <p:ph type="title"/>
          </p:nvPr>
        </p:nvSpPr>
        <p:spPr/>
        <p:txBody>
          <a:bodyPr/>
          <a:lstStyle/>
          <a:p>
            <a:r>
              <a:rPr lang="en-US" dirty="0" smtClean="0"/>
              <a:t>UL94 Results for PC / NOFIA Blends at 0.4mm</a:t>
            </a:r>
            <a:endParaRPr lang="en-US" dirty="0"/>
          </a:p>
        </p:txBody>
      </p:sp>
      <p:sp>
        <p:nvSpPr>
          <p:cNvPr id="6" name="TextBox 5"/>
          <p:cNvSpPr txBox="1"/>
          <p:nvPr/>
        </p:nvSpPr>
        <p:spPr>
          <a:xfrm>
            <a:off x="914400" y="1600200"/>
            <a:ext cx="439223" cy="523220"/>
          </a:xfrm>
          <a:prstGeom prst="rect">
            <a:avLst/>
          </a:prstGeom>
          <a:noFill/>
        </p:spPr>
        <p:txBody>
          <a:bodyPr wrap="none" lIns="0" rIns="0" rtlCol="0">
            <a:spAutoFit/>
          </a:bodyPr>
          <a:lstStyle/>
          <a:p>
            <a:r>
              <a:rPr lang="en-US" sz="2800" u="none" dirty="0" smtClean="0"/>
              <a:t>V0</a:t>
            </a:r>
          </a:p>
        </p:txBody>
      </p:sp>
      <p:sp>
        <p:nvSpPr>
          <p:cNvPr id="7" name="TextBox 6"/>
          <p:cNvSpPr txBox="1"/>
          <p:nvPr/>
        </p:nvSpPr>
        <p:spPr>
          <a:xfrm>
            <a:off x="914400" y="2552700"/>
            <a:ext cx="439223" cy="523220"/>
          </a:xfrm>
          <a:prstGeom prst="rect">
            <a:avLst/>
          </a:prstGeom>
          <a:noFill/>
        </p:spPr>
        <p:txBody>
          <a:bodyPr wrap="none" lIns="0" rIns="0" rtlCol="0">
            <a:spAutoFit/>
          </a:bodyPr>
          <a:lstStyle/>
          <a:p>
            <a:r>
              <a:rPr lang="en-US" sz="2800" u="none" dirty="0" smtClean="0"/>
              <a:t>V1</a:t>
            </a:r>
          </a:p>
        </p:txBody>
      </p:sp>
      <p:sp>
        <p:nvSpPr>
          <p:cNvPr id="8" name="TextBox 7"/>
          <p:cNvSpPr txBox="1"/>
          <p:nvPr/>
        </p:nvSpPr>
        <p:spPr>
          <a:xfrm>
            <a:off x="914400" y="3505200"/>
            <a:ext cx="439223" cy="523220"/>
          </a:xfrm>
          <a:prstGeom prst="rect">
            <a:avLst/>
          </a:prstGeom>
          <a:noFill/>
        </p:spPr>
        <p:txBody>
          <a:bodyPr wrap="none" lIns="0" rIns="0" rtlCol="0">
            <a:spAutoFit/>
          </a:bodyPr>
          <a:lstStyle/>
          <a:p>
            <a:r>
              <a:rPr lang="en-US" sz="2800" u="none" dirty="0" smtClean="0"/>
              <a:t>V2</a:t>
            </a:r>
          </a:p>
        </p:txBody>
      </p:sp>
      <p:pic>
        <p:nvPicPr>
          <p:cNvPr id="1221634" name="Picture 2"/>
          <p:cNvPicPr>
            <a:picLocks noChangeAspect="1" noChangeArrowheads="1"/>
          </p:cNvPicPr>
          <p:nvPr/>
        </p:nvPicPr>
        <p:blipFill>
          <a:blip r:embed="rId3" cstate="screen"/>
          <a:srcRect/>
          <a:stretch>
            <a:fillRect/>
          </a:stretch>
        </p:blipFill>
        <p:spPr bwMode="auto">
          <a:xfrm>
            <a:off x="1377288" y="1149907"/>
            <a:ext cx="6912367" cy="5020056"/>
          </a:xfrm>
          <a:prstGeom prst="rect">
            <a:avLst/>
          </a:prstGeom>
          <a:noFill/>
          <a:ln w="9525">
            <a:noFill/>
            <a:miter lim="800000"/>
            <a:headEnd/>
            <a:tailEnd/>
          </a:ln>
          <a:effectLst/>
        </p:spPr>
      </p:pic>
      <p:pic>
        <p:nvPicPr>
          <p:cNvPr id="1221635" name="Picture 3"/>
          <p:cNvPicPr>
            <a:picLocks noChangeAspect="1" noChangeArrowheads="1"/>
          </p:cNvPicPr>
          <p:nvPr/>
        </p:nvPicPr>
        <p:blipFill>
          <a:blip r:embed="rId4" cstate="screen"/>
          <a:srcRect/>
          <a:stretch>
            <a:fillRect/>
          </a:stretch>
        </p:blipFill>
        <p:spPr bwMode="auto">
          <a:xfrm>
            <a:off x="1377288" y="1149907"/>
            <a:ext cx="6912367" cy="5020056"/>
          </a:xfrm>
          <a:prstGeom prst="rect">
            <a:avLst/>
          </a:prstGeom>
          <a:noFill/>
          <a:ln w="9525">
            <a:noFill/>
            <a:miter lim="800000"/>
            <a:headEnd/>
            <a:tailEnd/>
          </a:ln>
          <a:effectLst/>
        </p:spPr>
      </p:pic>
      <p:pic>
        <p:nvPicPr>
          <p:cNvPr id="1221636" name="Picture 4"/>
          <p:cNvPicPr>
            <a:picLocks noChangeAspect="1" noChangeArrowheads="1"/>
          </p:cNvPicPr>
          <p:nvPr/>
        </p:nvPicPr>
        <p:blipFill>
          <a:blip r:embed="rId5" cstate="screen"/>
          <a:srcRect/>
          <a:stretch>
            <a:fillRect/>
          </a:stretch>
        </p:blipFill>
        <p:spPr bwMode="auto">
          <a:xfrm>
            <a:off x="1377288" y="1149907"/>
            <a:ext cx="6912367" cy="5020056"/>
          </a:xfrm>
          <a:prstGeom prst="rect">
            <a:avLst/>
          </a:prstGeom>
          <a:noFill/>
          <a:ln w="9525">
            <a:noFill/>
            <a:miter lim="800000"/>
            <a:headEnd/>
            <a:tailEnd/>
          </a:ln>
          <a:effectLst/>
        </p:spPr>
      </p:pic>
      <p:sp>
        <p:nvSpPr>
          <p:cNvPr id="16" name="TextBox 15"/>
          <p:cNvSpPr txBox="1"/>
          <p:nvPr/>
        </p:nvSpPr>
        <p:spPr>
          <a:xfrm>
            <a:off x="4579784" y="1123950"/>
            <a:ext cx="524182" cy="338554"/>
          </a:xfrm>
          <a:prstGeom prst="rect">
            <a:avLst/>
          </a:prstGeom>
          <a:noFill/>
        </p:spPr>
        <p:txBody>
          <a:bodyPr wrap="none" lIns="0" rIns="0" rtlCol="0">
            <a:spAutoFit/>
          </a:bodyPr>
          <a:lstStyle/>
          <a:p>
            <a:r>
              <a:rPr lang="en-US" b="0" u="none" dirty="0" smtClean="0"/>
              <a:t>100%</a:t>
            </a:r>
          </a:p>
        </p:txBody>
      </p:sp>
      <p:sp>
        <p:nvSpPr>
          <p:cNvPr id="17" name="TextBox 16"/>
          <p:cNvSpPr txBox="1"/>
          <p:nvPr/>
        </p:nvSpPr>
        <p:spPr bwMode="gray">
          <a:xfrm>
            <a:off x="5257800" y="1295400"/>
            <a:ext cx="524182" cy="338554"/>
          </a:xfrm>
          <a:prstGeom prst="rect">
            <a:avLst/>
          </a:prstGeom>
          <a:solidFill>
            <a:schemeClr val="bg1"/>
          </a:solidFill>
        </p:spPr>
        <p:txBody>
          <a:bodyPr wrap="none" lIns="0" rIns="0" rtlCol="0">
            <a:spAutoFit/>
          </a:bodyPr>
          <a:lstStyle/>
          <a:p>
            <a:r>
              <a:rPr lang="en-US" b="0" u="none" dirty="0" smtClean="0"/>
              <a:t>100%</a:t>
            </a:r>
          </a:p>
        </p:txBody>
      </p:sp>
      <p:sp>
        <p:nvSpPr>
          <p:cNvPr id="18" name="TextBox 17"/>
          <p:cNvSpPr txBox="1"/>
          <p:nvPr/>
        </p:nvSpPr>
        <p:spPr bwMode="gray">
          <a:xfrm>
            <a:off x="6181418" y="1566446"/>
            <a:ext cx="524182" cy="338554"/>
          </a:xfrm>
          <a:prstGeom prst="rect">
            <a:avLst/>
          </a:prstGeom>
          <a:solidFill>
            <a:schemeClr val="bg1"/>
          </a:solidFill>
        </p:spPr>
        <p:txBody>
          <a:bodyPr wrap="none" lIns="0" rIns="0" rtlCol="0">
            <a:spAutoFit/>
          </a:bodyPr>
          <a:lstStyle/>
          <a:p>
            <a:r>
              <a:rPr lang="en-US" b="0" u="none" dirty="0" smtClean="0"/>
              <a:t>100%</a:t>
            </a:r>
          </a:p>
        </p:txBody>
      </p:sp>
      <p:sp>
        <p:nvSpPr>
          <p:cNvPr id="19" name="TextBox 18"/>
          <p:cNvSpPr txBox="1"/>
          <p:nvPr/>
        </p:nvSpPr>
        <p:spPr>
          <a:xfrm>
            <a:off x="4343400" y="1490246"/>
            <a:ext cx="410369" cy="338554"/>
          </a:xfrm>
          <a:prstGeom prst="rect">
            <a:avLst/>
          </a:prstGeom>
          <a:noFill/>
        </p:spPr>
        <p:txBody>
          <a:bodyPr wrap="none" lIns="0" rIns="0" rtlCol="0">
            <a:spAutoFit/>
          </a:bodyPr>
          <a:lstStyle/>
          <a:p>
            <a:r>
              <a:rPr lang="en-US" b="0" u="none" dirty="0" smtClean="0"/>
              <a:t>60%</a:t>
            </a:r>
          </a:p>
        </p:txBody>
      </p:sp>
      <p:sp>
        <p:nvSpPr>
          <p:cNvPr id="20" name="TextBox 19"/>
          <p:cNvSpPr txBox="1"/>
          <p:nvPr/>
        </p:nvSpPr>
        <p:spPr>
          <a:xfrm>
            <a:off x="4038600" y="1947446"/>
            <a:ext cx="410369" cy="338554"/>
          </a:xfrm>
          <a:prstGeom prst="rect">
            <a:avLst/>
          </a:prstGeom>
          <a:noFill/>
        </p:spPr>
        <p:txBody>
          <a:bodyPr wrap="none" lIns="0" rIns="0" rtlCol="0">
            <a:spAutoFit/>
          </a:bodyPr>
          <a:lstStyle/>
          <a:p>
            <a:r>
              <a:rPr lang="en-US" b="0" u="none" dirty="0" smtClean="0"/>
              <a:t>35%</a:t>
            </a:r>
          </a:p>
        </p:txBody>
      </p:sp>
      <p:sp>
        <p:nvSpPr>
          <p:cNvPr id="21" name="TextBox 20"/>
          <p:cNvSpPr txBox="1"/>
          <p:nvPr/>
        </p:nvSpPr>
        <p:spPr>
          <a:xfrm>
            <a:off x="3704431" y="1066800"/>
            <a:ext cx="410369" cy="338554"/>
          </a:xfrm>
          <a:prstGeom prst="rect">
            <a:avLst/>
          </a:prstGeom>
          <a:noFill/>
        </p:spPr>
        <p:txBody>
          <a:bodyPr wrap="none" lIns="0" rIns="0" rtlCol="0">
            <a:spAutoFit/>
          </a:bodyPr>
          <a:lstStyle/>
          <a:p>
            <a:r>
              <a:rPr lang="en-US" b="0" u="none" dirty="0" smtClean="0"/>
              <a:t>50%</a:t>
            </a:r>
          </a:p>
        </p:txBody>
      </p:sp>
      <p:sp>
        <p:nvSpPr>
          <p:cNvPr id="22" name="TextBox 21"/>
          <p:cNvSpPr txBox="1"/>
          <p:nvPr/>
        </p:nvSpPr>
        <p:spPr>
          <a:xfrm>
            <a:off x="3399631" y="2404646"/>
            <a:ext cx="410369" cy="338554"/>
          </a:xfrm>
          <a:prstGeom prst="rect">
            <a:avLst/>
          </a:prstGeom>
          <a:noFill/>
        </p:spPr>
        <p:txBody>
          <a:bodyPr wrap="none" lIns="0" rIns="0" rtlCol="0">
            <a:spAutoFit/>
          </a:bodyPr>
          <a:lstStyle/>
          <a:p>
            <a:r>
              <a:rPr lang="en-US" b="0" u="none" dirty="0" smtClean="0"/>
              <a:t>30%</a:t>
            </a:r>
          </a:p>
        </p:txBody>
      </p:sp>
      <p:sp>
        <p:nvSpPr>
          <p:cNvPr id="23" name="TextBox 22"/>
          <p:cNvSpPr txBox="1"/>
          <p:nvPr/>
        </p:nvSpPr>
        <p:spPr>
          <a:xfrm>
            <a:off x="3094831" y="2971800"/>
            <a:ext cx="410369" cy="338554"/>
          </a:xfrm>
          <a:prstGeom prst="rect">
            <a:avLst/>
          </a:prstGeom>
          <a:noFill/>
        </p:spPr>
        <p:txBody>
          <a:bodyPr wrap="none" lIns="0" rIns="0" rtlCol="0">
            <a:spAutoFit/>
          </a:bodyPr>
          <a:lstStyle/>
          <a:p>
            <a:r>
              <a:rPr lang="en-US" b="0" u="none" dirty="0" smtClean="0"/>
              <a:t>18%</a:t>
            </a:r>
          </a:p>
        </p:txBody>
      </p:sp>
      <p:sp>
        <p:nvSpPr>
          <p:cNvPr id="24" name="TextBox 23"/>
          <p:cNvSpPr txBox="1"/>
          <p:nvPr/>
        </p:nvSpPr>
        <p:spPr>
          <a:xfrm>
            <a:off x="2667000" y="2667000"/>
            <a:ext cx="410369" cy="338554"/>
          </a:xfrm>
          <a:prstGeom prst="rect">
            <a:avLst/>
          </a:prstGeom>
          <a:noFill/>
        </p:spPr>
        <p:txBody>
          <a:bodyPr wrap="none" lIns="0" rIns="0" rtlCol="0">
            <a:spAutoFit/>
          </a:bodyPr>
          <a:lstStyle/>
          <a:p>
            <a:r>
              <a:rPr lang="en-US" b="0" u="none" dirty="0" smtClean="0"/>
              <a:t>25%</a:t>
            </a:r>
          </a:p>
        </p:txBody>
      </p:sp>
      <p:sp>
        <p:nvSpPr>
          <p:cNvPr id="25" name="TextBox 24"/>
          <p:cNvSpPr txBox="1"/>
          <p:nvPr/>
        </p:nvSpPr>
        <p:spPr>
          <a:xfrm>
            <a:off x="2514600" y="3166646"/>
            <a:ext cx="410369" cy="338554"/>
          </a:xfrm>
          <a:prstGeom prst="rect">
            <a:avLst/>
          </a:prstGeom>
          <a:noFill/>
        </p:spPr>
        <p:txBody>
          <a:bodyPr wrap="none" lIns="0" rIns="0" rtlCol="0">
            <a:spAutoFit/>
          </a:bodyPr>
          <a:lstStyle/>
          <a:p>
            <a:r>
              <a:rPr lang="en-US" b="0" u="none" dirty="0" smtClean="0"/>
              <a:t>15%</a:t>
            </a:r>
          </a:p>
        </p:txBody>
      </p:sp>
      <p:sp>
        <p:nvSpPr>
          <p:cNvPr id="26" name="TextBox 25"/>
          <p:cNvSpPr txBox="1"/>
          <p:nvPr/>
        </p:nvSpPr>
        <p:spPr>
          <a:xfrm>
            <a:off x="2218044" y="3684588"/>
            <a:ext cx="296556" cy="338554"/>
          </a:xfrm>
          <a:prstGeom prst="rect">
            <a:avLst/>
          </a:prstGeom>
          <a:noFill/>
        </p:spPr>
        <p:txBody>
          <a:bodyPr wrap="none" lIns="0" rIns="0" rtlCol="0">
            <a:spAutoFit/>
          </a:bodyPr>
          <a:lstStyle/>
          <a:p>
            <a:r>
              <a:rPr lang="en-US" b="0" u="none" dirty="0" smtClean="0"/>
              <a:t>9%</a:t>
            </a:r>
          </a:p>
        </p:txBody>
      </p:sp>
      <p:sp>
        <p:nvSpPr>
          <p:cNvPr id="28" name="TextBox 27"/>
          <p:cNvSpPr txBox="1"/>
          <p:nvPr/>
        </p:nvSpPr>
        <p:spPr>
          <a:xfrm>
            <a:off x="5029200" y="5867400"/>
            <a:ext cx="3641959" cy="338554"/>
          </a:xfrm>
          <a:prstGeom prst="rect">
            <a:avLst/>
          </a:prstGeom>
          <a:noFill/>
        </p:spPr>
        <p:txBody>
          <a:bodyPr wrap="none" lIns="274320" rIns="0" rtlCol="0">
            <a:spAutoFit/>
          </a:bodyPr>
          <a:lstStyle/>
          <a:p>
            <a:r>
              <a:rPr lang="en-US" u="none" dirty="0" smtClean="0">
                <a:solidFill>
                  <a:srgbClr val="FF0000"/>
                </a:solidFill>
              </a:rPr>
              <a:t>35wt% NOFIA HM1100 + 65wt% PC</a:t>
            </a:r>
          </a:p>
        </p:txBody>
      </p:sp>
      <p:sp>
        <p:nvSpPr>
          <p:cNvPr id="29" name="Oval 28"/>
          <p:cNvSpPr/>
          <p:nvPr/>
        </p:nvSpPr>
        <p:spPr bwMode="auto">
          <a:xfrm>
            <a:off x="3935104" y="1843585"/>
            <a:ext cx="609600" cy="609600"/>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cxnSp>
        <p:nvCxnSpPr>
          <p:cNvPr id="31" name="Straight Arrow Connector 30"/>
          <p:cNvCxnSpPr/>
          <p:nvPr/>
        </p:nvCxnSpPr>
        <p:spPr bwMode="auto">
          <a:xfrm flipH="1" flipV="1">
            <a:off x="4267200" y="2438401"/>
            <a:ext cx="1066800" cy="3352799"/>
          </a:xfrm>
          <a:prstGeom prst="straightConnector1">
            <a:avLst/>
          </a:prstGeom>
          <a:solidFill>
            <a:srgbClr val="FFCC00"/>
          </a:solidFill>
          <a:ln w="28575" cap="flat" cmpd="sng" algn="ctr">
            <a:solidFill>
              <a:srgbClr val="FF0000"/>
            </a:solidFill>
            <a:prstDash val="solid"/>
            <a:round/>
            <a:headEnd type="none" w="med" len="med"/>
            <a:tailEnd type="arrow"/>
          </a:ln>
          <a:effectLst/>
        </p:spPr>
      </p:cxnSp>
      <p:sp>
        <p:nvSpPr>
          <p:cNvPr id="9" name="TextBox 8"/>
          <p:cNvSpPr txBox="1"/>
          <p:nvPr/>
        </p:nvSpPr>
        <p:spPr>
          <a:xfrm>
            <a:off x="7333177" y="1256368"/>
            <a:ext cx="439223" cy="523220"/>
          </a:xfrm>
          <a:prstGeom prst="rect">
            <a:avLst/>
          </a:prstGeom>
          <a:noFill/>
        </p:spPr>
        <p:txBody>
          <a:bodyPr wrap="none" lIns="0" rIns="0" rtlCol="0">
            <a:spAutoFit/>
          </a:bodyPr>
          <a:lstStyle/>
          <a:p>
            <a:r>
              <a:rPr lang="en-US" sz="2800" u="none" dirty="0" smtClean="0"/>
              <a:t>V0</a:t>
            </a:r>
          </a:p>
        </p:txBody>
      </p:sp>
      <p:sp>
        <p:nvSpPr>
          <p:cNvPr id="10" name="TextBox 9"/>
          <p:cNvSpPr txBox="1"/>
          <p:nvPr/>
        </p:nvSpPr>
        <p:spPr>
          <a:xfrm>
            <a:off x="7333177" y="2208868"/>
            <a:ext cx="439223" cy="523220"/>
          </a:xfrm>
          <a:prstGeom prst="rect">
            <a:avLst/>
          </a:prstGeom>
          <a:noFill/>
        </p:spPr>
        <p:txBody>
          <a:bodyPr wrap="none" lIns="0" rIns="0" rtlCol="0">
            <a:spAutoFit/>
          </a:bodyPr>
          <a:lstStyle/>
          <a:p>
            <a:r>
              <a:rPr lang="en-US" sz="2800" u="none" dirty="0" smtClean="0"/>
              <a:t>V1</a:t>
            </a:r>
          </a:p>
        </p:txBody>
      </p:sp>
      <p:sp>
        <p:nvSpPr>
          <p:cNvPr id="11" name="TextBox 10"/>
          <p:cNvSpPr txBox="1"/>
          <p:nvPr/>
        </p:nvSpPr>
        <p:spPr>
          <a:xfrm>
            <a:off x="7333177" y="3161368"/>
            <a:ext cx="439223" cy="523220"/>
          </a:xfrm>
          <a:prstGeom prst="rect">
            <a:avLst/>
          </a:prstGeom>
          <a:noFill/>
        </p:spPr>
        <p:txBody>
          <a:bodyPr wrap="none" lIns="0" rIns="0" rtlCol="0">
            <a:spAutoFit/>
          </a:bodyPr>
          <a:lstStyle/>
          <a:p>
            <a:r>
              <a:rPr lang="en-US" sz="2800" u="none" dirty="0" smtClean="0"/>
              <a:t>V2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1634"/>
                                        </p:tgtEl>
                                        <p:attrNameLst>
                                          <p:attrName>style.visibility</p:attrName>
                                        </p:attrNameLst>
                                      </p:cBhvr>
                                      <p:to>
                                        <p:strVal val="visible"/>
                                      </p:to>
                                    </p:set>
                                    <p:animEffect transition="in" filter="fade">
                                      <p:cBhvr>
                                        <p:cTn id="7" dur="2000"/>
                                        <p:tgtEl>
                                          <p:spTgt spid="12216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20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20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21635"/>
                                        </p:tgtEl>
                                        <p:attrNameLst>
                                          <p:attrName>style.visibility</p:attrName>
                                        </p:attrNameLst>
                                      </p:cBhvr>
                                      <p:to>
                                        <p:strVal val="visible"/>
                                      </p:to>
                                    </p:set>
                                    <p:animEffect transition="in" filter="fade">
                                      <p:cBhvr>
                                        <p:cTn id="27" dur="2000"/>
                                        <p:tgtEl>
                                          <p:spTgt spid="122163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21636"/>
                                        </p:tgtEl>
                                        <p:attrNameLst>
                                          <p:attrName>style.visibility</p:attrName>
                                        </p:attrNameLst>
                                      </p:cBhvr>
                                      <p:to>
                                        <p:strVal val="visible"/>
                                      </p:to>
                                    </p:set>
                                    <p:animEffect transition="in" filter="fade">
                                      <p:cBhvr>
                                        <p:cTn id="41" dur="2000"/>
                                        <p:tgtEl>
                                          <p:spTgt spid="122163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8" grpId="0"/>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86" name="Picture 10"/>
          <p:cNvPicPr>
            <a:picLocks noChangeAspect="1" noChangeArrowheads="1"/>
          </p:cNvPicPr>
          <p:nvPr/>
        </p:nvPicPr>
        <p:blipFill>
          <a:blip r:embed="rId3" cstate="screen"/>
          <a:srcRect/>
          <a:stretch>
            <a:fillRect/>
          </a:stretch>
        </p:blipFill>
        <p:spPr bwMode="auto">
          <a:xfrm>
            <a:off x="3424555" y="3962400"/>
            <a:ext cx="2834640" cy="2058637"/>
          </a:xfrm>
          <a:prstGeom prst="rect">
            <a:avLst/>
          </a:prstGeom>
          <a:noFill/>
          <a:ln w="9525">
            <a:noFill/>
            <a:miter lim="800000"/>
            <a:headEnd/>
            <a:tailEnd/>
          </a:ln>
          <a:effectLst/>
        </p:spPr>
      </p:pic>
      <p:pic>
        <p:nvPicPr>
          <p:cNvPr id="715785" name="Picture 9"/>
          <p:cNvPicPr>
            <a:picLocks noChangeAspect="1" noChangeArrowheads="1"/>
          </p:cNvPicPr>
          <p:nvPr/>
        </p:nvPicPr>
        <p:blipFill>
          <a:blip r:embed="rId4" cstate="screen"/>
          <a:srcRect/>
          <a:stretch>
            <a:fillRect/>
          </a:stretch>
        </p:blipFill>
        <p:spPr bwMode="auto">
          <a:xfrm>
            <a:off x="550863" y="3962400"/>
            <a:ext cx="2834640" cy="2058637"/>
          </a:xfrm>
          <a:prstGeom prst="rect">
            <a:avLst/>
          </a:prstGeom>
          <a:noFill/>
          <a:ln w="9525">
            <a:noFill/>
            <a:miter lim="800000"/>
            <a:headEnd/>
            <a:tailEnd/>
          </a:ln>
          <a:effectLst/>
        </p:spPr>
      </p:pic>
      <p:pic>
        <p:nvPicPr>
          <p:cNvPr id="715784" name="Picture 8"/>
          <p:cNvPicPr>
            <a:picLocks noChangeAspect="1" noChangeArrowheads="1"/>
          </p:cNvPicPr>
          <p:nvPr/>
        </p:nvPicPr>
        <p:blipFill>
          <a:blip r:embed="rId5" cstate="screen"/>
          <a:srcRect/>
          <a:stretch>
            <a:fillRect/>
          </a:stretch>
        </p:blipFill>
        <p:spPr bwMode="auto">
          <a:xfrm>
            <a:off x="6233160" y="1371600"/>
            <a:ext cx="2834640" cy="2058637"/>
          </a:xfrm>
          <a:prstGeom prst="rect">
            <a:avLst/>
          </a:prstGeom>
          <a:noFill/>
          <a:ln w="9525">
            <a:noFill/>
            <a:miter lim="800000"/>
            <a:headEnd/>
            <a:tailEnd/>
          </a:ln>
          <a:effectLst/>
        </p:spPr>
      </p:pic>
      <p:pic>
        <p:nvPicPr>
          <p:cNvPr id="715783" name="Picture 7"/>
          <p:cNvPicPr>
            <a:picLocks noChangeAspect="1" noChangeArrowheads="1"/>
          </p:cNvPicPr>
          <p:nvPr/>
        </p:nvPicPr>
        <p:blipFill>
          <a:blip r:embed="rId6" cstate="screen"/>
          <a:srcRect/>
          <a:stretch>
            <a:fillRect/>
          </a:stretch>
        </p:blipFill>
        <p:spPr bwMode="auto">
          <a:xfrm>
            <a:off x="3424555" y="1371597"/>
            <a:ext cx="2834640" cy="2058637"/>
          </a:xfrm>
          <a:prstGeom prst="rect">
            <a:avLst/>
          </a:prstGeom>
          <a:noFill/>
          <a:ln w="9525">
            <a:noFill/>
            <a:miter lim="800000"/>
            <a:headEnd/>
            <a:tailEnd/>
          </a:ln>
          <a:effectLst/>
        </p:spPr>
      </p:pic>
      <p:pic>
        <p:nvPicPr>
          <p:cNvPr id="715782" name="Picture 6"/>
          <p:cNvPicPr>
            <a:picLocks noChangeAspect="1" noChangeArrowheads="1"/>
          </p:cNvPicPr>
          <p:nvPr/>
        </p:nvPicPr>
        <p:blipFill>
          <a:blip r:embed="rId7" cstate="screen"/>
          <a:srcRect/>
          <a:stretch>
            <a:fillRect/>
          </a:stretch>
        </p:blipFill>
        <p:spPr bwMode="auto">
          <a:xfrm>
            <a:off x="550863" y="1371597"/>
            <a:ext cx="2834640" cy="2058637"/>
          </a:xfrm>
          <a:prstGeom prst="rect">
            <a:avLst/>
          </a:prstGeom>
          <a:noFill/>
          <a:ln w="9525">
            <a:noFill/>
            <a:miter lim="800000"/>
            <a:headEnd/>
            <a:tailEnd/>
          </a:ln>
          <a:effectLst/>
        </p:spPr>
      </p:pic>
      <p:sp>
        <p:nvSpPr>
          <p:cNvPr id="3" name="Title 2"/>
          <p:cNvSpPr>
            <a:spLocks noGrp="1"/>
          </p:cNvSpPr>
          <p:nvPr>
            <p:ph type="title"/>
          </p:nvPr>
        </p:nvSpPr>
        <p:spPr/>
        <p:txBody>
          <a:bodyPr/>
          <a:lstStyle/>
          <a:p>
            <a:r>
              <a:rPr lang="en-US" dirty="0" smtClean="0"/>
              <a:t>UL94 Results for PC / NOFIA Blends</a:t>
            </a:r>
            <a:endParaRPr lang="en-US" dirty="0"/>
          </a:p>
        </p:txBody>
      </p:sp>
      <p:sp>
        <p:nvSpPr>
          <p:cNvPr id="7" name="TextBox 6"/>
          <p:cNvSpPr txBox="1"/>
          <p:nvPr/>
        </p:nvSpPr>
        <p:spPr>
          <a:xfrm>
            <a:off x="1653995" y="1123950"/>
            <a:ext cx="628377" cy="338554"/>
          </a:xfrm>
          <a:prstGeom prst="rect">
            <a:avLst/>
          </a:prstGeom>
          <a:noFill/>
        </p:spPr>
        <p:txBody>
          <a:bodyPr wrap="none" lIns="0" rIns="0" rtlCol="0">
            <a:spAutoFit/>
          </a:bodyPr>
          <a:lstStyle/>
          <a:p>
            <a:pPr algn="ctr"/>
            <a:r>
              <a:rPr lang="en-US" b="0" u="none" dirty="0" smtClean="0"/>
              <a:t>0.4mm</a:t>
            </a:r>
          </a:p>
        </p:txBody>
      </p:sp>
      <p:sp>
        <p:nvSpPr>
          <p:cNvPr id="8" name="TextBox 7"/>
          <p:cNvSpPr txBox="1"/>
          <p:nvPr/>
        </p:nvSpPr>
        <p:spPr>
          <a:xfrm>
            <a:off x="4527686" y="1123950"/>
            <a:ext cx="628377" cy="338554"/>
          </a:xfrm>
          <a:prstGeom prst="rect">
            <a:avLst/>
          </a:prstGeom>
          <a:noFill/>
        </p:spPr>
        <p:txBody>
          <a:bodyPr wrap="none" lIns="0" rIns="0" rtlCol="0">
            <a:spAutoFit/>
          </a:bodyPr>
          <a:lstStyle/>
          <a:p>
            <a:pPr algn="ctr"/>
            <a:r>
              <a:rPr lang="en-US" b="0" u="none" dirty="0" smtClean="0"/>
              <a:t>0.8mm</a:t>
            </a:r>
          </a:p>
        </p:txBody>
      </p:sp>
      <p:sp>
        <p:nvSpPr>
          <p:cNvPr id="9" name="TextBox 8"/>
          <p:cNvSpPr txBox="1"/>
          <p:nvPr/>
        </p:nvSpPr>
        <p:spPr>
          <a:xfrm>
            <a:off x="7336292" y="1123950"/>
            <a:ext cx="628377" cy="338554"/>
          </a:xfrm>
          <a:prstGeom prst="rect">
            <a:avLst/>
          </a:prstGeom>
          <a:noFill/>
        </p:spPr>
        <p:txBody>
          <a:bodyPr wrap="none" lIns="0" rIns="0" rtlCol="0">
            <a:spAutoFit/>
          </a:bodyPr>
          <a:lstStyle/>
          <a:p>
            <a:pPr algn="ctr"/>
            <a:r>
              <a:rPr lang="en-US" b="0" u="none" dirty="0" smtClean="0"/>
              <a:t>1.6mm</a:t>
            </a:r>
          </a:p>
        </p:txBody>
      </p:sp>
      <p:sp>
        <p:nvSpPr>
          <p:cNvPr id="10" name="TextBox 9"/>
          <p:cNvSpPr txBox="1"/>
          <p:nvPr/>
        </p:nvSpPr>
        <p:spPr>
          <a:xfrm>
            <a:off x="359532" y="1490246"/>
            <a:ext cx="250068" cy="338554"/>
          </a:xfrm>
          <a:prstGeom prst="rect">
            <a:avLst/>
          </a:prstGeom>
          <a:noFill/>
        </p:spPr>
        <p:txBody>
          <a:bodyPr wrap="none" lIns="0" rIns="0" rtlCol="0">
            <a:spAutoFit/>
          </a:bodyPr>
          <a:lstStyle/>
          <a:p>
            <a:r>
              <a:rPr lang="en-US" b="0" u="none" dirty="0" smtClean="0"/>
              <a:t>V0</a:t>
            </a:r>
          </a:p>
        </p:txBody>
      </p:sp>
      <p:sp>
        <p:nvSpPr>
          <p:cNvPr id="11" name="TextBox 10"/>
          <p:cNvSpPr txBox="1"/>
          <p:nvPr/>
        </p:nvSpPr>
        <p:spPr>
          <a:xfrm>
            <a:off x="359532" y="2286000"/>
            <a:ext cx="250068" cy="338554"/>
          </a:xfrm>
          <a:prstGeom prst="rect">
            <a:avLst/>
          </a:prstGeom>
          <a:noFill/>
        </p:spPr>
        <p:txBody>
          <a:bodyPr wrap="none" lIns="0" rIns="0" rtlCol="0">
            <a:spAutoFit/>
          </a:bodyPr>
          <a:lstStyle/>
          <a:p>
            <a:r>
              <a:rPr lang="en-US" b="0" u="none" dirty="0" smtClean="0"/>
              <a:t>V2</a:t>
            </a:r>
          </a:p>
        </p:txBody>
      </p:sp>
      <p:sp>
        <p:nvSpPr>
          <p:cNvPr id="12" name="TextBox 11"/>
          <p:cNvSpPr txBox="1"/>
          <p:nvPr/>
        </p:nvSpPr>
        <p:spPr>
          <a:xfrm>
            <a:off x="359532" y="1871246"/>
            <a:ext cx="250068" cy="338554"/>
          </a:xfrm>
          <a:prstGeom prst="rect">
            <a:avLst/>
          </a:prstGeom>
          <a:noFill/>
        </p:spPr>
        <p:txBody>
          <a:bodyPr wrap="none" lIns="0" rIns="0" rtlCol="0">
            <a:spAutoFit/>
          </a:bodyPr>
          <a:lstStyle/>
          <a:p>
            <a:r>
              <a:rPr lang="en-US" b="0" u="none" dirty="0" smtClean="0"/>
              <a:t>V1</a:t>
            </a:r>
          </a:p>
        </p:txBody>
      </p:sp>
      <p:sp>
        <p:nvSpPr>
          <p:cNvPr id="13" name="TextBox 12"/>
          <p:cNvSpPr txBox="1"/>
          <p:nvPr/>
        </p:nvSpPr>
        <p:spPr>
          <a:xfrm>
            <a:off x="3200400" y="1532692"/>
            <a:ext cx="250068" cy="338554"/>
          </a:xfrm>
          <a:prstGeom prst="rect">
            <a:avLst/>
          </a:prstGeom>
          <a:noFill/>
        </p:spPr>
        <p:txBody>
          <a:bodyPr wrap="none" lIns="0" rIns="0" rtlCol="0">
            <a:spAutoFit/>
          </a:bodyPr>
          <a:lstStyle/>
          <a:p>
            <a:r>
              <a:rPr lang="en-US" b="0" u="none" dirty="0" smtClean="0"/>
              <a:t>V0</a:t>
            </a:r>
          </a:p>
        </p:txBody>
      </p:sp>
      <p:sp>
        <p:nvSpPr>
          <p:cNvPr id="14" name="TextBox 13"/>
          <p:cNvSpPr txBox="1"/>
          <p:nvPr/>
        </p:nvSpPr>
        <p:spPr>
          <a:xfrm>
            <a:off x="3200400" y="2328446"/>
            <a:ext cx="250068" cy="338554"/>
          </a:xfrm>
          <a:prstGeom prst="rect">
            <a:avLst/>
          </a:prstGeom>
          <a:noFill/>
        </p:spPr>
        <p:txBody>
          <a:bodyPr wrap="none" lIns="0" rIns="0" rtlCol="0">
            <a:spAutoFit/>
          </a:bodyPr>
          <a:lstStyle/>
          <a:p>
            <a:r>
              <a:rPr lang="en-US" b="0" u="none" dirty="0" smtClean="0"/>
              <a:t>V2</a:t>
            </a:r>
          </a:p>
        </p:txBody>
      </p:sp>
      <p:sp>
        <p:nvSpPr>
          <p:cNvPr id="15" name="TextBox 14"/>
          <p:cNvSpPr txBox="1"/>
          <p:nvPr/>
        </p:nvSpPr>
        <p:spPr>
          <a:xfrm>
            <a:off x="3200400" y="1913692"/>
            <a:ext cx="250068" cy="338554"/>
          </a:xfrm>
          <a:prstGeom prst="rect">
            <a:avLst/>
          </a:prstGeom>
          <a:noFill/>
        </p:spPr>
        <p:txBody>
          <a:bodyPr wrap="none" lIns="0" rIns="0" rtlCol="0">
            <a:spAutoFit/>
          </a:bodyPr>
          <a:lstStyle/>
          <a:p>
            <a:r>
              <a:rPr lang="en-US" b="0" u="none" dirty="0" smtClean="0"/>
              <a:t>V1</a:t>
            </a:r>
          </a:p>
        </p:txBody>
      </p:sp>
      <p:sp>
        <p:nvSpPr>
          <p:cNvPr id="16" name="TextBox 15"/>
          <p:cNvSpPr txBox="1"/>
          <p:nvPr/>
        </p:nvSpPr>
        <p:spPr>
          <a:xfrm>
            <a:off x="6053064" y="1532692"/>
            <a:ext cx="250068" cy="338554"/>
          </a:xfrm>
          <a:prstGeom prst="rect">
            <a:avLst/>
          </a:prstGeom>
          <a:noFill/>
        </p:spPr>
        <p:txBody>
          <a:bodyPr wrap="none" lIns="0" rIns="0" rtlCol="0">
            <a:spAutoFit/>
          </a:bodyPr>
          <a:lstStyle/>
          <a:p>
            <a:r>
              <a:rPr lang="en-US" b="0" u="none" dirty="0" smtClean="0"/>
              <a:t>V0</a:t>
            </a:r>
          </a:p>
        </p:txBody>
      </p:sp>
      <p:sp>
        <p:nvSpPr>
          <p:cNvPr id="17" name="TextBox 16"/>
          <p:cNvSpPr txBox="1"/>
          <p:nvPr/>
        </p:nvSpPr>
        <p:spPr>
          <a:xfrm>
            <a:off x="6074532" y="2328446"/>
            <a:ext cx="250068" cy="338554"/>
          </a:xfrm>
          <a:prstGeom prst="rect">
            <a:avLst/>
          </a:prstGeom>
          <a:noFill/>
        </p:spPr>
        <p:txBody>
          <a:bodyPr wrap="none" lIns="0" rIns="0" rtlCol="0">
            <a:spAutoFit/>
          </a:bodyPr>
          <a:lstStyle/>
          <a:p>
            <a:r>
              <a:rPr lang="en-US" b="0" u="none" dirty="0" smtClean="0"/>
              <a:t>V2</a:t>
            </a:r>
          </a:p>
        </p:txBody>
      </p:sp>
      <p:sp>
        <p:nvSpPr>
          <p:cNvPr id="18" name="TextBox 17"/>
          <p:cNvSpPr txBox="1"/>
          <p:nvPr/>
        </p:nvSpPr>
        <p:spPr>
          <a:xfrm>
            <a:off x="6074532" y="1913692"/>
            <a:ext cx="250068" cy="338554"/>
          </a:xfrm>
          <a:prstGeom prst="rect">
            <a:avLst/>
          </a:prstGeom>
          <a:noFill/>
        </p:spPr>
        <p:txBody>
          <a:bodyPr wrap="none" lIns="0" rIns="0" rtlCol="0">
            <a:spAutoFit/>
          </a:bodyPr>
          <a:lstStyle/>
          <a:p>
            <a:r>
              <a:rPr lang="en-US" b="0" u="none" dirty="0" smtClean="0"/>
              <a:t>V1</a:t>
            </a:r>
          </a:p>
        </p:txBody>
      </p:sp>
      <p:sp>
        <p:nvSpPr>
          <p:cNvPr id="19" name="Text Box 5"/>
          <p:cNvSpPr txBox="1">
            <a:spLocks noChangeArrowheads="1"/>
          </p:cNvSpPr>
          <p:nvPr/>
        </p:nvSpPr>
        <p:spPr bwMode="ltGray">
          <a:xfrm>
            <a:off x="2209800" y="6248400"/>
            <a:ext cx="5303520" cy="369332"/>
          </a:xfrm>
          <a:prstGeom prst="rect">
            <a:avLst/>
          </a:prstGeom>
          <a:solidFill>
            <a:srgbClr val="0077C0"/>
          </a:solidFill>
          <a:ln w="19050">
            <a:solidFill>
              <a:schemeClr val="tx1"/>
            </a:solidFill>
            <a:miter lim="800000"/>
            <a:headEnd type="none" w="sm" len="sm"/>
            <a:tailEnd type="none" w="sm" len="sm"/>
          </a:ln>
          <a:effectLst>
            <a:outerShdw dist="81320" dir="3080412" algn="ctr" rotWithShape="0">
              <a:schemeClr val="bg2"/>
            </a:outerShdw>
          </a:effectLst>
        </p:spPr>
        <p:txBody>
          <a:bodyPr anchor="ctr">
            <a:spAutoFit/>
          </a:bodyPr>
          <a:lstStyle/>
          <a:p>
            <a:pPr algn="ctr"/>
            <a:r>
              <a:rPr lang="en-US" sz="1800" u="none" dirty="0" smtClean="0">
                <a:solidFill>
                  <a:schemeClr val="bg1"/>
                </a:solidFill>
              </a:rPr>
              <a:t>CO3000 Most Effective in PC</a:t>
            </a:r>
            <a:endParaRPr lang="en-US" sz="1800" u="none" dirty="0">
              <a:solidFill>
                <a:schemeClr val="bg1"/>
              </a:solidFill>
            </a:endParaRPr>
          </a:p>
        </p:txBody>
      </p:sp>
      <p:sp>
        <p:nvSpPr>
          <p:cNvPr id="22" name="TextBox 21"/>
          <p:cNvSpPr txBox="1"/>
          <p:nvPr/>
        </p:nvSpPr>
        <p:spPr>
          <a:xfrm>
            <a:off x="359532" y="4081046"/>
            <a:ext cx="250068" cy="338554"/>
          </a:xfrm>
          <a:prstGeom prst="rect">
            <a:avLst/>
          </a:prstGeom>
          <a:noFill/>
        </p:spPr>
        <p:txBody>
          <a:bodyPr wrap="none" lIns="0" rIns="0" rtlCol="0">
            <a:spAutoFit/>
          </a:bodyPr>
          <a:lstStyle/>
          <a:p>
            <a:r>
              <a:rPr lang="en-US" b="0" u="none" dirty="0" smtClean="0"/>
              <a:t>V0</a:t>
            </a:r>
          </a:p>
        </p:txBody>
      </p:sp>
      <p:sp>
        <p:nvSpPr>
          <p:cNvPr id="23" name="TextBox 22"/>
          <p:cNvSpPr txBox="1"/>
          <p:nvPr/>
        </p:nvSpPr>
        <p:spPr>
          <a:xfrm>
            <a:off x="359532" y="4876800"/>
            <a:ext cx="250068" cy="338554"/>
          </a:xfrm>
          <a:prstGeom prst="rect">
            <a:avLst/>
          </a:prstGeom>
          <a:noFill/>
        </p:spPr>
        <p:txBody>
          <a:bodyPr wrap="none" lIns="0" rIns="0" rtlCol="0">
            <a:spAutoFit/>
          </a:bodyPr>
          <a:lstStyle/>
          <a:p>
            <a:r>
              <a:rPr lang="en-US" b="0" u="none" dirty="0" smtClean="0"/>
              <a:t>V2</a:t>
            </a:r>
          </a:p>
        </p:txBody>
      </p:sp>
      <p:sp>
        <p:nvSpPr>
          <p:cNvPr id="24" name="TextBox 23"/>
          <p:cNvSpPr txBox="1"/>
          <p:nvPr/>
        </p:nvSpPr>
        <p:spPr>
          <a:xfrm>
            <a:off x="359532" y="4462046"/>
            <a:ext cx="250068" cy="338554"/>
          </a:xfrm>
          <a:prstGeom prst="rect">
            <a:avLst/>
          </a:prstGeom>
          <a:noFill/>
        </p:spPr>
        <p:txBody>
          <a:bodyPr wrap="none" lIns="0" rIns="0" rtlCol="0">
            <a:spAutoFit/>
          </a:bodyPr>
          <a:lstStyle/>
          <a:p>
            <a:r>
              <a:rPr lang="en-US" b="0" u="none" dirty="0" smtClean="0"/>
              <a:t>V1</a:t>
            </a:r>
          </a:p>
        </p:txBody>
      </p:sp>
      <p:sp>
        <p:nvSpPr>
          <p:cNvPr id="25" name="TextBox 24"/>
          <p:cNvSpPr txBox="1"/>
          <p:nvPr/>
        </p:nvSpPr>
        <p:spPr>
          <a:xfrm>
            <a:off x="3200400" y="4123492"/>
            <a:ext cx="250068" cy="338554"/>
          </a:xfrm>
          <a:prstGeom prst="rect">
            <a:avLst/>
          </a:prstGeom>
          <a:noFill/>
        </p:spPr>
        <p:txBody>
          <a:bodyPr wrap="none" lIns="0" rIns="0" rtlCol="0">
            <a:spAutoFit/>
          </a:bodyPr>
          <a:lstStyle/>
          <a:p>
            <a:r>
              <a:rPr lang="en-US" b="0" u="none" dirty="0" smtClean="0"/>
              <a:t>V0</a:t>
            </a:r>
          </a:p>
        </p:txBody>
      </p:sp>
      <p:sp>
        <p:nvSpPr>
          <p:cNvPr id="26" name="TextBox 25"/>
          <p:cNvSpPr txBox="1"/>
          <p:nvPr/>
        </p:nvSpPr>
        <p:spPr>
          <a:xfrm>
            <a:off x="3200400" y="4919246"/>
            <a:ext cx="250068" cy="338554"/>
          </a:xfrm>
          <a:prstGeom prst="rect">
            <a:avLst/>
          </a:prstGeom>
          <a:noFill/>
        </p:spPr>
        <p:txBody>
          <a:bodyPr wrap="none" lIns="0" rIns="0" rtlCol="0">
            <a:spAutoFit/>
          </a:bodyPr>
          <a:lstStyle/>
          <a:p>
            <a:r>
              <a:rPr lang="en-US" b="0" u="none" dirty="0" smtClean="0"/>
              <a:t>V2</a:t>
            </a:r>
          </a:p>
        </p:txBody>
      </p:sp>
      <p:sp>
        <p:nvSpPr>
          <p:cNvPr id="27" name="TextBox 26"/>
          <p:cNvSpPr txBox="1"/>
          <p:nvPr/>
        </p:nvSpPr>
        <p:spPr>
          <a:xfrm>
            <a:off x="3200400" y="4504492"/>
            <a:ext cx="250068" cy="338554"/>
          </a:xfrm>
          <a:prstGeom prst="rect">
            <a:avLst/>
          </a:prstGeom>
          <a:noFill/>
        </p:spPr>
        <p:txBody>
          <a:bodyPr wrap="none" lIns="0" rIns="0" rtlCol="0">
            <a:spAutoFit/>
          </a:bodyPr>
          <a:lstStyle/>
          <a:p>
            <a:r>
              <a:rPr lang="en-US" b="0" u="none" dirty="0" smtClean="0"/>
              <a:t>V1</a:t>
            </a:r>
          </a:p>
        </p:txBody>
      </p:sp>
      <p:sp>
        <p:nvSpPr>
          <p:cNvPr id="33" name="Down Arrow 32"/>
          <p:cNvSpPr/>
          <p:nvPr/>
        </p:nvSpPr>
        <p:spPr bwMode="auto">
          <a:xfrm>
            <a:off x="1752600" y="3429000"/>
            <a:ext cx="381000" cy="422275"/>
          </a:xfrm>
          <a:prstGeom prst="downArrow">
            <a:avLst/>
          </a:prstGeom>
          <a:solidFill>
            <a:srgbClr val="0077B4"/>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35" name="Down Arrow 34"/>
          <p:cNvSpPr/>
          <p:nvPr/>
        </p:nvSpPr>
        <p:spPr bwMode="auto">
          <a:xfrm>
            <a:off x="7391400" y="3429000"/>
            <a:ext cx="381000" cy="422275"/>
          </a:xfrm>
          <a:prstGeom prst="downArrow">
            <a:avLst/>
          </a:prstGeom>
          <a:solidFill>
            <a:srgbClr val="0077B4"/>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pic>
        <p:nvPicPr>
          <p:cNvPr id="36" name="Picture 8"/>
          <p:cNvPicPr>
            <a:picLocks noChangeAspect="1" noChangeArrowheads="1"/>
          </p:cNvPicPr>
          <p:nvPr/>
        </p:nvPicPr>
        <p:blipFill>
          <a:blip r:embed="rId5" cstate="screen"/>
          <a:srcRect/>
          <a:stretch>
            <a:fillRect/>
          </a:stretch>
        </p:blipFill>
        <p:spPr bwMode="auto">
          <a:xfrm>
            <a:off x="6233160" y="3962400"/>
            <a:ext cx="2834640" cy="2058637"/>
          </a:xfrm>
          <a:prstGeom prst="rect">
            <a:avLst/>
          </a:prstGeom>
          <a:noFill/>
          <a:ln w="9525">
            <a:noFill/>
            <a:miter lim="800000"/>
            <a:headEnd/>
            <a:tailEnd/>
          </a:ln>
          <a:effectLst/>
        </p:spPr>
      </p:pic>
      <p:sp>
        <p:nvSpPr>
          <p:cNvPr id="37" name="TextBox 36"/>
          <p:cNvSpPr txBox="1"/>
          <p:nvPr/>
        </p:nvSpPr>
        <p:spPr>
          <a:xfrm>
            <a:off x="6053064" y="4123492"/>
            <a:ext cx="250068" cy="338554"/>
          </a:xfrm>
          <a:prstGeom prst="rect">
            <a:avLst/>
          </a:prstGeom>
          <a:noFill/>
        </p:spPr>
        <p:txBody>
          <a:bodyPr wrap="none" lIns="0" rIns="0" rtlCol="0">
            <a:spAutoFit/>
          </a:bodyPr>
          <a:lstStyle/>
          <a:p>
            <a:r>
              <a:rPr lang="en-US" b="0" u="none" dirty="0" smtClean="0"/>
              <a:t>V0</a:t>
            </a:r>
          </a:p>
        </p:txBody>
      </p:sp>
      <p:sp>
        <p:nvSpPr>
          <p:cNvPr id="38" name="TextBox 37"/>
          <p:cNvSpPr txBox="1"/>
          <p:nvPr/>
        </p:nvSpPr>
        <p:spPr>
          <a:xfrm>
            <a:off x="6074532" y="4919246"/>
            <a:ext cx="250068" cy="338554"/>
          </a:xfrm>
          <a:prstGeom prst="rect">
            <a:avLst/>
          </a:prstGeom>
          <a:noFill/>
        </p:spPr>
        <p:txBody>
          <a:bodyPr wrap="none" lIns="0" rIns="0" rtlCol="0">
            <a:spAutoFit/>
          </a:bodyPr>
          <a:lstStyle/>
          <a:p>
            <a:r>
              <a:rPr lang="en-US" b="0" u="none" dirty="0" smtClean="0"/>
              <a:t>V2</a:t>
            </a:r>
          </a:p>
        </p:txBody>
      </p:sp>
      <p:sp>
        <p:nvSpPr>
          <p:cNvPr id="39" name="TextBox 38"/>
          <p:cNvSpPr txBox="1"/>
          <p:nvPr/>
        </p:nvSpPr>
        <p:spPr>
          <a:xfrm>
            <a:off x="6074532" y="4504492"/>
            <a:ext cx="250068" cy="338554"/>
          </a:xfrm>
          <a:prstGeom prst="rect">
            <a:avLst/>
          </a:prstGeom>
          <a:noFill/>
        </p:spPr>
        <p:txBody>
          <a:bodyPr wrap="none" lIns="0" rIns="0" rtlCol="0">
            <a:spAutoFit/>
          </a:bodyPr>
          <a:lstStyle/>
          <a:p>
            <a:r>
              <a:rPr lang="en-US" b="0" u="none" dirty="0" smtClean="0"/>
              <a:t>V1</a:t>
            </a:r>
          </a:p>
        </p:txBody>
      </p:sp>
      <p:sp>
        <p:nvSpPr>
          <p:cNvPr id="40" name="TextBox 39"/>
          <p:cNvSpPr txBox="1"/>
          <p:nvPr/>
        </p:nvSpPr>
        <p:spPr>
          <a:xfrm>
            <a:off x="3013025" y="3471446"/>
            <a:ext cx="3616375" cy="369332"/>
          </a:xfrm>
          <a:prstGeom prst="rect">
            <a:avLst/>
          </a:prstGeom>
          <a:noFill/>
        </p:spPr>
        <p:txBody>
          <a:bodyPr wrap="none" lIns="0" rIns="0" rtlCol="0">
            <a:spAutoFit/>
          </a:bodyPr>
          <a:lstStyle/>
          <a:p>
            <a:r>
              <a:rPr lang="en-US" sz="1800" u="none" dirty="0" smtClean="0"/>
              <a:t>Addition of 0.1 wt% of </a:t>
            </a:r>
            <a:r>
              <a:rPr lang="en-US" sz="1800" u="none" dirty="0" err="1" smtClean="0"/>
              <a:t>Rimar</a:t>
            </a:r>
            <a:r>
              <a:rPr lang="en-US" sz="1800" u="none" dirty="0" smtClean="0"/>
              <a:t> Salt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5783"/>
                                        </p:tgtEl>
                                        <p:attrNameLst>
                                          <p:attrName>style.visibility</p:attrName>
                                        </p:attrNameLst>
                                      </p:cBhvr>
                                      <p:to>
                                        <p:strVal val="visible"/>
                                      </p:to>
                                    </p:set>
                                    <p:animEffect transition="in" filter="fade">
                                      <p:cBhvr>
                                        <p:cTn id="7" dur="500"/>
                                        <p:tgtEl>
                                          <p:spTgt spid="7157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715784"/>
                                        </p:tgtEl>
                                        <p:attrNameLst>
                                          <p:attrName>style.visibility</p:attrName>
                                        </p:attrNameLst>
                                      </p:cBhvr>
                                      <p:to>
                                        <p:strVal val="visible"/>
                                      </p:to>
                                    </p:set>
                                    <p:animEffect transition="in" filter="fade">
                                      <p:cBhvr>
                                        <p:cTn id="36" dur="500"/>
                                        <p:tgtEl>
                                          <p:spTgt spid="71578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500"/>
                                        <p:tgtEl>
                                          <p:spTgt spid="3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par>
                                <p:cTn id="77" presetID="10" presetClass="entr" presetSubtype="0" fill="hold" nodeType="withEffect">
                                  <p:stCondLst>
                                    <p:cond delay="0"/>
                                  </p:stCondLst>
                                  <p:childTnLst>
                                    <p:set>
                                      <p:cBhvr>
                                        <p:cTn id="78" dur="1" fill="hold">
                                          <p:stCondLst>
                                            <p:cond delay="0"/>
                                          </p:stCondLst>
                                        </p:cTn>
                                        <p:tgtEl>
                                          <p:spTgt spid="715785"/>
                                        </p:tgtEl>
                                        <p:attrNameLst>
                                          <p:attrName>style.visibility</p:attrName>
                                        </p:attrNameLst>
                                      </p:cBhvr>
                                      <p:to>
                                        <p:strVal val="visible"/>
                                      </p:to>
                                    </p:set>
                                    <p:animEffect transition="in" filter="fade">
                                      <p:cBhvr>
                                        <p:cTn id="79" dur="500"/>
                                        <p:tgtEl>
                                          <p:spTgt spid="715785"/>
                                        </p:tgtEl>
                                      </p:cBhvr>
                                    </p:animEffect>
                                  </p:childTnLst>
                                </p:cTn>
                              </p:par>
                              <p:par>
                                <p:cTn id="80" presetID="10" presetClass="entr" presetSubtype="0" fill="hold" nodeType="withEffect">
                                  <p:stCondLst>
                                    <p:cond delay="0"/>
                                  </p:stCondLst>
                                  <p:childTnLst>
                                    <p:set>
                                      <p:cBhvr>
                                        <p:cTn id="81" dur="1" fill="hold">
                                          <p:stCondLst>
                                            <p:cond delay="0"/>
                                          </p:stCondLst>
                                        </p:cTn>
                                        <p:tgtEl>
                                          <p:spTgt spid="715786"/>
                                        </p:tgtEl>
                                        <p:attrNameLst>
                                          <p:attrName>style.visibility</p:attrName>
                                        </p:attrNameLst>
                                      </p:cBhvr>
                                      <p:to>
                                        <p:strVal val="visible"/>
                                      </p:to>
                                    </p:set>
                                    <p:animEffect transition="in" filter="fade">
                                      <p:cBhvr>
                                        <p:cTn id="82" dur="500"/>
                                        <p:tgtEl>
                                          <p:spTgt spid="715786"/>
                                        </p:tgtEl>
                                      </p:cBhvr>
                                    </p:animEffect>
                                  </p:childTnLst>
                                </p:cTn>
                              </p:par>
                              <p:par>
                                <p:cTn id="83" presetID="10" presetClass="entr" presetSubtype="0" fill="hold" nodeType="with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fade">
                                      <p:cBhvr>
                                        <p:cTn id="85" dur="5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 calcmode="lin" valueType="num">
                                      <p:cBhvr additive="base">
                                        <p:cTn id="90" dur="500" fill="hold"/>
                                        <p:tgtEl>
                                          <p:spTgt spid="19"/>
                                        </p:tgtEl>
                                        <p:attrNameLst>
                                          <p:attrName>ppt_x</p:attrName>
                                        </p:attrNameLst>
                                      </p:cBhvr>
                                      <p:tavLst>
                                        <p:tav tm="0">
                                          <p:val>
                                            <p:strVal val="#ppt_x"/>
                                          </p:val>
                                        </p:tav>
                                        <p:tav tm="100000">
                                          <p:val>
                                            <p:strVal val="#ppt_x"/>
                                          </p:val>
                                        </p:tav>
                                      </p:tavLst>
                                    </p:anim>
                                    <p:anim calcmode="lin" valueType="num">
                                      <p:cBhvr additive="base">
                                        <p:cTn id="9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4" grpId="0"/>
      <p:bldP spid="15" grpId="0"/>
      <p:bldP spid="16" grpId="0"/>
      <p:bldP spid="17" grpId="0"/>
      <p:bldP spid="18" grpId="0"/>
      <p:bldP spid="19" grpId="0" animBg="1"/>
      <p:bldP spid="22" grpId="0"/>
      <p:bldP spid="23" grpId="0"/>
      <p:bldP spid="24" grpId="0"/>
      <p:bldP spid="25" grpId="0"/>
      <p:bldP spid="26" grpId="0"/>
      <p:bldP spid="27" grpId="0"/>
      <p:bldP spid="33" grpId="0" animBg="1"/>
      <p:bldP spid="35" grpId="0" animBg="1"/>
      <p:bldP spid="37" grpId="0"/>
      <p:bldP spid="38" grpId="0"/>
      <p:bldP spid="39" grpId="0"/>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533400" y="311150"/>
            <a:ext cx="8610600" cy="530225"/>
          </a:xfrm>
        </p:spPr>
        <p:txBody>
          <a:bodyPr/>
          <a:lstStyle/>
          <a:p>
            <a:pPr eaLnBrk="1" hangingPunct="1"/>
            <a:r>
              <a:rPr lang="en-US" smtClean="0"/>
              <a:t>OSU and Smoke Data for NOFIA CO3000</a:t>
            </a:r>
          </a:p>
        </p:txBody>
      </p:sp>
      <p:pic>
        <p:nvPicPr>
          <p:cNvPr id="7171" name="Picture 2"/>
          <p:cNvPicPr>
            <a:picLocks noChangeAspect="1" noChangeArrowheads="1"/>
          </p:cNvPicPr>
          <p:nvPr/>
        </p:nvPicPr>
        <p:blipFill>
          <a:blip r:embed="rId3" cstate="print"/>
          <a:srcRect/>
          <a:stretch>
            <a:fillRect/>
          </a:stretch>
        </p:blipFill>
        <p:spPr bwMode="auto">
          <a:xfrm>
            <a:off x="550863" y="1446213"/>
            <a:ext cx="4291012" cy="3117850"/>
          </a:xfrm>
          <a:prstGeom prst="rect">
            <a:avLst/>
          </a:prstGeom>
          <a:noFill/>
          <a:ln w="9525">
            <a:noFill/>
            <a:miter lim="800000"/>
            <a:headEnd/>
            <a:tailEnd/>
          </a:ln>
        </p:spPr>
      </p:pic>
      <p:pic>
        <p:nvPicPr>
          <p:cNvPr id="7172" name="Picture 3"/>
          <p:cNvPicPr>
            <a:picLocks noChangeAspect="1" noChangeArrowheads="1"/>
          </p:cNvPicPr>
          <p:nvPr/>
        </p:nvPicPr>
        <p:blipFill>
          <a:blip r:embed="rId4" cstate="print"/>
          <a:srcRect/>
          <a:stretch>
            <a:fillRect/>
          </a:stretch>
        </p:blipFill>
        <p:spPr bwMode="auto">
          <a:xfrm>
            <a:off x="4856163" y="1446213"/>
            <a:ext cx="4302125" cy="3125787"/>
          </a:xfrm>
          <a:prstGeom prst="rect">
            <a:avLst/>
          </a:prstGeom>
          <a:noFill/>
          <a:ln w="9525">
            <a:noFill/>
            <a:miter lim="800000"/>
            <a:headEnd/>
            <a:tailEnd/>
          </a:ln>
        </p:spPr>
      </p:pic>
      <p:cxnSp>
        <p:nvCxnSpPr>
          <p:cNvPr id="7173" name="Elbow Connector 7"/>
          <p:cNvCxnSpPr>
            <a:cxnSpLocks noChangeShapeType="1"/>
          </p:cNvCxnSpPr>
          <p:nvPr/>
        </p:nvCxnSpPr>
        <p:spPr bwMode="auto">
          <a:xfrm rot="10800000" flipV="1">
            <a:off x="1355725" y="3429000"/>
            <a:ext cx="1006475" cy="274638"/>
          </a:xfrm>
          <a:prstGeom prst="bentConnector3">
            <a:avLst>
              <a:gd name="adj1" fmla="val 745"/>
            </a:avLst>
          </a:prstGeom>
          <a:noFill/>
          <a:ln w="28575" algn="ctr">
            <a:solidFill>
              <a:srgbClr val="0077C0"/>
            </a:solidFill>
            <a:round/>
            <a:headEnd/>
            <a:tailEnd type="arrow" w="med" len="med"/>
          </a:ln>
        </p:spPr>
      </p:cxnSp>
      <p:cxnSp>
        <p:nvCxnSpPr>
          <p:cNvPr id="7174" name="Elbow Connector 9"/>
          <p:cNvCxnSpPr>
            <a:cxnSpLocks noChangeShapeType="1"/>
          </p:cNvCxnSpPr>
          <p:nvPr/>
        </p:nvCxnSpPr>
        <p:spPr bwMode="auto">
          <a:xfrm rot="10800000" flipH="1">
            <a:off x="2803525" y="1935163"/>
            <a:ext cx="1006475" cy="274637"/>
          </a:xfrm>
          <a:prstGeom prst="bentConnector3">
            <a:avLst>
              <a:gd name="adj1" fmla="val 745"/>
            </a:avLst>
          </a:prstGeom>
          <a:noFill/>
          <a:ln w="28575" algn="ctr">
            <a:solidFill>
              <a:srgbClr val="C00000"/>
            </a:solidFill>
            <a:round/>
            <a:headEnd/>
            <a:tailEnd type="arrow" w="med" len="med"/>
          </a:ln>
        </p:spPr>
      </p:cxnSp>
      <p:cxnSp>
        <p:nvCxnSpPr>
          <p:cNvPr id="7175" name="Straight Connector 11"/>
          <p:cNvCxnSpPr>
            <a:cxnSpLocks noChangeShapeType="1"/>
          </p:cNvCxnSpPr>
          <p:nvPr/>
        </p:nvCxnSpPr>
        <p:spPr bwMode="auto">
          <a:xfrm>
            <a:off x="1219200" y="2667000"/>
            <a:ext cx="2925763" cy="0"/>
          </a:xfrm>
          <a:prstGeom prst="line">
            <a:avLst/>
          </a:prstGeom>
          <a:noFill/>
          <a:ln w="28575" algn="ctr">
            <a:solidFill>
              <a:srgbClr val="FF0000"/>
            </a:solidFill>
            <a:prstDash val="dash"/>
            <a:round/>
            <a:headEnd/>
            <a:tailEnd/>
          </a:ln>
        </p:spPr>
      </p:cxnSp>
      <p:cxnSp>
        <p:nvCxnSpPr>
          <p:cNvPr id="7176" name="Straight Connector 12"/>
          <p:cNvCxnSpPr>
            <a:cxnSpLocks noChangeShapeType="1"/>
          </p:cNvCxnSpPr>
          <p:nvPr/>
        </p:nvCxnSpPr>
        <p:spPr bwMode="auto">
          <a:xfrm>
            <a:off x="5543550" y="1600200"/>
            <a:ext cx="3475038" cy="0"/>
          </a:xfrm>
          <a:prstGeom prst="line">
            <a:avLst/>
          </a:prstGeom>
          <a:noFill/>
          <a:ln w="28575" algn="ctr">
            <a:solidFill>
              <a:srgbClr val="FF0000"/>
            </a:solidFill>
            <a:prstDash val="dash"/>
            <a:round/>
            <a:headEnd/>
            <a:tailEnd/>
          </a:ln>
        </p:spPr>
      </p:cxnSp>
      <p:sp>
        <p:nvSpPr>
          <p:cNvPr id="7177" name="TextBox 13"/>
          <p:cNvSpPr txBox="1">
            <a:spLocks noChangeArrowheads="1"/>
          </p:cNvSpPr>
          <p:nvPr/>
        </p:nvSpPr>
        <p:spPr bwMode="auto">
          <a:xfrm>
            <a:off x="550863" y="4724400"/>
            <a:ext cx="8593137" cy="1323439"/>
          </a:xfrm>
          <a:prstGeom prst="rect">
            <a:avLst/>
          </a:prstGeom>
          <a:noFill/>
          <a:ln w="9525">
            <a:noFill/>
            <a:miter lim="800000"/>
            <a:headEnd/>
            <a:tailEnd/>
          </a:ln>
        </p:spPr>
        <p:txBody>
          <a:bodyPr lIns="0">
            <a:spAutoFit/>
          </a:bodyPr>
          <a:lstStyle/>
          <a:p>
            <a:pPr marL="228600" indent="-228600">
              <a:spcAft>
                <a:spcPts val="600"/>
              </a:spcAft>
              <a:buClr>
                <a:srgbClr val="0077C0"/>
              </a:buClr>
              <a:buSzPct val="125000"/>
              <a:buFont typeface="Arial" charset="0"/>
              <a:buChar char="•"/>
            </a:pPr>
            <a:r>
              <a:rPr lang="en-US" sz="1400" b="0" u="none" dirty="0">
                <a:latin typeface="Verdana" pitchFamily="34" charset="0"/>
              </a:rPr>
              <a:t>NOFIA CO3000 has good total heat release and smoke properties that are within spec for OSU (FAR 25.853).</a:t>
            </a:r>
          </a:p>
          <a:p>
            <a:pPr marL="228600" indent="-228600">
              <a:spcAft>
                <a:spcPts val="600"/>
              </a:spcAft>
              <a:buClr>
                <a:srgbClr val="0077C0"/>
              </a:buClr>
              <a:buSzPct val="125000"/>
              <a:buFont typeface="Arial" charset="0"/>
              <a:buChar char="•"/>
            </a:pPr>
            <a:r>
              <a:rPr lang="en-US" sz="1400" b="0" u="none" dirty="0">
                <a:latin typeface="Verdana" pitchFamily="34" charset="0"/>
              </a:rPr>
              <a:t>NOFIA CO3000 has ~50% lower peak heat release rate than PC (150-200 kW/m</a:t>
            </a:r>
            <a:r>
              <a:rPr lang="en-US" sz="1400" b="0" u="none" baseline="30000" dirty="0">
                <a:latin typeface="Verdana" pitchFamily="34" charset="0"/>
              </a:rPr>
              <a:t>2</a:t>
            </a:r>
            <a:r>
              <a:rPr lang="en-US" sz="1400" b="0" u="none" dirty="0">
                <a:latin typeface="Verdana" pitchFamily="34" charset="0"/>
              </a:rPr>
              <a:t>) but not good enough to pass the specification for Peak Heat Release Rate (PHRR) of 55 kW/m</a:t>
            </a:r>
            <a:r>
              <a:rPr lang="en-US" sz="1400" b="0" u="none" baseline="30000" dirty="0">
                <a:latin typeface="Verdana" pitchFamily="34" charset="0"/>
              </a:rPr>
              <a:t>2</a:t>
            </a:r>
            <a:r>
              <a:rPr lang="en-US" sz="1400" b="0" u="none" dirty="0">
                <a:latin typeface="Verdana" pitchFamily="34" charset="0"/>
              </a:rPr>
              <a:t>.</a:t>
            </a:r>
          </a:p>
          <a:p>
            <a:pPr marL="228600" indent="-228600">
              <a:spcAft>
                <a:spcPts val="600"/>
              </a:spcAft>
              <a:buClr>
                <a:srgbClr val="0077C0"/>
              </a:buClr>
              <a:buSzPct val="125000"/>
              <a:buFont typeface="Arial" charset="0"/>
              <a:buChar char="•"/>
            </a:pPr>
            <a:r>
              <a:rPr lang="en-US" sz="1400" dirty="0" smtClean="0">
                <a:latin typeface="Verdana" pitchFamily="34" charset="0"/>
              </a:rPr>
              <a:t>Future goal</a:t>
            </a:r>
            <a:r>
              <a:rPr lang="en-US" sz="1400" dirty="0">
                <a:latin typeface="Verdana" pitchFamily="34" charset="0"/>
              </a:rPr>
              <a:t>:</a:t>
            </a:r>
            <a:r>
              <a:rPr lang="en-US" sz="1400" u="none" dirty="0">
                <a:latin typeface="Verdana" pitchFamily="34" charset="0"/>
              </a:rPr>
              <a:t> </a:t>
            </a:r>
            <a:r>
              <a:rPr lang="en-US" sz="1400" b="0" u="none" dirty="0">
                <a:latin typeface="Verdana" pitchFamily="34" charset="0"/>
              </a:rPr>
              <a:t>Obtain additional improvement (~&gt;25%) in </a:t>
            </a:r>
            <a:r>
              <a:rPr lang="en-US" sz="1400" b="0" u="none" dirty="0" smtClean="0">
                <a:latin typeface="Verdana" pitchFamily="34" charset="0"/>
              </a:rPr>
              <a:t>PHRR</a:t>
            </a:r>
            <a:endParaRPr lang="en-US" sz="1400" b="0" u="none" dirty="0">
              <a:latin typeface="Verdana" pitchFamily="34" charset="0"/>
            </a:endParaRPr>
          </a:p>
        </p:txBody>
      </p:sp>
      <p:sp>
        <p:nvSpPr>
          <p:cNvPr id="10" name="TextBox 9"/>
          <p:cNvSpPr txBox="1"/>
          <p:nvPr/>
        </p:nvSpPr>
        <p:spPr bwMode="auto">
          <a:xfrm>
            <a:off x="5791200" y="1193800"/>
            <a:ext cx="2806700" cy="254000"/>
          </a:xfrm>
          <a:prstGeom prst="rect">
            <a:avLst/>
          </a:prstGeom>
          <a:noFill/>
          <a:ln w="9525">
            <a:noFill/>
            <a:miter lim="800000"/>
            <a:headEnd/>
            <a:tailEnd/>
          </a:ln>
        </p:spPr>
        <p:txBody>
          <a:bodyPr wrap="none" lIns="0" rIns="0">
            <a:spAutoFit/>
          </a:bodyPr>
          <a:lstStyle/>
          <a:p>
            <a:pPr>
              <a:defRPr/>
            </a:pPr>
            <a:r>
              <a:rPr lang="en-US" sz="1050" b="0" u="none" dirty="0"/>
              <a:t>Smoke Density ABD0031 (&lt;200) (ASTM E662)</a:t>
            </a:r>
          </a:p>
        </p:txBody>
      </p:sp>
      <p:sp>
        <p:nvSpPr>
          <p:cNvPr id="11" name="TextBox 10"/>
          <p:cNvSpPr txBox="1"/>
          <p:nvPr/>
        </p:nvSpPr>
        <p:spPr bwMode="auto">
          <a:xfrm>
            <a:off x="2133600" y="1193800"/>
            <a:ext cx="1138238" cy="254000"/>
          </a:xfrm>
          <a:prstGeom prst="rect">
            <a:avLst/>
          </a:prstGeom>
          <a:noFill/>
          <a:ln w="9525">
            <a:noFill/>
            <a:miter lim="800000"/>
            <a:headEnd/>
            <a:tailEnd/>
          </a:ln>
        </p:spPr>
        <p:txBody>
          <a:bodyPr wrap="none" lIns="0" rIns="0">
            <a:spAutoFit/>
          </a:bodyPr>
          <a:lstStyle/>
          <a:p>
            <a:pPr>
              <a:defRPr/>
            </a:pPr>
            <a:r>
              <a:rPr lang="en-US" sz="1050" b="0" u="none" dirty="0"/>
              <a:t>OSU (FAR 25.853)</a:t>
            </a:r>
          </a:p>
        </p:txBody>
      </p:sp>
      <p:sp>
        <p:nvSpPr>
          <p:cNvPr id="12" name="Oval 11"/>
          <p:cNvSpPr/>
          <p:nvPr/>
        </p:nvSpPr>
        <p:spPr bwMode="auto">
          <a:xfrm>
            <a:off x="914400" y="1752600"/>
            <a:ext cx="2209800" cy="762000"/>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3" name="Down Arrow 12"/>
          <p:cNvSpPr/>
          <p:nvPr/>
        </p:nvSpPr>
        <p:spPr bwMode="auto">
          <a:xfrm>
            <a:off x="1752600" y="2362200"/>
            <a:ext cx="533400" cy="68580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33400" y="311150"/>
            <a:ext cx="8610600" cy="530225"/>
          </a:xfrm>
        </p:spPr>
        <p:txBody>
          <a:bodyPr/>
          <a:lstStyle/>
          <a:p>
            <a:pPr eaLnBrk="1" hangingPunct="1"/>
            <a:r>
              <a:rPr lang="en-US" smtClean="0"/>
              <a:t>Testing – Heat Release Properties</a:t>
            </a:r>
          </a:p>
        </p:txBody>
      </p:sp>
      <p:sp>
        <p:nvSpPr>
          <p:cNvPr id="11267" name="TextBox 2"/>
          <p:cNvSpPr txBox="1">
            <a:spLocks noChangeArrowheads="1"/>
          </p:cNvSpPr>
          <p:nvPr/>
        </p:nvSpPr>
        <p:spPr bwMode="auto">
          <a:xfrm>
            <a:off x="990600" y="1131888"/>
            <a:ext cx="1920875" cy="338137"/>
          </a:xfrm>
          <a:prstGeom prst="rect">
            <a:avLst/>
          </a:prstGeom>
          <a:solidFill>
            <a:srgbClr val="0070C0"/>
          </a:solidFill>
          <a:ln w="9525">
            <a:solidFill>
              <a:schemeClr val="tx1"/>
            </a:solidFill>
            <a:miter lim="800000"/>
            <a:headEnd/>
            <a:tailEnd/>
          </a:ln>
        </p:spPr>
        <p:txBody>
          <a:bodyPr wrap="none">
            <a:spAutoFit/>
          </a:bodyPr>
          <a:lstStyle/>
          <a:p>
            <a:pPr algn="ctr"/>
            <a:r>
              <a:rPr lang="en-US" u="none">
                <a:solidFill>
                  <a:srgbClr val="FFFFFF"/>
                </a:solidFill>
              </a:rPr>
              <a:t>Small Scale</a:t>
            </a:r>
          </a:p>
        </p:txBody>
      </p:sp>
      <p:sp>
        <p:nvSpPr>
          <p:cNvPr id="11268" name="TextBox 3"/>
          <p:cNvSpPr txBox="1">
            <a:spLocks noChangeArrowheads="1"/>
          </p:cNvSpPr>
          <p:nvPr/>
        </p:nvSpPr>
        <p:spPr bwMode="auto">
          <a:xfrm>
            <a:off x="3895725" y="1131888"/>
            <a:ext cx="1920875" cy="338137"/>
          </a:xfrm>
          <a:prstGeom prst="rect">
            <a:avLst/>
          </a:prstGeom>
          <a:solidFill>
            <a:srgbClr val="0070C0"/>
          </a:solidFill>
          <a:ln w="9525">
            <a:solidFill>
              <a:schemeClr val="tx1"/>
            </a:solidFill>
            <a:miter lim="800000"/>
            <a:headEnd/>
            <a:tailEnd/>
          </a:ln>
        </p:spPr>
        <p:txBody>
          <a:bodyPr wrap="none">
            <a:spAutoFit/>
          </a:bodyPr>
          <a:lstStyle/>
          <a:p>
            <a:pPr algn="ctr"/>
            <a:r>
              <a:rPr lang="en-US" u="none">
                <a:solidFill>
                  <a:srgbClr val="FFFFFF"/>
                </a:solidFill>
              </a:rPr>
              <a:t>Lab Scale Up</a:t>
            </a:r>
          </a:p>
        </p:txBody>
      </p:sp>
      <p:sp>
        <p:nvSpPr>
          <p:cNvPr id="11269" name="TextBox 4"/>
          <p:cNvSpPr txBox="1">
            <a:spLocks noChangeArrowheads="1"/>
          </p:cNvSpPr>
          <p:nvPr/>
        </p:nvSpPr>
        <p:spPr bwMode="auto">
          <a:xfrm>
            <a:off x="6477000" y="1131888"/>
            <a:ext cx="1920875" cy="338137"/>
          </a:xfrm>
          <a:prstGeom prst="rect">
            <a:avLst/>
          </a:prstGeom>
          <a:solidFill>
            <a:srgbClr val="0070C0"/>
          </a:solidFill>
          <a:ln w="9525">
            <a:solidFill>
              <a:schemeClr val="tx1"/>
            </a:solidFill>
            <a:miter lim="800000"/>
            <a:headEnd/>
            <a:tailEnd/>
          </a:ln>
        </p:spPr>
        <p:txBody>
          <a:bodyPr wrap="none">
            <a:spAutoFit/>
          </a:bodyPr>
          <a:lstStyle/>
          <a:p>
            <a:pPr algn="ctr"/>
            <a:r>
              <a:rPr lang="en-US" u="none">
                <a:solidFill>
                  <a:srgbClr val="FFFFFF"/>
                </a:solidFill>
              </a:rPr>
              <a:t>Pilot Plant</a:t>
            </a:r>
          </a:p>
        </p:txBody>
      </p:sp>
      <p:cxnSp>
        <p:nvCxnSpPr>
          <p:cNvPr id="11270" name="Straight Connector 8"/>
          <p:cNvCxnSpPr>
            <a:cxnSpLocks noChangeShapeType="1"/>
          </p:cNvCxnSpPr>
          <p:nvPr/>
        </p:nvCxnSpPr>
        <p:spPr bwMode="auto">
          <a:xfrm>
            <a:off x="3378200" y="1093788"/>
            <a:ext cx="0" cy="5073650"/>
          </a:xfrm>
          <a:prstGeom prst="line">
            <a:avLst/>
          </a:prstGeom>
          <a:noFill/>
          <a:ln w="9525" algn="ctr">
            <a:solidFill>
              <a:schemeClr val="tx1"/>
            </a:solidFill>
            <a:round/>
            <a:headEnd/>
            <a:tailEnd/>
          </a:ln>
        </p:spPr>
      </p:cxnSp>
      <p:cxnSp>
        <p:nvCxnSpPr>
          <p:cNvPr id="11271" name="Straight Connector 9"/>
          <p:cNvCxnSpPr>
            <a:cxnSpLocks noChangeShapeType="1"/>
          </p:cNvCxnSpPr>
          <p:nvPr/>
        </p:nvCxnSpPr>
        <p:spPr bwMode="auto">
          <a:xfrm>
            <a:off x="6223000" y="1093788"/>
            <a:ext cx="0" cy="5073650"/>
          </a:xfrm>
          <a:prstGeom prst="line">
            <a:avLst/>
          </a:prstGeom>
          <a:noFill/>
          <a:ln w="9525" algn="ctr">
            <a:solidFill>
              <a:schemeClr val="tx1"/>
            </a:solidFill>
            <a:round/>
            <a:headEnd/>
            <a:tailEnd/>
          </a:ln>
        </p:spPr>
      </p:cxnSp>
      <p:sp>
        <p:nvSpPr>
          <p:cNvPr id="11272" name="Text Box 6"/>
          <p:cNvSpPr txBox="1">
            <a:spLocks noChangeArrowheads="1"/>
          </p:cNvSpPr>
          <p:nvPr/>
        </p:nvSpPr>
        <p:spPr bwMode="auto">
          <a:xfrm>
            <a:off x="533400" y="1600200"/>
            <a:ext cx="2819400" cy="2262158"/>
          </a:xfrm>
          <a:prstGeom prst="rect">
            <a:avLst/>
          </a:prstGeom>
          <a:noFill/>
          <a:ln w="9525">
            <a:noFill/>
            <a:miter lim="800000"/>
            <a:headEnd/>
            <a:tailEnd/>
          </a:ln>
        </p:spPr>
        <p:txBody>
          <a:bodyPr lIns="0" tIns="0" rIns="0" bIns="0">
            <a:spAutoFit/>
          </a:bodyPr>
          <a:lstStyle/>
          <a:p>
            <a:pPr marL="119063" indent="-119063">
              <a:buClr>
                <a:srgbClr val="0070C0"/>
              </a:buClr>
              <a:buSzPct val="80000"/>
              <a:buFont typeface="Arial" charset="0"/>
              <a:buChar char="●"/>
            </a:pPr>
            <a:r>
              <a:rPr lang="en-US" sz="1200" b="0" u="none" dirty="0"/>
              <a:t>Pyrolysis Combustion Flow Calorimeter</a:t>
            </a:r>
          </a:p>
          <a:p>
            <a:pPr marL="119063" indent="-119063">
              <a:spcAft>
                <a:spcPts val="600"/>
              </a:spcAft>
              <a:buClr>
                <a:srgbClr val="0070C0"/>
              </a:buClr>
              <a:buSzPct val="80000"/>
            </a:pPr>
            <a:r>
              <a:rPr lang="en-US" sz="1200" b="0" u="none" dirty="0"/>
              <a:t>	(PCFC), also known as Micro Cone </a:t>
            </a:r>
            <a:r>
              <a:rPr lang="en-US" sz="1200" b="0" u="none" dirty="0" err="1"/>
              <a:t>Calorimetry</a:t>
            </a:r>
            <a:r>
              <a:rPr lang="en-US" sz="1200" b="0" u="none" dirty="0"/>
              <a:t> (MCC)</a:t>
            </a:r>
          </a:p>
          <a:p>
            <a:pPr marL="119063" indent="-119063">
              <a:spcAft>
                <a:spcPts val="600"/>
              </a:spcAft>
              <a:buClr>
                <a:srgbClr val="0070C0"/>
              </a:buClr>
              <a:buSzPct val="80000"/>
              <a:buFont typeface="Arial" charset="0"/>
              <a:buChar char="●"/>
            </a:pPr>
            <a:r>
              <a:rPr lang="en-US" sz="1200" b="0" u="none" dirty="0"/>
              <a:t>ASTM D7309</a:t>
            </a:r>
          </a:p>
          <a:p>
            <a:pPr marL="119063" indent="-119063">
              <a:spcAft>
                <a:spcPts val="600"/>
              </a:spcAft>
              <a:buClr>
                <a:srgbClr val="0070C0"/>
              </a:buClr>
              <a:buSzPct val="80000"/>
              <a:buFont typeface="Arial" charset="0"/>
              <a:buChar char="●"/>
            </a:pPr>
            <a:r>
              <a:rPr lang="en-US" sz="1200" b="0" u="none" dirty="0"/>
              <a:t>Material Needed: Few mg</a:t>
            </a:r>
          </a:p>
          <a:p>
            <a:pPr marL="119063" indent="-119063">
              <a:buClr>
                <a:srgbClr val="0070C0"/>
              </a:buClr>
              <a:buSzPct val="80000"/>
              <a:buFont typeface="Arial" charset="0"/>
              <a:buChar char="●"/>
            </a:pPr>
            <a:r>
              <a:rPr lang="en-US" sz="1200" b="0" u="none" dirty="0"/>
              <a:t>Output:</a:t>
            </a:r>
          </a:p>
          <a:p>
            <a:pPr marL="285750" lvl="1" indent="-166688">
              <a:buClr>
                <a:srgbClr val="0070C0"/>
              </a:buClr>
              <a:buSzPct val="80000"/>
              <a:buFont typeface="Courier New" pitchFamily="49" charset="0"/>
              <a:buChar char="o"/>
            </a:pPr>
            <a:r>
              <a:rPr lang="en-US" sz="1200" b="0" u="none" dirty="0"/>
              <a:t>Heat of Combustion or Fire Load</a:t>
            </a:r>
          </a:p>
          <a:p>
            <a:pPr marL="285750" lvl="1" indent="-166688">
              <a:buClr>
                <a:srgbClr val="0070C0"/>
              </a:buClr>
              <a:buSzPct val="80000"/>
              <a:buFont typeface="Courier New" pitchFamily="49" charset="0"/>
              <a:buChar char="o"/>
            </a:pPr>
            <a:r>
              <a:rPr lang="en-US" sz="1200" b="0" u="none" dirty="0"/>
              <a:t>Ignition Temperature</a:t>
            </a:r>
          </a:p>
          <a:p>
            <a:pPr marL="285750" lvl="1" indent="-166688">
              <a:buClr>
                <a:srgbClr val="0070C0"/>
              </a:buClr>
              <a:buSzPct val="80000"/>
              <a:buFont typeface="Courier New" pitchFamily="49" charset="0"/>
              <a:buChar char="o"/>
            </a:pPr>
            <a:r>
              <a:rPr lang="en-US" sz="1200" b="0" u="none" dirty="0"/>
              <a:t>Heat Release Rate</a:t>
            </a:r>
          </a:p>
          <a:p>
            <a:pPr marL="285750" lvl="1" indent="-166688">
              <a:spcAft>
                <a:spcPts val="600"/>
              </a:spcAft>
              <a:buClr>
                <a:srgbClr val="0070C0"/>
              </a:buClr>
              <a:buSzPct val="80000"/>
              <a:buFont typeface="Courier New" pitchFamily="49" charset="0"/>
              <a:buChar char="o"/>
            </a:pPr>
            <a:r>
              <a:rPr lang="en-US" sz="1200" b="0" u="none" dirty="0"/>
              <a:t>Heat Release Capacity: Fundamental Material </a:t>
            </a:r>
            <a:r>
              <a:rPr lang="en-US" sz="1200" b="0" u="none" dirty="0" smtClean="0"/>
              <a:t>Property</a:t>
            </a:r>
            <a:endParaRPr lang="en-US" sz="1200" b="0" u="none" dirty="0"/>
          </a:p>
        </p:txBody>
      </p:sp>
      <p:pic>
        <p:nvPicPr>
          <p:cNvPr id="11273" name="Picture 2"/>
          <p:cNvPicPr>
            <a:picLocks noChangeAspect="1" noChangeArrowheads="1"/>
          </p:cNvPicPr>
          <p:nvPr/>
        </p:nvPicPr>
        <p:blipFill>
          <a:blip r:embed="rId2" cstate="print"/>
          <a:srcRect/>
          <a:stretch>
            <a:fillRect/>
          </a:stretch>
        </p:blipFill>
        <p:spPr bwMode="auto">
          <a:xfrm>
            <a:off x="685800" y="4038600"/>
            <a:ext cx="2514600" cy="1846263"/>
          </a:xfrm>
          <a:prstGeom prst="rect">
            <a:avLst/>
          </a:prstGeom>
          <a:noFill/>
          <a:ln w="9525">
            <a:noFill/>
            <a:miter lim="800000"/>
            <a:headEnd/>
            <a:tailEnd/>
          </a:ln>
        </p:spPr>
      </p:pic>
      <p:sp>
        <p:nvSpPr>
          <p:cNvPr id="15" name="Text Box 6"/>
          <p:cNvSpPr txBox="1">
            <a:spLocks noChangeArrowheads="1"/>
          </p:cNvSpPr>
          <p:nvPr/>
        </p:nvSpPr>
        <p:spPr bwMode="auto">
          <a:xfrm>
            <a:off x="3405188" y="1600200"/>
            <a:ext cx="2819400" cy="2262158"/>
          </a:xfrm>
          <a:prstGeom prst="rect">
            <a:avLst/>
          </a:prstGeom>
          <a:noFill/>
          <a:ln w="9525">
            <a:noFill/>
            <a:miter lim="800000"/>
            <a:headEnd/>
            <a:tailEnd/>
          </a:ln>
        </p:spPr>
        <p:txBody>
          <a:bodyPr lIns="0" tIns="0" rIns="0" bIns="0">
            <a:spAutoFit/>
          </a:bodyPr>
          <a:lstStyle/>
          <a:p>
            <a:pPr marL="119063" indent="-119063">
              <a:spcBef>
                <a:spcPts val="0"/>
              </a:spcBef>
              <a:spcAft>
                <a:spcPts val="600"/>
              </a:spcAft>
              <a:buClr>
                <a:srgbClr val="0070C0"/>
              </a:buClr>
              <a:buSzPct val="80000"/>
              <a:buFont typeface="Arial" pitchFamily="34" charset="0"/>
              <a:buChar char="●"/>
              <a:defRPr/>
            </a:pPr>
            <a:r>
              <a:rPr lang="en-US" sz="1200" b="0" u="none" dirty="0"/>
              <a:t>Cone </a:t>
            </a:r>
            <a:r>
              <a:rPr lang="en-US" sz="1200" b="0" u="none" dirty="0" smtClean="0"/>
              <a:t>Calorimeter</a:t>
            </a:r>
            <a:endParaRPr lang="en-US" sz="1200" b="0" u="none" dirty="0"/>
          </a:p>
          <a:p>
            <a:pPr marL="119063" indent="-119063">
              <a:spcBef>
                <a:spcPts val="0"/>
              </a:spcBef>
              <a:spcAft>
                <a:spcPts val="600"/>
              </a:spcAft>
              <a:buClr>
                <a:srgbClr val="0070C0"/>
              </a:buClr>
              <a:buSzPct val="80000"/>
              <a:buFont typeface="Arial" pitchFamily="34" charset="0"/>
              <a:buChar char="●"/>
              <a:defRPr/>
            </a:pPr>
            <a:r>
              <a:rPr lang="en-US" sz="1200" b="0" u="none" dirty="0"/>
              <a:t>ISO 5660 / ASTM E1354</a:t>
            </a:r>
          </a:p>
          <a:p>
            <a:pPr marL="119063" indent="-119063">
              <a:spcBef>
                <a:spcPts val="0"/>
              </a:spcBef>
              <a:spcAft>
                <a:spcPts val="600"/>
              </a:spcAft>
              <a:buClr>
                <a:srgbClr val="0070C0"/>
              </a:buClr>
              <a:buSzPct val="80000"/>
              <a:buFont typeface="Arial" pitchFamily="34" charset="0"/>
              <a:buChar char="●"/>
              <a:defRPr/>
            </a:pPr>
            <a:r>
              <a:rPr lang="en-US" sz="1200" b="0" u="none" dirty="0"/>
              <a:t>Material Needed: 100x100mm plaque</a:t>
            </a:r>
          </a:p>
          <a:p>
            <a:pPr marL="119063" indent="-119063">
              <a:spcBef>
                <a:spcPts val="0"/>
              </a:spcBef>
              <a:buClr>
                <a:srgbClr val="0070C0"/>
              </a:buClr>
              <a:buSzPct val="80000"/>
              <a:buFont typeface="Arial" pitchFamily="34" charset="0"/>
              <a:buChar char="●"/>
              <a:defRPr/>
            </a:pPr>
            <a:r>
              <a:rPr lang="en-US" sz="1200" b="0" u="none" dirty="0"/>
              <a:t>Output:</a:t>
            </a:r>
          </a:p>
          <a:p>
            <a:pPr marL="285750" lvl="1" indent="-166688">
              <a:spcBef>
                <a:spcPts val="0"/>
              </a:spcBef>
              <a:buClr>
                <a:srgbClr val="0070C0"/>
              </a:buClr>
              <a:buSzPct val="80000"/>
              <a:buFont typeface="Courier New" pitchFamily="49" charset="0"/>
              <a:buChar char="o"/>
              <a:defRPr/>
            </a:pPr>
            <a:r>
              <a:rPr lang="en-US" sz="1200" b="0" u="none" dirty="0"/>
              <a:t>Rate of heat release</a:t>
            </a:r>
          </a:p>
          <a:p>
            <a:pPr marL="285750" lvl="1" indent="-166688">
              <a:spcBef>
                <a:spcPts val="0"/>
              </a:spcBef>
              <a:buClr>
                <a:srgbClr val="0070C0"/>
              </a:buClr>
              <a:buSzPct val="80000"/>
              <a:buFont typeface="Courier New" pitchFamily="49" charset="0"/>
              <a:buChar char="o"/>
              <a:defRPr/>
            </a:pPr>
            <a:r>
              <a:rPr lang="en-US" sz="1200" b="0" u="none" dirty="0"/>
              <a:t>Time to ignition</a:t>
            </a:r>
          </a:p>
          <a:p>
            <a:pPr marL="285750" lvl="1" indent="-166688">
              <a:spcBef>
                <a:spcPts val="0"/>
              </a:spcBef>
              <a:buClr>
                <a:srgbClr val="0070C0"/>
              </a:buClr>
              <a:buSzPct val="80000"/>
              <a:buFont typeface="Courier New" pitchFamily="49" charset="0"/>
              <a:buChar char="o"/>
              <a:defRPr/>
            </a:pPr>
            <a:r>
              <a:rPr lang="en-US" sz="1200" b="0" u="none" dirty="0"/>
              <a:t>Critical ignition flux</a:t>
            </a:r>
          </a:p>
          <a:p>
            <a:pPr marL="285750" lvl="1" indent="-166688">
              <a:spcBef>
                <a:spcPts val="0"/>
              </a:spcBef>
              <a:buClr>
                <a:srgbClr val="0070C0"/>
              </a:buClr>
              <a:buSzPct val="80000"/>
              <a:buFont typeface="Courier New" pitchFamily="49" charset="0"/>
              <a:buChar char="o"/>
              <a:defRPr/>
            </a:pPr>
            <a:r>
              <a:rPr lang="en-US" sz="1200" b="0" u="none" dirty="0"/>
              <a:t>Mass loss rate</a:t>
            </a:r>
          </a:p>
          <a:p>
            <a:pPr marL="285750" lvl="1" indent="-166688">
              <a:spcBef>
                <a:spcPts val="0"/>
              </a:spcBef>
              <a:buClr>
                <a:srgbClr val="0070C0"/>
              </a:buClr>
              <a:buSzPct val="80000"/>
              <a:buFont typeface="Courier New" pitchFamily="49" charset="0"/>
              <a:buChar char="o"/>
              <a:defRPr/>
            </a:pPr>
            <a:r>
              <a:rPr lang="en-US" sz="1200" b="0" u="none" dirty="0"/>
              <a:t>Smoke release rate</a:t>
            </a:r>
          </a:p>
          <a:p>
            <a:pPr marL="285750" lvl="1" indent="-166688">
              <a:spcBef>
                <a:spcPts val="0"/>
              </a:spcBef>
              <a:buClr>
                <a:srgbClr val="0070C0"/>
              </a:buClr>
              <a:buSzPct val="80000"/>
              <a:buFont typeface="Courier New" pitchFamily="49" charset="0"/>
              <a:buChar char="o"/>
              <a:defRPr/>
            </a:pPr>
            <a:r>
              <a:rPr lang="en-US" sz="1200" b="0" u="none" dirty="0"/>
              <a:t>Effective heat of combustion</a:t>
            </a:r>
          </a:p>
          <a:p>
            <a:pPr marL="285750" lvl="1" indent="-166688">
              <a:spcBef>
                <a:spcPts val="0"/>
              </a:spcBef>
              <a:spcAft>
                <a:spcPts val="600"/>
              </a:spcAft>
              <a:buClr>
                <a:srgbClr val="0070C0"/>
              </a:buClr>
              <a:buSzPct val="80000"/>
              <a:buFont typeface="Courier New" pitchFamily="49" charset="0"/>
              <a:buChar char="o"/>
              <a:defRPr/>
            </a:pPr>
            <a:r>
              <a:rPr lang="en-US" sz="1200" b="0" u="none" dirty="0"/>
              <a:t>CO2, CO </a:t>
            </a:r>
            <a:r>
              <a:rPr lang="en-US" sz="1200" b="0" u="none" dirty="0" smtClean="0"/>
              <a:t>release</a:t>
            </a:r>
            <a:endParaRPr lang="en-US" sz="1200" b="0" u="none" dirty="0"/>
          </a:p>
        </p:txBody>
      </p:sp>
      <p:sp>
        <p:nvSpPr>
          <p:cNvPr id="11275" name="Text Box 6"/>
          <p:cNvSpPr txBox="1">
            <a:spLocks noChangeArrowheads="1"/>
          </p:cNvSpPr>
          <p:nvPr/>
        </p:nvSpPr>
        <p:spPr bwMode="auto">
          <a:xfrm>
            <a:off x="6265863" y="1600200"/>
            <a:ext cx="2819400" cy="1892826"/>
          </a:xfrm>
          <a:prstGeom prst="rect">
            <a:avLst/>
          </a:prstGeom>
          <a:noFill/>
          <a:ln w="9525">
            <a:noFill/>
            <a:miter lim="800000"/>
            <a:headEnd/>
            <a:tailEnd/>
          </a:ln>
        </p:spPr>
        <p:txBody>
          <a:bodyPr lIns="0" tIns="0" rIns="0" bIns="0">
            <a:spAutoFit/>
          </a:bodyPr>
          <a:lstStyle/>
          <a:p>
            <a:pPr marL="119063" indent="-119063">
              <a:spcAft>
                <a:spcPts val="600"/>
              </a:spcAft>
              <a:buClr>
                <a:srgbClr val="0070C0"/>
              </a:buClr>
              <a:buSzPct val="80000"/>
              <a:buFont typeface="Arial" charset="0"/>
              <a:buChar char="●"/>
            </a:pPr>
            <a:r>
              <a:rPr lang="en-US" sz="1200" b="0" u="none" dirty="0"/>
              <a:t>OSU and Smoke Density</a:t>
            </a:r>
          </a:p>
          <a:p>
            <a:pPr marL="119063" indent="-119063">
              <a:spcAft>
                <a:spcPts val="600"/>
              </a:spcAft>
              <a:buClr>
                <a:srgbClr val="0070C0"/>
              </a:buClr>
              <a:buSzPct val="80000"/>
              <a:buFont typeface="Arial" charset="0"/>
              <a:buChar char="●"/>
            </a:pPr>
            <a:r>
              <a:rPr lang="en-US" sz="1200" b="0" u="none" dirty="0"/>
              <a:t>FAR 25.853 / ASTM E906 and ASTM E662</a:t>
            </a:r>
          </a:p>
          <a:p>
            <a:pPr marL="119063" indent="-119063">
              <a:spcAft>
                <a:spcPts val="600"/>
              </a:spcAft>
              <a:buClr>
                <a:srgbClr val="0070C0"/>
              </a:buClr>
              <a:buSzPct val="80000"/>
              <a:buFont typeface="Arial" charset="0"/>
              <a:buChar char="●"/>
            </a:pPr>
            <a:r>
              <a:rPr lang="en-US" sz="1200" b="0" u="none" dirty="0"/>
              <a:t>Material Needed: 150x150mm plaque</a:t>
            </a:r>
          </a:p>
          <a:p>
            <a:pPr marL="119063" indent="-119063">
              <a:buClr>
                <a:srgbClr val="0070C0"/>
              </a:buClr>
              <a:buSzPct val="80000"/>
              <a:buFont typeface="Arial" charset="0"/>
              <a:buChar char="●"/>
            </a:pPr>
            <a:r>
              <a:rPr lang="en-US" sz="1200" b="0" u="none" dirty="0"/>
              <a:t>Output:</a:t>
            </a:r>
          </a:p>
          <a:p>
            <a:pPr marL="285750" lvl="1" indent="-166688">
              <a:buClr>
                <a:srgbClr val="0070C0"/>
              </a:buClr>
              <a:buSzPct val="80000"/>
              <a:buFont typeface="Courier New" pitchFamily="49" charset="0"/>
              <a:buChar char="o"/>
            </a:pPr>
            <a:r>
              <a:rPr lang="en-US" sz="1200" b="0" u="none" dirty="0"/>
              <a:t>Heat Release (2 min total)</a:t>
            </a:r>
          </a:p>
          <a:p>
            <a:pPr marL="285750" lvl="1" indent="-166688">
              <a:buClr>
                <a:srgbClr val="0070C0"/>
              </a:buClr>
              <a:buSzPct val="80000"/>
              <a:buFont typeface="Courier New" pitchFamily="49" charset="0"/>
              <a:buChar char="o"/>
            </a:pPr>
            <a:r>
              <a:rPr lang="en-US" sz="1200" b="0" u="none" dirty="0"/>
              <a:t>Heat Release Rate (peak)</a:t>
            </a:r>
          </a:p>
          <a:p>
            <a:pPr marL="285750" lvl="1" indent="-166688">
              <a:buClr>
                <a:srgbClr val="0070C0"/>
              </a:buClr>
              <a:buSzPct val="80000"/>
              <a:buFont typeface="Courier New" pitchFamily="49" charset="0"/>
              <a:buChar char="o"/>
            </a:pPr>
            <a:r>
              <a:rPr lang="en-US" sz="1200" b="0" u="none" dirty="0"/>
              <a:t>Heat Flux Density</a:t>
            </a:r>
          </a:p>
          <a:p>
            <a:pPr marL="285750" lvl="1" indent="-166688">
              <a:spcAft>
                <a:spcPts val="600"/>
              </a:spcAft>
              <a:buClr>
                <a:srgbClr val="0070C0"/>
              </a:buClr>
              <a:buSzPct val="80000"/>
              <a:buFont typeface="Courier New" pitchFamily="49" charset="0"/>
              <a:buChar char="o"/>
            </a:pPr>
            <a:r>
              <a:rPr lang="en-US" sz="1200" b="0" u="none" dirty="0"/>
              <a:t>Smoke </a:t>
            </a:r>
            <a:r>
              <a:rPr lang="en-US" sz="1200" b="0" u="none" dirty="0" smtClean="0"/>
              <a:t>Density</a:t>
            </a:r>
            <a:endParaRPr lang="en-US" sz="1200" b="0" u="none" dirty="0"/>
          </a:p>
        </p:txBody>
      </p:sp>
      <p:pic>
        <p:nvPicPr>
          <p:cNvPr id="11276" name="Picture 3"/>
          <p:cNvPicPr>
            <a:picLocks noChangeAspect="1" noChangeArrowheads="1"/>
          </p:cNvPicPr>
          <p:nvPr/>
        </p:nvPicPr>
        <p:blipFill>
          <a:blip r:embed="rId3" cstate="print"/>
          <a:srcRect/>
          <a:stretch>
            <a:fillRect/>
          </a:stretch>
        </p:blipFill>
        <p:spPr bwMode="auto">
          <a:xfrm>
            <a:off x="3581400" y="4038600"/>
            <a:ext cx="2590800" cy="1862138"/>
          </a:xfrm>
          <a:prstGeom prst="rect">
            <a:avLst/>
          </a:prstGeom>
          <a:noFill/>
          <a:ln w="9525">
            <a:noFill/>
            <a:miter lim="800000"/>
            <a:headEnd/>
            <a:tailEnd/>
          </a:ln>
        </p:spPr>
      </p:pic>
      <p:pic>
        <p:nvPicPr>
          <p:cNvPr id="11277" name="Picture 4"/>
          <p:cNvPicPr>
            <a:picLocks noChangeAspect="1" noChangeArrowheads="1"/>
          </p:cNvPicPr>
          <p:nvPr/>
        </p:nvPicPr>
        <p:blipFill>
          <a:blip r:embed="rId4" cstate="print"/>
          <a:srcRect/>
          <a:stretch>
            <a:fillRect/>
          </a:stretch>
        </p:blipFill>
        <p:spPr bwMode="auto">
          <a:xfrm>
            <a:off x="6615113" y="4038600"/>
            <a:ext cx="2224087" cy="1831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l="23425" t="23958" r="23865" b="8333"/>
          <a:stretch>
            <a:fillRect/>
          </a:stretch>
        </p:blipFill>
        <p:spPr bwMode="auto">
          <a:xfrm>
            <a:off x="1954213" y="1150938"/>
            <a:ext cx="7026275" cy="5073650"/>
          </a:xfrm>
          <a:prstGeom prst="rect">
            <a:avLst/>
          </a:prstGeom>
          <a:noFill/>
          <a:ln w="9525">
            <a:noFill/>
            <a:miter lim="800000"/>
            <a:headEnd/>
            <a:tailEnd/>
          </a:ln>
        </p:spPr>
      </p:pic>
      <p:sp>
        <p:nvSpPr>
          <p:cNvPr id="12291" name="Title 4"/>
          <p:cNvSpPr>
            <a:spLocks noGrp="1"/>
          </p:cNvSpPr>
          <p:nvPr>
            <p:ph type="title"/>
          </p:nvPr>
        </p:nvSpPr>
        <p:spPr>
          <a:xfrm>
            <a:off x="533400" y="311150"/>
            <a:ext cx="8610600" cy="530225"/>
          </a:xfrm>
        </p:spPr>
        <p:txBody>
          <a:bodyPr/>
          <a:lstStyle/>
          <a:p>
            <a:pPr eaLnBrk="1" hangingPunct="1"/>
            <a:r>
              <a:rPr lang="en-US" smtClean="0"/>
              <a:t>Correlation between Cone Calorimeter and MCC</a:t>
            </a:r>
          </a:p>
        </p:txBody>
      </p:sp>
      <p:sp>
        <p:nvSpPr>
          <p:cNvPr id="12292" name="Oval 3"/>
          <p:cNvSpPr>
            <a:spLocks noChangeArrowheads="1"/>
          </p:cNvSpPr>
          <p:nvPr/>
        </p:nvSpPr>
        <p:spPr bwMode="auto">
          <a:xfrm rot="2628417">
            <a:off x="3514725" y="4427538"/>
            <a:ext cx="457200" cy="914400"/>
          </a:xfrm>
          <a:prstGeom prst="ellipse">
            <a:avLst/>
          </a:prstGeom>
          <a:noFill/>
          <a:ln w="28575" algn="ctr">
            <a:solidFill>
              <a:srgbClr val="FF000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12293" name="TextBox 4"/>
          <p:cNvSpPr txBox="1">
            <a:spLocks noChangeArrowheads="1"/>
          </p:cNvSpPr>
          <p:nvPr/>
        </p:nvSpPr>
        <p:spPr bwMode="auto">
          <a:xfrm>
            <a:off x="533400" y="3733800"/>
            <a:ext cx="1371600" cy="2062163"/>
          </a:xfrm>
          <a:prstGeom prst="rect">
            <a:avLst/>
          </a:prstGeom>
          <a:noFill/>
          <a:ln w="9525">
            <a:noFill/>
            <a:miter lim="800000"/>
            <a:headEnd/>
            <a:tailEnd/>
          </a:ln>
        </p:spPr>
        <p:txBody>
          <a:bodyPr lIns="0" rIns="0">
            <a:spAutoFit/>
          </a:bodyPr>
          <a:lstStyle/>
          <a:p>
            <a:r>
              <a:rPr lang="en-US" b="0" u="none" dirty="0"/>
              <a:t>Difficult to </a:t>
            </a:r>
          </a:p>
          <a:p>
            <a:r>
              <a:rPr lang="en-US" b="0" u="none" dirty="0"/>
              <a:t>predict</a:t>
            </a:r>
          </a:p>
          <a:p>
            <a:r>
              <a:rPr lang="en-US" b="0" u="none" dirty="0"/>
              <a:t>correlation PCFC / Cone – OSU or</a:t>
            </a:r>
          </a:p>
          <a:p>
            <a:r>
              <a:rPr lang="en-US" b="0" u="none" dirty="0"/>
              <a:t>PCFC / Cone – UL94 in area of  200-600</a:t>
            </a:r>
          </a:p>
        </p:txBody>
      </p:sp>
      <p:cxnSp>
        <p:nvCxnSpPr>
          <p:cNvPr id="12294" name="Straight Arrow Connector 6"/>
          <p:cNvCxnSpPr>
            <a:cxnSpLocks noChangeShapeType="1"/>
          </p:cNvCxnSpPr>
          <p:nvPr/>
        </p:nvCxnSpPr>
        <p:spPr bwMode="auto">
          <a:xfrm>
            <a:off x="1828800" y="5029200"/>
            <a:ext cx="1371600" cy="0"/>
          </a:xfrm>
          <a:prstGeom prst="straightConnector1">
            <a:avLst/>
          </a:prstGeom>
          <a:noFill/>
          <a:ln w="28575" algn="ctr">
            <a:solidFill>
              <a:srgbClr val="FF0000"/>
            </a:solidFill>
            <a:round/>
            <a:headEnd/>
            <a:tailEnd type="arrow" w="med" len="med"/>
          </a:ln>
        </p:spPr>
      </p:cxn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Pyrolysis Combustion Flow Calorimeter (PCFC)</a:t>
            </a:r>
            <a:endParaRPr lang="en-US" dirty="0"/>
          </a:p>
        </p:txBody>
      </p:sp>
      <p:pic>
        <p:nvPicPr>
          <p:cNvPr id="87042" name="Picture 2"/>
          <p:cNvPicPr>
            <a:picLocks noChangeAspect="1" noChangeArrowheads="1"/>
          </p:cNvPicPr>
          <p:nvPr/>
        </p:nvPicPr>
        <p:blipFill>
          <a:blip r:embed="rId2" cstate="print"/>
          <a:srcRect/>
          <a:stretch>
            <a:fillRect/>
          </a:stretch>
        </p:blipFill>
        <p:spPr bwMode="auto">
          <a:xfrm>
            <a:off x="762000" y="1714500"/>
            <a:ext cx="4845755" cy="3886200"/>
          </a:xfrm>
          <a:prstGeom prst="rect">
            <a:avLst/>
          </a:prstGeom>
          <a:noFill/>
          <a:ln w="9525">
            <a:noFill/>
            <a:miter lim="800000"/>
            <a:headEnd/>
            <a:tailEnd/>
          </a:ln>
        </p:spPr>
      </p:pic>
      <p:sp>
        <p:nvSpPr>
          <p:cNvPr id="5" name="TextBox 4"/>
          <p:cNvSpPr txBox="1"/>
          <p:nvPr/>
        </p:nvSpPr>
        <p:spPr>
          <a:xfrm>
            <a:off x="5638801" y="1752600"/>
            <a:ext cx="3429000" cy="2074414"/>
          </a:xfrm>
          <a:prstGeom prst="rect">
            <a:avLst/>
          </a:prstGeom>
          <a:noFill/>
        </p:spPr>
        <p:txBody>
          <a:bodyPr wrap="square" rtlCol="0">
            <a:spAutoFit/>
          </a:bodyPr>
          <a:lstStyle/>
          <a:p>
            <a:pPr marL="174625" indent="-174625">
              <a:buClr>
                <a:srgbClr val="0077C0"/>
              </a:buClr>
              <a:buSzPct val="125000"/>
              <a:buFont typeface="Arial" pitchFamily="34" charset="0"/>
              <a:buChar char="•"/>
            </a:pPr>
            <a:r>
              <a:rPr lang="en-US" sz="1400" b="0" u="none" dirty="0" smtClean="0">
                <a:latin typeface="Verdana" pitchFamily="34" charset="0"/>
                <a:ea typeface="Verdana" pitchFamily="34" charset="0"/>
                <a:cs typeface="Verdana" pitchFamily="34" charset="0"/>
              </a:rPr>
              <a:t>Micro Combustion </a:t>
            </a:r>
            <a:r>
              <a:rPr lang="en-US" sz="1400" b="0" u="none" dirty="0" err="1" smtClean="0">
                <a:latin typeface="Verdana" pitchFamily="34" charset="0"/>
                <a:ea typeface="Verdana" pitchFamily="34" charset="0"/>
                <a:cs typeface="Verdana" pitchFamily="34" charset="0"/>
              </a:rPr>
              <a:t>Calorimetry</a:t>
            </a:r>
            <a:endParaRPr lang="en-US" sz="1400" b="0" u="none" dirty="0" smtClean="0">
              <a:latin typeface="Verdana" pitchFamily="34" charset="0"/>
              <a:ea typeface="Verdana" pitchFamily="34" charset="0"/>
              <a:cs typeface="Verdana" pitchFamily="34" charset="0"/>
            </a:endParaRPr>
          </a:p>
          <a:p>
            <a:pPr marL="174625" indent="-174625">
              <a:buClr>
                <a:srgbClr val="0077C0"/>
              </a:buClr>
              <a:buSzPct val="125000"/>
              <a:buFont typeface="Arial" pitchFamily="34" charset="0"/>
              <a:buChar char="•"/>
            </a:pPr>
            <a:r>
              <a:rPr lang="en-US" sz="1400" b="0" u="none" dirty="0" smtClean="0">
                <a:latin typeface="Verdana" pitchFamily="34" charset="0"/>
                <a:ea typeface="Verdana" pitchFamily="34" charset="0"/>
                <a:cs typeface="Verdana" pitchFamily="34" charset="0"/>
              </a:rPr>
              <a:t>Temp rise </a:t>
            </a:r>
            <a:r>
              <a:rPr lang="en-US" sz="1400" b="0" u="none" dirty="0" smtClean="0">
                <a:latin typeface="Verdana" pitchFamily="34" charset="0"/>
                <a:ea typeface="Verdana" pitchFamily="34" charset="0"/>
                <a:cs typeface="Verdana" pitchFamily="34" charset="0"/>
                <a:sym typeface="Symbol"/>
              </a:rPr>
              <a:t></a:t>
            </a:r>
            <a:r>
              <a:rPr lang="en-US" sz="1400" b="0" u="none" dirty="0" smtClean="0">
                <a:latin typeface="Verdana" pitchFamily="34" charset="0"/>
                <a:ea typeface="Verdana" pitchFamily="34" charset="0"/>
                <a:cs typeface="Verdana" pitchFamily="34" charset="0"/>
              </a:rPr>
              <a:t> = 1 K/s, 150-750°C</a:t>
            </a:r>
          </a:p>
          <a:p>
            <a:pPr marL="174625" indent="-174625">
              <a:buClr>
                <a:srgbClr val="0077C0"/>
              </a:buClr>
              <a:buSzPct val="125000"/>
              <a:buFont typeface="Arial" pitchFamily="34" charset="0"/>
              <a:buChar char="•"/>
            </a:pPr>
            <a:r>
              <a:rPr lang="en-US" sz="1400" b="0" u="none" dirty="0" smtClean="0">
                <a:latin typeface="Verdana" pitchFamily="34" charset="0"/>
                <a:ea typeface="Verdana" pitchFamily="34" charset="0"/>
                <a:cs typeface="Verdana" pitchFamily="34" charset="0"/>
              </a:rPr>
              <a:t>Measure oxygen consumption</a:t>
            </a:r>
          </a:p>
          <a:p>
            <a:pPr marL="174625" indent="-174625">
              <a:buClr>
                <a:srgbClr val="0077C0"/>
              </a:buClr>
              <a:buSzPct val="125000"/>
              <a:buFont typeface="Arial" pitchFamily="34" charset="0"/>
              <a:buChar char="•"/>
            </a:pPr>
            <a:endParaRPr lang="en-US" sz="1400" b="0" u="none" dirty="0" smtClean="0">
              <a:latin typeface="Verdana" pitchFamily="34" charset="0"/>
              <a:ea typeface="Verdana" pitchFamily="34" charset="0"/>
              <a:cs typeface="Verdana" pitchFamily="34" charset="0"/>
            </a:endParaRPr>
          </a:p>
          <a:p>
            <a:pPr marL="174625" indent="-174625">
              <a:buClr>
                <a:srgbClr val="0077C0"/>
              </a:buClr>
              <a:buSzPct val="125000"/>
              <a:buFont typeface="Arial" pitchFamily="34" charset="0"/>
              <a:buChar char="•"/>
            </a:pPr>
            <a:endParaRPr lang="en-US" sz="1400" b="0" u="none" dirty="0" smtClean="0">
              <a:latin typeface="Verdana" pitchFamily="34" charset="0"/>
              <a:ea typeface="Verdana" pitchFamily="34" charset="0"/>
              <a:cs typeface="Verdana" pitchFamily="34" charset="0"/>
            </a:endParaRPr>
          </a:p>
          <a:p>
            <a:pPr marL="174625" indent="-174625">
              <a:buClr>
                <a:srgbClr val="0077C0"/>
              </a:buClr>
              <a:buSzPct val="125000"/>
              <a:buFont typeface="Arial" pitchFamily="34" charset="0"/>
              <a:buChar char="•"/>
            </a:pPr>
            <a:r>
              <a:rPr lang="en-US" sz="1400" b="0" u="none" dirty="0" smtClean="0">
                <a:latin typeface="Verdana" pitchFamily="34" charset="0"/>
                <a:ea typeface="Verdana" pitchFamily="34" charset="0"/>
                <a:cs typeface="Verdana" pitchFamily="34" charset="0"/>
              </a:rPr>
              <a:t>Polyphosphonate shows single step thermal decomposition process</a:t>
            </a:r>
          </a:p>
        </p:txBody>
      </p:sp>
      <p:sp>
        <p:nvSpPr>
          <p:cNvPr id="6" name="TextBox 5"/>
          <p:cNvSpPr txBox="1"/>
          <p:nvPr/>
        </p:nvSpPr>
        <p:spPr>
          <a:xfrm>
            <a:off x="1532441" y="1905000"/>
            <a:ext cx="1925527" cy="286232"/>
          </a:xfrm>
          <a:prstGeom prst="rect">
            <a:avLst/>
          </a:prstGeom>
          <a:noFill/>
        </p:spPr>
        <p:txBody>
          <a:bodyPr wrap="none" rtlCol="0">
            <a:spAutoFit/>
          </a:bodyPr>
          <a:lstStyle/>
          <a:p>
            <a:r>
              <a:rPr lang="en-US" sz="1400" u="none" dirty="0" smtClean="0">
                <a:solidFill>
                  <a:srgbClr val="0077C0"/>
                </a:solidFill>
                <a:latin typeface="Verdana" pitchFamily="34" charset="0"/>
                <a:ea typeface="Verdana" pitchFamily="34" charset="0"/>
                <a:cs typeface="Verdana" pitchFamily="34" charset="0"/>
              </a:rPr>
              <a:t>Polyphosphonate</a:t>
            </a:r>
          </a:p>
        </p:txBody>
      </p:sp>
      <p:sp>
        <p:nvSpPr>
          <p:cNvPr id="7" name="TextBox 6"/>
          <p:cNvSpPr txBox="1"/>
          <p:nvPr/>
        </p:nvSpPr>
        <p:spPr>
          <a:xfrm>
            <a:off x="533400" y="5885968"/>
            <a:ext cx="6743700" cy="286232"/>
          </a:xfrm>
          <a:prstGeom prst="rect">
            <a:avLst/>
          </a:prstGeom>
          <a:noFill/>
        </p:spPr>
        <p:txBody>
          <a:bodyPr wrap="square" rtlCol="0">
            <a:spAutoFit/>
          </a:bodyPr>
          <a:lstStyle/>
          <a:p>
            <a:pPr marL="174625" indent="-174625">
              <a:buClr>
                <a:srgbClr val="0077C0"/>
              </a:buClr>
              <a:buSzPct val="125000"/>
            </a:pPr>
            <a:r>
              <a:rPr lang="en-US" sz="1400" b="0" u="none" dirty="0" smtClean="0">
                <a:latin typeface="Verdana" pitchFamily="34" charset="0"/>
                <a:ea typeface="Verdana" pitchFamily="34" charset="0"/>
                <a:cs typeface="Verdana" pitchFamily="34" charset="0"/>
              </a:rPr>
              <a:t>Acknowledgement: Richard Lyon, Federal Aviation Administration</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5029200" y="3657600"/>
            <a:ext cx="3462479" cy="2514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728521" y="3657600"/>
            <a:ext cx="3462479" cy="25146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Pyrolysis Combustion Flow Calorimeter (PCFC)</a:t>
            </a:r>
            <a:endParaRPr lang="en-US" dirty="0"/>
          </a:p>
        </p:txBody>
      </p:sp>
      <p:cxnSp>
        <p:nvCxnSpPr>
          <p:cNvPr id="9" name="Straight Connector 8"/>
          <p:cNvCxnSpPr/>
          <p:nvPr/>
        </p:nvCxnSpPr>
        <p:spPr bwMode="auto">
          <a:xfrm>
            <a:off x="4800600" y="1143000"/>
            <a:ext cx="0" cy="5029200"/>
          </a:xfrm>
          <a:prstGeom prst="line">
            <a:avLst/>
          </a:prstGeom>
          <a:solidFill>
            <a:srgbClr val="FFCC00"/>
          </a:solidFill>
          <a:ln w="9525" cap="flat" cmpd="sng" algn="ctr">
            <a:solidFill>
              <a:srgbClr val="0077C0"/>
            </a:solidFill>
            <a:prstDash val="solid"/>
            <a:round/>
            <a:headEnd type="none" w="med" len="med"/>
            <a:tailEnd type="none" w="med" len="med"/>
          </a:ln>
          <a:effectLst/>
        </p:spPr>
      </p:cxnSp>
      <p:cxnSp>
        <p:nvCxnSpPr>
          <p:cNvPr id="11" name="Straight Connector 10"/>
          <p:cNvCxnSpPr/>
          <p:nvPr/>
        </p:nvCxnSpPr>
        <p:spPr bwMode="auto">
          <a:xfrm>
            <a:off x="533400" y="3657600"/>
            <a:ext cx="8534400" cy="0"/>
          </a:xfrm>
          <a:prstGeom prst="line">
            <a:avLst/>
          </a:prstGeom>
          <a:solidFill>
            <a:srgbClr val="FFCC00"/>
          </a:solidFill>
          <a:ln w="9525" cap="flat" cmpd="sng" algn="ctr">
            <a:solidFill>
              <a:srgbClr val="0077C0"/>
            </a:solidFill>
            <a:prstDash val="solid"/>
            <a:round/>
            <a:headEnd type="none" w="med" len="med"/>
            <a:tailEnd type="none" w="med" len="med"/>
          </a:ln>
          <a:effectLst/>
        </p:spPr>
      </p:cxnSp>
      <p:pic>
        <p:nvPicPr>
          <p:cNvPr id="1026" name="Picture 2"/>
          <p:cNvPicPr>
            <a:picLocks noChangeAspect="1" noChangeArrowheads="1"/>
          </p:cNvPicPr>
          <p:nvPr/>
        </p:nvPicPr>
        <p:blipFill>
          <a:blip r:embed="rId4" cstate="print"/>
          <a:srcRect/>
          <a:stretch>
            <a:fillRect/>
          </a:stretch>
        </p:blipFill>
        <p:spPr bwMode="auto">
          <a:xfrm>
            <a:off x="762000" y="1143001"/>
            <a:ext cx="3462480" cy="25146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srcRect/>
          <a:stretch>
            <a:fillRect/>
          </a:stretch>
        </p:blipFill>
        <p:spPr bwMode="auto">
          <a:xfrm>
            <a:off x="5029200" y="1143000"/>
            <a:ext cx="3462479" cy="2514600"/>
          </a:xfrm>
          <a:prstGeom prst="rect">
            <a:avLst/>
          </a:prstGeom>
          <a:noFill/>
          <a:ln w="9525">
            <a:noFill/>
            <a:miter lim="800000"/>
            <a:headEnd/>
            <a:tailEnd/>
          </a:ln>
          <a:effectLst/>
        </p:spPr>
      </p:pic>
      <p:sp>
        <p:nvSpPr>
          <p:cNvPr id="103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31"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629275" y="1295400"/>
            <a:ext cx="2609850" cy="219075"/>
          </a:xfrm>
          <a:prstGeom prst="rect">
            <a:avLst/>
          </a:prstGeom>
          <a:noFill/>
        </p:spPr>
      </p:pic>
      <p:sp>
        <p:nvSpPr>
          <p:cNvPr id="20" name="TextBox 19"/>
          <p:cNvSpPr txBox="1"/>
          <p:nvPr/>
        </p:nvSpPr>
        <p:spPr>
          <a:xfrm>
            <a:off x="6013526" y="1524000"/>
            <a:ext cx="615874" cy="258532"/>
          </a:xfrm>
          <a:prstGeom prst="rect">
            <a:avLst/>
          </a:prstGeom>
          <a:noFill/>
        </p:spPr>
        <p:txBody>
          <a:bodyPr wrap="none" rtlCol="0">
            <a:spAutoFit/>
          </a:bodyPr>
          <a:lstStyle/>
          <a:p>
            <a:r>
              <a:rPr lang="en-US" sz="1200" b="0" u="none" dirty="0" smtClean="0">
                <a:latin typeface="Verdana" pitchFamily="34" charset="0"/>
                <a:ea typeface="Verdana" pitchFamily="34" charset="0"/>
                <a:cs typeface="Verdana" pitchFamily="34" charset="0"/>
              </a:rPr>
              <a:t>linear</a:t>
            </a:r>
            <a:endParaRPr lang="en-US" sz="1400" b="0" u="none" dirty="0" smtClean="0">
              <a:latin typeface="Verdana" pitchFamily="34" charset="0"/>
              <a:ea typeface="Verdana" pitchFamily="34" charset="0"/>
              <a:cs typeface="Verdana" pitchFamily="34" charset="0"/>
            </a:endParaRPr>
          </a:p>
        </p:txBody>
      </p:sp>
      <p:sp>
        <p:nvSpPr>
          <p:cNvPr id="22" name="TextBox 21"/>
          <p:cNvSpPr txBox="1"/>
          <p:nvPr/>
        </p:nvSpPr>
        <p:spPr>
          <a:xfrm>
            <a:off x="7086600" y="1524000"/>
            <a:ext cx="1005916" cy="258532"/>
          </a:xfrm>
          <a:prstGeom prst="rect">
            <a:avLst/>
          </a:prstGeom>
          <a:noFill/>
        </p:spPr>
        <p:txBody>
          <a:bodyPr wrap="none" rtlCol="0">
            <a:spAutoFit/>
          </a:bodyPr>
          <a:lstStyle/>
          <a:p>
            <a:r>
              <a:rPr lang="en-US" sz="1200" b="0" u="none" dirty="0" smtClean="0">
                <a:latin typeface="Verdana" pitchFamily="34" charset="0"/>
                <a:ea typeface="Verdana" pitchFamily="34" charset="0"/>
                <a:cs typeface="Verdana" pitchFamily="34" charset="0"/>
              </a:rPr>
              <a:t>interaction</a:t>
            </a:r>
            <a:endParaRPr lang="en-US" sz="1400" b="0" u="none" dirty="0" smtClean="0">
              <a:latin typeface="Verdana" pitchFamily="34" charset="0"/>
              <a:ea typeface="Verdana" pitchFamily="34" charset="0"/>
              <a:cs typeface="Verdana" pitchFamily="34" charset="0"/>
            </a:endParaRPr>
          </a:p>
        </p:txBody>
      </p:sp>
      <p:cxnSp>
        <p:nvCxnSpPr>
          <p:cNvPr id="26" name="Straight Connector 25"/>
          <p:cNvCxnSpPr/>
          <p:nvPr/>
        </p:nvCxnSpPr>
        <p:spPr bwMode="auto">
          <a:xfrm>
            <a:off x="5525037" y="1815921"/>
            <a:ext cx="2562895" cy="257578"/>
          </a:xfrm>
          <a:prstGeom prst="line">
            <a:avLst/>
          </a:prstGeom>
          <a:solidFill>
            <a:srgbClr val="FFCC00"/>
          </a:solidFill>
          <a:ln w="9525" cap="flat" cmpd="sng" algn="ctr">
            <a:solidFill>
              <a:srgbClr val="FF0000"/>
            </a:solidFill>
            <a:prstDash val="dashDot"/>
            <a:round/>
            <a:headEnd type="none" w="med" len="med"/>
            <a:tailEnd type="none" w="med" len="med"/>
          </a:ln>
          <a:effectLst/>
        </p:spPr>
      </p:cxnSp>
      <p:cxnSp>
        <p:nvCxnSpPr>
          <p:cNvPr id="28" name="Shape 27"/>
          <p:cNvCxnSpPr>
            <a:stCxn id="20" idx="3"/>
          </p:cNvCxnSpPr>
          <p:nvPr/>
        </p:nvCxnSpPr>
        <p:spPr bwMode="auto">
          <a:xfrm>
            <a:off x="6629400" y="1653266"/>
            <a:ext cx="152400" cy="251734"/>
          </a:xfrm>
          <a:prstGeom prst="bentConnector2">
            <a:avLst/>
          </a:prstGeom>
          <a:solidFill>
            <a:srgbClr val="FFCC00"/>
          </a:solidFill>
          <a:ln w="9525" cap="flat" cmpd="sng" algn="ctr">
            <a:solidFill>
              <a:schemeClr val="tx1"/>
            </a:solidFill>
            <a:prstDash val="solid"/>
            <a:round/>
            <a:headEnd type="none" w="med" len="med"/>
            <a:tailEnd type="arrow"/>
          </a:ln>
          <a:effectLst/>
        </p:spPr>
      </p:cxnSp>
      <p:sp>
        <p:nvSpPr>
          <p:cNvPr id="29" name="TextBox 28"/>
          <p:cNvSpPr txBox="1"/>
          <p:nvPr/>
        </p:nvSpPr>
        <p:spPr>
          <a:xfrm>
            <a:off x="5956735" y="2819400"/>
            <a:ext cx="1891865" cy="258532"/>
          </a:xfrm>
          <a:prstGeom prst="rect">
            <a:avLst/>
          </a:prstGeom>
          <a:noFill/>
        </p:spPr>
        <p:txBody>
          <a:bodyPr wrap="none" rtlCol="0">
            <a:spAutoFit/>
          </a:bodyPr>
          <a:lstStyle/>
          <a:p>
            <a:r>
              <a:rPr lang="en-US" sz="1200" b="0" u="none" dirty="0" smtClean="0">
                <a:latin typeface="Verdana" pitchFamily="34" charset="0"/>
                <a:ea typeface="Verdana" pitchFamily="34" charset="0"/>
                <a:cs typeface="Verdana" pitchFamily="34" charset="0"/>
                <a:sym typeface="Symbol"/>
              </a:rPr>
              <a:t> = -0.183, R</a:t>
            </a:r>
            <a:r>
              <a:rPr lang="en-US" sz="1200" b="0" u="none" baseline="30000" dirty="0" smtClean="0">
                <a:latin typeface="Verdana" pitchFamily="34" charset="0"/>
                <a:ea typeface="Verdana" pitchFamily="34" charset="0"/>
                <a:cs typeface="Verdana" pitchFamily="34" charset="0"/>
                <a:sym typeface="Symbol"/>
              </a:rPr>
              <a:t>2</a:t>
            </a:r>
            <a:r>
              <a:rPr lang="en-US" sz="1200" b="0" u="none" dirty="0" smtClean="0">
                <a:latin typeface="Verdana" pitchFamily="34" charset="0"/>
                <a:ea typeface="Verdana" pitchFamily="34" charset="0"/>
                <a:cs typeface="Verdana" pitchFamily="34" charset="0"/>
                <a:sym typeface="Symbol"/>
              </a:rPr>
              <a:t> = 0.86</a:t>
            </a:r>
            <a:endParaRPr lang="en-US" sz="1200" b="0" u="none" dirty="0" smtClean="0">
              <a:latin typeface="Verdana" pitchFamily="34" charset="0"/>
              <a:ea typeface="Verdana" pitchFamily="34" charset="0"/>
              <a:cs typeface="Verdana" pitchFamily="34" charset="0"/>
            </a:endParaRPr>
          </a:p>
        </p:txBody>
      </p:sp>
      <p:sp>
        <p:nvSpPr>
          <p:cNvPr id="30" name="TextBox 29"/>
          <p:cNvSpPr txBox="1"/>
          <p:nvPr/>
        </p:nvSpPr>
        <p:spPr>
          <a:xfrm>
            <a:off x="1676400" y="3856268"/>
            <a:ext cx="1891865" cy="258532"/>
          </a:xfrm>
          <a:prstGeom prst="rect">
            <a:avLst/>
          </a:prstGeom>
          <a:noFill/>
        </p:spPr>
        <p:txBody>
          <a:bodyPr wrap="none" rtlCol="0">
            <a:spAutoFit/>
          </a:bodyPr>
          <a:lstStyle/>
          <a:p>
            <a:r>
              <a:rPr lang="en-US" sz="1200" b="0" u="none" dirty="0" smtClean="0">
                <a:latin typeface="Verdana" pitchFamily="34" charset="0"/>
                <a:ea typeface="Verdana" pitchFamily="34" charset="0"/>
                <a:cs typeface="Verdana" pitchFamily="34" charset="0"/>
                <a:sym typeface="Symbol"/>
              </a:rPr>
              <a:t> = -0.035, R</a:t>
            </a:r>
            <a:r>
              <a:rPr lang="en-US" sz="1200" b="0" u="none" baseline="30000" dirty="0" smtClean="0">
                <a:latin typeface="Verdana" pitchFamily="34" charset="0"/>
                <a:ea typeface="Verdana" pitchFamily="34" charset="0"/>
                <a:cs typeface="Verdana" pitchFamily="34" charset="0"/>
                <a:sym typeface="Symbol"/>
              </a:rPr>
              <a:t>2</a:t>
            </a:r>
            <a:r>
              <a:rPr lang="en-US" sz="1200" b="0" u="none" dirty="0" smtClean="0">
                <a:latin typeface="Verdana" pitchFamily="34" charset="0"/>
                <a:ea typeface="Verdana" pitchFamily="34" charset="0"/>
                <a:cs typeface="Verdana" pitchFamily="34" charset="0"/>
                <a:sym typeface="Symbol"/>
              </a:rPr>
              <a:t> = 0.98</a:t>
            </a:r>
            <a:endParaRPr lang="en-US" sz="1200" b="0" u="none" dirty="0" smtClean="0">
              <a:latin typeface="Verdana" pitchFamily="34" charset="0"/>
              <a:ea typeface="Verdana" pitchFamily="34" charset="0"/>
              <a:cs typeface="Verdana" pitchFamily="34" charset="0"/>
            </a:endParaRPr>
          </a:p>
        </p:txBody>
      </p:sp>
      <p:sp>
        <p:nvSpPr>
          <p:cNvPr id="31" name="TextBox 30"/>
          <p:cNvSpPr txBox="1"/>
          <p:nvPr/>
        </p:nvSpPr>
        <p:spPr>
          <a:xfrm>
            <a:off x="5943600" y="4999268"/>
            <a:ext cx="1821332" cy="258532"/>
          </a:xfrm>
          <a:prstGeom prst="rect">
            <a:avLst/>
          </a:prstGeom>
          <a:noFill/>
        </p:spPr>
        <p:txBody>
          <a:bodyPr wrap="none" rtlCol="0">
            <a:spAutoFit/>
          </a:bodyPr>
          <a:lstStyle/>
          <a:p>
            <a:r>
              <a:rPr lang="en-US" sz="1200" b="0" u="none" dirty="0" smtClean="0">
                <a:latin typeface="Verdana" pitchFamily="34" charset="0"/>
                <a:ea typeface="Verdana" pitchFamily="34" charset="0"/>
                <a:cs typeface="Verdana" pitchFamily="34" charset="0"/>
                <a:sym typeface="Symbol"/>
              </a:rPr>
              <a:t> = 0.231, R</a:t>
            </a:r>
            <a:r>
              <a:rPr lang="en-US" sz="1200" b="0" u="none" baseline="30000" dirty="0" smtClean="0">
                <a:latin typeface="Verdana" pitchFamily="34" charset="0"/>
                <a:ea typeface="Verdana" pitchFamily="34" charset="0"/>
                <a:cs typeface="Verdana" pitchFamily="34" charset="0"/>
                <a:sym typeface="Symbol"/>
              </a:rPr>
              <a:t>2</a:t>
            </a:r>
            <a:r>
              <a:rPr lang="en-US" sz="1200" b="0" u="none" dirty="0" smtClean="0">
                <a:latin typeface="Verdana" pitchFamily="34" charset="0"/>
                <a:ea typeface="Verdana" pitchFamily="34" charset="0"/>
                <a:cs typeface="Verdana" pitchFamily="34" charset="0"/>
                <a:sym typeface="Symbol"/>
              </a:rPr>
              <a:t> = 0.98</a:t>
            </a:r>
            <a:endParaRPr lang="en-US" sz="1200" b="0" u="none" dirty="0" smtClean="0">
              <a:latin typeface="Verdana" pitchFamily="34" charset="0"/>
              <a:ea typeface="Verdana" pitchFamily="34" charset="0"/>
              <a:cs typeface="Verdana" pitchFamily="34" charset="0"/>
            </a:endParaRPr>
          </a:p>
        </p:txBody>
      </p:sp>
      <p:cxnSp>
        <p:nvCxnSpPr>
          <p:cNvPr id="19" name="Straight Connector 18"/>
          <p:cNvCxnSpPr/>
          <p:nvPr/>
        </p:nvCxnSpPr>
        <p:spPr bwMode="auto">
          <a:xfrm>
            <a:off x="5943600" y="1524000"/>
            <a:ext cx="838200" cy="0"/>
          </a:xfrm>
          <a:prstGeom prst="line">
            <a:avLst/>
          </a:prstGeom>
          <a:solidFill>
            <a:srgbClr val="FFCC00"/>
          </a:solidFill>
          <a:ln w="19050"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6934200" y="1524000"/>
            <a:ext cx="1280160" cy="0"/>
          </a:xfrm>
          <a:prstGeom prst="line">
            <a:avLst/>
          </a:prstGeom>
          <a:solidFill>
            <a:srgbClr val="FFCC00"/>
          </a:solidFill>
          <a:ln w="19050" cap="flat" cmpd="sng" algn="ctr">
            <a:solidFill>
              <a:schemeClr val="tx1"/>
            </a:solidFill>
            <a:prstDash val="solid"/>
            <a:round/>
            <a:headEnd type="none" w="med" len="med"/>
            <a:tailEnd type="none" w="med" len="med"/>
          </a:ln>
          <a:effectLst/>
        </p:spPr>
      </p:cxnSp>
      <p:sp>
        <p:nvSpPr>
          <p:cNvPr id="23" name="TextBox 22"/>
          <p:cNvSpPr txBox="1"/>
          <p:nvPr/>
        </p:nvSpPr>
        <p:spPr>
          <a:xfrm>
            <a:off x="1524000" y="6266968"/>
            <a:ext cx="6743700" cy="286232"/>
          </a:xfrm>
          <a:prstGeom prst="rect">
            <a:avLst/>
          </a:prstGeom>
          <a:noFill/>
        </p:spPr>
        <p:txBody>
          <a:bodyPr wrap="square" rtlCol="0">
            <a:spAutoFit/>
          </a:bodyPr>
          <a:lstStyle/>
          <a:p>
            <a:pPr marL="174625" indent="-174625">
              <a:buClr>
                <a:srgbClr val="0077C0"/>
              </a:buClr>
              <a:buSzPct val="125000"/>
            </a:pPr>
            <a:r>
              <a:rPr lang="en-US" sz="1400" b="0" u="none" dirty="0" smtClean="0">
                <a:latin typeface="Verdana" pitchFamily="34" charset="0"/>
                <a:ea typeface="Verdana" pitchFamily="34" charset="0"/>
                <a:cs typeface="Verdana" pitchFamily="34" charset="0"/>
              </a:rPr>
              <a:t>Acknowledgement: Richard Lyon, Federal Aviation Administration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bwMode="ltGray"/>
        <p:txBody>
          <a:bodyPr/>
          <a:lstStyle/>
          <a:p>
            <a:pPr>
              <a:spcBef>
                <a:spcPts val="0"/>
              </a:spcBef>
            </a:pPr>
            <a:endParaRPr lang="en-US" sz="2400" dirty="0" smtClean="0">
              <a:solidFill>
                <a:schemeClr val="bg1"/>
              </a:solidFill>
            </a:endParaRPr>
          </a:p>
          <a:p>
            <a:pPr>
              <a:spcBef>
                <a:spcPts val="0"/>
              </a:spcBef>
            </a:pPr>
            <a:r>
              <a:rPr lang="en-US" sz="2400" dirty="0" smtClean="0">
                <a:solidFill>
                  <a:schemeClr val="bg1"/>
                </a:solidFill>
              </a:rPr>
              <a:t>General Introduction and Company Profile</a:t>
            </a:r>
          </a:p>
          <a:p>
            <a:r>
              <a:rPr lang="en-US" sz="2400" dirty="0" smtClean="0">
                <a:solidFill>
                  <a:schemeClr val="accent2">
                    <a:lumMod val="60000"/>
                    <a:lumOff val="40000"/>
                  </a:schemeClr>
                </a:solidFill>
              </a:rPr>
              <a:t>Product Introduction</a:t>
            </a:r>
          </a:p>
          <a:p>
            <a:r>
              <a:rPr lang="en-US" sz="2400" dirty="0" smtClean="0">
                <a:solidFill>
                  <a:schemeClr val="accent2">
                    <a:lumMod val="60000"/>
                    <a:lumOff val="40000"/>
                  </a:schemeClr>
                </a:solidFill>
              </a:rPr>
              <a:t>Applications</a:t>
            </a:r>
          </a:p>
          <a:p>
            <a:pPr>
              <a:spcBef>
                <a:spcPts val="600"/>
              </a:spcBef>
              <a:tabLst>
                <a:tab pos="228600" algn="l"/>
              </a:tabLst>
            </a:pPr>
            <a:r>
              <a:rPr lang="en-US" sz="2000" b="0" dirty="0" smtClean="0">
                <a:solidFill>
                  <a:schemeClr val="accent2">
                    <a:lumMod val="60000"/>
                    <a:lumOff val="40000"/>
                  </a:schemeClr>
                </a:solidFill>
              </a:rPr>
              <a:t>	- Fibers</a:t>
            </a:r>
          </a:p>
          <a:p>
            <a:pPr>
              <a:spcBef>
                <a:spcPts val="600"/>
              </a:spcBef>
              <a:tabLst>
                <a:tab pos="228600" algn="l"/>
              </a:tabLst>
            </a:pPr>
            <a:r>
              <a:rPr lang="en-US" sz="2000" b="0" dirty="0" smtClean="0">
                <a:solidFill>
                  <a:schemeClr val="accent2">
                    <a:lumMod val="60000"/>
                    <a:lumOff val="40000"/>
                  </a:schemeClr>
                </a:solidFill>
              </a:rPr>
              <a:t>	- Thermoplastic Polyurethane (TPU)</a:t>
            </a:r>
          </a:p>
          <a:p>
            <a:pPr>
              <a:spcBef>
                <a:spcPts val="600"/>
              </a:spcBef>
              <a:tabLst>
                <a:tab pos="228600" algn="l"/>
              </a:tabLst>
            </a:pPr>
            <a:r>
              <a:rPr lang="en-US" sz="2000" b="0" dirty="0" smtClean="0">
                <a:solidFill>
                  <a:schemeClr val="accent2">
                    <a:lumMod val="60000"/>
                    <a:lumOff val="40000"/>
                  </a:schemeClr>
                </a:solidFill>
              </a:rPr>
              <a:t>	- Polycarbonate (PC)</a:t>
            </a:r>
          </a:p>
          <a:p>
            <a:pPr>
              <a:spcBef>
                <a:spcPts val="600"/>
              </a:spcBef>
              <a:tabLst>
                <a:tab pos="228600" algn="l"/>
              </a:tabLst>
            </a:pPr>
            <a:r>
              <a:rPr lang="en-US" sz="2000" b="0" dirty="0" smtClean="0">
                <a:solidFill>
                  <a:schemeClr val="accent2">
                    <a:lumMod val="60000"/>
                    <a:lumOff val="40000"/>
                  </a:schemeClr>
                </a:solidFill>
              </a:rPr>
              <a:t>	- </a:t>
            </a:r>
            <a:r>
              <a:rPr lang="en-US" sz="2000" b="0" dirty="0" err="1" smtClean="0">
                <a:solidFill>
                  <a:schemeClr val="accent2">
                    <a:lumMod val="60000"/>
                    <a:lumOff val="40000"/>
                  </a:schemeClr>
                </a:solidFill>
              </a:rPr>
              <a:t>Thermosets</a:t>
            </a:r>
            <a:endParaRPr lang="en-US" sz="2000" b="0" dirty="0" smtClean="0">
              <a:solidFill>
                <a:schemeClr val="accent2">
                  <a:lumMod val="60000"/>
                  <a:lumOff val="40000"/>
                </a:schemeClr>
              </a:solidFill>
            </a:endParaRPr>
          </a:p>
          <a:p>
            <a:r>
              <a:rPr lang="en-US" sz="2400" dirty="0" smtClean="0">
                <a:solidFill>
                  <a:schemeClr val="accent2">
                    <a:lumMod val="60000"/>
                    <a:lumOff val="40000"/>
                  </a:schemeClr>
                </a:solidFill>
              </a:rPr>
              <a:t>Recap and Future Outlook</a:t>
            </a:r>
            <a:endParaRPr lang="en-US" sz="2400" dirty="0">
              <a:solidFill>
                <a:schemeClr val="accent2">
                  <a:lumMod val="60000"/>
                  <a:lumOff val="40000"/>
                </a:schemeClr>
              </a:solidFill>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533399" y="1125538"/>
            <a:ext cx="5692783" cy="4132261"/>
          </a:xfrm>
          <a:prstGeom prst="rect">
            <a:avLst/>
          </a:prstGeom>
          <a:noFill/>
          <a:ln w="9525">
            <a:noFill/>
            <a:miter lim="800000"/>
            <a:headEnd/>
            <a:tailEnd/>
          </a:ln>
          <a:effectLst/>
        </p:spPr>
      </p:pic>
      <p:sp>
        <p:nvSpPr>
          <p:cNvPr id="20483" name="Title 5"/>
          <p:cNvSpPr>
            <a:spLocks noGrp="1"/>
          </p:cNvSpPr>
          <p:nvPr>
            <p:ph type="title"/>
          </p:nvPr>
        </p:nvSpPr>
        <p:spPr>
          <a:xfrm>
            <a:off x="533400" y="311150"/>
            <a:ext cx="8610600" cy="530225"/>
          </a:xfrm>
        </p:spPr>
        <p:txBody>
          <a:bodyPr/>
          <a:lstStyle/>
          <a:p>
            <a:pPr eaLnBrk="1" hangingPunct="1"/>
            <a:r>
              <a:rPr lang="en-US" dirty="0" smtClean="0"/>
              <a:t>PCFC - Peak Heat Release Rate NOFIA Series</a:t>
            </a:r>
          </a:p>
        </p:txBody>
      </p:sp>
      <p:sp>
        <p:nvSpPr>
          <p:cNvPr id="20484" name="TextBox 3"/>
          <p:cNvSpPr txBox="1">
            <a:spLocks noChangeArrowheads="1"/>
          </p:cNvSpPr>
          <p:nvPr/>
        </p:nvSpPr>
        <p:spPr bwMode="auto">
          <a:xfrm>
            <a:off x="1274763" y="5181600"/>
            <a:ext cx="2423740" cy="954107"/>
          </a:xfrm>
          <a:prstGeom prst="rect">
            <a:avLst/>
          </a:prstGeom>
          <a:noFill/>
          <a:ln w="9525">
            <a:noFill/>
            <a:miter lim="800000"/>
            <a:headEnd/>
            <a:tailEnd/>
          </a:ln>
        </p:spPr>
        <p:txBody>
          <a:bodyPr wrap="none" lIns="0" rIns="0">
            <a:spAutoFit/>
          </a:bodyPr>
          <a:lstStyle/>
          <a:p>
            <a:r>
              <a:rPr lang="en-US" sz="1400" b="0" u="none" dirty="0" smtClean="0"/>
              <a:t>S1 </a:t>
            </a:r>
            <a:r>
              <a:rPr lang="en-US" sz="1400" b="0" u="none" dirty="0"/>
              <a:t>= Lab Scale (150g)</a:t>
            </a:r>
          </a:p>
          <a:p>
            <a:r>
              <a:rPr lang="en-US" sz="1400" b="0" u="none" dirty="0" smtClean="0"/>
              <a:t>S2 </a:t>
            </a:r>
            <a:r>
              <a:rPr lang="en-US" sz="1400" b="0" u="none" dirty="0"/>
              <a:t>= </a:t>
            </a:r>
            <a:r>
              <a:rPr lang="en-US" sz="1400" b="0" u="none" dirty="0" smtClean="0"/>
              <a:t>Lab Scale </a:t>
            </a:r>
            <a:r>
              <a:rPr lang="en-US" sz="1400" b="0" u="none" dirty="0"/>
              <a:t>(1.5kg)</a:t>
            </a:r>
          </a:p>
          <a:p>
            <a:r>
              <a:rPr lang="en-US" sz="1400" b="0" u="none" dirty="0" smtClean="0"/>
              <a:t>SC = Semi Commercial (80kg</a:t>
            </a:r>
            <a:r>
              <a:rPr lang="en-US" sz="1400" b="0" u="none" dirty="0"/>
              <a:t>)</a:t>
            </a:r>
          </a:p>
          <a:p>
            <a:r>
              <a:rPr lang="en-US" sz="1400" b="0" u="none" dirty="0"/>
              <a:t>C= Commercial</a:t>
            </a:r>
          </a:p>
        </p:txBody>
      </p:sp>
      <p:sp>
        <p:nvSpPr>
          <p:cNvPr id="20485" name="Text Box 6"/>
          <p:cNvSpPr txBox="1">
            <a:spLocks noChangeArrowheads="1"/>
          </p:cNvSpPr>
          <p:nvPr/>
        </p:nvSpPr>
        <p:spPr bwMode="auto">
          <a:xfrm>
            <a:off x="6248400" y="1143000"/>
            <a:ext cx="2819400" cy="4539704"/>
          </a:xfrm>
          <a:prstGeom prst="rect">
            <a:avLst/>
          </a:prstGeom>
          <a:noFill/>
          <a:ln w="9525">
            <a:noFill/>
            <a:miter lim="800000"/>
            <a:headEnd/>
            <a:tailEnd/>
          </a:ln>
        </p:spPr>
        <p:txBody>
          <a:bodyPr lIns="0" tIns="0" rIns="0" bIns="0">
            <a:spAutoFit/>
          </a:bodyPr>
          <a:lstStyle/>
          <a:p>
            <a:pPr marL="119063" indent="-119063">
              <a:spcAft>
                <a:spcPts val="600"/>
              </a:spcAft>
              <a:buClr>
                <a:srgbClr val="0070C0"/>
              </a:buClr>
              <a:buSzPct val="80000"/>
              <a:buFont typeface="Arial" charset="0"/>
              <a:buChar char="●"/>
            </a:pPr>
            <a:r>
              <a:rPr lang="en-US" sz="1400" b="0" u="none" dirty="0"/>
              <a:t>Reasonable agreement between </a:t>
            </a:r>
            <a:r>
              <a:rPr lang="en-US" sz="1400" b="0" u="none" dirty="0" smtClean="0"/>
              <a:t>two data sets (</a:t>
            </a:r>
            <a:r>
              <a:rPr lang="en-US" sz="1400" b="0" u="none" dirty="0"/>
              <a:t>measured at different </a:t>
            </a:r>
            <a:r>
              <a:rPr lang="en-US" sz="1400" b="0" u="none" dirty="0" smtClean="0"/>
              <a:t>labs), </a:t>
            </a:r>
            <a:r>
              <a:rPr lang="en-US" sz="1400" b="0" u="none" dirty="0"/>
              <a:t>except for 100% </a:t>
            </a:r>
            <a:r>
              <a:rPr lang="en-US" sz="1400" b="0" u="none" dirty="0" err="1"/>
              <a:t>poplyphosphonate</a:t>
            </a:r>
            <a:r>
              <a:rPr lang="en-US" sz="1400" b="0" u="none" dirty="0"/>
              <a:t> (need to repeat).</a:t>
            </a:r>
          </a:p>
          <a:p>
            <a:pPr marL="119063" indent="-119063">
              <a:spcAft>
                <a:spcPts val="600"/>
              </a:spcAft>
              <a:buClr>
                <a:srgbClr val="0070C0"/>
              </a:buClr>
              <a:buSzPct val="80000"/>
              <a:buFont typeface="Arial" charset="0"/>
              <a:buChar char="●"/>
            </a:pPr>
            <a:r>
              <a:rPr lang="en-US" sz="1400" b="0" u="none" dirty="0"/>
              <a:t>Good agreement between data for samples from Lab </a:t>
            </a:r>
            <a:r>
              <a:rPr lang="en-US" sz="1400" b="0" u="none" dirty="0" smtClean="0"/>
              <a:t>Scale and semi-commercial scale </a:t>
            </a:r>
            <a:r>
              <a:rPr lang="en-US" sz="1400" b="0" u="none" dirty="0" smtClean="0">
                <a:sym typeface="Wingdings" pitchFamily="2" charset="2"/>
              </a:rPr>
              <a:t> </a:t>
            </a:r>
            <a:r>
              <a:rPr lang="en-US" sz="1400" b="0" u="none" dirty="0">
                <a:sym typeface="Wingdings" pitchFamily="2" charset="2"/>
              </a:rPr>
              <a:t>scale does not affect HRR properties</a:t>
            </a:r>
            <a:endParaRPr lang="en-US" sz="1400" b="0" u="none" dirty="0"/>
          </a:p>
          <a:p>
            <a:pPr marL="119063" indent="-119063">
              <a:spcAft>
                <a:spcPts val="600"/>
              </a:spcAft>
              <a:buClr>
                <a:srgbClr val="0070C0"/>
              </a:buClr>
              <a:buSzPct val="80000"/>
              <a:buFont typeface="Arial" charset="0"/>
              <a:buChar char="●"/>
            </a:pPr>
            <a:r>
              <a:rPr lang="en-US" sz="1400" b="0" u="none" dirty="0"/>
              <a:t>Minimum at 20-40 </a:t>
            </a:r>
            <a:r>
              <a:rPr lang="en-US" sz="1400" b="0" u="none" dirty="0" err="1"/>
              <a:t>mole%DPP</a:t>
            </a:r>
            <a:r>
              <a:rPr lang="en-US" sz="1400" b="0" u="none" dirty="0"/>
              <a:t> is a true </a:t>
            </a:r>
            <a:r>
              <a:rPr lang="en-US" sz="1400" b="0" u="none" dirty="0" smtClean="0"/>
              <a:t>minimum? </a:t>
            </a:r>
            <a:r>
              <a:rPr lang="en-US" sz="1400" b="0" u="none" dirty="0">
                <a:sym typeface="Wingdings" pitchFamily="2" charset="2"/>
              </a:rPr>
              <a:t> interaction (synergy) between carbonate and phosphonate bonds?</a:t>
            </a:r>
            <a:endParaRPr lang="en-US" sz="1400" b="0" u="none" dirty="0"/>
          </a:p>
          <a:p>
            <a:pPr marL="119063" indent="-119063">
              <a:buClr>
                <a:srgbClr val="0070C0"/>
              </a:buClr>
              <a:buSzPct val="80000"/>
              <a:buFont typeface="Arial" charset="0"/>
              <a:buChar char="●"/>
            </a:pPr>
            <a:r>
              <a:rPr lang="en-US" sz="1400" b="0" u="none" dirty="0"/>
              <a:t>CO3000 type of material shows ~25% reduction of PHRR compared to regular PC (OSU showed that CO3000 ~50% reduction in PHRR compared to regular  PC) </a:t>
            </a:r>
            <a:r>
              <a:rPr lang="en-US" sz="1400" b="0" u="none" dirty="0">
                <a:sym typeface="Wingdings" pitchFamily="2" charset="2"/>
              </a:rPr>
              <a:t> PCFC and OSU data don’t scale in the same way.</a:t>
            </a:r>
            <a:endParaRPr lang="en-US" sz="1400" b="0" u="none"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a:grpSpLocks/>
          </p:cNvGrpSpPr>
          <p:nvPr/>
        </p:nvGrpSpPr>
        <p:grpSpPr bwMode="auto">
          <a:xfrm>
            <a:off x="2222500" y="1809750"/>
            <a:ext cx="90488" cy="3497263"/>
            <a:chOff x="1264" y="1249"/>
            <a:chExt cx="48" cy="1833"/>
          </a:xfrm>
        </p:grpSpPr>
        <p:sp>
          <p:nvSpPr>
            <p:cNvPr id="3216" name="Line 4"/>
            <p:cNvSpPr>
              <a:spLocks noChangeShapeType="1"/>
            </p:cNvSpPr>
            <p:nvPr/>
          </p:nvSpPr>
          <p:spPr bwMode="auto">
            <a:xfrm>
              <a:off x="1264" y="3081"/>
              <a:ext cx="48" cy="1"/>
            </a:xfrm>
            <a:prstGeom prst="line">
              <a:avLst/>
            </a:prstGeom>
            <a:noFill/>
            <a:ln w="12700">
              <a:solidFill>
                <a:srgbClr val="000000"/>
              </a:solidFill>
              <a:round/>
              <a:headEnd/>
              <a:tailEnd/>
            </a:ln>
          </p:spPr>
          <p:txBody>
            <a:bodyPr/>
            <a:lstStyle/>
            <a:p>
              <a:endParaRPr lang="en-US"/>
            </a:p>
          </p:txBody>
        </p:sp>
        <p:sp>
          <p:nvSpPr>
            <p:cNvPr id="3217" name="Line 5"/>
            <p:cNvSpPr>
              <a:spLocks noChangeShapeType="1"/>
            </p:cNvSpPr>
            <p:nvPr/>
          </p:nvSpPr>
          <p:spPr bwMode="auto">
            <a:xfrm>
              <a:off x="1264" y="2716"/>
              <a:ext cx="48" cy="1"/>
            </a:xfrm>
            <a:prstGeom prst="line">
              <a:avLst/>
            </a:prstGeom>
            <a:noFill/>
            <a:ln w="12700">
              <a:solidFill>
                <a:srgbClr val="000000"/>
              </a:solidFill>
              <a:round/>
              <a:headEnd/>
              <a:tailEnd/>
            </a:ln>
          </p:spPr>
          <p:txBody>
            <a:bodyPr/>
            <a:lstStyle/>
            <a:p>
              <a:endParaRPr lang="en-US"/>
            </a:p>
          </p:txBody>
        </p:sp>
        <p:sp>
          <p:nvSpPr>
            <p:cNvPr id="3218" name="Line 6"/>
            <p:cNvSpPr>
              <a:spLocks noChangeShapeType="1"/>
            </p:cNvSpPr>
            <p:nvPr/>
          </p:nvSpPr>
          <p:spPr bwMode="auto">
            <a:xfrm>
              <a:off x="1264" y="2351"/>
              <a:ext cx="48" cy="1"/>
            </a:xfrm>
            <a:prstGeom prst="line">
              <a:avLst/>
            </a:prstGeom>
            <a:noFill/>
            <a:ln w="12700">
              <a:solidFill>
                <a:srgbClr val="000000"/>
              </a:solidFill>
              <a:round/>
              <a:headEnd/>
              <a:tailEnd/>
            </a:ln>
          </p:spPr>
          <p:txBody>
            <a:bodyPr/>
            <a:lstStyle/>
            <a:p>
              <a:endParaRPr lang="en-US"/>
            </a:p>
          </p:txBody>
        </p:sp>
        <p:sp>
          <p:nvSpPr>
            <p:cNvPr id="3219" name="Line 7"/>
            <p:cNvSpPr>
              <a:spLocks noChangeShapeType="1"/>
            </p:cNvSpPr>
            <p:nvPr/>
          </p:nvSpPr>
          <p:spPr bwMode="auto">
            <a:xfrm>
              <a:off x="1264" y="1978"/>
              <a:ext cx="48" cy="1"/>
            </a:xfrm>
            <a:prstGeom prst="line">
              <a:avLst/>
            </a:prstGeom>
            <a:noFill/>
            <a:ln w="12700">
              <a:solidFill>
                <a:srgbClr val="000000"/>
              </a:solidFill>
              <a:round/>
              <a:headEnd/>
              <a:tailEnd/>
            </a:ln>
          </p:spPr>
          <p:txBody>
            <a:bodyPr/>
            <a:lstStyle/>
            <a:p>
              <a:endParaRPr lang="en-US"/>
            </a:p>
          </p:txBody>
        </p:sp>
        <p:sp>
          <p:nvSpPr>
            <p:cNvPr id="3220" name="Line 8"/>
            <p:cNvSpPr>
              <a:spLocks noChangeShapeType="1"/>
            </p:cNvSpPr>
            <p:nvPr/>
          </p:nvSpPr>
          <p:spPr bwMode="auto">
            <a:xfrm>
              <a:off x="1264" y="1613"/>
              <a:ext cx="48" cy="1"/>
            </a:xfrm>
            <a:prstGeom prst="line">
              <a:avLst/>
            </a:prstGeom>
            <a:noFill/>
            <a:ln w="12700">
              <a:solidFill>
                <a:srgbClr val="000000"/>
              </a:solidFill>
              <a:round/>
              <a:headEnd/>
              <a:tailEnd/>
            </a:ln>
          </p:spPr>
          <p:txBody>
            <a:bodyPr/>
            <a:lstStyle/>
            <a:p>
              <a:endParaRPr lang="en-US"/>
            </a:p>
          </p:txBody>
        </p:sp>
        <p:sp>
          <p:nvSpPr>
            <p:cNvPr id="3221" name="Line 9"/>
            <p:cNvSpPr>
              <a:spLocks noChangeShapeType="1"/>
            </p:cNvSpPr>
            <p:nvPr/>
          </p:nvSpPr>
          <p:spPr bwMode="auto">
            <a:xfrm>
              <a:off x="1264" y="1249"/>
              <a:ext cx="48" cy="1"/>
            </a:xfrm>
            <a:prstGeom prst="line">
              <a:avLst/>
            </a:prstGeom>
            <a:noFill/>
            <a:ln w="12700">
              <a:solidFill>
                <a:srgbClr val="000000"/>
              </a:solidFill>
              <a:round/>
              <a:headEnd/>
              <a:tailEnd/>
            </a:ln>
          </p:spPr>
          <p:txBody>
            <a:bodyPr/>
            <a:lstStyle/>
            <a:p>
              <a:endParaRPr lang="en-US"/>
            </a:p>
          </p:txBody>
        </p:sp>
        <p:sp>
          <p:nvSpPr>
            <p:cNvPr id="3222" name="Line 10"/>
            <p:cNvSpPr>
              <a:spLocks noChangeShapeType="1"/>
            </p:cNvSpPr>
            <p:nvPr/>
          </p:nvSpPr>
          <p:spPr bwMode="auto">
            <a:xfrm>
              <a:off x="1264" y="3004"/>
              <a:ext cx="24" cy="1"/>
            </a:xfrm>
            <a:prstGeom prst="line">
              <a:avLst/>
            </a:prstGeom>
            <a:noFill/>
            <a:ln w="12700">
              <a:solidFill>
                <a:srgbClr val="000000"/>
              </a:solidFill>
              <a:round/>
              <a:headEnd/>
              <a:tailEnd/>
            </a:ln>
          </p:spPr>
          <p:txBody>
            <a:bodyPr/>
            <a:lstStyle/>
            <a:p>
              <a:endParaRPr lang="en-US"/>
            </a:p>
          </p:txBody>
        </p:sp>
        <p:sp>
          <p:nvSpPr>
            <p:cNvPr id="3223" name="Line 11"/>
            <p:cNvSpPr>
              <a:spLocks noChangeShapeType="1"/>
            </p:cNvSpPr>
            <p:nvPr/>
          </p:nvSpPr>
          <p:spPr bwMode="auto">
            <a:xfrm>
              <a:off x="1264" y="2937"/>
              <a:ext cx="24" cy="1"/>
            </a:xfrm>
            <a:prstGeom prst="line">
              <a:avLst/>
            </a:prstGeom>
            <a:noFill/>
            <a:ln w="12700">
              <a:solidFill>
                <a:srgbClr val="000000"/>
              </a:solidFill>
              <a:round/>
              <a:headEnd/>
              <a:tailEnd/>
            </a:ln>
          </p:spPr>
          <p:txBody>
            <a:bodyPr/>
            <a:lstStyle/>
            <a:p>
              <a:endParaRPr lang="en-US"/>
            </a:p>
          </p:txBody>
        </p:sp>
        <p:sp>
          <p:nvSpPr>
            <p:cNvPr id="3224" name="Line 12"/>
            <p:cNvSpPr>
              <a:spLocks noChangeShapeType="1"/>
            </p:cNvSpPr>
            <p:nvPr/>
          </p:nvSpPr>
          <p:spPr bwMode="auto">
            <a:xfrm>
              <a:off x="1264" y="2860"/>
              <a:ext cx="24" cy="1"/>
            </a:xfrm>
            <a:prstGeom prst="line">
              <a:avLst/>
            </a:prstGeom>
            <a:noFill/>
            <a:ln w="12700">
              <a:solidFill>
                <a:srgbClr val="000000"/>
              </a:solidFill>
              <a:round/>
              <a:headEnd/>
              <a:tailEnd/>
            </a:ln>
          </p:spPr>
          <p:txBody>
            <a:bodyPr/>
            <a:lstStyle/>
            <a:p>
              <a:endParaRPr lang="en-US"/>
            </a:p>
          </p:txBody>
        </p:sp>
        <p:sp>
          <p:nvSpPr>
            <p:cNvPr id="3225" name="Line 13"/>
            <p:cNvSpPr>
              <a:spLocks noChangeShapeType="1"/>
            </p:cNvSpPr>
            <p:nvPr/>
          </p:nvSpPr>
          <p:spPr bwMode="auto">
            <a:xfrm>
              <a:off x="1264" y="2784"/>
              <a:ext cx="24" cy="1"/>
            </a:xfrm>
            <a:prstGeom prst="line">
              <a:avLst/>
            </a:prstGeom>
            <a:noFill/>
            <a:ln w="12700">
              <a:solidFill>
                <a:srgbClr val="000000"/>
              </a:solidFill>
              <a:round/>
              <a:headEnd/>
              <a:tailEnd/>
            </a:ln>
          </p:spPr>
          <p:txBody>
            <a:bodyPr/>
            <a:lstStyle/>
            <a:p>
              <a:endParaRPr lang="en-US"/>
            </a:p>
          </p:txBody>
        </p:sp>
        <p:sp>
          <p:nvSpPr>
            <p:cNvPr id="3226" name="Line 14"/>
            <p:cNvSpPr>
              <a:spLocks noChangeShapeType="1"/>
            </p:cNvSpPr>
            <p:nvPr/>
          </p:nvSpPr>
          <p:spPr bwMode="auto">
            <a:xfrm>
              <a:off x="1264" y="2640"/>
              <a:ext cx="24" cy="1"/>
            </a:xfrm>
            <a:prstGeom prst="line">
              <a:avLst/>
            </a:prstGeom>
            <a:noFill/>
            <a:ln w="12700">
              <a:solidFill>
                <a:srgbClr val="000000"/>
              </a:solidFill>
              <a:round/>
              <a:headEnd/>
              <a:tailEnd/>
            </a:ln>
          </p:spPr>
          <p:txBody>
            <a:bodyPr/>
            <a:lstStyle/>
            <a:p>
              <a:endParaRPr lang="en-US"/>
            </a:p>
          </p:txBody>
        </p:sp>
        <p:sp>
          <p:nvSpPr>
            <p:cNvPr id="3227" name="Line 15"/>
            <p:cNvSpPr>
              <a:spLocks noChangeShapeType="1"/>
            </p:cNvSpPr>
            <p:nvPr/>
          </p:nvSpPr>
          <p:spPr bwMode="auto">
            <a:xfrm>
              <a:off x="1264" y="2572"/>
              <a:ext cx="24" cy="1"/>
            </a:xfrm>
            <a:prstGeom prst="line">
              <a:avLst/>
            </a:prstGeom>
            <a:noFill/>
            <a:ln w="12700">
              <a:solidFill>
                <a:srgbClr val="000000"/>
              </a:solidFill>
              <a:round/>
              <a:headEnd/>
              <a:tailEnd/>
            </a:ln>
          </p:spPr>
          <p:txBody>
            <a:bodyPr/>
            <a:lstStyle/>
            <a:p>
              <a:endParaRPr lang="en-US"/>
            </a:p>
          </p:txBody>
        </p:sp>
        <p:sp>
          <p:nvSpPr>
            <p:cNvPr id="3228" name="Line 16"/>
            <p:cNvSpPr>
              <a:spLocks noChangeShapeType="1"/>
            </p:cNvSpPr>
            <p:nvPr/>
          </p:nvSpPr>
          <p:spPr bwMode="auto">
            <a:xfrm>
              <a:off x="1264" y="2496"/>
              <a:ext cx="24" cy="1"/>
            </a:xfrm>
            <a:prstGeom prst="line">
              <a:avLst/>
            </a:prstGeom>
            <a:noFill/>
            <a:ln w="12700">
              <a:solidFill>
                <a:srgbClr val="000000"/>
              </a:solidFill>
              <a:round/>
              <a:headEnd/>
              <a:tailEnd/>
            </a:ln>
          </p:spPr>
          <p:txBody>
            <a:bodyPr/>
            <a:lstStyle/>
            <a:p>
              <a:endParaRPr lang="en-US"/>
            </a:p>
          </p:txBody>
        </p:sp>
        <p:sp>
          <p:nvSpPr>
            <p:cNvPr id="3229" name="Line 17"/>
            <p:cNvSpPr>
              <a:spLocks noChangeShapeType="1"/>
            </p:cNvSpPr>
            <p:nvPr/>
          </p:nvSpPr>
          <p:spPr bwMode="auto">
            <a:xfrm>
              <a:off x="1264" y="2419"/>
              <a:ext cx="24" cy="1"/>
            </a:xfrm>
            <a:prstGeom prst="line">
              <a:avLst/>
            </a:prstGeom>
            <a:noFill/>
            <a:ln w="12700">
              <a:solidFill>
                <a:srgbClr val="000000"/>
              </a:solidFill>
              <a:round/>
              <a:headEnd/>
              <a:tailEnd/>
            </a:ln>
          </p:spPr>
          <p:txBody>
            <a:bodyPr/>
            <a:lstStyle/>
            <a:p>
              <a:endParaRPr lang="en-US"/>
            </a:p>
          </p:txBody>
        </p:sp>
        <p:sp>
          <p:nvSpPr>
            <p:cNvPr id="3230" name="Line 18"/>
            <p:cNvSpPr>
              <a:spLocks noChangeShapeType="1"/>
            </p:cNvSpPr>
            <p:nvPr/>
          </p:nvSpPr>
          <p:spPr bwMode="auto">
            <a:xfrm>
              <a:off x="1264" y="2275"/>
              <a:ext cx="24" cy="1"/>
            </a:xfrm>
            <a:prstGeom prst="line">
              <a:avLst/>
            </a:prstGeom>
            <a:noFill/>
            <a:ln w="12700">
              <a:solidFill>
                <a:srgbClr val="000000"/>
              </a:solidFill>
              <a:round/>
              <a:headEnd/>
              <a:tailEnd/>
            </a:ln>
          </p:spPr>
          <p:txBody>
            <a:bodyPr/>
            <a:lstStyle/>
            <a:p>
              <a:endParaRPr lang="en-US"/>
            </a:p>
          </p:txBody>
        </p:sp>
        <p:sp>
          <p:nvSpPr>
            <p:cNvPr id="3231" name="Line 19"/>
            <p:cNvSpPr>
              <a:spLocks noChangeShapeType="1"/>
            </p:cNvSpPr>
            <p:nvPr/>
          </p:nvSpPr>
          <p:spPr bwMode="auto">
            <a:xfrm>
              <a:off x="1264" y="2199"/>
              <a:ext cx="24" cy="1"/>
            </a:xfrm>
            <a:prstGeom prst="line">
              <a:avLst/>
            </a:prstGeom>
            <a:noFill/>
            <a:ln w="12700">
              <a:solidFill>
                <a:srgbClr val="000000"/>
              </a:solidFill>
              <a:round/>
              <a:headEnd/>
              <a:tailEnd/>
            </a:ln>
          </p:spPr>
          <p:txBody>
            <a:bodyPr/>
            <a:lstStyle/>
            <a:p>
              <a:endParaRPr lang="en-US"/>
            </a:p>
          </p:txBody>
        </p:sp>
        <p:sp>
          <p:nvSpPr>
            <p:cNvPr id="3232" name="Line 20"/>
            <p:cNvSpPr>
              <a:spLocks noChangeShapeType="1"/>
            </p:cNvSpPr>
            <p:nvPr/>
          </p:nvSpPr>
          <p:spPr bwMode="auto">
            <a:xfrm>
              <a:off x="1264" y="2131"/>
              <a:ext cx="24" cy="1"/>
            </a:xfrm>
            <a:prstGeom prst="line">
              <a:avLst/>
            </a:prstGeom>
            <a:noFill/>
            <a:ln w="12700">
              <a:solidFill>
                <a:srgbClr val="000000"/>
              </a:solidFill>
              <a:round/>
              <a:headEnd/>
              <a:tailEnd/>
            </a:ln>
          </p:spPr>
          <p:txBody>
            <a:bodyPr/>
            <a:lstStyle/>
            <a:p>
              <a:endParaRPr lang="en-US"/>
            </a:p>
          </p:txBody>
        </p:sp>
        <p:sp>
          <p:nvSpPr>
            <p:cNvPr id="3233" name="Line 21"/>
            <p:cNvSpPr>
              <a:spLocks noChangeShapeType="1"/>
            </p:cNvSpPr>
            <p:nvPr/>
          </p:nvSpPr>
          <p:spPr bwMode="auto">
            <a:xfrm>
              <a:off x="1264" y="2054"/>
              <a:ext cx="24" cy="1"/>
            </a:xfrm>
            <a:prstGeom prst="line">
              <a:avLst/>
            </a:prstGeom>
            <a:noFill/>
            <a:ln w="12700">
              <a:solidFill>
                <a:srgbClr val="000000"/>
              </a:solidFill>
              <a:round/>
              <a:headEnd/>
              <a:tailEnd/>
            </a:ln>
          </p:spPr>
          <p:txBody>
            <a:bodyPr/>
            <a:lstStyle/>
            <a:p>
              <a:endParaRPr lang="en-US"/>
            </a:p>
          </p:txBody>
        </p:sp>
        <p:sp>
          <p:nvSpPr>
            <p:cNvPr id="3234" name="Line 22"/>
            <p:cNvSpPr>
              <a:spLocks noChangeShapeType="1"/>
            </p:cNvSpPr>
            <p:nvPr/>
          </p:nvSpPr>
          <p:spPr bwMode="auto">
            <a:xfrm>
              <a:off x="1264" y="1910"/>
              <a:ext cx="24" cy="1"/>
            </a:xfrm>
            <a:prstGeom prst="line">
              <a:avLst/>
            </a:prstGeom>
            <a:noFill/>
            <a:ln w="12700">
              <a:solidFill>
                <a:srgbClr val="000000"/>
              </a:solidFill>
              <a:round/>
              <a:headEnd/>
              <a:tailEnd/>
            </a:ln>
          </p:spPr>
          <p:txBody>
            <a:bodyPr/>
            <a:lstStyle/>
            <a:p>
              <a:endParaRPr lang="en-US"/>
            </a:p>
          </p:txBody>
        </p:sp>
        <p:sp>
          <p:nvSpPr>
            <p:cNvPr id="3235" name="Line 23"/>
            <p:cNvSpPr>
              <a:spLocks noChangeShapeType="1"/>
            </p:cNvSpPr>
            <p:nvPr/>
          </p:nvSpPr>
          <p:spPr bwMode="auto">
            <a:xfrm>
              <a:off x="1264" y="1834"/>
              <a:ext cx="24" cy="1"/>
            </a:xfrm>
            <a:prstGeom prst="line">
              <a:avLst/>
            </a:prstGeom>
            <a:noFill/>
            <a:ln w="12700">
              <a:solidFill>
                <a:srgbClr val="000000"/>
              </a:solidFill>
              <a:round/>
              <a:headEnd/>
              <a:tailEnd/>
            </a:ln>
          </p:spPr>
          <p:txBody>
            <a:bodyPr/>
            <a:lstStyle/>
            <a:p>
              <a:endParaRPr lang="en-US"/>
            </a:p>
          </p:txBody>
        </p:sp>
        <p:sp>
          <p:nvSpPr>
            <p:cNvPr id="3236" name="Line 24"/>
            <p:cNvSpPr>
              <a:spLocks noChangeShapeType="1"/>
            </p:cNvSpPr>
            <p:nvPr/>
          </p:nvSpPr>
          <p:spPr bwMode="auto">
            <a:xfrm>
              <a:off x="1264" y="1766"/>
              <a:ext cx="24" cy="1"/>
            </a:xfrm>
            <a:prstGeom prst="line">
              <a:avLst/>
            </a:prstGeom>
            <a:noFill/>
            <a:ln w="12700">
              <a:solidFill>
                <a:srgbClr val="000000"/>
              </a:solidFill>
              <a:round/>
              <a:headEnd/>
              <a:tailEnd/>
            </a:ln>
          </p:spPr>
          <p:txBody>
            <a:bodyPr/>
            <a:lstStyle/>
            <a:p>
              <a:endParaRPr lang="en-US"/>
            </a:p>
          </p:txBody>
        </p:sp>
        <p:sp>
          <p:nvSpPr>
            <p:cNvPr id="3237" name="Line 25"/>
            <p:cNvSpPr>
              <a:spLocks noChangeShapeType="1"/>
            </p:cNvSpPr>
            <p:nvPr/>
          </p:nvSpPr>
          <p:spPr bwMode="auto">
            <a:xfrm>
              <a:off x="1264" y="1690"/>
              <a:ext cx="24" cy="1"/>
            </a:xfrm>
            <a:prstGeom prst="line">
              <a:avLst/>
            </a:prstGeom>
            <a:noFill/>
            <a:ln w="12700">
              <a:solidFill>
                <a:srgbClr val="000000"/>
              </a:solidFill>
              <a:round/>
              <a:headEnd/>
              <a:tailEnd/>
            </a:ln>
          </p:spPr>
          <p:txBody>
            <a:bodyPr/>
            <a:lstStyle/>
            <a:p>
              <a:endParaRPr lang="en-US"/>
            </a:p>
          </p:txBody>
        </p:sp>
        <p:sp>
          <p:nvSpPr>
            <p:cNvPr id="3238" name="Line 26"/>
            <p:cNvSpPr>
              <a:spLocks noChangeShapeType="1"/>
            </p:cNvSpPr>
            <p:nvPr/>
          </p:nvSpPr>
          <p:spPr bwMode="auto">
            <a:xfrm>
              <a:off x="1264" y="1545"/>
              <a:ext cx="24" cy="1"/>
            </a:xfrm>
            <a:prstGeom prst="line">
              <a:avLst/>
            </a:prstGeom>
            <a:noFill/>
            <a:ln w="12700">
              <a:solidFill>
                <a:srgbClr val="000000"/>
              </a:solidFill>
              <a:round/>
              <a:headEnd/>
              <a:tailEnd/>
            </a:ln>
          </p:spPr>
          <p:txBody>
            <a:bodyPr/>
            <a:lstStyle/>
            <a:p>
              <a:endParaRPr lang="en-US"/>
            </a:p>
          </p:txBody>
        </p:sp>
        <p:sp>
          <p:nvSpPr>
            <p:cNvPr id="3239" name="Line 27"/>
            <p:cNvSpPr>
              <a:spLocks noChangeShapeType="1"/>
            </p:cNvSpPr>
            <p:nvPr/>
          </p:nvSpPr>
          <p:spPr bwMode="auto">
            <a:xfrm>
              <a:off x="1264" y="1469"/>
              <a:ext cx="24" cy="1"/>
            </a:xfrm>
            <a:prstGeom prst="line">
              <a:avLst/>
            </a:prstGeom>
            <a:noFill/>
            <a:ln w="12700">
              <a:solidFill>
                <a:srgbClr val="000000"/>
              </a:solidFill>
              <a:round/>
              <a:headEnd/>
              <a:tailEnd/>
            </a:ln>
          </p:spPr>
          <p:txBody>
            <a:bodyPr/>
            <a:lstStyle/>
            <a:p>
              <a:endParaRPr lang="en-US"/>
            </a:p>
          </p:txBody>
        </p:sp>
        <p:sp>
          <p:nvSpPr>
            <p:cNvPr id="3240" name="Line 28"/>
            <p:cNvSpPr>
              <a:spLocks noChangeShapeType="1"/>
            </p:cNvSpPr>
            <p:nvPr/>
          </p:nvSpPr>
          <p:spPr bwMode="auto">
            <a:xfrm>
              <a:off x="1264" y="1393"/>
              <a:ext cx="24" cy="1"/>
            </a:xfrm>
            <a:prstGeom prst="line">
              <a:avLst/>
            </a:prstGeom>
            <a:noFill/>
            <a:ln w="12700">
              <a:solidFill>
                <a:srgbClr val="000000"/>
              </a:solidFill>
              <a:round/>
              <a:headEnd/>
              <a:tailEnd/>
            </a:ln>
          </p:spPr>
          <p:txBody>
            <a:bodyPr/>
            <a:lstStyle/>
            <a:p>
              <a:endParaRPr lang="en-US"/>
            </a:p>
          </p:txBody>
        </p:sp>
        <p:sp>
          <p:nvSpPr>
            <p:cNvPr id="3241" name="Line 29"/>
            <p:cNvSpPr>
              <a:spLocks noChangeShapeType="1"/>
            </p:cNvSpPr>
            <p:nvPr/>
          </p:nvSpPr>
          <p:spPr bwMode="auto">
            <a:xfrm>
              <a:off x="1264" y="1325"/>
              <a:ext cx="24" cy="1"/>
            </a:xfrm>
            <a:prstGeom prst="line">
              <a:avLst/>
            </a:prstGeom>
            <a:noFill/>
            <a:ln w="12700">
              <a:solidFill>
                <a:srgbClr val="000000"/>
              </a:solidFill>
              <a:round/>
              <a:headEnd/>
              <a:tailEnd/>
            </a:ln>
          </p:spPr>
          <p:txBody>
            <a:bodyPr/>
            <a:lstStyle/>
            <a:p>
              <a:endParaRPr lang="en-US"/>
            </a:p>
          </p:txBody>
        </p:sp>
      </p:grpSp>
      <p:grpSp>
        <p:nvGrpSpPr>
          <p:cNvPr id="3" name="Group 72"/>
          <p:cNvGrpSpPr>
            <a:grpSpLocks/>
          </p:cNvGrpSpPr>
          <p:nvPr/>
        </p:nvGrpSpPr>
        <p:grpSpPr bwMode="auto">
          <a:xfrm>
            <a:off x="6527800" y="1809750"/>
            <a:ext cx="90488" cy="3497263"/>
            <a:chOff x="3520" y="1249"/>
            <a:chExt cx="48" cy="1833"/>
          </a:xfrm>
        </p:grpSpPr>
        <p:sp>
          <p:nvSpPr>
            <p:cNvPr id="3175" name="Line 31"/>
            <p:cNvSpPr>
              <a:spLocks noChangeShapeType="1"/>
            </p:cNvSpPr>
            <p:nvPr/>
          </p:nvSpPr>
          <p:spPr bwMode="auto">
            <a:xfrm flipH="1">
              <a:off x="3520" y="3081"/>
              <a:ext cx="48" cy="1"/>
            </a:xfrm>
            <a:prstGeom prst="line">
              <a:avLst/>
            </a:prstGeom>
            <a:noFill/>
            <a:ln w="12700">
              <a:solidFill>
                <a:srgbClr val="000000"/>
              </a:solidFill>
              <a:round/>
              <a:headEnd/>
              <a:tailEnd/>
            </a:ln>
          </p:spPr>
          <p:txBody>
            <a:bodyPr/>
            <a:lstStyle/>
            <a:p>
              <a:endParaRPr lang="en-US"/>
            </a:p>
          </p:txBody>
        </p:sp>
        <p:sp>
          <p:nvSpPr>
            <p:cNvPr id="3176" name="Line 32"/>
            <p:cNvSpPr>
              <a:spLocks noChangeShapeType="1"/>
            </p:cNvSpPr>
            <p:nvPr/>
          </p:nvSpPr>
          <p:spPr bwMode="auto">
            <a:xfrm flipH="1">
              <a:off x="3520" y="2852"/>
              <a:ext cx="48" cy="1"/>
            </a:xfrm>
            <a:prstGeom prst="line">
              <a:avLst/>
            </a:prstGeom>
            <a:noFill/>
            <a:ln w="12700">
              <a:solidFill>
                <a:srgbClr val="000000"/>
              </a:solidFill>
              <a:round/>
              <a:headEnd/>
              <a:tailEnd/>
            </a:ln>
          </p:spPr>
          <p:txBody>
            <a:bodyPr/>
            <a:lstStyle/>
            <a:p>
              <a:endParaRPr lang="en-US"/>
            </a:p>
          </p:txBody>
        </p:sp>
        <p:sp>
          <p:nvSpPr>
            <p:cNvPr id="3177" name="Line 33"/>
            <p:cNvSpPr>
              <a:spLocks noChangeShapeType="1"/>
            </p:cNvSpPr>
            <p:nvPr/>
          </p:nvSpPr>
          <p:spPr bwMode="auto">
            <a:xfrm flipH="1">
              <a:off x="3520" y="2623"/>
              <a:ext cx="48" cy="1"/>
            </a:xfrm>
            <a:prstGeom prst="line">
              <a:avLst/>
            </a:prstGeom>
            <a:noFill/>
            <a:ln w="12700">
              <a:solidFill>
                <a:srgbClr val="000000"/>
              </a:solidFill>
              <a:round/>
              <a:headEnd/>
              <a:tailEnd/>
            </a:ln>
          </p:spPr>
          <p:txBody>
            <a:bodyPr/>
            <a:lstStyle/>
            <a:p>
              <a:endParaRPr lang="en-US"/>
            </a:p>
          </p:txBody>
        </p:sp>
        <p:sp>
          <p:nvSpPr>
            <p:cNvPr id="3178" name="Line 34"/>
            <p:cNvSpPr>
              <a:spLocks noChangeShapeType="1"/>
            </p:cNvSpPr>
            <p:nvPr/>
          </p:nvSpPr>
          <p:spPr bwMode="auto">
            <a:xfrm flipH="1">
              <a:off x="3520" y="2394"/>
              <a:ext cx="48" cy="1"/>
            </a:xfrm>
            <a:prstGeom prst="line">
              <a:avLst/>
            </a:prstGeom>
            <a:noFill/>
            <a:ln w="12700">
              <a:solidFill>
                <a:srgbClr val="000000"/>
              </a:solidFill>
              <a:round/>
              <a:headEnd/>
              <a:tailEnd/>
            </a:ln>
          </p:spPr>
          <p:txBody>
            <a:bodyPr/>
            <a:lstStyle/>
            <a:p>
              <a:endParaRPr lang="en-US"/>
            </a:p>
          </p:txBody>
        </p:sp>
        <p:sp>
          <p:nvSpPr>
            <p:cNvPr id="3179" name="Line 35"/>
            <p:cNvSpPr>
              <a:spLocks noChangeShapeType="1"/>
            </p:cNvSpPr>
            <p:nvPr/>
          </p:nvSpPr>
          <p:spPr bwMode="auto">
            <a:xfrm flipH="1">
              <a:off x="3520" y="2165"/>
              <a:ext cx="48" cy="1"/>
            </a:xfrm>
            <a:prstGeom prst="line">
              <a:avLst/>
            </a:prstGeom>
            <a:noFill/>
            <a:ln w="12700">
              <a:solidFill>
                <a:srgbClr val="000000"/>
              </a:solidFill>
              <a:round/>
              <a:headEnd/>
              <a:tailEnd/>
            </a:ln>
          </p:spPr>
          <p:txBody>
            <a:bodyPr/>
            <a:lstStyle/>
            <a:p>
              <a:endParaRPr lang="en-US"/>
            </a:p>
          </p:txBody>
        </p:sp>
        <p:sp>
          <p:nvSpPr>
            <p:cNvPr id="3180" name="Line 36"/>
            <p:cNvSpPr>
              <a:spLocks noChangeShapeType="1"/>
            </p:cNvSpPr>
            <p:nvPr/>
          </p:nvSpPr>
          <p:spPr bwMode="auto">
            <a:xfrm flipH="1">
              <a:off x="3520" y="1936"/>
              <a:ext cx="48" cy="1"/>
            </a:xfrm>
            <a:prstGeom prst="line">
              <a:avLst/>
            </a:prstGeom>
            <a:noFill/>
            <a:ln w="12700">
              <a:solidFill>
                <a:srgbClr val="000000"/>
              </a:solidFill>
              <a:round/>
              <a:headEnd/>
              <a:tailEnd/>
            </a:ln>
          </p:spPr>
          <p:txBody>
            <a:bodyPr/>
            <a:lstStyle/>
            <a:p>
              <a:endParaRPr lang="en-US"/>
            </a:p>
          </p:txBody>
        </p:sp>
        <p:sp>
          <p:nvSpPr>
            <p:cNvPr id="3181" name="Line 37"/>
            <p:cNvSpPr>
              <a:spLocks noChangeShapeType="1"/>
            </p:cNvSpPr>
            <p:nvPr/>
          </p:nvSpPr>
          <p:spPr bwMode="auto">
            <a:xfrm flipH="1">
              <a:off x="3520" y="1707"/>
              <a:ext cx="48" cy="1"/>
            </a:xfrm>
            <a:prstGeom prst="line">
              <a:avLst/>
            </a:prstGeom>
            <a:noFill/>
            <a:ln w="12700">
              <a:solidFill>
                <a:srgbClr val="000000"/>
              </a:solidFill>
              <a:round/>
              <a:headEnd/>
              <a:tailEnd/>
            </a:ln>
          </p:spPr>
          <p:txBody>
            <a:bodyPr/>
            <a:lstStyle/>
            <a:p>
              <a:endParaRPr lang="en-US"/>
            </a:p>
          </p:txBody>
        </p:sp>
        <p:sp>
          <p:nvSpPr>
            <p:cNvPr id="3182" name="Line 38"/>
            <p:cNvSpPr>
              <a:spLocks noChangeShapeType="1"/>
            </p:cNvSpPr>
            <p:nvPr/>
          </p:nvSpPr>
          <p:spPr bwMode="auto">
            <a:xfrm flipH="1">
              <a:off x="3520" y="1478"/>
              <a:ext cx="48" cy="1"/>
            </a:xfrm>
            <a:prstGeom prst="line">
              <a:avLst/>
            </a:prstGeom>
            <a:noFill/>
            <a:ln w="12700">
              <a:solidFill>
                <a:srgbClr val="000000"/>
              </a:solidFill>
              <a:round/>
              <a:headEnd/>
              <a:tailEnd/>
            </a:ln>
          </p:spPr>
          <p:txBody>
            <a:bodyPr/>
            <a:lstStyle/>
            <a:p>
              <a:endParaRPr lang="en-US"/>
            </a:p>
          </p:txBody>
        </p:sp>
        <p:sp>
          <p:nvSpPr>
            <p:cNvPr id="3183" name="Line 39"/>
            <p:cNvSpPr>
              <a:spLocks noChangeShapeType="1"/>
            </p:cNvSpPr>
            <p:nvPr/>
          </p:nvSpPr>
          <p:spPr bwMode="auto">
            <a:xfrm flipH="1">
              <a:off x="3520" y="1249"/>
              <a:ext cx="48" cy="1"/>
            </a:xfrm>
            <a:prstGeom prst="line">
              <a:avLst/>
            </a:prstGeom>
            <a:noFill/>
            <a:ln w="12700">
              <a:solidFill>
                <a:srgbClr val="000000"/>
              </a:solidFill>
              <a:round/>
              <a:headEnd/>
              <a:tailEnd/>
            </a:ln>
          </p:spPr>
          <p:txBody>
            <a:bodyPr/>
            <a:lstStyle/>
            <a:p>
              <a:endParaRPr lang="en-US"/>
            </a:p>
          </p:txBody>
        </p:sp>
        <p:sp>
          <p:nvSpPr>
            <p:cNvPr id="3184" name="Line 40"/>
            <p:cNvSpPr>
              <a:spLocks noChangeShapeType="1"/>
            </p:cNvSpPr>
            <p:nvPr/>
          </p:nvSpPr>
          <p:spPr bwMode="auto">
            <a:xfrm flipH="1">
              <a:off x="3544" y="3038"/>
              <a:ext cx="24" cy="1"/>
            </a:xfrm>
            <a:prstGeom prst="line">
              <a:avLst/>
            </a:prstGeom>
            <a:noFill/>
            <a:ln w="12700">
              <a:solidFill>
                <a:srgbClr val="000000"/>
              </a:solidFill>
              <a:round/>
              <a:headEnd/>
              <a:tailEnd/>
            </a:ln>
          </p:spPr>
          <p:txBody>
            <a:bodyPr/>
            <a:lstStyle/>
            <a:p>
              <a:endParaRPr lang="en-US"/>
            </a:p>
          </p:txBody>
        </p:sp>
        <p:sp>
          <p:nvSpPr>
            <p:cNvPr id="3185" name="Line 41"/>
            <p:cNvSpPr>
              <a:spLocks noChangeShapeType="1"/>
            </p:cNvSpPr>
            <p:nvPr/>
          </p:nvSpPr>
          <p:spPr bwMode="auto">
            <a:xfrm flipH="1">
              <a:off x="3544" y="2987"/>
              <a:ext cx="24" cy="1"/>
            </a:xfrm>
            <a:prstGeom prst="line">
              <a:avLst/>
            </a:prstGeom>
            <a:noFill/>
            <a:ln w="12700">
              <a:solidFill>
                <a:srgbClr val="000000"/>
              </a:solidFill>
              <a:round/>
              <a:headEnd/>
              <a:tailEnd/>
            </a:ln>
          </p:spPr>
          <p:txBody>
            <a:bodyPr/>
            <a:lstStyle/>
            <a:p>
              <a:endParaRPr lang="en-US"/>
            </a:p>
          </p:txBody>
        </p:sp>
        <p:sp>
          <p:nvSpPr>
            <p:cNvPr id="3186" name="Line 42"/>
            <p:cNvSpPr>
              <a:spLocks noChangeShapeType="1"/>
            </p:cNvSpPr>
            <p:nvPr/>
          </p:nvSpPr>
          <p:spPr bwMode="auto">
            <a:xfrm flipH="1">
              <a:off x="3544" y="2945"/>
              <a:ext cx="24" cy="1"/>
            </a:xfrm>
            <a:prstGeom prst="line">
              <a:avLst/>
            </a:prstGeom>
            <a:noFill/>
            <a:ln w="12700">
              <a:solidFill>
                <a:srgbClr val="000000"/>
              </a:solidFill>
              <a:round/>
              <a:headEnd/>
              <a:tailEnd/>
            </a:ln>
          </p:spPr>
          <p:txBody>
            <a:bodyPr/>
            <a:lstStyle/>
            <a:p>
              <a:endParaRPr lang="en-US"/>
            </a:p>
          </p:txBody>
        </p:sp>
        <p:sp>
          <p:nvSpPr>
            <p:cNvPr id="3187" name="Line 43"/>
            <p:cNvSpPr>
              <a:spLocks noChangeShapeType="1"/>
            </p:cNvSpPr>
            <p:nvPr/>
          </p:nvSpPr>
          <p:spPr bwMode="auto">
            <a:xfrm flipH="1">
              <a:off x="3544" y="2894"/>
              <a:ext cx="24" cy="1"/>
            </a:xfrm>
            <a:prstGeom prst="line">
              <a:avLst/>
            </a:prstGeom>
            <a:noFill/>
            <a:ln w="12700">
              <a:solidFill>
                <a:srgbClr val="000000"/>
              </a:solidFill>
              <a:round/>
              <a:headEnd/>
              <a:tailEnd/>
            </a:ln>
          </p:spPr>
          <p:txBody>
            <a:bodyPr/>
            <a:lstStyle/>
            <a:p>
              <a:endParaRPr lang="en-US"/>
            </a:p>
          </p:txBody>
        </p:sp>
        <p:sp>
          <p:nvSpPr>
            <p:cNvPr id="3188" name="Line 44"/>
            <p:cNvSpPr>
              <a:spLocks noChangeShapeType="1"/>
            </p:cNvSpPr>
            <p:nvPr/>
          </p:nvSpPr>
          <p:spPr bwMode="auto">
            <a:xfrm flipH="1">
              <a:off x="3544" y="2809"/>
              <a:ext cx="24" cy="1"/>
            </a:xfrm>
            <a:prstGeom prst="line">
              <a:avLst/>
            </a:prstGeom>
            <a:noFill/>
            <a:ln w="12700">
              <a:solidFill>
                <a:srgbClr val="000000"/>
              </a:solidFill>
              <a:round/>
              <a:headEnd/>
              <a:tailEnd/>
            </a:ln>
          </p:spPr>
          <p:txBody>
            <a:bodyPr/>
            <a:lstStyle/>
            <a:p>
              <a:endParaRPr lang="en-US"/>
            </a:p>
          </p:txBody>
        </p:sp>
        <p:sp>
          <p:nvSpPr>
            <p:cNvPr id="3189" name="Line 45"/>
            <p:cNvSpPr>
              <a:spLocks noChangeShapeType="1"/>
            </p:cNvSpPr>
            <p:nvPr/>
          </p:nvSpPr>
          <p:spPr bwMode="auto">
            <a:xfrm flipH="1">
              <a:off x="3544" y="2758"/>
              <a:ext cx="24" cy="1"/>
            </a:xfrm>
            <a:prstGeom prst="line">
              <a:avLst/>
            </a:prstGeom>
            <a:noFill/>
            <a:ln w="12700">
              <a:solidFill>
                <a:srgbClr val="000000"/>
              </a:solidFill>
              <a:round/>
              <a:headEnd/>
              <a:tailEnd/>
            </a:ln>
          </p:spPr>
          <p:txBody>
            <a:bodyPr/>
            <a:lstStyle/>
            <a:p>
              <a:endParaRPr lang="en-US"/>
            </a:p>
          </p:txBody>
        </p:sp>
        <p:sp>
          <p:nvSpPr>
            <p:cNvPr id="3190" name="Line 46"/>
            <p:cNvSpPr>
              <a:spLocks noChangeShapeType="1"/>
            </p:cNvSpPr>
            <p:nvPr/>
          </p:nvSpPr>
          <p:spPr bwMode="auto">
            <a:xfrm flipH="1">
              <a:off x="3544" y="2716"/>
              <a:ext cx="24" cy="1"/>
            </a:xfrm>
            <a:prstGeom prst="line">
              <a:avLst/>
            </a:prstGeom>
            <a:noFill/>
            <a:ln w="12700">
              <a:solidFill>
                <a:srgbClr val="000000"/>
              </a:solidFill>
              <a:round/>
              <a:headEnd/>
              <a:tailEnd/>
            </a:ln>
          </p:spPr>
          <p:txBody>
            <a:bodyPr/>
            <a:lstStyle/>
            <a:p>
              <a:endParaRPr lang="en-US"/>
            </a:p>
          </p:txBody>
        </p:sp>
        <p:sp>
          <p:nvSpPr>
            <p:cNvPr id="3191" name="Line 47"/>
            <p:cNvSpPr>
              <a:spLocks noChangeShapeType="1"/>
            </p:cNvSpPr>
            <p:nvPr/>
          </p:nvSpPr>
          <p:spPr bwMode="auto">
            <a:xfrm flipH="1">
              <a:off x="3544" y="2665"/>
              <a:ext cx="24" cy="1"/>
            </a:xfrm>
            <a:prstGeom prst="line">
              <a:avLst/>
            </a:prstGeom>
            <a:noFill/>
            <a:ln w="12700">
              <a:solidFill>
                <a:srgbClr val="000000"/>
              </a:solidFill>
              <a:round/>
              <a:headEnd/>
              <a:tailEnd/>
            </a:ln>
          </p:spPr>
          <p:txBody>
            <a:bodyPr/>
            <a:lstStyle/>
            <a:p>
              <a:endParaRPr lang="en-US"/>
            </a:p>
          </p:txBody>
        </p:sp>
        <p:sp>
          <p:nvSpPr>
            <p:cNvPr id="3192" name="Line 48"/>
            <p:cNvSpPr>
              <a:spLocks noChangeShapeType="1"/>
            </p:cNvSpPr>
            <p:nvPr/>
          </p:nvSpPr>
          <p:spPr bwMode="auto">
            <a:xfrm flipH="1">
              <a:off x="3544" y="2580"/>
              <a:ext cx="24" cy="1"/>
            </a:xfrm>
            <a:prstGeom prst="line">
              <a:avLst/>
            </a:prstGeom>
            <a:noFill/>
            <a:ln w="12700">
              <a:solidFill>
                <a:srgbClr val="000000"/>
              </a:solidFill>
              <a:round/>
              <a:headEnd/>
              <a:tailEnd/>
            </a:ln>
          </p:spPr>
          <p:txBody>
            <a:bodyPr/>
            <a:lstStyle/>
            <a:p>
              <a:endParaRPr lang="en-US"/>
            </a:p>
          </p:txBody>
        </p:sp>
        <p:sp>
          <p:nvSpPr>
            <p:cNvPr id="3193" name="Line 49"/>
            <p:cNvSpPr>
              <a:spLocks noChangeShapeType="1"/>
            </p:cNvSpPr>
            <p:nvPr/>
          </p:nvSpPr>
          <p:spPr bwMode="auto">
            <a:xfrm flipH="1">
              <a:off x="3544" y="2529"/>
              <a:ext cx="24" cy="1"/>
            </a:xfrm>
            <a:prstGeom prst="line">
              <a:avLst/>
            </a:prstGeom>
            <a:noFill/>
            <a:ln w="12700">
              <a:solidFill>
                <a:srgbClr val="000000"/>
              </a:solidFill>
              <a:round/>
              <a:headEnd/>
              <a:tailEnd/>
            </a:ln>
          </p:spPr>
          <p:txBody>
            <a:bodyPr/>
            <a:lstStyle/>
            <a:p>
              <a:endParaRPr lang="en-US"/>
            </a:p>
          </p:txBody>
        </p:sp>
        <p:sp>
          <p:nvSpPr>
            <p:cNvPr id="3194" name="Line 50"/>
            <p:cNvSpPr>
              <a:spLocks noChangeShapeType="1"/>
            </p:cNvSpPr>
            <p:nvPr/>
          </p:nvSpPr>
          <p:spPr bwMode="auto">
            <a:xfrm flipH="1">
              <a:off x="3544" y="2487"/>
              <a:ext cx="24" cy="1"/>
            </a:xfrm>
            <a:prstGeom prst="line">
              <a:avLst/>
            </a:prstGeom>
            <a:noFill/>
            <a:ln w="12700">
              <a:solidFill>
                <a:srgbClr val="000000"/>
              </a:solidFill>
              <a:round/>
              <a:headEnd/>
              <a:tailEnd/>
            </a:ln>
          </p:spPr>
          <p:txBody>
            <a:bodyPr/>
            <a:lstStyle/>
            <a:p>
              <a:endParaRPr lang="en-US"/>
            </a:p>
          </p:txBody>
        </p:sp>
        <p:sp>
          <p:nvSpPr>
            <p:cNvPr id="3195" name="Line 51"/>
            <p:cNvSpPr>
              <a:spLocks noChangeShapeType="1"/>
            </p:cNvSpPr>
            <p:nvPr/>
          </p:nvSpPr>
          <p:spPr bwMode="auto">
            <a:xfrm flipH="1">
              <a:off x="3544" y="2436"/>
              <a:ext cx="24" cy="1"/>
            </a:xfrm>
            <a:prstGeom prst="line">
              <a:avLst/>
            </a:prstGeom>
            <a:noFill/>
            <a:ln w="12700">
              <a:solidFill>
                <a:srgbClr val="000000"/>
              </a:solidFill>
              <a:round/>
              <a:headEnd/>
              <a:tailEnd/>
            </a:ln>
          </p:spPr>
          <p:txBody>
            <a:bodyPr/>
            <a:lstStyle/>
            <a:p>
              <a:endParaRPr lang="en-US"/>
            </a:p>
          </p:txBody>
        </p:sp>
        <p:sp>
          <p:nvSpPr>
            <p:cNvPr id="3196" name="Line 52"/>
            <p:cNvSpPr>
              <a:spLocks noChangeShapeType="1"/>
            </p:cNvSpPr>
            <p:nvPr/>
          </p:nvSpPr>
          <p:spPr bwMode="auto">
            <a:xfrm flipH="1">
              <a:off x="3544" y="2351"/>
              <a:ext cx="24" cy="1"/>
            </a:xfrm>
            <a:prstGeom prst="line">
              <a:avLst/>
            </a:prstGeom>
            <a:noFill/>
            <a:ln w="12700">
              <a:solidFill>
                <a:srgbClr val="000000"/>
              </a:solidFill>
              <a:round/>
              <a:headEnd/>
              <a:tailEnd/>
            </a:ln>
          </p:spPr>
          <p:txBody>
            <a:bodyPr/>
            <a:lstStyle/>
            <a:p>
              <a:endParaRPr lang="en-US"/>
            </a:p>
          </p:txBody>
        </p:sp>
        <p:sp>
          <p:nvSpPr>
            <p:cNvPr id="3197" name="Line 53"/>
            <p:cNvSpPr>
              <a:spLocks noChangeShapeType="1"/>
            </p:cNvSpPr>
            <p:nvPr/>
          </p:nvSpPr>
          <p:spPr bwMode="auto">
            <a:xfrm flipH="1">
              <a:off x="3544" y="2300"/>
              <a:ext cx="24" cy="1"/>
            </a:xfrm>
            <a:prstGeom prst="line">
              <a:avLst/>
            </a:prstGeom>
            <a:noFill/>
            <a:ln w="12700">
              <a:solidFill>
                <a:srgbClr val="000000"/>
              </a:solidFill>
              <a:round/>
              <a:headEnd/>
              <a:tailEnd/>
            </a:ln>
          </p:spPr>
          <p:txBody>
            <a:bodyPr/>
            <a:lstStyle/>
            <a:p>
              <a:endParaRPr lang="en-US"/>
            </a:p>
          </p:txBody>
        </p:sp>
        <p:sp>
          <p:nvSpPr>
            <p:cNvPr id="3198" name="Line 54"/>
            <p:cNvSpPr>
              <a:spLocks noChangeShapeType="1"/>
            </p:cNvSpPr>
            <p:nvPr/>
          </p:nvSpPr>
          <p:spPr bwMode="auto">
            <a:xfrm flipH="1">
              <a:off x="3544" y="2258"/>
              <a:ext cx="24" cy="1"/>
            </a:xfrm>
            <a:prstGeom prst="line">
              <a:avLst/>
            </a:prstGeom>
            <a:noFill/>
            <a:ln w="12700">
              <a:solidFill>
                <a:srgbClr val="000000"/>
              </a:solidFill>
              <a:round/>
              <a:headEnd/>
              <a:tailEnd/>
            </a:ln>
          </p:spPr>
          <p:txBody>
            <a:bodyPr/>
            <a:lstStyle/>
            <a:p>
              <a:endParaRPr lang="en-US"/>
            </a:p>
          </p:txBody>
        </p:sp>
        <p:sp>
          <p:nvSpPr>
            <p:cNvPr id="3199" name="Line 55"/>
            <p:cNvSpPr>
              <a:spLocks noChangeShapeType="1"/>
            </p:cNvSpPr>
            <p:nvPr/>
          </p:nvSpPr>
          <p:spPr bwMode="auto">
            <a:xfrm flipH="1">
              <a:off x="3544" y="2207"/>
              <a:ext cx="24" cy="1"/>
            </a:xfrm>
            <a:prstGeom prst="line">
              <a:avLst/>
            </a:prstGeom>
            <a:noFill/>
            <a:ln w="12700">
              <a:solidFill>
                <a:srgbClr val="000000"/>
              </a:solidFill>
              <a:round/>
              <a:headEnd/>
              <a:tailEnd/>
            </a:ln>
          </p:spPr>
          <p:txBody>
            <a:bodyPr/>
            <a:lstStyle/>
            <a:p>
              <a:endParaRPr lang="en-US"/>
            </a:p>
          </p:txBody>
        </p:sp>
        <p:sp>
          <p:nvSpPr>
            <p:cNvPr id="3200" name="Line 56"/>
            <p:cNvSpPr>
              <a:spLocks noChangeShapeType="1"/>
            </p:cNvSpPr>
            <p:nvPr/>
          </p:nvSpPr>
          <p:spPr bwMode="auto">
            <a:xfrm flipH="1">
              <a:off x="3544" y="2122"/>
              <a:ext cx="24" cy="1"/>
            </a:xfrm>
            <a:prstGeom prst="line">
              <a:avLst/>
            </a:prstGeom>
            <a:noFill/>
            <a:ln w="12700">
              <a:solidFill>
                <a:srgbClr val="000000"/>
              </a:solidFill>
              <a:round/>
              <a:headEnd/>
              <a:tailEnd/>
            </a:ln>
          </p:spPr>
          <p:txBody>
            <a:bodyPr/>
            <a:lstStyle/>
            <a:p>
              <a:endParaRPr lang="en-US"/>
            </a:p>
          </p:txBody>
        </p:sp>
        <p:sp>
          <p:nvSpPr>
            <p:cNvPr id="3201" name="Line 57"/>
            <p:cNvSpPr>
              <a:spLocks noChangeShapeType="1"/>
            </p:cNvSpPr>
            <p:nvPr/>
          </p:nvSpPr>
          <p:spPr bwMode="auto">
            <a:xfrm flipH="1">
              <a:off x="3544" y="2071"/>
              <a:ext cx="24" cy="1"/>
            </a:xfrm>
            <a:prstGeom prst="line">
              <a:avLst/>
            </a:prstGeom>
            <a:noFill/>
            <a:ln w="12700">
              <a:solidFill>
                <a:srgbClr val="000000"/>
              </a:solidFill>
              <a:round/>
              <a:headEnd/>
              <a:tailEnd/>
            </a:ln>
          </p:spPr>
          <p:txBody>
            <a:bodyPr/>
            <a:lstStyle/>
            <a:p>
              <a:endParaRPr lang="en-US"/>
            </a:p>
          </p:txBody>
        </p:sp>
        <p:sp>
          <p:nvSpPr>
            <p:cNvPr id="3202" name="Line 58"/>
            <p:cNvSpPr>
              <a:spLocks noChangeShapeType="1"/>
            </p:cNvSpPr>
            <p:nvPr/>
          </p:nvSpPr>
          <p:spPr bwMode="auto">
            <a:xfrm flipH="1">
              <a:off x="3544" y="2029"/>
              <a:ext cx="24" cy="1"/>
            </a:xfrm>
            <a:prstGeom prst="line">
              <a:avLst/>
            </a:prstGeom>
            <a:noFill/>
            <a:ln w="12700">
              <a:solidFill>
                <a:srgbClr val="000000"/>
              </a:solidFill>
              <a:round/>
              <a:headEnd/>
              <a:tailEnd/>
            </a:ln>
          </p:spPr>
          <p:txBody>
            <a:bodyPr/>
            <a:lstStyle/>
            <a:p>
              <a:endParaRPr lang="en-US"/>
            </a:p>
          </p:txBody>
        </p:sp>
        <p:sp>
          <p:nvSpPr>
            <p:cNvPr id="3203" name="Line 59"/>
            <p:cNvSpPr>
              <a:spLocks noChangeShapeType="1"/>
            </p:cNvSpPr>
            <p:nvPr/>
          </p:nvSpPr>
          <p:spPr bwMode="auto">
            <a:xfrm flipH="1">
              <a:off x="3544" y="1978"/>
              <a:ext cx="24" cy="1"/>
            </a:xfrm>
            <a:prstGeom prst="line">
              <a:avLst/>
            </a:prstGeom>
            <a:noFill/>
            <a:ln w="12700">
              <a:solidFill>
                <a:srgbClr val="000000"/>
              </a:solidFill>
              <a:round/>
              <a:headEnd/>
              <a:tailEnd/>
            </a:ln>
          </p:spPr>
          <p:txBody>
            <a:bodyPr/>
            <a:lstStyle/>
            <a:p>
              <a:endParaRPr lang="en-US"/>
            </a:p>
          </p:txBody>
        </p:sp>
        <p:sp>
          <p:nvSpPr>
            <p:cNvPr id="3204" name="Line 60"/>
            <p:cNvSpPr>
              <a:spLocks noChangeShapeType="1"/>
            </p:cNvSpPr>
            <p:nvPr/>
          </p:nvSpPr>
          <p:spPr bwMode="auto">
            <a:xfrm flipH="1">
              <a:off x="3544" y="1893"/>
              <a:ext cx="24" cy="1"/>
            </a:xfrm>
            <a:prstGeom prst="line">
              <a:avLst/>
            </a:prstGeom>
            <a:noFill/>
            <a:ln w="12700">
              <a:solidFill>
                <a:srgbClr val="000000"/>
              </a:solidFill>
              <a:round/>
              <a:headEnd/>
              <a:tailEnd/>
            </a:ln>
          </p:spPr>
          <p:txBody>
            <a:bodyPr/>
            <a:lstStyle/>
            <a:p>
              <a:endParaRPr lang="en-US"/>
            </a:p>
          </p:txBody>
        </p:sp>
        <p:sp>
          <p:nvSpPr>
            <p:cNvPr id="3205" name="Line 61"/>
            <p:cNvSpPr>
              <a:spLocks noChangeShapeType="1"/>
            </p:cNvSpPr>
            <p:nvPr/>
          </p:nvSpPr>
          <p:spPr bwMode="auto">
            <a:xfrm flipH="1">
              <a:off x="3544" y="1842"/>
              <a:ext cx="24" cy="1"/>
            </a:xfrm>
            <a:prstGeom prst="line">
              <a:avLst/>
            </a:prstGeom>
            <a:noFill/>
            <a:ln w="12700">
              <a:solidFill>
                <a:srgbClr val="000000"/>
              </a:solidFill>
              <a:round/>
              <a:headEnd/>
              <a:tailEnd/>
            </a:ln>
          </p:spPr>
          <p:txBody>
            <a:bodyPr/>
            <a:lstStyle/>
            <a:p>
              <a:endParaRPr lang="en-US"/>
            </a:p>
          </p:txBody>
        </p:sp>
        <p:sp>
          <p:nvSpPr>
            <p:cNvPr id="3206" name="Line 62"/>
            <p:cNvSpPr>
              <a:spLocks noChangeShapeType="1"/>
            </p:cNvSpPr>
            <p:nvPr/>
          </p:nvSpPr>
          <p:spPr bwMode="auto">
            <a:xfrm flipH="1">
              <a:off x="3544" y="1800"/>
              <a:ext cx="24" cy="1"/>
            </a:xfrm>
            <a:prstGeom prst="line">
              <a:avLst/>
            </a:prstGeom>
            <a:noFill/>
            <a:ln w="12700">
              <a:solidFill>
                <a:srgbClr val="000000"/>
              </a:solidFill>
              <a:round/>
              <a:headEnd/>
              <a:tailEnd/>
            </a:ln>
          </p:spPr>
          <p:txBody>
            <a:bodyPr/>
            <a:lstStyle/>
            <a:p>
              <a:endParaRPr lang="en-US"/>
            </a:p>
          </p:txBody>
        </p:sp>
        <p:sp>
          <p:nvSpPr>
            <p:cNvPr id="3207" name="Line 63"/>
            <p:cNvSpPr>
              <a:spLocks noChangeShapeType="1"/>
            </p:cNvSpPr>
            <p:nvPr/>
          </p:nvSpPr>
          <p:spPr bwMode="auto">
            <a:xfrm flipH="1">
              <a:off x="3544" y="1749"/>
              <a:ext cx="24" cy="1"/>
            </a:xfrm>
            <a:prstGeom prst="line">
              <a:avLst/>
            </a:prstGeom>
            <a:noFill/>
            <a:ln w="12700">
              <a:solidFill>
                <a:srgbClr val="000000"/>
              </a:solidFill>
              <a:round/>
              <a:headEnd/>
              <a:tailEnd/>
            </a:ln>
          </p:spPr>
          <p:txBody>
            <a:bodyPr/>
            <a:lstStyle/>
            <a:p>
              <a:endParaRPr lang="en-US"/>
            </a:p>
          </p:txBody>
        </p:sp>
        <p:sp>
          <p:nvSpPr>
            <p:cNvPr id="3208" name="Line 64"/>
            <p:cNvSpPr>
              <a:spLocks noChangeShapeType="1"/>
            </p:cNvSpPr>
            <p:nvPr/>
          </p:nvSpPr>
          <p:spPr bwMode="auto">
            <a:xfrm flipH="1">
              <a:off x="3544" y="1664"/>
              <a:ext cx="24" cy="1"/>
            </a:xfrm>
            <a:prstGeom prst="line">
              <a:avLst/>
            </a:prstGeom>
            <a:noFill/>
            <a:ln w="12700">
              <a:solidFill>
                <a:srgbClr val="000000"/>
              </a:solidFill>
              <a:round/>
              <a:headEnd/>
              <a:tailEnd/>
            </a:ln>
          </p:spPr>
          <p:txBody>
            <a:bodyPr/>
            <a:lstStyle/>
            <a:p>
              <a:endParaRPr lang="en-US"/>
            </a:p>
          </p:txBody>
        </p:sp>
        <p:sp>
          <p:nvSpPr>
            <p:cNvPr id="3209" name="Line 65"/>
            <p:cNvSpPr>
              <a:spLocks noChangeShapeType="1"/>
            </p:cNvSpPr>
            <p:nvPr/>
          </p:nvSpPr>
          <p:spPr bwMode="auto">
            <a:xfrm flipH="1">
              <a:off x="3544" y="1613"/>
              <a:ext cx="24" cy="1"/>
            </a:xfrm>
            <a:prstGeom prst="line">
              <a:avLst/>
            </a:prstGeom>
            <a:noFill/>
            <a:ln w="12700">
              <a:solidFill>
                <a:srgbClr val="000000"/>
              </a:solidFill>
              <a:round/>
              <a:headEnd/>
              <a:tailEnd/>
            </a:ln>
          </p:spPr>
          <p:txBody>
            <a:bodyPr/>
            <a:lstStyle/>
            <a:p>
              <a:endParaRPr lang="en-US"/>
            </a:p>
          </p:txBody>
        </p:sp>
        <p:sp>
          <p:nvSpPr>
            <p:cNvPr id="3210" name="Line 66"/>
            <p:cNvSpPr>
              <a:spLocks noChangeShapeType="1"/>
            </p:cNvSpPr>
            <p:nvPr/>
          </p:nvSpPr>
          <p:spPr bwMode="auto">
            <a:xfrm flipH="1">
              <a:off x="3544" y="1571"/>
              <a:ext cx="24" cy="1"/>
            </a:xfrm>
            <a:prstGeom prst="line">
              <a:avLst/>
            </a:prstGeom>
            <a:noFill/>
            <a:ln w="12700">
              <a:solidFill>
                <a:srgbClr val="000000"/>
              </a:solidFill>
              <a:round/>
              <a:headEnd/>
              <a:tailEnd/>
            </a:ln>
          </p:spPr>
          <p:txBody>
            <a:bodyPr/>
            <a:lstStyle/>
            <a:p>
              <a:endParaRPr lang="en-US"/>
            </a:p>
          </p:txBody>
        </p:sp>
        <p:sp>
          <p:nvSpPr>
            <p:cNvPr id="3211" name="Line 67"/>
            <p:cNvSpPr>
              <a:spLocks noChangeShapeType="1"/>
            </p:cNvSpPr>
            <p:nvPr/>
          </p:nvSpPr>
          <p:spPr bwMode="auto">
            <a:xfrm flipH="1">
              <a:off x="3544" y="1520"/>
              <a:ext cx="24" cy="1"/>
            </a:xfrm>
            <a:prstGeom prst="line">
              <a:avLst/>
            </a:prstGeom>
            <a:noFill/>
            <a:ln w="12700">
              <a:solidFill>
                <a:srgbClr val="000000"/>
              </a:solidFill>
              <a:round/>
              <a:headEnd/>
              <a:tailEnd/>
            </a:ln>
          </p:spPr>
          <p:txBody>
            <a:bodyPr/>
            <a:lstStyle/>
            <a:p>
              <a:endParaRPr lang="en-US"/>
            </a:p>
          </p:txBody>
        </p:sp>
        <p:sp>
          <p:nvSpPr>
            <p:cNvPr id="3212" name="Line 68"/>
            <p:cNvSpPr>
              <a:spLocks noChangeShapeType="1"/>
            </p:cNvSpPr>
            <p:nvPr/>
          </p:nvSpPr>
          <p:spPr bwMode="auto">
            <a:xfrm flipH="1">
              <a:off x="3544" y="1435"/>
              <a:ext cx="24" cy="1"/>
            </a:xfrm>
            <a:prstGeom prst="line">
              <a:avLst/>
            </a:prstGeom>
            <a:noFill/>
            <a:ln w="12700">
              <a:solidFill>
                <a:srgbClr val="000000"/>
              </a:solidFill>
              <a:round/>
              <a:headEnd/>
              <a:tailEnd/>
            </a:ln>
          </p:spPr>
          <p:txBody>
            <a:bodyPr/>
            <a:lstStyle/>
            <a:p>
              <a:endParaRPr lang="en-US"/>
            </a:p>
          </p:txBody>
        </p:sp>
        <p:sp>
          <p:nvSpPr>
            <p:cNvPr id="3213" name="Line 69"/>
            <p:cNvSpPr>
              <a:spLocks noChangeShapeType="1"/>
            </p:cNvSpPr>
            <p:nvPr/>
          </p:nvSpPr>
          <p:spPr bwMode="auto">
            <a:xfrm flipH="1">
              <a:off x="3544" y="1384"/>
              <a:ext cx="24" cy="1"/>
            </a:xfrm>
            <a:prstGeom prst="line">
              <a:avLst/>
            </a:prstGeom>
            <a:noFill/>
            <a:ln w="12700">
              <a:solidFill>
                <a:srgbClr val="000000"/>
              </a:solidFill>
              <a:round/>
              <a:headEnd/>
              <a:tailEnd/>
            </a:ln>
          </p:spPr>
          <p:txBody>
            <a:bodyPr/>
            <a:lstStyle/>
            <a:p>
              <a:endParaRPr lang="en-US"/>
            </a:p>
          </p:txBody>
        </p:sp>
        <p:sp>
          <p:nvSpPr>
            <p:cNvPr id="3214" name="Line 70"/>
            <p:cNvSpPr>
              <a:spLocks noChangeShapeType="1"/>
            </p:cNvSpPr>
            <p:nvPr/>
          </p:nvSpPr>
          <p:spPr bwMode="auto">
            <a:xfrm flipH="1">
              <a:off x="3544" y="1342"/>
              <a:ext cx="24" cy="1"/>
            </a:xfrm>
            <a:prstGeom prst="line">
              <a:avLst/>
            </a:prstGeom>
            <a:noFill/>
            <a:ln w="12700">
              <a:solidFill>
                <a:srgbClr val="000000"/>
              </a:solidFill>
              <a:round/>
              <a:headEnd/>
              <a:tailEnd/>
            </a:ln>
          </p:spPr>
          <p:txBody>
            <a:bodyPr/>
            <a:lstStyle/>
            <a:p>
              <a:endParaRPr lang="en-US"/>
            </a:p>
          </p:txBody>
        </p:sp>
        <p:sp>
          <p:nvSpPr>
            <p:cNvPr id="3215" name="Line 71"/>
            <p:cNvSpPr>
              <a:spLocks noChangeShapeType="1"/>
            </p:cNvSpPr>
            <p:nvPr/>
          </p:nvSpPr>
          <p:spPr bwMode="auto">
            <a:xfrm flipH="1">
              <a:off x="3544" y="1291"/>
              <a:ext cx="24" cy="1"/>
            </a:xfrm>
            <a:prstGeom prst="line">
              <a:avLst/>
            </a:prstGeom>
            <a:noFill/>
            <a:ln w="12700">
              <a:solidFill>
                <a:srgbClr val="000000"/>
              </a:solidFill>
              <a:round/>
              <a:headEnd/>
              <a:tailEnd/>
            </a:ln>
          </p:spPr>
          <p:txBody>
            <a:bodyPr/>
            <a:lstStyle/>
            <a:p>
              <a:endParaRPr lang="en-US"/>
            </a:p>
          </p:txBody>
        </p:sp>
      </p:grpSp>
      <p:grpSp>
        <p:nvGrpSpPr>
          <p:cNvPr id="4" name="Group 98"/>
          <p:cNvGrpSpPr>
            <a:grpSpLocks/>
          </p:cNvGrpSpPr>
          <p:nvPr/>
        </p:nvGrpSpPr>
        <p:grpSpPr bwMode="auto">
          <a:xfrm>
            <a:off x="2222500" y="5208588"/>
            <a:ext cx="4397375" cy="96837"/>
            <a:chOff x="1264" y="3030"/>
            <a:chExt cx="2305" cy="51"/>
          </a:xfrm>
        </p:grpSpPr>
        <p:sp>
          <p:nvSpPr>
            <p:cNvPr id="3150" name="Line 73"/>
            <p:cNvSpPr>
              <a:spLocks noChangeShapeType="1"/>
            </p:cNvSpPr>
            <p:nvPr/>
          </p:nvSpPr>
          <p:spPr bwMode="auto">
            <a:xfrm flipV="1">
              <a:off x="1264" y="3030"/>
              <a:ext cx="1" cy="51"/>
            </a:xfrm>
            <a:prstGeom prst="line">
              <a:avLst/>
            </a:prstGeom>
            <a:noFill/>
            <a:ln w="12700">
              <a:solidFill>
                <a:srgbClr val="000000"/>
              </a:solidFill>
              <a:round/>
              <a:headEnd/>
              <a:tailEnd/>
            </a:ln>
          </p:spPr>
          <p:txBody>
            <a:bodyPr/>
            <a:lstStyle/>
            <a:p>
              <a:endParaRPr lang="en-US"/>
            </a:p>
          </p:txBody>
        </p:sp>
        <p:sp>
          <p:nvSpPr>
            <p:cNvPr id="3151" name="Line 74"/>
            <p:cNvSpPr>
              <a:spLocks noChangeShapeType="1"/>
            </p:cNvSpPr>
            <p:nvPr/>
          </p:nvSpPr>
          <p:spPr bwMode="auto">
            <a:xfrm flipV="1">
              <a:off x="1648" y="3030"/>
              <a:ext cx="1" cy="51"/>
            </a:xfrm>
            <a:prstGeom prst="line">
              <a:avLst/>
            </a:prstGeom>
            <a:noFill/>
            <a:ln w="12700">
              <a:solidFill>
                <a:srgbClr val="000000"/>
              </a:solidFill>
              <a:round/>
              <a:headEnd/>
              <a:tailEnd/>
            </a:ln>
          </p:spPr>
          <p:txBody>
            <a:bodyPr/>
            <a:lstStyle/>
            <a:p>
              <a:endParaRPr lang="en-US"/>
            </a:p>
          </p:txBody>
        </p:sp>
        <p:sp>
          <p:nvSpPr>
            <p:cNvPr id="3152" name="Line 75"/>
            <p:cNvSpPr>
              <a:spLocks noChangeShapeType="1"/>
            </p:cNvSpPr>
            <p:nvPr/>
          </p:nvSpPr>
          <p:spPr bwMode="auto">
            <a:xfrm flipV="1">
              <a:off x="2032" y="3030"/>
              <a:ext cx="1" cy="51"/>
            </a:xfrm>
            <a:prstGeom prst="line">
              <a:avLst/>
            </a:prstGeom>
            <a:noFill/>
            <a:ln w="12700">
              <a:solidFill>
                <a:srgbClr val="000000"/>
              </a:solidFill>
              <a:round/>
              <a:headEnd/>
              <a:tailEnd/>
            </a:ln>
          </p:spPr>
          <p:txBody>
            <a:bodyPr/>
            <a:lstStyle/>
            <a:p>
              <a:endParaRPr lang="en-US"/>
            </a:p>
          </p:txBody>
        </p:sp>
        <p:sp>
          <p:nvSpPr>
            <p:cNvPr id="3153" name="Line 76"/>
            <p:cNvSpPr>
              <a:spLocks noChangeShapeType="1"/>
            </p:cNvSpPr>
            <p:nvPr/>
          </p:nvSpPr>
          <p:spPr bwMode="auto">
            <a:xfrm flipV="1">
              <a:off x="2416" y="3030"/>
              <a:ext cx="1" cy="51"/>
            </a:xfrm>
            <a:prstGeom prst="line">
              <a:avLst/>
            </a:prstGeom>
            <a:noFill/>
            <a:ln w="12700">
              <a:solidFill>
                <a:srgbClr val="000000"/>
              </a:solidFill>
              <a:round/>
              <a:headEnd/>
              <a:tailEnd/>
            </a:ln>
          </p:spPr>
          <p:txBody>
            <a:bodyPr/>
            <a:lstStyle/>
            <a:p>
              <a:endParaRPr lang="en-US"/>
            </a:p>
          </p:txBody>
        </p:sp>
        <p:sp>
          <p:nvSpPr>
            <p:cNvPr id="3154" name="Line 77"/>
            <p:cNvSpPr>
              <a:spLocks noChangeShapeType="1"/>
            </p:cNvSpPr>
            <p:nvPr/>
          </p:nvSpPr>
          <p:spPr bwMode="auto">
            <a:xfrm flipV="1">
              <a:off x="2800" y="3030"/>
              <a:ext cx="1" cy="51"/>
            </a:xfrm>
            <a:prstGeom prst="line">
              <a:avLst/>
            </a:prstGeom>
            <a:noFill/>
            <a:ln w="12700">
              <a:solidFill>
                <a:srgbClr val="000000"/>
              </a:solidFill>
              <a:round/>
              <a:headEnd/>
              <a:tailEnd/>
            </a:ln>
          </p:spPr>
          <p:txBody>
            <a:bodyPr/>
            <a:lstStyle/>
            <a:p>
              <a:endParaRPr lang="en-US"/>
            </a:p>
          </p:txBody>
        </p:sp>
        <p:sp>
          <p:nvSpPr>
            <p:cNvPr id="3155" name="Line 78"/>
            <p:cNvSpPr>
              <a:spLocks noChangeShapeType="1"/>
            </p:cNvSpPr>
            <p:nvPr/>
          </p:nvSpPr>
          <p:spPr bwMode="auto">
            <a:xfrm flipV="1">
              <a:off x="3184" y="3030"/>
              <a:ext cx="1" cy="51"/>
            </a:xfrm>
            <a:prstGeom prst="line">
              <a:avLst/>
            </a:prstGeom>
            <a:noFill/>
            <a:ln w="12700">
              <a:solidFill>
                <a:srgbClr val="000000"/>
              </a:solidFill>
              <a:round/>
              <a:headEnd/>
              <a:tailEnd/>
            </a:ln>
          </p:spPr>
          <p:txBody>
            <a:bodyPr/>
            <a:lstStyle/>
            <a:p>
              <a:endParaRPr lang="en-US"/>
            </a:p>
          </p:txBody>
        </p:sp>
        <p:sp>
          <p:nvSpPr>
            <p:cNvPr id="3156" name="Line 79"/>
            <p:cNvSpPr>
              <a:spLocks noChangeShapeType="1"/>
            </p:cNvSpPr>
            <p:nvPr/>
          </p:nvSpPr>
          <p:spPr bwMode="auto">
            <a:xfrm flipV="1">
              <a:off x="3568" y="3030"/>
              <a:ext cx="1" cy="51"/>
            </a:xfrm>
            <a:prstGeom prst="line">
              <a:avLst/>
            </a:prstGeom>
            <a:noFill/>
            <a:ln w="12700">
              <a:solidFill>
                <a:srgbClr val="000000"/>
              </a:solidFill>
              <a:round/>
              <a:headEnd/>
              <a:tailEnd/>
            </a:ln>
          </p:spPr>
          <p:txBody>
            <a:bodyPr/>
            <a:lstStyle/>
            <a:p>
              <a:endParaRPr lang="en-US"/>
            </a:p>
          </p:txBody>
        </p:sp>
        <p:sp>
          <p:nvSpPr>
            <p:cNvPr id="3157" name="Line 80"/>
            <p:cNvSpPr>
              <a:spLocks noChangeShapeType="1"/>
            </p:cNvSpPr>
            <p:nvPr/>
          </p:nvSpPr>
          <p:spPr bwMode="auto">
            <a:xfrm flipV="1">
              <a:off x="1360" y="3055"/>
              <a:ext cx="1" cy="26"/>
            </a:xfrm>
            <a:prstGeom prst="line">
              <a:avLst/>
            </a:prstGeom>
            <a:noFill/>
            <a:ln w="12700">
              <a:solidFill>
                <a:srgbClr val="000000"/>
              </a:solidFill>
              <a:round/>
              <a:headEnd/>
              <a:tailEnd/>
            </a:ln>
          </p:spPr>
          <p:txBody>
            <a:bodyPr/>
            <a:lstStyle/>
            <a:p>
              <a:endParaRPr lang="en-US"/>
            </a:p>
          </p:txBody>
        </p:sp>
        <p:sp>
          <p:nvSpPr>
            <p:cNvPr id="3158" name="Line 81"/>
            <p:cNvSpPr>
              <a:spLocks noChangeShapeType="1"/>
            </p:cNvSpPr>
            <p:nvPr/>
          </p:nvSpPr>
          <p:spPr bwMode="auto">
            <a:xfrm flipV="1">
              <a:off x="1456" y="3055"/>
              <a:ext cx="1" cy="26"/>
            </a:xfrm>
            <a:prstGeom prst="line">
              <a:avLst/>
            </a:prstGeom>
            <a:noFill/>
            <a:ln w="12700">
              <a:solidFill>
                <a:srgbClr val="000000"/>
              </a:solidFill>
              <a:round/>
              <a:headEnd/>
              <a:tailEnd/>
            </a:ln>
          </p:spPr>
          <p:txBody>
            <a:bodyPr/>
            <a:lstStyle/>
            <a:p>
              <a:endParaRPr lang="en-US"/>
            </a:p>
          </p:txBody>
        </p:sp>
        <p:sp>
          <p:nvSpPr>
            <p:cNvPr id="3159" name="Line 82"/>
            <p:cNvSpPr>
              <a:spLocks noChangeShapeType="1"/>
            </p:cNvSpPr>
            <p:nvPr/>
          </p:nvSpPr>
          <p:spPr bwMode="auto">
            <a:xfrm flipV="1">
              <a:off x="1552" y="3055"/>
              <a:ext cx="1" cy="26"/>
            </a:xfrm>
            <a:prstGeom prst="line">
              <a:avLst/>
            </a:prstGeom>
            <a:noFill/>
            <a:ln w="12700">
              <a:solidFill>
                <a:srgbClr val="000000"/>
              </a:solidFill>
              <a:round/>
              <a:headEnd/>
              <a:tailEnd/>
            </a:ln>
          </p:spPr>
          <p:txBody>
            <a:bodyPr/>
            <a:lstStyle/>
            <a:p>
              <a:endParaRPr lang="en-US"/>
            </a:p>
          </p:txBody>
        </p:sp>
        <p:sp>
          <p:nvSpPr>
            <p:cNvPr id="3160" name="Line 83"/>
            <p:cNvSpPr>
              <a:spLocks noChangeShapeType="1"/>
            </p:cNvSpPr>
            <p:nvPr/>
          </p:nvSpPr>
          <p:spPr bwMode="auto">
            <a:xfrm flipV="1">
              <a:off x="1744" y="3055"/>
              <a:ext cx="1" cy="26"/>
            </a:xfrm>
            <a:prstGeom prst="line">
              <a:avLst/>
            </a:prstGeom>
            <a:noFill/>
            <a:ln w="12700">
              <a:solidFill>
                <a:srgbClr val="000000"/>
              </a:solidFill>
              <a:round/>
              <a:headEnd/>
              <a:tailEnd/>
            </a:ln>
          </p:spPr>
          <p:txBody>
            <a:bodyPr/>
            <a:lstStyle/>
            <a:p>
              <a:endParaRPr lang="en-US"/>
            </a:p>
          </p:txBody>
        </p:sp>
        <p:sp>
          <p:nvSpPr>
            <p:cNvPr id="3161" name="Line 84"/>
            <p:cNvSpPr>
              <a:spLocks noChangeShapeType="1"/>
            </p:cNvSpPr>
            <p:nvPr/>
          </p:nvSpPr>
          <p:spPr bwMode="auto">
            <a:xfrm flipV="1">
              <a:off x="1840" y="3055"/>
              <a:ext cx="1" cy="26"/>
            </a:xfrm>
            <a:prstGeom prst="line">
              <a:avLst/>
            </a:prstGeom>
            <a:noFill/>
            <a:ln w="12700">
              <a:solidFill>
                <a:srgbClr val="000000"/>
              </a:solidFill>
              <a:round/>
              <a:headEnd/>
              <a:tailEnd/>
            </a:ln>
          </p:spPr>
          <p:txBody>
            <a:bodyPr/>
            <a:lstStyle/>
            <a:p>
              <a:endParaRPr lang="en-US"/>
            </a:p>
          </p:txBody>
        </p:sp>
        <p:sp>
          <p:nvSpPr>
            <p:cNvPr id="3162" name="Line 85"/>
            <p:cNvSpPr>
              <a:spLocks noChangeShapeType="1"/>
            </p:cNvSpPr>
            <p:nvPr/>
          </p:nvSpPr>
          <p:spPr bwMode="auto">
            <a:xfrm flipV="1">
              <a:off x="1936" y="3055"/>
              <a:ext cx="1" cy="26"/>
            </a:xfrm>
            <a:prstGeom prst="line">
              <a:avLst/>
            </a:prstGeom>
            <a:noFill/>
            <a:ln w="12700">
              <a:solidFill>
                <a:srgbClr val="000000"/>
              </a:solidFill>
              <a:round/>
              <a:headEnd/>
              <a:tailEnd/>
            </a:ln>
          </p:spPr>
          <p:txBody>
            <a:bodyPr/>
            <a:lstStyle/>
            <a:p>
              <a:endParaRPr lang="en-US"/>
            </a:p>
          </p:txBody>
        </p:sp>
        <p:sp>
          <p:nvSpPr>
            <p:cNvPr id="3163" name="Line 86"/>
            <p:cNvSpPr>
              <a:spLocks noChangeShapeType="1"/>
            </p:cNvSpPr>
            <p:nvPr/>
          </p:nvSpPr>
          <p:spPr bwMode="auto">
            <a:xfrm flipV="1">
              <a:off x="2128" y="3055"/>
              <a:ext cx="1" cy="26"/>
            </a:xfrm>
            <a:prstGeom prst="line">
              <a:avLst/>
            </a:prstGeom>
            <a:noFill/>
            <a:ln w="12700">
              <a:solidFill>
                <a:srgbClr val="000000"/>
              </a:solidFill>
              <a:round/>
              <a:headEnd/>
              <a:tailEnd/>
            </a:ln>
          </p:spPr>
          <p:txBody>
            <a:bodyPr/>
            <a:lstStyle/>
            <a:p>
              <a:endParaRPr lang="en-US"/>
            </a:p>
          </p:txBody>
        </p:sp>
        <p:sp>
          <p:nvSpPr>
            <p:cNvPr id="3164" name="Line 87"/>
            <p:cNvSpPr>
              <a:spLocks noChangeShapeType="1"/>
            </p:cNvSpPr>
            <p:nvPr/>
          </p:nvSpPr>
          <p:spPr bwMode="auto">
            <a:xfrm flipV="1">
              <a:off x="2224" y="3055"/>
              <a:ext cx="1" cy="26"/>
            </a:xfrm>
            <a:prstGeom prst="line">
              <a:avLst/>
            </a:prstGeom>
            <a:noFill/>
            <a:ln w="12700">
              <a:solidFill>
                <a:srgbClr val="000000"/>
              </a:solidFill>
              <a:round/>
              <a:headEnd/>
              <a:tailEnd/>
            </a:ln>
          </p:spPr>
          <p:txBody>
            <a:bodyPr/>
            <a:lstStyle/>
            <a:p>
              <a:endParaRPr lang="en-US"/>
            </a:p>
          </p:txBody>
        </p:sp>
        <p:sp>
          <p:nvSpPr>
            <p:cNvPr id="3165" name="Line 88"/>
            <p:cNvSpPr>
              <a:spLocks noChangeShapeType="1"/>
            </p:cNvSpPr>
            <p:nvPr/>
          </p:nvSpPr>
          <p:spPr bwMode="auto">
            <a:xfrm flipV="1">
              <a:off x="2320" y="3055"/>
              <a:ext cx="1" cy="26"/>
            </a:xfrm>
            <a:prstGeom prst="line">
              <a:avLst/>
            </a:prstGeom>
            <a:noFill/>
            <a:ln w="12700">
              <a:solidFill>
                <a:srgbClr val="000000"/>
              </a:solidFill>
              <a:round/>
              <a:headEnd/>
              <a:tailEnd/>
            </a:ln>
          </p:spPr>
          <p:txBody>
            <a:bodyPr/>
            <a:lstStyle/>
            <a:p>
              <a:endParaRPr lang="en-US"/>
            </a:p>
          </p:txBody>
        </p:sp>
        <p:sp>
          <p:nvSpPr>
            <p:cNvPr id="3166" name="Line 89"/>
            <p:cNvSpPr>
              <a:spLocks noChangeShapeType="1"/>
            </p:cNvSpPr>
            <p:nvPr/>
          </p:nvSpPr>
          <p:spPr bwMode="auto">
            <a:xfrm flipV="1">
              <a:off x="2512" y="3055"/>
              <a:ext cx="1" cy="26"/>
            </a:xfrm>
            <a:prstGeom prst="line">
              <a:avLst/>
            </a:prstGeom>
            <a:noFill/>
            <a:ln w="12700">
              <a:solidFill>
                <a:srgbClr val="000000"/>
              </a:solidFill>
              <a:round/>
              <a:headEnd/>
              <a:tailEnd/>
            </a:ln>
          </p:spPr>
          <p:txBody>
            <a:bodyPr/>
            <a:lstStyle/>
            <a:p>
              <a:endParaRPr lang="en-US"/>
            </a:p>
          </p:txBody>
        </p:sp>
        <p:sp>
          <p:nvSpPr>
            <p:cNvPr id="3167" name="Line 90"/>
            <p:cNvSpPr>
              <a:spLocks noChangeShapeType="1"/>
            </p:cNvSpPr>
            <p:nvPr/>
          </p:nvSpPr>
          <p:spPr bwMode="auto">
            <a:xfrm flipV="1">
              <a:off x="2608" y="3055"/>
              <a:ext cx="1" cy="26"/>
            </a:xfrm>
            <a:prstGeom prst="line">
              <a:avLst/>
            </a:prstGeom>
            <a:noFill/>
            <a:ln w="12700">
              <a:solidFill>
                <a:srgbClr val="000000"/>
              </a:solidFill>
              <a:round/>
              <a:headEnd/>
              <a:tailEnd/>
            </a:ln>
          </p:spPr>
          <p:txBody>
            <a:bodyPr/>
            <a:lstStyle/>
            <a:p>
              <a:endParaRPr lang="en-US"/>
            </a:p>
          </p:txBody>
        </p:sp>
        <p:sp>
          <p:nvSpPr>
            <p:cNvPr id="3168" name="Line 91"/>
            <p:cNvSpPr>
              <a:spLocks noChangeShapeType="1"/>
            </p:cNvSpPr>
            <p:nvPr/>
          </p:nvSpPr>
          <p:spPr bwMode="auto">
            <a:xfrm flipV="1">
              <a:off x="2704" y="3055"/>
              <a:ext cx="1" cy="26"/>
            </a:xfrm>
            <a:prstGeom prst="line">
              <a:avLst/>
            </a:prstGeom>
            <a:noFill/>
            <a:ln w="12700">
              <a:solidFill>
                <a:srgbClr val="000000"/>
              </a:solidFill>
              <a:round/>
              <a:headEnd/>
              <a:tailEnd/>
            </a:ln>
          </p:spPr>
          <p:txBody>
            <a:bodyPr/>
            <a:lstStyle/>
            <a:p>
              <a:endParaRPr lang="en-US"/>
            </a:p>
          </p:txBody>
        </p:sp>
        <p:sp>
          <p:nvSpPr>
            <p:cNvPr id="3169" name="Line 92"/>
            <p:cNvSpPr>
              <a:spLocks noChangeShapeType="1"/>
            </p:cNvSpPr>
            <p:nvPr/>
          </p:nvSpPr>
          <p:spPr bwMode="auto">
            <a:xfrm flipV="1">
              <a:off x="2896" y="3055"/>
              <a:ext cx="1" cy="26"/>
            </a:xfrm>
            <a:prstGeom prst="line">
              <a:avLst/>
            </a:prstGeom>
            <a:noFill/>
            <a:ln w="12700">
              <a:solidFill>
                <a:srgbClr val="000000"/>
              </a:solidFill>
              <a:round/>
              <a:headEnd/>
              <a:tailEnd/>
            </a:ln>
          </p:spPr>
          <p:txBody>
            <a:bodyPr/>
            <a:lstStyle/>
            <a:p>
              <a:endParaRPr lang="en-US"/>
            </a:p>
          </p:txBody>
        </p:sp>
        <p:sp>
          <p:nvSpPr>
            <p:cNvPr id="3170" name="Line 93"/>
            <p:cNvSpPr>
              <a:spLocks noChangeShapeType="1"/>
            </p:cNvSpPr>
            <p:nvPr/>
          </p:nvSpPr>
          <p:spPr bwMode="auto">
            <a:xfrm flipV="1">
              <a:off x="2992" y="3055"/>
              <a:ext cx="1" cy="26"/>
            </a:xfrm>
            <a:prstGeom prst="line">
              <a:avLst/>
            </a:prstGeom>
            <a:noFill/>
            <a:ln w="12700">
              <a:solidFill>
                <a:srgbClr val="000000"/>
              </a:solidFill>
              <a:round/>
              <a:headEnd/>
              <a:tailEnd/>
            </a:ln>
          </p:spPr>
          <p:txBody>
            <a:bodyPr/>
            <a:lstStyle/>
            <a:p>
              <a:endParaRPr lang="en-US"/>
            </a:p>
          </p:txBody>
        </p:sp>
        <p:sp>
          <p:nvSpPr>
            <p:cNvPr id="3171" name="Line 94"/>
            <p:cNvSpPr>
              <a:spLocks noChangeShapeType="1"/>
            </p:cNvSpPr>
            <p:nvPr/>
          </p:nvSpPr>
          <p:spPr bwMode="auto">
            <a:xfrm flipV="1">
              <a:off x="3088" y="3055"/>
              <a:ext cx="1" cy="26"/>
            </a:xfrm>
            <a:prstGeom prst="line">
              <a:avLst/>
            </a:prstGeom>
            <a:noFill/>
            <a:ln w="12700">
              <a:solidFill>
                <a:srgbClr val="000000"/>
              </a:solidFill>
              <a:round/>
              <a:headEnd/>
              <a:tailEnd/>
            </a:ln>
          </p:spPr>
          <p:txBody>
            <a:bodyPr/>
            <a:lstStyle/>
            <a:p>
              <a:endParaRPr lang="en-US"/>
            </a:p>
          </p:txBody>
        </p:sp>
        <p:sp>
          <p:nvSpPr>
            <p:cNvPr id="3172" name="Line 95"/>
            <p:cNvSpPr>
              <a:spLocks noChangeShapeType="1"/>
            </p:cNvSpPr>
            <p:nvPr/>
          </p:nvSpPr>
          <p:spPr bwMode="auto">
            <a:xfrm flipV="1">
              <a:off x="3280" y="3055"/>
              <a:ext cx="1" cy="26"/>
            </a:xfrm>
            <a:prstGeom prst="line">
              <a:avLst/>
            </a:prstGeom>
            <a:noFill/>
            <a:ln w="12700">
              <a:solidFill>
                <a:srgbClr val="000000"/>
              </a:solidFill>
              <a:round/>
              <a:headEnd/>
              <a:tailEnd/>
            </a:ln>
          </p:spPr>
          <p:txBody>
            <a:bodyPr/>
            <a:lstStyle/>
            <a:p>
              <a:endParaRPr lang="en-US"/>
            </a:p>
          </p:txBody>
        </p:sp>
        <p:sp>
          <p:nvSpPr>
            <p:cNvPr id="3173" name="Line 96"/>
            <p:cNvSpPr>
              <a:spLocks noChangeShapeType="1"/>
            </p:cNvSpPr>
            <p:nvPr/>
          </p:nvSpPr>
          <p:spPr bwMode="auto">
            <a:xfrm flipV="1">
              <a:off x="3376" y="3055"/>
              <a:ext cx="1" cy="26"/>
            </a:xfrm>
            <a:prstGeom prst="line">
              <a:avLst/>
            </a:prstGeom>
            <a:noFill/>
            <a:ln w="12700">
              <a:solidFill>
                <a:srgbClr val="000000"/>
              </a:solidFill>
              <a:round/>
              <a:headEnd/>
              <a:tailEnd/>
            </a:ln>
          </p:spPr>
          <p:txBody>
            <a:bodyPr/>
            <a:lstStyle/>
            <a:p>
              <a:endParaRPr lang="en-US"/>
            </a:p>
          </p:txBody>
        </p:sp>
        <p:sp>
          <p:nvSpPr>
            <p:cNvPr id="3174" name="Line 97"/>
            <p:cNvSpPr>
              <a:spLocks noChangeShapeType="1"/>
            </p:cNvSpPr>
            <p:nvPr/>
          </p:nvSpPr>
          <p:spPr bwMode="auto">
            <a:xfrm flipV="1">
              <a:off x="3472" y="3055"/>
              <a:ext cx="1" cy="26"/>
            </a:xfrm>
            <a:prstGeom prst="line">
              <a:avLst/>
            </a:prstGeom>
            <a:noFill/>
            <a:ln w="12700">
              <a:solidFill>
                <a:srgbClr val="000000"/>
              </a:solidFill>
              <a:round/>
              <a:headEnd/>
              <a:tailEnd/>
            </a:ln>
          </p:spPr>
          <p:txBody>
            <a:bodyPr/>
            <a:lstStyle/>
            <a:p>
              <a:endParaRPr lang="en-US"/>
            </a:p>
          </p:txBody>
        </p:sp>
      </p:grpSp>
      <p:grpSp>
        <p:nvGrpSpPr>
          <p:cNvPr id="5" name="Group 124"/>
          <p:cNvGrpSpPr>
            <a:grpSpLocks/>
          </p:cNvGrpSpPr>
          <p:nvPr/>
        </p:nvGrpSpPr>
        <p:grpSpPr bwMode="auto">
          <a:xfrm>
            <a:off x="2222500" y="1809750"/>
            <a:ext cx="4397375" cy="95250"/>
            <a:chOff x="1264" y="1249"/>
            <a:chExt cx="2305" cy="50"/>
          </a:xfrm>
        </p:grpSpPr>
        <p:sp>
          <p:nvSpPr>
            <p:cNvPr id="3125" name="Line 99"/>
            <p:cNvSpPr>
              <a:spLocks noChangeShapeType="1"/>
            </p:cNvSpPr>
            <p:nvPr/>
          </p:nvSpPr>
          <p:spPr bwMode="auto">
            <a:xfrm>
              <a:off x="1264" y="1249"/>
              <a:ext cx="1" cy="50"/>
            </a:xfrm>
            <a:prstGeom prst="line">
              <a:avLst/>
            </a:prstGeom>
            <a:noFill/>
            <a:ln w="12700">
              <a:solidFill>
                <a:srgbClr val="000000"/>
              </a:solidFill>
              <a:round/>
              <a:headEnd/>
              <a:tailEnd/>
            </a:ln>
          </p:spPr>
          <p:txBody>
            <a:bodyPr/>
            <a:lstStyle/>
            <a:p>
              <a:endParaRPr lang="en-US"/>
            </a:p>
          </p:txBody>
        </p:sp>
        <p:sp>
          <p:nvSpPr>
            <p:cNvPr id="3126" name="Line 100"/>
            <p:cNvSpPr>
              <a:spLocks noChangeShapeType="1"/>
            </p:cNvSpPr>
            <p:nvPr/>
          </p:nvSpPr>
          <p:spPr bwMode="auto">
            <a:xfrm>
              <a:off x="1648" y="1249"/>
              <a:ext cx="1" cy="50"/>
            </a:xfrm>
            <a:prstGeom prst="line">
              <a:avLst/>
            </a:prstGeom>
            <a:noFill/>
            <a:ln w="12700">
              <a:solidFill>
                <a:srgbClr val="000000"/>
              </a:solidFill>
              <a:round/>
              <a:headEnd/>
              <a:tailEnd/>
            </a:ln>
          </p:spPr>
          <p:txBody>
            <a:bodyPr/>
            <a:lstStyle/>
            <a:p>
              <a:endParaRPr lang="en-US"/>
            </a:p>
          </p:txBody>
        </p:sp>
        <p:sp>
          <p:nvSpPr>
            <p:cNvPr id="3127" name="Line 101"/>
            <p:cNvSpPr>
              <a:spLocks noChangeShapeType="1"/>
            </p:cNvSpPr>
            <p:nvPr/>
          </p:nvSpPr>
          <p:spPr bwMode="auto">
            <a:xfrm>
              <a:off x="2032" y="1249"/>
              <a:ext cx="1" cy="50"/>
            </a:xfrm>
            <a:prstGeom prst="line">
              <a:avLst/>
            </a:prstGeom>
            <a:noFill/>
            <a:ln w="12700">
              <a:solidFill>
                <a:srgbClr val="000000"/>
              </a:solidFill>
              <a:round/>
              <a:headEnd/>
              <a:tailEnd/>
            </a:ln>
          </p:spPr>
          <p:txBody>
            <a:bodyPr/>
            <a:lstStyle/>
            <a:p>
              <a:endParaRPr lang="en-US"/>
            </a:p>
          </p:txBody>
        </p:sp>
        <p:sp>
          <p:nvSpPr>
            <p:cNvPr id="3128" name="Line 102"/>
            <p:cNvSpPr>
              <a:spLocks noChangeShapeType="1"/>
            </p:cNvSpPr>
            <p:nvPr/>
          </p:nvSpPr>
          <p:spPr bwMode="auto">
            <a:xfrm>
              <a:off x="2416" y="1249"/>
              <a:ext cx="1" cy="50"/>
            </a:xfrm>
            <a:prstGeom prst="line">
              <a:avLst/>
            </a:prstGeom>
            <a:noFill/>
            <a:ln w="12700">
              <a:solidFill>
                <a:srgbClr val="000000"/>
              </a:solidFill>
              <a:round/>
              <a:headEnd/>
              <a:tailEnd/>
            </a:ln>
          </p:spPr>
          <p:txBody>
            <a:bodyPr/>
            <a:lstStyle/>
            <a:p>
              <a:endParaRPr lang="en-US"/>
            </a:p>
          </p:txBody>
        </p:sp>
        <p:sp>
          <p:nvSpPr>
            <p:cNvPr id="3129" name="Line 103"/>
            <p:cNvSpPr>
              <a:spLocks noChangeShapeType="1"/>
            </p:cNvSpPr>
            <p:nvPr/>
          </p:nvSpPr>
          <p:spPr bwMode="auto">
            <a:xfrm>
              <a:off x="2800" y="1249"/>
              <a:ext cx="1" cy="50"/>
            </a:xfrm>
            <a:prstGeom prst="line">
              <a:avLst/>
            </a:prstGeom>
            <a:noFill/>
            <a:ln w="12700">
              <a:solidFill>
                <a:srgbClr val="000000"/>
              </a:solidFill>
              <a:round/>
              <a:headEnd/>
              <a:tailEnd/>
            </a:ln>
          </p:spPr>
          <p:txBody>
            <a:bodyPr/>
            <a:lstStyle/>
            <a:p>
              <a:endParaRPr lang="en-US"/>
            </a:p>
          </p:txBody>
        </p:sp>
        <p:sp>
          <p:nvSpPr>
            <p:cNvPr id="3130" name="Line 104"/>
            <p:cNvSpPr>
              <a:spLocks noChangeShapeType="1"/>
            </p:cNvSpPr>
            <p:nvPr/>
          </p:nvSpPr>
          <p:spPr bwMode="auto">
            <a:xfrm>
              <a:off x="3184" y="1249"/>
              <a:ext cx="1" cy="50"/>
            </a:xfrm>
            <a:prstGeom prst="line">
              <a:avLst/>
            </a:prstGeom>
            <a:noFill/>
            <a:ln w="12700">
              <a:solidFill>
                <a:srgbClr val="000000"/>
              </a:solidFill>
              <a:round/>
              <a:headEnd/>
              <a:tailEnd/>
            </a:ln>
          </p:spPr>
          <p:txBody>
            <a:bodyPr/>
            <a:lstStyle/>
            <a:p>
              <a:endParaRPr lang="en-US"/>
            </a:p>
          </p:txBody>
        </p:sp>
        <p:sp>
          <p:nvSpPr>
            <p:cNvPr id="3131" name="Line 105"/>
            <p:cNvSpPr>
              <a:spLocks noChangeShapeType="1"/>
            </p:cNvSpPr>
            <p:nvPr/>
          </p:nvSpPr>
          <p:spPr bwMode="auto">
            <a:xfrm>
              <a:off x="3568" y="1249"/>
              <a:ext cx="1" cy="50"/>
            </a:xfrm>
            <a:prstGeom prst="line">
              <a:avLst/>
            </a:prstGeom>
            <a:noFill/>
            <a:ln w="12700">
              <a:solidFill>
                <a:srgbClr val="000000"/>
              </a:solidFill>
              <a:round/>
              <a:headEnd/>
              <a:tailEnd/>
            </a:ln>
          </p:spPr>
          <p:txBody>
            <a:bodyPr/>
            <a:lstStyle/>
            <a:p>
              <a:endParaRPr lang="en-US"/>
            </a:p>
          </p:txBody>
        </p:sp>
        <p:sp>
          <p:nvSpPr>
            <p:cNvPr id="3132" name="Line 106"/>
            <p:cNvSpPr>
              <a:spLocks noChangeShapeType="1"/>
            </p:cNvSpPr>
            <p:nvPr/>
          </p:nvSpPr>
          <p:spPr bwMode="auto">
            <a:xfrm>
              <a:off x="1360" y="1249"/>
              <a:ext cx="1" cy="25"/>
            </a:xfrm>
            <a:prstGeom prst="line">
              <a:avLst/>
            </a:prstGeom>
            <a:noFill/>
            <a:ln w="12700">
              <a:solidFill>
                <a:srgbClr val="000000"/>
              </a:solidFill>
              <a:round/>
              <a:headEnd/>
              <a:tailEnd/>
            </a:ln>
          </p:spPr>
          <p:txBody>
            <a:bodyPr/>
            <a:lstStyle/>
            <a:p>
              <a:endParaRPr lang="en-US"/>
            </a:p>
          </p:txBody>
        </p:sp>
        <p:sp>
          <p:nvSpPr>
            <p:cNvPr id="3133" name="Line 107"/>
            <p:cNvSpPr>
              <a:spLocks noChangeShapeType="1"/>
            </p:cNvSpPr>
            <p:nvPr/>
          </p:nvSpPr>
          <p:spPr bwMode="auto">
            <a:xfrm>
              <a:off x="1456" y="1249"/>
              <a:ext cx="1" cy="25"/>
            </a:xfrm>
            <a:prstGeom prst="line">
              <a:avLst/>
            </a:prstGeom>
            <a:noFill/>
            <a:ln w="12700">
              <a:solidFill>
                <a:srgbClr val="000000"/>
              </a:solidFill>
              <a:round/>
              <a:headEnd/>
              <a:tailEnd/>
            </a:ln>
          </p:spPr>
          <p:txBody>
            <a:bodyPr/>
            <a:lstStyle/>
            <a:p>
              <a:endParaRPr lang="en-US"/>
            </a:p>
          </p:txBody>
        </p:sp>
        <p:sp>
          <p:nvSpPr>
            <p:cNvPr id="3134" name="Line 108"/>
            <p:cNvSpPr>
              <a:spLocks noChangeShapeType="1"/>
            </p:cNvSpPr>
            <p:nvPr/>
          </p:nvSpPr>
          <p:spPr bwMode="auto">
            <a:xfrm>
              <a:off x="1552" y="1249"/>
              <a:ext cx="1" cy="25"/>
            </a:xfrm>
            <a:prstGeom prst="line">
              <a:avLst/>
            </a:prstGeom>
            <a:noFill/>
            <a:ln w="12700">
              <a:solidFill>
                <a:srgbClr val="000000"/>
              </a:solidFill>
              <a:round/>
              <a:headEnd/>
              <a:tailEnd/>
            </a:ln>
          </p:spPr>
          <p:txBody>
            <a:bodyPr/>
            <a:lstStyle/>
            <a:p>
              <a:endParaRPr lang="en-US"/>
            </a:p>
          </p:txBody>
        </p:sp>
        <p:sp>
          <p:nvSpPr>
            <p:cNvPr id="3135" name="Line 109"/>
            <p:cNvSpPr>
              <a:spLocks noChangeShapeType="1"/>
            </p:cNvSpPr>
            <p:nvPr/>
          </p:nvSpPr>
          <p:spPr bwMode="auto">
            <a:xfrm>
              <a:off x="1744" y="1249"/>
              <a:ext cx="1" cy="25"/>
            </a:xfrm>
            <a:prstGeom prst="line">
              <a:avLst/>
            </a:prstGeom>
            <a:noFill/>
            <a:ln w="12700">
              <a:solidFill>
                <a:srgbClr val="000000"/>
              </a:solidFill>
              <a:round/>
              <a:headEnd/>
              <a:tailEnd/>
            </a:ln>
          </p:spPr>
          <p:txBody>
            <a:bodyPr/>
            <a:lstStyle/>
            <a:p>
              <a:endParaRPr lang="en-US"/>
            </a:p>
          </p:txBody>
        </p:sp>
        <p:sp>
          <p:nvSpPr>
            <p:cNvPr id="3136" name="Line 110"/>
            <p:cNvSpPr>
              <a:spLocks noChangeShapeType="1"/>
            </p:cNvSpPr>
            <p:nvPr/>
          </p:nvSpPr>
          <p:spPr bwMode="auto">
            <a:xfrm>
              <a:off x="1840" y="1249"/>
              <a:ext cx="1" cy="25"/>
            </a:xfrm>
            <a:prstGeom prst="line">
              <a:avLst/>
            </a:prstGeom>
            <a:noFill/>
            <a:ln w="12700">
              <a:solidFill>
                <a:srgbClr val="000000"/>
              </a:solidFill>
              <a:round/>
              <a:headEnd/>
              <a:tailEnd/>
            </a:ln>
          </p:spPr>
          <p:txBody>
            <a:bodyPr/>
            <a:lstStyle/>
            <a:p>
              <a:endParaRPr lang="en-US"/>
            </a:p>
          </p:txBody>
        </p:sp>
        <p:sp>
          <p:nvSpPr>
            <p:cNvPr id="3137" name="Line 111"/>
            <p:cNvSpPr>
              <a:spLocks noChangeShapeType="1"/>
            </p:cNvSpPr>
            <p:nvPr/>
          </p:nvSpPr>
          <p:spPr bwMode="auto">
            <a:xfrm>
              <a:off x="1936" y="1249"/>
              <a:ext cx="1" cy="25"/>
            </a:xfrm>
            <a:prstGeom prst="line">
              <a:avLst/>
            </a:prstGeom>
            <a:noFill/>
            <a:ln w="12700">
              <a:solidFill>
                <a:srgbClr val="000000"/>
              </a:solidFill>
              <a:round/>
              <a:headEnd/>
              <a:tailEnd/>
            </a:ln>
          </p:spPr>
          <p:txBody>
            <a:bodyPr/>
            <a:lstStyle/>
            <a:p>
              <a:endParaRPr lang="en-US"/>
            </a:p>
          </p:txBody>
        </p:sp>
        <p:sp>
          <p:nvSpPr>
            <p:cNvPr id="3138" name="Line 112"/>
            <p:cNvSpPr>
              <a:spLocks noChangeShapeType="1"/>
            </p:cNvSpPr>
            <p:nvPr/>
          </p:nvSpPr>
          <p:spPr bwMode="auto">
            <a:xfrm>
              <a:off x="2128" y="1249"/>
              <a:ext cx="1" cy="25"/>
            </a:xfrm>
            <a:prstGeom prst="line">
              <a:avLst/>
            </a:prstGeom>
            <a:noFill/>
            <a:ln w="12700">
              <a:solidFill>
                <a:srgbClr val="000000"/>
              </a:solidFill>
              <a:round/>
              <a:headEnd/>
              <a:tailEnd/>
            </a:ln>
          </p:spPr>
          <p:txBody>
            <a:bodyPr/>
            <a:lstStyle/>
            <a:p>
              <a:endParaRPr lang="en-US"/>
            </a:p>
          </p:txBody>
        </p:sp>
        <p:sp>
          <p:nvSpPr>
            <p:cNvPr id="3139" name="Line 113"/>
            <p:cNvSpPr>
              <a:spLocks noChangeShapeType="1"/>
            </p:cNvSpPr>
            <p:nvPr/>
          </p:nvSpPr>
          <p:spPr bwMode="auto">
            <a:xfrm>
              <a:off x="2224" y="1249"/>
              <a:ext cx="1" cy="25"/>
            </a:xfrm>
            <a:prstGeom prst="line">
              <a:avLst/>
            </a:prstGeom>
            <a:noFill/>
            <a:ln w="12700">
              <a:solidFill>
                <a:srgbClr val="000000"/>
              </a:solidFill>
              <a:round/>
              <a:headEnd/>
              <a:tailEnd/>
            </a:ln>
          </p:spPr>
          <p:txBody>
            <a:bodyPr/>
            <a:lstStyle/>
            <a:p>
              <a:endParaRPr lang="en-US"/>
            </a:p>
          </p:txBody>
        </p:sp>
        <p:sp>
          <p:nvSpPr>
            <p:cNvPr id="3140" name="Line 114"/>
            <p:cNvSpPr>
              <a:spLocks noChangeShapeType="1"/>
            </p:cNvSpPr>
            <p:nvPr/>
          </p:nvSpPr>
          <p:spPr bwMode="auto">
            <a:xfrm>
              <a:off x="2320" y="1249"/>
              <a:ext cx="1" cy="25"/>
            </a:xfrm>
            <a:prstGeom prst="line">
              <a:avLst/>
            </a:prstGeom>
            <a:noFill/>
            <a:ln w="12700">
              <a:solidFill>
                <a:srgbClr val="000000"/>
              </a:solidFill>
              <a:round/>
              <a:headEnd/>
              <a:tailEnd/>
            </a:ln>
          </p:spPr>
          <p:txBody>
            <a:bodyPr/>
            <a:lstStyle/>
            <a:p>
              <a:endParaRPr lang="en-US"/>
            </a:p>
          </p:txBody>
        </p:sp>
        <p:sp>
          <p:nvSpPr>
            <p:cNvPr id="3141" name="Line 115"/>
            <p:cNvSpPr>
              <a:spLocks noChangeShapeType="1"/>
            </p:cNvSpPr>
            <p:nvPr/>
          </p:nvSpPr>
          <p:spPr bwMode="auto">
            <a:xfrm>
              <a:off x="2512" y="1249"/>
              <a:ext cx="1" cy="25"/>
            </a:xfrm>
            <a:prstGeom prst="line">
              <a:avLst/>
            </a:prstGeom>
            <a:noFill/>
            <a:ln w="12700">
              <a:solidFill>
                <a:srgbClr val="000000"/>
              </a:solidFill>
              <a:round/>
              <a:headEnd/>
              <a:tailEnd/>
            </a:ln>
          </p:spPr>
          <p:txBody>
            <a:bodyPr/>
            <a:lstStyle/>
            <a:p>
              <a:endParaRPr lang="en-US"/>
            </a:p>
          </p:txBody>
        </p:sp>
        <p:sp>
          <p:nvSpPr>
            <p:cNvPr id="3142" name="Line 116"/>
            <p:cNvSpPr>
              <a:spLocks noChangeShapeType="1"/>
            </p:cNvSpPr>
            <p:nvPr/>
          </p:nvSpPr>
          <p:spPr bwMode="auto">
            <a:xfrm>
              <a:off x="2608" y="1249"/>
              <a:ext cx="1" cy="25"/>
            </a:xfrm>
            <a:prstGeom prst="line">
              <a:avLst/>
            </a:prstGeom>
            <a:noFill/>
            <a:ln w="12700">
              <a:solidFill>
                <a:srgbClr val="000000"/>
              </a:solidFill>
              <a:round/>
              <a:headEnd/>
              <a:tailEnd/>
            </a:ln>
          </p:spPr>
          <p:txBody>
            <a:bodyPr/>
            <a:lstStyle/>
            <a:p>
              <a:endParaRPr lang="en-US"/>
            </a:p>
          </p:txBody>
        </p:sp>
        <p:sp>
          <p:nvSpPr>
            <p:cNvPr id="3143" name="Line 117"/>
            <p:cNvSpPr>
              <a:spLocks noChangeShapeType="1"/>
            </p:cNvSpPr>
            <p:nvPr/>
          </p:nvSpPr>
          <p:spPr bwMode="auto">
            <a:xfrm>
              <a:off x="2704" y="1249"/>
              <a:ext cx="1" cy="25"/>
            </a:xfrm>
            <a:prstGeom prst="line">
              <a:avLst/>
            </a:prstGeom>
            <a:noFill/>
            <a:ln w="12700">
              <a:solidFill>
                <a:srgbClr val="000000"/>
              </a:solidFill>
              <a:round/>
              <a:headEnd/>
              <a:tailEnd/>
            </a:ln>
          </p:spPr>
          <p:txBody>
            <a:bodyPr/>
            <a:lstStyle/>
            <a:p>
              <a:endParaRPr lang="en-US"/>
            </a:p>
          </p:txBody>
        </p:sp>
        <p:sp>
          <p:nvSpPr>
            <p:cNvPr id="3144" name="Line 118"/>
            <p:cNvSpPr>
              <a:spLocks noChangeShapeType="1"/>
            </p:cNvSpPr>
            <p:nvPr/>
          </p:nvSpPr>
          <p:spPr bwMode="auto">
            <a:xfrm>
              <a:off x="2896" y="1249"/>
              <a:ext cx="1" cy="25"/>
            </a:xfrm>
            <a:prstGeom prst="line">
              <a:avLst/>
            </a:prstGeom>
            <a:noFill/>
            <a:ln w="12700">
              <a:solidFill>
                <a:srgbClr val="000000"/>
              </a:solidFill>
              <a:round/>
              <a:headEnd/>
              <a:tailEnd/>
            </a:ln>
          </p:spPr>
          <p:txBody>
            <a:bodyPr/>
            <a:lstStyle/>
            <a:p>
              <a:endParaRPr lang="en-US"/>
            </a:p>
          </p:txBody>
        </p:sp>
        <p:sp>
          <p:nvSpPr>
            <p:cNvPr id="3145" name="Line 119"/>
            <p:cNvSpPr>
              <a:spLocks noChangeShapeType="1"/>
            </p:cNvSpPr>
            <p:nvPr/>
          </p:nvSpPr>
          <p:spPr bwMode="auto">
            <a:xfrm>
              <a:off x="2992" y="1249"/>
              <a:ext cx="1" cy="25"/>
            </a:xfrm>
            <a:prstGeom prst="line">
              <a:avLst/>
            </a:prstGeom>
            <a:noFill/>
            <a:ln w="12700">
              <a:solidFill>
                <a:srgbClr val="000000"/>
              </a:solidFill>
              <a:round/>
              <a:headEnd/>
              <a:tailEnd/>
            </a:ln>
          </p:spPr>
          <p:txBody>
            <a:bodyPr/>
            <a:lstStyle/>
            <a:p>
              <a:endParaRPr lang="en-US"/>
            </a:p>
          </p:txBody>
        </p:sp>
        <p:sp>
          <p:nvSpPr>
            <p:cNvPr id="3146" name="Line 120"/>
            <p:cNvSpPr>
              <a:spLocks noChangeShapeType="1"/>
            </p:cNvSpPr>
            <p:nvPr/>
          </p:nvSpPr>
          <p:spPr bwMode="auto">
            <a:xfrm>
              <a:off x="3088" y="1249"/>
              <a:ext cx="1" cy="25"/>
            </a:xfrm>
            <a:prstGeom prst="line">
              <a:avLst/>
            </a:prstGeom>
            <a:noFill/>
            <a:ln w="12700">
              <a:solidFill>
                <a:srgbClr val="000000"/>
              </a:solidFill>
              <a:round/>
              <a:headEnd/>
              <a:tailEnd/>
            </a:ln>
          </p:spPr>
          <p:txBody>
            <a:bodyPr/>
            <a:lstStyle/>
            <a:p>
              <a:endParaRPr lang="en-US"/>
            </a:p>
          </p:txBody>
        </p:sp>
        <p:sp>
          <p:nvSpPr>
            <p:cNvPr id="3147" name="Line 121"/>
            <p:cNvSpPr>
              <a:spLocks noChangeShapeType="1"/>
            </p:cNvSpPr>
            <p:nvPr/>
          </p:nvSpPr>
          <p:spPr bwMode="auto">
            <a:xfrm>
              <a:off x="3280" y="1249"/>
              <a:ext cx="1" cy="25"/>
            </a:xfrm>
            <a:prstGeom prst="line">
              <a:avLst/>
            </a:prstGeom>
            <a:noFill/>
            <a:ln w="12700">
              <a:solidFill>
                <a:srgbClr val="000000"/>
              </a:solidFill>
              <a:round/>
              <a:headEnd/>
              <a:tailEnd/>
            </a:ln>
          </p:spPr>
          <p:txBody>
            <a:bodyPr/>
            <a:lstStyle/>
            <a:p>
              <a:endParaRPr lang="en-US"/>
            </a:p>
          </p:txBody>
        </p:sp>
        <p:sp>
          <p:nvSpPr>
            <p:cNvPr id="3148" name="Line 122"/>
            <p:cNvSpPr>
              <a:spLocks noChangeShapeType="1"/>
            </p:cNvSpPr>
            <p:nvPr/>
          </p:nvSpPr>
          <p:spPr bwMode="auto">
            <a:xfrm>
              <a:off x="3376" y="1249"/>
              <a:ext cx="1" cy="25"/>
            </a:xfrm>
            <a:prstGeom prst="line">
              <a:avLst/>
            </a:prstGeom>
            <a:noFill/>
            <a:ln w="12700">
              <a:solidFill>
                <a:srgbClr val="000000"/>
              </a:solidFill>
              <a:round/>
              <a:headEnd/>
              <a:tailEnd/>
            </a:ln>
          </p:spPr>
          <p:txBody>
            <a:bodyPr/>
            <a:lstStyle/>
            <a:p>
              <a:endParaRPr lang="en-US"/>
            </a:p>
          </p:txBody>
        </p:sp>
        <p:sp>
          <p:nvSpPr>
            <p:cNvPr id="3149" name="Line 123"/>
            <p:cNvSpPr>
              <a:spLocks noChangeShapeType="1"/>
            </p:cNvSpPr>
            <p:nvPr/>
          </p:nvSpPr>
          <p:spPr bwMode="auto">
            <a:xfrm>
              <a:off x="3472" y="1249"/>
              <a:ext cx="1" cy="25"/>
            </a:xfrm>
            <a:prstGeom prst="line">
              <a:avLst/>
            </a:prstGeom>
            <a:noFill/>
            <a:ln w="12700">
              <a:solidFill>
                <a:srgbClr val="000000"/>
              </a:solidFill>
              <a:round/>
              <a:headEnd/>
              <a:tailEnd/>
            </a:ln>
          </p:spPr>
          <p:txBody>
            <a:bodyPr/>
            <a:lstStyle/>
            <a:p>
              <a:endParaRPr lang="en-US"/>
            </a:p>
          </p:txBody>
        </p:sp>
      </p:grpSp>
      <p:sp>
        <p:nvSpPr>
          <p:cNvPr id="3078" name="Line 125"/>
          <p:cNvSpPr>
            <a:spLocks noChangeShapeType="1"/>
          </p:cNvSpPr>
          <p:nvPr/>
        </p:nvSpPr>
        <p:spPr bwMode="auto">
          <a:xfrm flipV="1">
            <a:off x="2222500" y="1809750"/>
            <a:ext cx="1588" cy="3495675"/>
          </a:xfrm>
          <a:prstGeom prst="line">
            <a:avLst/>
          </a:prstGeom>
          <a:noFill/>
          <a:ln w="12700">
            <a:solidFill>
              <a:srgbClr val="000000"/>
            </a:solidFill>
            <a:round/>
            <a:headEnd/>
            <a:tailEnd/>
          </a:ln>
        </p:spPr>
        <p:txBody>
          <a:bodyPr/>
          <a:lstStyle/>
          <a:p>
            <a:endParaRPr lang="en-US"/>
          </a:p>
        </p:txBody>
      </p:sp>
      <p:sp>
        <p:nvSpPr>
          <p:cNvPr id="3079" name="Line 126"/>
          <p:cNvSpPr>
            <a:spLocks noChangeShapeType="1"/>
          </p:cNvSpPr>
          <p:nvPr/>
        </p:nvSpPr>
        <p:spPr bwMode="auto">
          <a:xfrm flipV="1">
            <a:off x="6618288" y="1809750"/>
            <a:ext cx="1587" cy="3495675"/>
          </a:xfrm>
          <a:prstGeom prst="line">
            <a:avLst/>
          </a:prstGeom>
          <a:noFill/>
          <a:ln w="12700">
            <a:solidFill>
              <a:srgbClr val="000000"/>
            </a:solidFill>
            <a:round/>
            <a:headEnd/>
            <a:tailEnd/>
          </a:ln>
        </p:spPr>
        <p:txBody>
          <a:bodyPr/>
          <a:lstStyle/>
          <a:p>
            <a:endParaRPr lang="en-US"/>
          </a:p>
        </p:txBody>
      </p:sp>
      <p:sp>
        <p:nvSpPr>
          <p:cNvPr id="3080" name="Line 127"/>
          <p:cNvSpPr>
            <a:spLocks noChangeShapeType="1"/>
          </p:cNvSpPr>
          <p:nvPr/>
        </p:nvSpPr>
        <p:spPr bwMode="auto">
          <a:xfrm>
            <a:off x="2222500" y="5305425"/>
            <a:ext cx="4395788" cy="1588"/>
          </a:xfrm>
          <a:prstGeom prst="line">
            <a:avLst/>
          </a:prstGeom>
          <a:noFill/>
          <a:ln w="12700">
            <a:solidFill>
              <a:srgbClr val="000000"/>
            </a:solidFill>
            <a:round/>
            <a:headEnd/>
            <a:tailEnd/>
          </a:ln>
        </p:spPr>
        <p:txBody>
          <a:bodyPr/>
          <a:lstStyle/>
          <a:p>
            <a:endParaRPr lang="en-US"/>
          </a:p>
        </p:txBody>
      </p:sp>
      <p:sp>
        <p:nvSpPr>
          <p:cNvPr id="3081" name="Line 128"/>
          <p:cNvSpPr>
            <a:spLocks noChangeShapeType="1"/>
          </p:cNvSpPr>
          <p:nvPr/>
        </p:nvSpPr>
        <p:spPr bwMode="auto">
          <a:xfrm>
            <a:off x="2222500" y="1809750"/>
            <a:ext cx="4395788" cy="1588"/>
          </a:xfrm>
          <a:prstGeom prst="line">
            <a:avLst/>
          </a:prstGeom>
          <a:noFill/>
          <a:ln w="12700">
            <a:solidFill>
              <a:srgbClr val="000000"/>
            </a:solidFill>
            <a:round/>
            <a:headEnd/>
            <a:tailEnd/>
          </a:ln>
        </p:spPr>
        <p:txBody>
          <a:bodyPr/>
          <a:lstStyle/>
          <a:p>
            <a:endParaRPr lang="en-US"/>
          </a:p>
        </p:txBody>
      </p:sp>
      <p:sp>
        <p:nvSpPr>
          <p:cNvPr id="3082" name="Oval 129"/>
          <p:cNvSpPr>
            <a:spLocks noChangeArrowheads="1"/>
          </p:cNvSpPr>
          <p:nvPr/>
        </p:nvSpPr>
        <p:spPr bwMode="auto">
          <a:xfrm>
            <a:off x="2160588" y="2374900"/>
            <a:ext cx="138112" cy="146050"/>
          </a:xfrm>
          <a:prstGeom prst="ellipse">
            <a:avLst/>
          </a:prstGeom>
          <a:solidFill>
            <a:srgbClr val="07601A"/>
          </a:solidFill>
          <a:ln w="12700">
            <a:solidFill>
              <a:srgbClr val="07601A"/>
            </a:solidFill>
            <a:round/>
            <a:headEnd/>
            <a:tailEnd/>
          </a:ln>
        </p:spPr>
        <p:txBody>
          <a:bodyPr/>
          <a:lstStyle/>
          <a:p>
            <a:endParaRPr lang="en-US"/>
          </a:p>
        </p:txBody>
      </p:sp>
      <p:sp>
        <p:nvSpPr>
          <p:cNvPr id="3083" name="Oval 130"/>
          <p:cNvSpPr>
            <a:spLocks noChangeArrowheads="1"/>
          </p:cNvSpPr>
          <p:nvPr/>
        </p:nvSpPr>
        <p:spPr bwMode="auto">
          <a:xfrm>
            <a:off x="3595688" y="3087688"/>
            <a:ext cx="138112" cy="146050"/>
          </a:xfrm>
          <a:prstGeom prst="ellipse">
            <a:avLst/>
          </a:prstGeom>
          <a:solidFill>
            <a:srgbClr val="07601A"/>
          </a:solidFill>
          <a:ln w="12700">
            <a:solidFill>
              <a:srgbClr val="07601A"/>
            </a:solidFill>
            <a:round/>
            <a:headEnd/>
            <a:tailEnd/>
          </a:ln>
        </p:spPr>
        <p:txBody>
          <a:bodyPr/>
          <a:lstStyle/>
          <a:p>
            <a:endParaRPr lang="en-US"/>
          </a:p>
        </p:txBody>
      </p:sp>
      <p:sp>
        <p:nvSpPr>
          <p:cNvPr id="3084" name="Oval 131"/>
          <p:cNvSpPr>
            <a:spLocks noChangeArrowheads="1"/>
          </p:cNvSpPr>
          <p:nvPr/>
        </p:nvSpPr>
        <p:spPr bwMode="auto">
          <a:xfrm>
            <a:off x="4573588" y="3702050"/>
            <a:ext cx="136525" cy="146050"/>
          </a:xfrm>
          <a:prstGeom prst="ellipse">
            <a:avLst/>
          </a:prstGeom>
          <a:solidFill>
            <a:srgbClr val="07601A"/>
          </a:solidFill>
          <a:ln w="12700">
            <a:solidFill>
              <a:srgbClr val="07601A"/>
            </a:solidFill>
            <a:round/>
            <a:headEnd/>
            <a:tailEnd/>
          </a:ln>
        </p:spPr>
        <p:txBody>
          <a:bodyPr/>
          <a:lstStyle/>
          <a:p>
            <a:endParaRPr lang="en-US"/>
          </a:p>
        </p:txBody>
      </p:sp>
      <p:sp>
        <p:nvSpPr>
          <p:cNvPr id="3085" name="Oval 132"/>
          <p:cNvSpPr>
            <a:spLocks noChangeArrowheads="1"/>
          </p:cNvSpPr>
          <p:nvPr/>
        </p:nvSpPr>
        <p:spPr bwMode="auto">
          <a:xfrm>
            <a:off x="6191250" y="4851400"/>
            <a:ext cx="138113" cy="146050"/>
          </a:xfrm>
          <a:prstGeom prst="ellipse">
            <a:avLst/>
          </a:prstGeom>
          <a:solidFill>
            <a:srgbClr val="07601A"/>
          </a:solidFill>
          <a:ln w="12700">
            <a:solidFill>
              <a:srgbClr val="07601A"/>
            </a:solidFill>
            <a:round/>
            <a:headEnd/>
            <a:tailEnd/>
          </a:ln>
        </p:spPr>
        <p:txBody>
          <a:bodyPr/>
          <a:lstStyle/>
          <a:p>
            <a:endParaRPr lang="en-US"/>
          </a:p>
        </p:txBody>
      </p:sp>
      <p:sp>
        <p:nvSpPr>
          <p:cNvPr id="3086" name="Oval 133"/>
          <p:cNvSpPr>
            <a:spLocks noChangeArrowheads="1"/>
          </p:cNvSpPr>
          <p:nvPr/>
        </p:nvSpPr>
        <p:spPr bwMode="auto">
          <a:xfrm>
            <a:off x="2160588" y="2100263"/>
            <a:ext cx="138112" cy="146050"/>
          </a:xfrm>
          <a:prstGeom prst="ellipse">
            <a:avLst/>
          </a:prstGeom>
          <a:solidFill>
            <a:srgbClr val="0000D4"/>
          </a:solidFill>
          <a:ln w="12700">
            <a:solidFill>
              <a:srgbClr val="0000D4"/>
            </a:solidFill>
            <a:round/>
            <a:headEnd/>
            <a:tailEnd/>
          </a:ln>
        </p:spPr>
        <p:txBody>
          <a:bodyPr/>
          <a:lstStyle/>
          <a:p>
            <a:endParaRPr lang="en-US"/>
          </a:p>
        </p:txBody>
      </p:sp>
      <p:sp>
        <p:nvSpPr>
          <p:cNvPr id="3087" name="Oval 134"/>
          <p:cNvSpPr>
            <a:spLocks noChangeArrowheads="1"/>
          </p:cNvSpPr>
          <p:nvPr/>
        </p:nvSpPr>
        <p:spPr bwMode="auto">
          <a:xfrm>
            <a:off x="3595688" y="3409950"/>
            <a:ext cx="138112" cy="147638"/>
          </a:xfrm>
          <a:prstGeom prst="ellipse">
            <a:avLst/>
          </a:prstGeom>
          <a:solidFill>
            <a:srgbClr val="0000D4"/>
          </a:solidFill>
          <a:ln w="12700">
            <a:solidFill>
              <a:srgbClr val="0000D4"/>
            </a:solidFill>
            <a:round/>
            <a:headEnd/>
            <a:tailEnd/>
          </a:ln>
        </p:spPr>
        <p:txBody>
          <a:bodyPr/>
          <a:lstStyle/>
          <a:p>
            <a:endParaRPr lang="en-US"/>
          </a:p>
        </p:txBody>
      </p:sp>
      <p:sp>
        <p:nvSpPr>
          <p:cNvPr id="3088" name="Oval 135"/>
          <p:cNvSpPr>
            <a:spLocks noChangeArrowheads="1"/>
          </p:cNvSpPr>
          <p:nvPr/>
        </p:nvSpPr>
        <p:spPr bwMode="auto">
          <a:xfrm>
            <a:off x="4573588" y="3929063"/>
            <a:ext cx="136525" cy="146050"/>
          </a:xfrm>
          <a:prstGeom prst="ellipse">
            <a:avLst/>
          </a:prstGeom>
          <a:solidFill>
            <a:srgbClr val="0000D4"/>
          </a:solidFill>
          <a:ln w="12700">
            <a:solidFill>
              <a:srgbClr val="0000D4"/>
            </a:solidFill>
            <a:round/>
            <a:headEnd/>
            <a:tailEnd/>
          </a:ln>
        </p:spPr>
        <p:txBody>
          <a:bodyPr/>
          <a:lstStyle/>
          <a:p>
            <a:endParaRPr lang="en-US"/>
          </a:p>
        </p:txBody>
      </p:sp>
      <p:sp>
        <p:nvSpPr>
          <p:cNvPr id="3089" name="Oval 136"/>
          <p:cNvSpPr>
            <a:spLocks noChangeArrowheads="1"/>
          </p:cNvSpPr>
          <p:nvPr/>
        </p:nvSpPr>
        <p:spPr bwMode="auto">
          <a:xfrm>
            <a:off x="6191250" y="4883150"/>
            <a:ext cx="138113" cy="147638"/>
          </a:xfrm>
          <a:prstGeom prst="ellipse">
            <a:avLst/>
          </a:prstGeom>
          <a:solidFill>
            <a:srgbClr val="0000D4"/>
          </a:solidFill>
          <a:ln w="12700">
            <a:solidFill>
              <a:srgbClr val="0000D4"/>
            </a:solidFill>
            <a:round/>
            <a:headEnd/>
            <a:tailEnd/>
          </a:ln>
        </p:spPr>
        <p:txBody>
          <a:bodyPr/>
          <a:lstStyle/>
          <a:p>
            <a:endParaRPr lang="en-US"/>
          </a:p>
        </p:txBody>
      </p:sp>
      <p:grpSp>
        <p:nvGrpSpPr>
          <p:cNvPr id="6" name="Group 143"/>
          <p:cNvGrpSpPr>
            <a:grpSpLocks/>
          </p:cNvGrpSpPr>
          <p:nvPr/>
        </p:nvGrpSpPr>
        <p:grpSpPr bwMode="auto">
          <a:xfrm>
            <a:off x="1752600" y="1676400"/>
            <a:ext cx="381000" cy="3771900"/>
            <a:chOff x="1036" y="1193"/>
            <a:chExt cx="200" cy="1977"/>
          </a:xfrm>
        </p:grpSpPr>
        <p:sp>
          <p:nvSpPr>
            <p:cNvPr id="3119" name="Rectangle 137"/>
            <p:cNvSpPr>
              <a:spLocks noChangeArrowheads="1"/>
            </p:cNvSpPr>
            <p:nvPr/>
          </p:nvSpPr>
          <p:spPr bwMode="auto">
            <a:xfrm>
              <a:off x="1092" y="3026"/>
              <a:ext cx="133" cy="144"/>
            </a:xfrm>
            <a:prstGeom prst="rect">
              <a:avLst/>
            </a:prstGeom>
            <a:noFill/>
            <a:ln w="9525">
              <a:noFill/>
              <a:miter lim="800000"/>
              <a:headEnd/>
              <a:tailEnd/>
            </a:ln>
          </p:spPr>
          <p:txBody>
            <a:bodyPr wrap="none" lIns="0" tIns="0" rIns="0" bIns="0">
              <a:spAutoFit/>
            </a:bodyPr>
            <a:lstStyle/>
            <a:p>
              <a:r>
                <a:rPr lang="en-US" sz="1800" b="0" u="none">
                  <a:solidFill>
                    <a:srgbClr val="07601A"/>
                  </a:solidFill>
                  <a:latin typeface="Helvetica" pitchFamily="16" charset="0"/>
                </a:rPr>
                <a:t>50</a:t>
              </a:r>
              <a:endParaRPr lang="en-US" sz="1800">
                <a:solidFill>
                  <a:srgbClr val="07601A"/>
                </a:solidFill>
                <a:latin typeface="Helvetica" pitchFamily="16" charset="0"/>
              </a:endParaRPr>
            </a:p>
          </p:txBody>
        </p:sp>
        <p:sp>
          <p:nvSpPr>
            <p:cNvPr id="3120" name="Rectangle 138"/>
            <p:cNvSpPr>
              <a:spLocks noChangeArrowheads="1"/>
            </p:cNvSpPr>
            <p:nvPr/>
          </p:nvSpPr>
          <p:spPr bwMode="auto">
            <a:xfrm>
              <a:off x="1036" y="2652"/>
              <a:ext cx="200" cy="144"/>
            </a:xfrm>
            <a:prstGeom prst="rect">
              <a:avLst/>
            </a:prstGeom>
            <a:noFill/>
            <a:ln w="9525">
              <a:noFill/>
              <a:miter lim="800000"/>
              <a:headEnd/>
              <a:tailEnd/>
            </a:ln>
          </p:spPr>
          <p:txBody>
            <a:bodyPr wrap="none" lIns="0" tIns="0" rIns="0" bIns="0">
              <a:spAutoFit/>
            </a:bodyPr>
            <a:lstStyle/>
            <a:p>
              <a:r>
                <a:rPr lang="en-US" sz="1800" b="0" u="none">
                  <a:solidFill>
                    <a:srgbClr val="07601A"/>
                  </a:solidFill>
                  <a:latin typeface="Helvetica" pitchFamily="16" charset="0"/>
                </a:rPr>
                <a:t>100</a:t>
              </a:r>
              <a:endParaRPr lang="en-US" sz="1800">
                <a:solidFill>
                  <a:srgbClr val="07601A"/>
                </a:solidFill>
                <a:latin typeface="Helvetica" pitchFamily="16" charset="0"/>
              </a:endParaRPr>
            </a:p>
          </p:txBody>
        </p:sp>
        <p:sp>
          <p:nvSpPr>
            <p:cNvPr id="3121" name="Rectangle 139"/>
            <p:cNvSpPr>
              <a:spLocks noChangeArrowheads="1"/>
            </p:cNvSpPr>
            <p:nvPr/>
          </p:nvSpPr>
          <p:spPr bwMode="auto">
            <a:xfrm>
              <a:off x="1036" y="2288"/>
              <a:ext cx="200" cy="144"/>
            </a:xfrm>
            <a:prstGeom prst="rect">
              <a:avLst/>
            </a:prstGeom>
            <a:noFill/>
            <a:ln w="9525">
              <a:noFill/>
              <a:miter lim="800000"/>
              <a:headEnd/>
              <a:tailEnd/>
            </a:ln>
          </p:spPr>
          <p:txBody>
            <a:bodyPr wrap="none" lIns="0" tIns="0" rIns="0" bIns="0">
              <a:spAutoFit/>
            </a:bodyPr>
            <a:lstStyle/>
            <a:p>
              <a:r>
                <a:rPr lang="en-US" sz="1800" b="0" u="none">
                  <a:solidFill>
                    <a:srgbClr val="07601A"/>
                  </a:solidFill>
                  <a:latin typeface="Helvetica" pitchFamily="16" charset="0"/>
                </a:rPr>
                <a:t>150</a:t>
              </a:r>
              <a:endParaRPr lang="en-US" sz="1800">
                <a:solidFill>
                  <a:srgbClr val="07601A"/>
                </a:solidFill>
                <a:latin typeface="Helvetica" pitchFamily="16" charset="0"/>
              </a:endParaRPr>
            </a:p>
          </p:txBody>
        </p:sp>
        <p:sp>
          <p:nvSpPr>
            <p:cNvPr id="3122" name="Rectangle 140"/>
            <p:cNvSpPr>
              <a:spLocks noChangeArrowheads="1"/>
            </p:cNvSpPr>
            <p:nvPr/>
          </p:nvSpPr>
          <p:spPr bwMode="auto">
            <a:xfrm>
              <a:off x="1036" y="1923"/>
              <a:ext cx="200" cy="144"/>
            </a:xfrm>
            <a:prstGeom prst="rect">
              <a:avLst/>
            </a:prstGeom>
            <a:noFill/>
            <a:ln w="9525">
              <a:noFill/>
              <a:miter lim="800000"/>
              <a:headEnd/>
              <a:tailEnd/>
            </a:ln>
          </p:spPr>
          <p:txBody>
            <a:bodyPr wrap="none" lIns="0" tIns="0" rIns="0" bIns="0">
              <a:spAutoFit/>
            </a:bodyPr>
            <a:lstStyle/>
            <a:p>
              <a:r>
                <a:rPr lang="en-US" sz="1800" b="0" u="none">
                  <a:solidFill>
                    <a:srgbClr val="07601A"/>
                  </a:solidFill>
                  <a:latin typeface="Helvetica" pitchFamily="16" charset="0"/>
                </a:rPr>
                <a:t>200</a:t>
              </a:r>
              <a:endParaRPr lang="en-US" sz="1800">
                <a:solidFill>
                  <a:srgbClr val="07601A"/>
                </a:solidFill>
                <a:latin typeface="Helvetica" pitchFamily="16" charset="0"/>
              </a:endParaRPr>
            </a:p>
          </p:txBody>
        </p:sp>
        <p:sp>
          <p:nvSpPr>
            <p:cNvPr id="3123" name="Rectangle 141"/>
            <p:cNvSpPr>
              <a:spLocks noChangeArrowheads="1"/>
            </p:cNvSpPr>
            <p:nvPr/>
          </p:nvSpPr>
          <p:spPr bwMode="auto">
            <a:xfrm>
              <a:off x="1036" y="1558"/>
              <a:ext cx="200" cy="144"/>
            </a:xfrm>
            <a:prstGeom prst="rect">
              <a:avLst/>
            </a:prstGeom>
            <a:noFill/>
            <a:ln w="9525">
              <a:noFill/>
              <a:miter lim="800000"/>
              <a:headEnd/>
              <a:tailEnd/>
            </a:ln>
          </p:spPr>
          <p:txBody>
            <a:bodyPr wrap="none" lIns="0" tIns="0" rIns="0" bIns="0">
              <a:spAutoFit/>
            </a:bodyPr>
            <a:lstStyle/>
            <a:p>
              <a:r>
                <a:rPr lang="en-US" sz="1800" b="0" u="none">
                  <a:solidFill>
                    <a:srgbClr val="07601A"/>
                  </a:solidFill>
                  <a:latin typeface="Helvetica" pitchFamily="16" charset="0"/>
                </a:rPr>
                <a:t>250</a:t>
              </a:r>
              <a:endParaRPr lang="en-US" sz="1800">
                <a:solidFill>
                  <a:srgbClr val="07601A"/>
                </a:solidFill>
                <a:latin typeface="Helvetica" pitchFamily="16" charset="0"/>
              </a:endParaRPr>
            </a:p>
          </p:txBody>
        </p:sp>
        <p:sp>
          <p:nvSpPr>
            <p:cNvPr id="3124" name="Rectangle 142"/>
            <p:cNvSpPr>
              <a:spLocks noChangeArrowheads="1"/>
            </p:cNvSpPr>
            <p:nvPr/>
          </p:nvSpPr>
          <p:spPr bwMode="auto">
            <a:xfrm>
              <a:off x="1036" y="1193"/>
              <a:ext cx="200" cy="144"/>
            </a:xfrm>
            <a:prstGeom prst="rect">
              <a:avLst/>
            </a:prstGeom>
            <a:noFill/>
            <a:ln w="9525">
              <a:noFill/>
              <a:miter lim="800000"/>
              <a:headEnd/>
              <a:tailEnd/>
            </a:ln>
          </p:spPr>
          <p:txBody>
            <a:bodyPr wrap="none" lIns="0" tIns="0" rIns="0" bIns="0">
              <a:spAutoFit/>
            </a:bodyPr>
            <a:lstStyle/>
            <a:p>
              <a:r>
                <a:rPr lang="en-US" sz="1800" b="0" u="none">
                  <a:solidFill>
                    <a:srgbClr val="07601A"/>
                  </a:solidFill>
                  <a:latin typeface="Helvetica" pitchFamily="16" charset="0"/>
                </a:rPr>
                <a:t>300</a:t>
              </a:r>
              <a:endParaRPr lang="en-US" sz="1800">
                <a:solidFill>
                  <a:srgbClr val="07601A"/>
                </a:solidFill>
                <a:latin typeface="Helvetica" pitchFamily="16" charset="0"/>
              </a:endParaRPr>
            </a:p>
          </p:txBody>
        </p:sp>
      </p:grpSp>
      <p:sp>
        <p:nvSpPr>
          <p:cNvPr id="3091" name="Rectangle 144"/>
          <p:cNvSpPr>
            <a:spLocks noChangeArrowheads="1"/>
          </p:cNvSpPr>
          <p:nvPr/>
        </p:nvSpPr>
        <p:spPr bwMode="auto">
          <a:xfrm>
            <a:off x="6769100" y="5200650"/>
            <a:ext cx="127000" cy="274638"/>
          </a:xfrm>
          <a:prstGeom prst="rect">
            <a:avLst/>
          </a:prstGeom>
          <a:noFill/>
          <a:ln w="9525">
            <a:noFill/>
            <a:miter lim="800000"/>
            <a:headEnd/>
            <a:tailEnd/>
          </a:ln>
        </p:spPr>
        <p:txBody>
          <a:bodyPr wrap="none" lIns="0" tIns="0" rIns="0" bIns="0">
            <a:spAutoFit/>
          </a:bodyPr>
          <a:lstStyle/>
          <a:p>
            <a:r>
              <a:rPr lang="en-US" sz="1800" b="0" u="none">
                <a:solidFill>
                  <a:schemeClr val="accent2"/>
                </a:solidFill>
                <a:latin typeface="Helvetica" pitchFamily="16" charset="0"/>
              </a:rPr>
              <a:t>0</a:t>
            </a:r>
            <a:endParaRPr lang="en-US" sz="1800">
              <a:solidFill>
                <a:schemeClr val="accent2"/>
              </a:solidFill>
              <a:latin typeface="Helvetica" pitchFamily="16" charset="0"/>
            </a:endParaRPr>
          </a:p>
        </p:txBody>
      </p:sp>
      <p:sp>
        <p:nvSpPr>
          <p:cNvPr id="3092" name="Rectangle 145"/>
          <p:cNvSpPr>
            <a:spLocks noChangeArrowheads="1"/>
          </p:cNvSpPr>
          <p:nvPr/>
        </p:nvSpPr>
        <p:spPr bwMode="auto">
          <a:xfrm>
            <a:off x="6769100" y="4762500"/>
            <a:ext cx="317500" cy="274638"/>
          </a:xfrm>
          <a:prstGeom prst="rect">
            <a:avLst/>
          </a:prstGeom>
          <a:noFill/>
          <a:ln w="9525">
            <a:noFill/>
            <a:miter lim="800000"/>
            <a:headEnd/>
            <a:tailEnd/>
          </a:ln>
        </p:spPr>
        <p:txBody>
          <a:bodyPr wrap="none" lIns="0" tIns="0" rIns="0" bIns="0">
            <a:spAutoFit/>
          </a:bodyPr>
          <a:lstStyle/>
          <a:p>
            <a:r>
              <a:rPr lang="en-US" sz="1800" b="0" u="none">
                <a:solidFill>
                  <a:schemeClr val="accent2"/>
                </a:solidFill>
                <a:latin typeface="Helvetica" pitchFamily="16" charset="0"/>
              </a:rPr>
              <a:t>0.5</a:t>
            </a:r>
            <a:endParaRPr lang="en-US" sz="1800">
              <a:solidFill>
                <a:schemeClr val="accent2"/>
              </a:solidFill>
              <a:latin typeface="Helvetica" pitchFamily="16" charset="0"/>
            </a:endParaRPr>
          </a:p>
        </p:txBody>
      </p:sp>
      <p:sp>
        <p:nvSpPr>
          <p:cNvPr id="3093" name="Rectangle 146"/>
          <p:cNvSpPr>
            <a:spLocks noChangeArrowheads="1"/>
          </p:cNvSpPr>
          <p:nvPr/>
        </p:nvSpPr>
        <p:spPr bwMode="auto">
          <a:xfrm>
            <a:off x="6769100" y="4324350"/>
            <a:ext cx="317500" cy="274638"/>
          </a:xfrm>
          <a:prstGeom prst="rect">
            <a:avLst/>
          </a:prstGeom>
          <a:noFill/>
          <a:ln w="9525">
            <a:noFill/>
            <a:miter lim="800000"/>
            <a:headEnd/>
            <a:tailEnd/>
          </a:ln>
        </p:spPr>
        <p:txBody>
          <a:bodyPr wrap="none" lIns="0" tIns="0" rIns="0" bIns="0">
            <a:spAutoFit/>
          </a:bodyPr>
          <a:lstStyle/>
          <a:p>
            <a:r>
              <a:rPr lang="en-US" sz="1800" b="0" u="none">
                <a:solidFill>
                  <a:schemeClr val="accent2"/>
                </a:solidFill>
                <a:latin typeface="Helvetica" pitchFamily="16" charset="0"/>
              </a:rPr>
              <a:t>1.0</a:t>
            </a:r>
            <a:endParaRPr lang="en-US" sz="1800">
              <a:solidFill>
                <a:schemeClr val="accent2"/>
              </a:solidFill>
              <a:latin typeface="Helvetica" pitchFamily="16" charset="0"/>
            </a:endParaRPr>
          </a:p>
        </p:txBody>
      </p:sp>
      <p:sp>
        <p:nvSpPr>
          <p:cNvPr id="3094" name="Rectangle 147"/>
          <p:cNvSpPr>
            <a:spLocks noChangeArrowheads="1"/>
          </p:cNvSpPr>
          <p:nvPr/>
        </p:nvSpPr>
        <p:spPr bwMode="auto">
          <a:xfrm>
            <a:off x="6769100" y="3887788"/>
            <a:ext cx="317500" cy="274637"/>
          </a:xfrm>
          <a:prstGeom prst="rect">
            <a:avLst/>
          </a:prstGeom>
          <a:noFill/>
          <a:ln w="9525">
            <a:noFill/>
            <a:miter lim="800000"/>
            <a:headEnd/>
            <a:tailEnd/>
          </a:ln>
        </p:spPr>
        <p:txBody>
          <a:bodyPr wrap="none" lIns="0" tIns="0" rIns="0" bIns="0">
            <a:spAutoFit/>
          </a:bodyPr>
          <a:lstStyle/>
          <a:p>
            <a:r>
              <a:rPr lang="en-US" sz="1800" b="0" u="none">
                <a:solidFill>
                  <a:schemeClr val="accent2"/>
                </a:solidFill>
                <a:latin typeface="Helvetica" pitchFamily="16" charset="0"/>
              </a:rPr>
              <a:t>1.5</a:t>
            </a:r>
            <a:endParaRPr lang="en-US" sz="1800">
              <a:solidFill>
                <a:schemeClr val="accent2"/>
              </a:solidFill>
              <a:latin typeface="Helvetica" pitchFamily="16" charset="0"/>
            </a:endParaRPr>
          </a:p>
        </p:txBody>
      </p:sp>
      <p:sp>
        <p:nvSpPr>
          <p:cNvPr id="3095" name="Rectangle 148"/>
          <p:cNvSpPr>
            <a:spLocks noChangeArrowheads="1"/>
          </p:cNvSpPr>
          <p:nvPr/>
        </p:nvSpPr>
        <p:spPr bwMode="auto">
          <a:xfrm>
            <a:off x="6769100" y="3451225"/>
            <a:ext cx="317500" cy="274638"/>
          </a:xfrm>
          <a:prstGeom prst="rect">
            <a:avLst/>
          </a:prstGeom>
          <a:noFill/>
          <a:ln w="9525">
            <a:noFill/>
            <a:miter lim="800000"/>
            <a:headEnd/>
            <a:tailEnd/>
          </a:ln>
        </p:spPr>
        <p:txBody>
          <a:bodyPr wrap="none" lIns="0" tIns="0" rIns="0" bIns="0">
            <a:spAutoFit/>
          </a:bodyPr>
          <a:lstStyle/>
          <a:p>
            <a:r>
              <a:rPr lang="en-US" sz="1800" b="0" u="none">
                <a:solidFill>
                  <a:schemeClr val="accent2"/>
                </a:solidFill>
                <a:latin typeface="Helvetica" pitchFamily="16" charset="0"/>
              </a:rPr>
              <a:t>2.0</a:t>
            </a:r>
            <a:endParaRPr lang="en-US" sz="1800">
              <a:solidFill>
                <a:schemeClr val="accent2"/>
              </a:solidFill>
              <a:latin typeface="Helvetica" pitchFamily="16" charset="0"/>
            </a:endParaRPr>
          </a:p>
        </p:txBody>
      </p:sp>
      <p:sp>
        <p:nvSpPr>
          <p:cNvPr id="3096" name="Rectangle 149"/>
          <p:cNvSpPr>
            <a:spLocks noChangeArrowheads="1"/>
          </p:cNvSpPr>
          <p:nvPr/>
        </p:nvSpPr>
        <p:spPr bwMode="auto">
          <a:xfrm>
            <a:off x="6769100" y="3014663"/>
            <a:ext cx="317500" cy="274637"/>
          </a:xfrm>
          <a:prstGeom prst="rect">
            <a:avLst/>
          </a:prstGeom>
          <a:noFill/>
          <a:ln w="9525">
            <a:noFill/>
            <a:miter lim="800000"/>
            <a:headEnd/>
            <a:tailEnd/>
          </a:ln>
        </p:spPr>
        <p:txBody>
          <a:bodyPr wrap="none" lIns="0" tIns="0" rIns="0" bIns="0">
            <a:spAutoFit/>
          </a:bodyPr>
          <a:lstStyle/>
          <a:p>
            <a:r>
              <a:rPr lang="en-US" sz="1800" b="0" u="none">
                <a:solidFill>
                  <a:schemeClr val="accent2"/>
                </a:solidFill>
                <a:latin typeface="Helvetica" pitchFamily="16" charset="0"/>
              </a:rPr>
              <a:t>2.5</a:t>
            </a:r>
            <a:endParaRPr lang="en-US" sz="1800">
              <a:solidFill>
                <a:schemeClr val="accent2"/>
              </a:solidFill>
              <a:latin typeface="Helvetica" pitchFamily="16" charset="0"/>
            </a:endParaRPr>
          </a:p>
        </p:txBody>
      </p:sp>
      <p:sp>
        <p:nvSpPr>
          <p:cNvPr id="3097" name="Rectangle 150"/>
          <p:cNvSpPr>
            <a:spLocks noChangeArrowheads="1"/>
          </p:cNvSpPr>
          <p:nvPr/>
        </p:nvSpPr>
        <p:spPr bwMode="auto">
          <a:xfrm>
            <a:off x="6769100" y="2576513"/>
            <a:ext cx="317500" cy="274637"/>
          </a:xfrm>
          <a:prstGeom prst="rect">
            <a:avLst/>
          </a:prstGeom>
          <a:noFill/>
          <a:ln w="9525">
            <a:noFill/>
            <a:miter lim="800000"/>
            <a:headEnd/>
            <a:tailEnd/>
          </a:ln>
        </p:spPr>
        <p:txBody>
          <a:bodyPr wrap="none" lIns="0" tIns="0" rIns="0" bIns="0">
            <a:spAutoFit/>
          </a:bodyPr>
          <a:lstStyle/>
          <a:p>
            <a:r>
              <a:rPr lang="en-US" sz="1800" b="0" u="none">
                <a:solidFill>
                  <a:schemeClr val="accent2"/>
                </a:solidFill>
                <a:latin typeface="Helvetica" pitchFamily="16" charset="0"/>
              </a:rPr>
              <a:t>3.0</a:t>
            </a:r>
            <a:endParaRPr lang="en-US" sz="1800">
              <a:solidFill>
                <a:schemeClr val="accent2"/>
              </a:solidFill>
              <a:latin typeface="Helvetica" pitchFamily="16" charset="0"/>
            </a:endParaRPr>
          </a:p>
        </p:txBody>
      </p:sp>
      <p:sp>
        <p:nvSpPr>
          <p:cNvPr id="3098" name="Rectangle 151"/>
          <p:cNvSpPr>
            <a:spLocks noChangeArrowheads="1"/>
          </p:cNvSpPr>
          <p:nvPr/>
        </p:nvSpPr>
        <p:spPr bwMode="auto">
          <a:xfrm>
            <a:off x="6769100" y="2139950"/>
            <a:ext cx="317500" cy="274638"/>
          </a:xfrm>
          <a:prstGeom prst="rect">
            <a:avLst/>
          </a:prstGeom>
          <a:noFill/>
          <a:ln w="9525">
            <a:noFill/>
            <a:miter lim="800000"/>
            <a:headEnd/>
            <a:tailEnd/>
          </a:ln>
        </p:spPr>
        <p:txBody>
          <a:bodyPr wrap="none" lIns="0" tIns="0" rIns="0" bIns="0">
            <a:spAutoFit/>
          </a:bodyPr>
          <a:lstStyle/>
          <a:p>
            <a:r>
              <a:rPr lang="en-US" sz="1800" b="0" u="none">
                <a:solidFill>
                  <a:schemeClr val="accent2"/>
                </a:solidFill>
                <a:latin typeface="Helvetica" pitchFamily="16" charset="0"/>
              </a:rPr>
              <a:t>3.5</a:t>
            </a:r>
            <a:endParaRPr lang="en-US" sz="1800">
              <a:solidFill>
                <a:schemeClr val="accent2"/>
              </a:solidFill>
              <a:latin typeface="Helvetica" pitchFamily="16" charset="0"/>
            </a:endParaRPr>
          </a:p>
        </p:txBody>
      </p:sp>
      <p:sp>
        <p:nvSpPr>
          <p:cNvPr id="3099" name="Rectangle 152"/>
          <p:cNvSpPr>
            <a:spLocks noChangeArrowheads="1"/>
          </p:cNvSpPr>
          <p:nvPr/>
        </p:nvSpPr>
        <p:spPr bwMode="auto">
          <a:xfrm>
            <a:off x="6769100" y="1703388"/>
            <a:ext cx="317500" cy="274637"/>
          </a:xfrm>
          <a:prstGeom prst="rect">
            <a:avLst/>
          </a:prstGeom>
          <a:noFill/>
          <a:ln w="9525">
            <a:noFill/>
            <a:miter lim="800000"/>
            <a:headEnd/>
            <a:tailEnd/>
          </a:ln>
        </p:spPr>
        <p:txBody>
          <a:bodyPr wrap="none" lIns="0" tIns="0" rIns="0" bIns="0">
            <a:spAutoFit/>
          </a:bodyPr>
          <a:lstStyle/>
          <a:p>
            <a:r>
              <a:rPr lang="en-US" sz="1800" b="0" u="none">
                <a:solidFill>
                  <a:schemeClr val="accent2"/>
                </a:solidFill>
                <a:latin typeface="Helvetica" pitchFamily="16" charset="0"/>
              </a:rPr>
              <a:t>4.0</a:t>
            </a:r>
            <a:endParaRPr lang="en-US" sz="1800">
              <a:solidFill>
                <a:schemeClr val="accent2"/>
              </a:solidFill>
              <a:latin typeface="Helvetica" pitchFamily="16" charset="0"/>
            </a:endParaRPr>
          </a:p>
        </p:txBody>
      </p:sp>
      <p:grpSp>
        <p:nvGrpSpPr>
          <p:cNvPr id="7" name="Group 161"/>
          <p:cNvGrpSpPr>
            <a:grpSpLocks/>
          </p:cNvGrpSpPr>
          <p:nvPr/>
        </p:nvGrpSpPr>
        <p:grpSpPr bwMode="auto">
          <a:xfrm>
            <a:off x="2184400" y="5426075"/>
            <a:ext cx="4589463" cy="274638"/>
            <a:chOff x="1244" y="3144"/>
            <a:chExt cx="2405" cy="144"/>
          </a:xfrm>
        </p:grpSpPr>
        <p:sp>
          <p:nvSpPr>
            <p:cNvPr id="3112" name="Rectangle 154"/>
            <p:cNvSpPr>
              <a:spLocks noChangeArrowheads="1"/>
            </p:cNvSpPr>
            <p:nvPr/>
          </p:nvSpPr>
          <p:spPr bwMode="auto">
            <a:xfrm>
              <a:off x="1244" y="3144"/>
              <a:ext cx="67" cy="144"/>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0</a:t>
              </a:r>
              <a:endParaRPr lang="en-US" sz="1800">
                <a:latin typeface="Helvetica" pitchFamily="16" charset="0"/>
              </a:endParaRPr>
            </a:p>
          </p:txBody>
        </p:sp>
        <p:sp>
          <p:nvSpPr>
            <p:cNvPr id="3113" name="Rectangle 155"/>
            <p:cNvSpPr>
              <a:spLocks noChangeArrowheads="1"/>
            </p:cNvSpPr>
            <p:nvPr/>
          </p:nvSpPr>
          <p:spPr bwMode="auto">
            <a:xfrm>
              <a:off x="1629" y="3144"/>
              <a:ext cx="67" cy="144"/>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2</a:t>
              </a:r>
              <a:endParaRPr lang="en-US" sz="1800">
                <a:latin typeface="Helvetica" pitchFamily="16" charset="0"/>
              </a:endParaRPr>
            </a:p>
          </p:txBody>
        </p:sp>
        <p:sp>
          <p:nvSpPr>
            <p:cNvPr id="3114" name="Rectangle 156"/>
            <p:cNvSpPr>
              <a:spLocks noChangeArrowheads="1"/>
            </p:cNvSpPr>
            <p:nvPr/>
          </p:nvSpPr>
          <p:spPr bwMode="auto">
            <a:xfrm>
              <a:off x="2012" y="3144"/>
              <a:ext cx="66" cy="144"/>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4</a:t>
              </a:r>
              <a:endParaRPr lang="en-US" sz="1800">
                <a:latin typeface="Helvetica" pitchFamily="16" charset="0"/>
              </a:endParaRPr>
            </a:p>
          </p:txBody>
        </p:sp>
        <p:sp>
          <p:nvSpPr>
            <p:cNvPr id="3115" name="Rectangle 157"/>
            <p:cNvSpPr>
              <a:spLocks noChangeArrowheads="1"/>
            </p:cNvSpPr>
            <p:nvPr/>
          </p:nvSpPr>
          <p:spPr bwMode="auto">
            <a:xfrm>
              <a:off x="2396" y="3144"/>
              <a:ext cx="67" cy="144"/>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6</a:t>
              </a:r>
              <a:endParaRPr lang="en-US" sz="1800">
                <a:latin typeface="Helvetica" pitchFamily="16" charset="0"/>
              </a:endParaRPr>
            </a:p>
          </p:txBody>
        </p:sp>
        <p:sp>
          <p:nvSpPr>
            <p:cNvPr id="3116" name="Rectangle 158"/>
            <p:cNvSpPr>
              <a:spLocks noChangeArrowheads="1"/>
            </p:cNvSpPr>
            <p:nvPr/>
          </p:nvSpPr>
          <p:spPr bwMode="auto">
            <a:xfrm>
              <a:off x="2780" y="3144"/>
              <a:ext cx="66" cy="144"/>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8</a:t>
              </a:r>
              <a:endParaRPr lang="en-US" sz="1800">
                <a:latin typeface="Helvetica" pitchFamily="16" charset="0"/>
              </a:endParaRPr>
            </a:p>
          </p:txBody>
        </p:sp>
        <p:sp>
          <p:nvSpPr>
            <p:cNvPr id="3117" name="Rectangle 159"/>
            <p:cNvSpPr>
              <a:spLocks noChangeArrowheads="1"/>
            </p:cNvSpPr>
            <p:nvPr/>
          </p:nvSpPr>
          <p:spPr bwMode="auto">
            <a:xfrm>
              <a:off x="3132" y="3144"/>
              <a:ext cx="133" cy="144"/>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10</a:t>
              </a:r>
              <a:endParaRPr lang="en-US" sz="1800">
                <a:latin typeface="Helvetica" pitchFamily="16" charset="0"/>
              </a:endParaRPr>
            </a:p>
          </p:txBody>
        </p:sp>
        <p:sp>
          <p:nvSpPr>
            <p:cNvPr id="3118" name="Rectangle 160"/>
            <p:cNvSpPr>
              <a:spLocks noChangeArrowheads="1"/>
            </p:cNvSpPr>
            <p:nvPr/>
          </p:nvSpPr>
          <p:spPr bwMode="auto">
            <a:xfrm>
              <a:off x="3516" y="3144"/>
              <a:ext cx="133" cy="144"/>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12</a:t>
              </a:r>
              <a:endParaRPr lang="en-US" sz="1800">
                <a:latin typeface="Helvetica" pitchFamily="16" charset="0"/>
              </a:endParaRPr>
            </a:p>
          </p:txBody>
        </p:sp>
      </p:grpSp>
      <p:sp>
        <p:nvSpPr>
          <p:cNvPr id="3101" name="Rectangle 162"/>
          <p:cNvSpPr>
            <a:spLocks noChangeArrowheads="1"/>
          </p:cNvSpPr>
          <p:nvPr/>
        </p:nvSpPr>
        <p:spPr bwMode="auto">
          <a:xfrm>
            <a:off x="3395663" y="2241550"/>
            <a:ext cx="2852737" cy="425450"/>
          </a:xfrm>
          <a:prstGeom prst="rect">
            <a:avLst/>
          </a:prstGeom>
          <a:noFill/>
          <a:ln w="9525">
            <a:noFill/>
            <a:miter lim="800000"/>
            <a:headEnd/>
            <a:tailEnd/>
          </a:ln>
        </p:spPr>
        <p:txBody>
          <a:bodyPr wrap="none" lIns="0" tIns="0" rIns="0" bIns="0">
            <a:spAutoFit/>
          </a:bodyPr>
          <a:lstStyle/>
          <a:p>
            <a:pPr algn="ctr"/>
            <a:r>
              <a:rPr lang="en-US" sz="1400" b="0" u="none">
                <a:solidFill>
                  <a:srgbClr val="000000"/>
                </a:solidFill>
                <a:latin typeface="Helvetica" pitchFamily="16" charset="0"/>
              </a:rPr>
              <a:t>ASTM E 1354 Cone Calorimeter at</a:t>
            </a:r>
          </a:p>
          <a:p>
            <a:pPr algn="ctr"/>
            <a:r>
              <a:rPr lang="en-US" sz="1400" b="0" u="none">
                <a:solidFill>
                  <a:srgbClr val="000000"/>
                </a:solidFill>
                <a:latin typeface="Helvetica" pitchFamily="16" charset="0"/>
              </a:rPr>
              <a:t>External Heat Flux, </a:t>
            </a:r>
            <a:r>
              <a:rPr lang="en-US" sz="1400" b="0" i="1" u="none">
                <a:solidFill>
                  <a:srgbClr val="000000"/>
                </a:solidFill>
                <a:latin typeface="Helvetica" pitchFamily="16" charset="0"/>
              </a:rPr>
              <a:t>q</a:t>
            </a:r>
            <a:r>
              <a:rPr lang="en-US" sz="1400" b="0" u="none">
                <a:solidFill>
                  <a:srgbClr val="000000"/>
                </a:solidFill>
                <a:latin typeface="Helvetica" pitchFamily="16" charset="0"/>
              </a:rPr>
              <a:t></a:t>
            </a:r>
            <a:r>
              <a:rPr lang="en-US" sz="1400" b="0" u="none" baseline="-25000">
                <a:solidFill>
                  <a:srgbClr val="000000"/>
                </a:solidFill>
                <a:latin typeface="Helvetica" pitchFamily="16" charset="0"/>
              </a:rPr>
              <a:t>ext</a:t>
            </a:r>
            <a:r>
              <a:rPr lang="en-US" sz="1400" b="0" u="none">
                <a:solidFill>
                  <a:srgbClr val="000000"/>
                </a:solidFill>
                <a:latin typeface="Helvetica" pitchFamily="16" charset="0"/>
              </a:rPr>
              <a:t> = 50 kW/m</a:t>
            </a:r>
            <a:r>
              <a:rPr lang="en-US" sz="1400" b="0" u="none" baseline="30000">
                <a:solidFill>
                  <a:srgbClr val="000000"/>
                </a:solidFill>
                <a:latin typeface="Helvetica" pitchFamily="16" charset="0"/>
              </a:rPr>
              <a:t>2</a:t>
            </a:r>
            <a:endParaRPr lang="en-US" sz="1400">
              <a:latin typeface="Helvetica" pitchFamily="16" charset="0"/>
            </a:endParaRPr>
          </a:p>
        </p:txBody>
      </p:sp>
      <p:sp>
        <p:nvSpPr>
          <p:cNvPr id="3102" name="Rectangle 174"/>
          <p:cNvSpPr>
            <a:spLocks noChangeArrowheads="1"/>
          </p:cNvSpPr>
          <p:nvPr/>
        </p:nvSpPr>
        <p:spPr bwMode="auto">
          <a:xfrm rot="-5400000">
            <a:off x="-650081" y="3469482"/>
            <a:ext cx="4048125" cy="274637"/>
          </a:xfrm>
          <a:prstGeom prst="rect">
            <a:avLst/>
          </a:prstGeom>
          <a:noFill/>
          <a:ln w="9525">
            <a:noFill/>
            <a:miter lim="800000"/>
            <a:headEnd/>
            <a:tailEnd/>
          </a:ln>
        </p:spPr>
        <p:txBody>
          <a:bodyPr wrap="none" lIns="0" tIns="0" rIns="0" bIns="0">
            <a:spAutoFit/>
          </a:bodyPr>
          <a:lstStyle/>
          <a:p>
            <a:r>
              <a:rPr lang="en-US" sz="1800" b="0" u="none">
                <a:solidFill>
                  <a:srgbClr val="07601A"/>
                </a:solidFill>
                <a:latin typeface="Helvetica" pitchFamily="16" charset="0"/>
              </a:rPr>
              <a:t>Average Heat Release Rate (   ), kW/m</a:t>
            </a:r>
            <a:r>
              <a:rPr lang="en-US" sz="1800" b="0" u="none" baseline="30000">
                <a:solidFill>
                  <a:srgbClr val="07601A"/>
                </a:solidFill>
                <a:latin typeface="Helvetica" pitchFamily="16" charset="0"/>
              </a:rPr>
              <a:t>2</a:t>
            </a:r>
            <a:endParaRPr lang="en-US" sz="1800">
              <a:solidFill>
                <a:srgbClr val="07601A"/>
              </a:solidFill>
              <a:latin typeface="Helvetica" pitchFamily="16" charset="0"/>
            </a:endParaRPr>
          </a:p>
        </p:txBody>
      </p:sp>
      <p:sp>
        <p:nvSpPr>
          <p:cNvPr id="3103" name="Rectangle 175"/>
          <p:cNvSpPr>
            <a:spLocks noChangeArrowheads="1"/>
          </p:cNvSpPr>
          <p:nvPr/>
        </p:nvSpPr>
        <p:spPr bwMode="auto">
          <a:xfrm rot="5400000">
            <a:off x="5867400" y="3494088"/>
            <a:ext cx="3532187" cy="274638"/>
          </a:xfrm>
          <a:prstGeom prst="rect">
            <a:avLst/>
          </a:prstGeom>
          <a:noFill/>
          <a:ln w="9525">
            <a:noFill/>
            <a:miter lim="800000"/>
            <a:headEnd/>
            <a:tailEnd/>
          </a:ln>
        </p:spPr>
        <p:txBody>
          <a:bodyPr wrap="none" lIns="0" tIns="0" rIns="0" bIns="0">
            <a:spAutoFit/>
          </a:bodyPr>
          <a:lstStyle/>
          <a:p>
            <a:r>
              <a:rPr lang="en-US" sz="1800" b="0" u="none">
                <a:solidFill>
                  <a:schemeClr val="accent2"/>
                </a:solidFill>
                <a:latin typeface="Helvetica" pitchFamily="16" charset="0"/>
              </a:rPr>
              <a:t>Heat Release Parameter (   ), HRP</a:t>
            </a:r>
            <a:endParaRPr lang="en-US" sz="1800">
              <a:solidFill>
                <a:schemeClr val="accent2"/>
              </a:solidFill>
              <a:latin typeface="Helvetica" pitchFamily="16" charset="0"/>
            </a:endParaRPr>
          </a:p>
        </p:txBody>
      </p:sp>
      <p:sp>
        <p:nvSpPr>
          <p:cNvPr id="3104" name="Rectangle 176"/>
          <p:cNvSpPr>
            <a:spLocks noChangeArrowheads="1"/>
          </p:cNvSpPr>
          <p:nvPr/>
        </p:nvSpPr>
        <p:spPr bwMode="auto">
          <a:xfrm>
            <a:off x="2743200" y="5791200"/>
            <a:ext cx="3481388" cy="274638"/>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Weight Percent Phosphorus (% P)</a:t>
            </a:r>
            <a:endParaRPr lang="en-US" sz="1800">
              <a:latin typeface="Helvetica" pitchFamily="16" charset="0"/>
            </a:endParaRPr>
          </a:p>
        </p:txBody>
      </p:sp>
      <p:sp>
        <p:nvSpPr>
          <p:cNvPr id="3105" name="Rectangle 177"/>
          <p:cNvSpPr>
            <a:spLocks noChangeArrowheads="1"/>
          </p:cNvSpPr>
          <p:nvPr/>
        </p:nvSpPr>
        <p:spPr bwMode="auto">
          <a:xfrm>
            <a:off x="2286000" y="2181225"/>
            <a:ext cx="431800" cy="304800"/>
          </a:xfrm>
          <a:prstGeom prst="rect">
            <a:avLst/>
          </a:prstGeom>
          <a:noFill/>
          <a:ln w="9525">
            <a:noFill/>
            <a:miter lim="800000"/>
            <a:headEnd/>
            <a:tailEnd/>
          </a:ln>
        </p:spPr>
        <p:txBody>
          <a:bodyPr wrap="none">
            <a:spAutoFit/>
          </a:bodyPr>
          <a:lstStyle/>
          <a:p>
            <a:r>
              <a:rPr lang="en-US" sz="1400" b="0" u="none">
                <a:latin typeface="Helvetica" pitchFamily="16" charset="0"/>
              </a:rPr>
              <a:t>PC</a:t>
            </a:r>
          </a:p>
        </p:txBody>
      </p:sp>
      <p:sp>
        <p:nvSpPr>
          <p:cNvPr id="3106" name="Rectangle 178"/>
          <p:cNvSpPr>
            <a:spLocks noChangeArrowheads="1"/>
          </p:cNvSpPr>
          <p:nvPr/>
        </p:nvSpPr>
        <p:spPr bwMode="auto">
          <a:xfrm>
            <a:off x="2895600" y="3657600"/>
            <a:ext cx="1439561" cy="307777"/>
          </a:xfrm>
          <a:prstGeom prst="rect">
            <a:avLst/>
          </a:prstGeom>
          <a:noFill/>
          <a:ln w="9525">
            <a:noFill/>
            <a:miter lim="800000"/>
            <a:headEnd/>
            <a:tailEnd/>
          </a:ln>
        </p:spPr>
        <p:txBody>
          <a:bodyPr wrap="none">
            <a:spAutoFit/>
          </a:bodyPr>
          <a:lstStyle/>
          <a:p>
            <a:r>
              <a:rPr lang="en-US" sz="1400" b="0" u="none" dirty="0" smtClean="0">
                <a:latin typeface="Helvetica" pitchFamily="16" charset="0"/>
              </a:rPr>
              <a:t>NOFIA CO3000</a:t>
            </a:r>
            <a:endParaRPr lang="en-US" sz="1400" b="0" u="none" dirty="0">
              <a:latin typeface="Helvetica" pitchFamily="16" charset="0"/>
            </a:endParaRPr>
          </a:p>
        </p:txBody>
      </p:sp>
      <p:sp>
        <p:nvSpPr>
          <p:cNvPr id="3107" name="Rectangle 179"/>
          <p:cNvSpPr>
            <a:spLocks noChangeArrowheads="1"/>
          </p:cNvSpPr>
          <p:nvPr/>
        </p:nvSpPr>
        <p:spPr bwMode="auto">
          <a:xfrm>
            <a:off x="3970639" y="4191000"/>
            <a:ext cx="1439561" cy="307777"/>
          </a:xfrm>
          <a:prstGeom prst="rect">
            <a:avLst/>
          </a:prstGeom>
          <a:noFill/>
          <a:ln w="9525">
            <a:noFill/>
            <a:miter lim="800000"/>
            <a:headEnd/>
            <a:tailEnd/>
          </a:ln>
        </p:spPr>
        <p:txBody>
          <a:bodyPr wrap="none">
            <a:spAutoFit/>
          </a:bodyPr>
          <a:lstStyle/>
          <a:p>
            <a:r>
              <a:rPr lang="en-US" sz="1400" b="0" u="none" dirty="0" smtClean="0">
                <a:latin typeface="Helvetica" pitchFamily="16" charset="0"/>
              </a:rPr>
              <a:t>NOFIA CO6000</a:t>
            </a:r>
            <a:endParaRPr lang="en-US" sz="1400" b="0" u="none" dirty="0">
              <a:latin typeface="Helvetica" pitchFamily="16" charset="0"/>
            </a:endParaRPr>
          </a:p>
        </p:txBody>
      </p:sp>
      <p:sp>
        <p:nvSpPr>
          <p:cNvPr id="3108" name="Rectangle 180"/>
          <p:cNvSpPr>
            <a:spLocks noChangeArrowheads="1"/>
          </p:cNvSpPr>
          <p:nvPr/>
        </p:nvSpPr>
        <p:spPr bwMode="auto">
          <a:xfrm>
            <a:off x="4736358" y="4800600"/>
            <a:ext cx="1435842" cy="307777"/>
          </a:xfrm>
          <a:prstGeom prst="rect">
            <a:avLst/>
          </a:prstGeom>
          <a:noFill/>
          <a:ln w="9525">
            <a:noFill/>
            <a:miter lim="800000"/>
            <a:headEnd/>
            <a:tailEnd/>
          </a:ln>
        </p:spPr>
        <p:txBody>
          <a:bodyPr wrap="none">
            <a:spAutoFit/>
          </a:bodyPr>
          <a:lstStyle/>
          <a:p>
            <a:r>
              <a:rPr lang="en-US" sz="1400" b="0" u="none" dirty="0" smtClean="0">
                <a:latin typeface="Helvetica" pitchFamily="16" charset="0"/>
              </a:rPr>
              <a:t>NOFIA HM1100</a:t>
            </a:r>
            <a:endParaRPr lang="en-US" sz="1400" b="0" u="none" dirty="0">
              <a:latin typeface="Helvetica" pitchFamily="16" charset="0"/>
            </a:endParaRPr>
          </a:p>
        </p:txBody>
      </p:sp>
      <p:sp>
        <p:nvSpPr>
          <p:cNvPr id="3110" name="Oval 182"/>
          <p:cNvSpPr>
            <a:spLocks noChangeArrowheads="1"/>
          </p:cNvSpPr>
          <p:nvPr/>
        </p:nvSpPr>
        <p:spPr bwMode="auto">
          <a:xfrm>
            <a:off x="1303338" y="2487613"/>
            <a:ext cx="138112" cy="146050"/>
          </a:xfrm>
          <a:prstGeom prst="ellipse">
            <a:avLst/>
          </a:prstGeom>
          <a:solidFill>
            <a:srgbClr val="07601A"/>
          </a:solidFill>
          <a:ln w="12700">
            <a:solidFill>
              <a:srgbClr val="07601A"/>
            </a:solidFill>
            <a:round/>
            <a:headEnd/>
            <a:tailEnd/>
          </a:ln>
        </p:spPr>
        <p:txBody>
          <a:bodyPr/>
          <a:lstStyle/>
          <a:p>
            <a:endParaRPr lang="en-US"/>
          </a:p>
        </p:txBody>
      </p:sp>
      <p:sp>
        <p:nvSpPr>
          <p:cNvPr id="3111" name="Oval 183"/>
          <p:cNvSpPr>
            <a:spLocks noChangeArrowheads="1"/>
          </p:cNvSpPr>
          <p:nvPr/>
        </p:nvSpPr>
        <p:spPr bwMode="auto">
          <a:xfrm>
            <a:off x="7551738" y="4551363"/>
            <a:ext cx="138112" cy="147637"/>
          </a:xfrm>
          <a:prstGeom prst="ellipse">
            <a:avLst/>
          </a:prstGeom>
          <a:solidFill>
            <a:srgbClr val="0000D4"/>
          </a:solidFill>
          <a:ln w="12700">
            <a:solidFill>
              <a:srgbClr val="0000D4"/>
            </a:solidFill>
            <a:round/>
            <a:headEnd/>
            <a:tailEnd/>
          </a:ln>
        </p:spPr>
        <p:txBody>
          <a:bodyPr/>
          <a:lstStyle/>
          <a:p>
            <a:endParaRPr lang="en-US"/>
          </a:p>
        </p:txBody>
      </p:sp>
      <p:sp>
        <p:nvSpPr>
          <p:cNvPr id="170" name="Title 169"/>
          <p:cNvSpPr>
            <a:spLocks noGrp="1"/>
          </p:cNvSpPr>
          <p:nvPr>
            <p:ph type="title"/>
          </p:nvPr>
        </p:nvSpPr>
        <p:spPr/>
        <p:txBody>
          <a:bodyPr/>
          <a:lstStyle/>
          <a:p>
            <a:r>
              <a:rPr lang="en-US" dirty="0" smtClean="0"/>
              <a:t>Cone - Higher Values Indicate Greater Fire Hazard</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itle 177"/>
          <p:cNvSpPr>
            <a:spLocks noGrp="1"/>
          </p:cNvSpPr>
          <p:nvPr>
            <p:ph type="title"/>
          </p:nvPr>
        </p:nvSpPr>
        <p:spPr/>
        <p:txBody>
          <a:bodyPr/>
          <a:lstStyle/>
          <a:p>
            <a:r>
              <a:rPr lang="en-US" dirty="0" smtClean="0"/>
              <a:t>Higher Values Indicate Gas Phase Activity</a:t>
            </a:r>
            <a:endParaRPr lang="en-US" dirty="0"/>
          </a:p>
        </p:txBody>
      </p:sp>
      <p:sp>
        <p:nvSpPr>
          <p:cNvPr id="4098" name="Freeform 3"/>
          <p:cNvSpPr>
            <a:spLocks/>
          </p:cNvSpPr>
          <p:nvPr/>
        </p:nvSpPr>
        <p:spPr bwMode="auto">
          <a:xfrm>
            <a:off x="2368550" y="2628900"/>
            <a:ext cx="4559300" cy="2743200"/>
          </a:xfrm>
          <a:custGeom>
            <a:avLst/>
            <a:gdLst>
              <a:gd name="T0" fmla="*/ 32 w 2872"/>
              <a:gd name="T1" fmla="*/ 1680 h 1728"/>
              <a:gd name="T2" fmla="*/ 88 w 2872"/>
              <a:gd name="T3" fmla="*/ 1576 h 1728"/>
              <a:gd name="T4" fmla="*/ 144 w 2872"/>
              <a:gd name="T5" fmla="*/ 1480 h 1728"/>
              <a:gd name="T6" fmla="*/ 200 w 2872"/>
              <a:gd name="T7" fmla="*/ 1384 h 1728"/>
              <a:gd name="T8" fmla="*/ 264 w 2872"/>
              <a:gd name="T9" fmla="*/ 1296 h 1728"/>
              <a:gd name="T10" fmla="*/ 320 w 2872"/>
              <a:gd name="T11" fmla="*/ 1208 h 1728"/>
              <a:gd name="T12" fmla="*/ 376 w 2872"/>
              <a:gd name="T13" fmla="*/ 1128 h 1728"/>
              <a:gd name="T14" fmla="*/ 432 w 2872"/>
              <a:gd name="T15" fmla="*/ 1040 h 1728"/>
              <a:gd name="T16" fmla="*/ 496 w 2872"/>
              <a:gd name="T17" fmla="*/ 968 h 1728"/>
              <a:gd name="T18" fmla="*/ 552 w 2872"/>
              <a:gd name="T19" fmla="*/ 888 h 1728"/>
              <a:gd name="T20" fmla="*/ 608 w 2872"/>
              <a:gd name="T21" fmla="*/ 816 h 1728"/>
              <a:gd name="T22" fmla="*/ 664 w 2872"/>
              <a:gd name="T23" fmla="*/ 752 h 1728"/>
              <a:gd name="T24" fmla="*/ 728 w 2872"/>
              <a:gd name="T25" fmla="*/ 680 h 1728"/>
              <a:gd name="T26" fmla="*/ 784 w 2872"/>
              <a:gd name="T27" fmla="*/ 624 h 1728"/>
              <a:gd name="T28" fmla="*/ 840 w 2872"/>
              <a:gd name="T29" fmla="*/ 560 h 1728"/>
              <a:gd name="T30" fmla="*/ 896 w 2872"/>
              <a:gd name="T31" fmla="*/ 504 h 1728"/>
              <a:gd name="T32" fmla="*/ 960 w 2872"/>
              <a:gd name="T33" fmla="*/ 448 h 1728"/>
              <a:gd name="T34" fmla="*/ 1016 w 2872"/>
              <a:gd name="T35" fmla="*/ 400 h 1728"/>
              <a:gd name="T36" fmla="*/ 1072 w 2872"/>
              <a:gd name="T37" fmla="*/ 352 h 1728"/>
              <a:gd name="T38" fmla="*/ 1128 w 2872"/>
              <a:gd name="T39" fmla="*/ 304 h 1728"/>
              <a:gd name="T40" fmla="*/ 1192 w 2872"/>
              <a:gd name="T41" fmla="*/ 264 h 1728"/>
              <a:gd name="T42" fmla="*/ 1248 w 2872"/>
              <a:gd name="T43" fmla="*/ 224 h 1728"/>
              <a:gd name="T44" fmla="*/ 1304 w 2872"/>
              <a:gd name="T45" fmla="*/ 192 h 1728"/>
              <a:gd name="T46" fmla="*/ 1360 w 2872"/>
              <a:gd name="T47" fmla="*/ 160 h 1728"/>
              <a:gd name="T48" fmla="*/ 1424 w 2872"/>
              <a:gd name="T49" fmla="*/ 128 h 1728"/>
              <a:gd name="T50" fmla="*/ 1480 w 2872"/>
              <a:gd name="T51" fmla="*/ 104 h 1728"/>
              <a:gd name="T52" fmla="*/ 1536 w 2872"/>
              <a:gd name="T53" fmla="*/ 80 h 1728"/>
              <a:gd name="T54" fmla="*/ 1592 w 2872"/>
              <a:gd name="T55" fmla="*/ 56 h 1728"/>
              <a:gd name="T56" fmla="*/ 1656 w 2872"/>
              <a:gd name="T57" fmla="*/ 40 h 1728"/>
              <a:gd name="T58" fmla="*/ 1712 w 2872"/>
              <a:gd name="T59" fmla="*/ 24 h 1728"/>
              <a:gd name="T60" fmla="*/ 1768 w 2872"/>
              <a:gd name="T61" fmla="*/ 16 h 1728"/>
              <a:gd name="T62" fmla="*/ 1824 w 2872"/>
              <a:gd name="T63" fmla="*/ 8 h 1728"/>
              <a:gd name="T64" fmla="*/ 1888 w 2872"/>
              <a:gd name="T65" fmla="*/ 0 h 1728"/>
              <a:gd name="T66" fmla="*/ 1944 w 2872"/>
              <a:gd name="T67" fmla="*/ 0 h 1728"/>
              <a:gd name="T68" fmla="*/ 2000 w 2872"/>
              <a:gd name="T69" fmla="*/ 0 h 1728"/>
              <a:gd name="T70" fmla="*/ 2056 w 2872"/>
              <a:gd name="T71" fmla="*/ 8 h 1728"/>
              <a:gd name="T72" fmla="*/ 2120 w 2872"/>
              <a:gd name="T73" fmla="*/ 8 h 1728"/>
              <a:gd name="T74" fmla="*/ 2176 w 2872"/>
              <a:gd name="T75" fmla="*/ 24 h 1728"/>
              <a:gd name="T76" fmla="*/ 2232 w 2872"/>
              <a:gd name="T77" fmla="*/ 32 h 1728"/>
              <a:gd name="T78" fmla="*/ 2288 w 2872"/>
              <a:gd name="T79" fmla="*/ 48 h 1728"/>
              <a:gd name="T80" fmla="*/ 2352 w 2872"/>
              <a:gd name="T81" fmla="*/ 72 h 1728"/>
              <a:gd name="T82" fmla="*/ 2408 w 2872"/>
              <a:gd name="T83" fmla="*/ 96 h 1728"/>
              <a:gd name="T84" fmla="*/ 2464 w 2872"/>
              <a:gd name="T85" fmla="*/ 120 h 1728"/>
              <a:gd name="T86" fmla="*/ 2520 w 2872"/>
              <a:gd name="T87" fmla="*/ 144 h 1728"/>
              <a:gd name="T88" fmla="*/ 2584 w 2872"/>
              <a:gd name="T89" fmla="*/ 176 h 1728"/>
              <a:gd name="T90" fmla="*/ 2640 w 2872"/>
              <a:gd name="T91" fmla="*/ 216 h 1728"/>
              <a:gd name="T92" fmla="*/ 2696 w 2872"/>
              <a:gd name="T93" fmla="*/ 248 h 1728"/>
              <a:gd name="T94" fmla="*/ 2752 w 2872"/>
              <a:gd name="T95" fmla="*/ 288 h 1728"/>
              <a:gd name="T96" fmla="*/ 2816 w 2872"/>
              <a:gd name="T97" fmla="*/ 336 h 1728"/>
              <a:gd name="T98" fmla="*/ 2872 w 2872"/>
              <a:gd name="T99" fmla="*/ 384 h 17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872"/>
              <a:gd name="T151" fmla="*/ 0 h 1728"/>
              <a:gd name="T152" fmla="*/ 2872 w 2872"/>
              <a:gd name="T153" fmla="*/ 1728 h 17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872" h="1728">
                <a:moveTo>
                  <a:pt x="0" y="1728"/>
                </a:moveTo>
                <a:lnTo>
                  <a:pt x="32" y="1680"/>
                </a:lnTo>
                <a:lnTo>
                  <a:pt x="56" y="1624"/>
                </a:lnTo>
                <a:lnTo>
                  <a:pt x="88" y="1576"/>
                </a:lnTo>
                <a:lnTo>
                  <a:pt x="112" y="1528"/>
                </a:lnTo>
                <a:lnTo>
                  <a:pt x="144" y="1480"/>
                </a:lnTo>
                <a:lnTo>
                  <a:pt x="176" y="1432"/>
                </a:lnTo>
                <a:lnTo>
                  <a:pt x="200" y="1384"/>
                </a:lnTo>
                <a:lnTo>
                  <a:pt x="232" y="1344"/>
                </a:lnTo>
                <a:lnTo>
                  <a:pt x="264" y="1296"/>
                </a:lnTo>
                <a:lnTo>
                  <a:pt x="288" y="1256"/>
                </a:lnTo>
                <a:lnTo>
                  <a:pt x="320" y="1208"/>
                </a:lnTo>
                <a:lnTo>
                  <a:pt x="344" y="1168"/>
                </a:lnTo>
                <a:lnTo>
                  <a:pt x="376" y="1128"/>
                </a:lnTo>
                <a:lnTo>
                  <a:pt x="408" y="1080"/>
                </a:lnTo>
                <a:lnTo>
                  <a:pt x="432" y="1040"/>
                </a:lnTo>
                <a:lnTo>
                  <a:pt x="464" y="1008"/>
                </a:lnTo>
                <a:lnTo>
                  <a:pt x="496" y="968"/>
                </a:lnTo>
                <a:lnTo>
                  <a:pt x="520" y="928"/>
                </a:lnTo>
                <a:lnTo>
                  <a:pt x="552" y="888"/>
                </a:lnTo>
                <a:lnTo>
                  <a:pt x="576" y="856"/>
                </a:lnTo>
                <a:lnTo>
                  <a:pt x="608" y="816"/>
                </a:lnTo>
                <a:lnTo>
                  <a:pt x="640" y="784"/>
                </a:lnTo>
                <a:lnTo>
                  <a:pt x="664" y="752"/>
                </a:lnTo>
                <a:lnTo>
                  <a:pt x="696" y="712"/>
                </a:lnTo>
                <a:lnTo>
                  <a:pt x="728" y="680"/>
                </a:lnTo>
                <a:lnTo>
                  <a:pt x="752" y="648"/>
                </a:lnTo>
                <a:lnTo>
                  <a:pt x="784" y="624"/>
                </a:lnTo>
                <a:lnTo>
                  <a:pt x="808" y="592"/>
                </a:lnTo>
                <a:lnTo>
                  <a:pt x="840" y="560"/>
                </a:lnTo>
                <a:lnTo>
                  <a:pt x="872" y="528"/>
                </a:lnTo>
                <a:lnTo>
                  <a:pt x="896" y="504"/>
                </a:lnTo>
                <a:lnTo>
                  <a:pt x="928" y="472"/>
                </a:lnTo>
                <a:lnTo>
                  <a:pt x="960" y="448"/>
                </a:lnTo>
                <a:lnTo>
                  <a:pt x="984" y="424"/>
                </a:lnTo>
                <a:lnTo>
                  <a:pt x="1016" y="400"/>
                </a:lnTo>
                <a:lnTo>
                  <a:pt x="1040" y="376"/>
                </a:lnTo>
                <a:lnTo>
                  <a:pt x="1072" y="352"/>
                </a:lnTo>
                <a:lnTo>
                  <a:pt x="1104" y="328"/>
                </a:lnTo>
                <a:lnTo>
                  <a:pt x="1128" y="304"/>
                </a:lnTo>
                <a:lnTo>
                  <a:pt x="1160" y="288"/>
                </a:lnTo>
                <a:lnTo>
                  <a:pt x="1192" y="264"/>
                </a:lnTo>
                <a:lnTo>
                  <a:pt x="1216" y="248"/>
                </a:lnTo>
                <a:lnTo>
                  <a:pt x="1248" y="224"/>
                </a:lnTo>
                <a:lnTo>
                  <a:pt x="1280" y="208"/>
                </a:lnTo>
                <a:lnTo>
                  <a:pt x="1304" y="192"/>
                </a:lnTo>
                <a:lnTo>
                  <a:pt x="1336" y="176"/>
                </a:lnTo>
                <a:lnTo>
                  <a:pt x="1360" y="160"/>
                </a:lnTo>
                <a:lnTo>
                  <a:pt x="1392" y="144"/>
                </a:lnTo>
                <a:lnTo>
                  <a:pt x="1424" y="128"/>
                </a:lnTo>
                <a:lnTo>
                  <a:pt x="1448" y="112"/>
                </a:lnTo>
                <a:lnTo>
                  <a:pt x="1480" y="104"/>
                </a:lnTo>
                <a:lnTo>
                  <a:pt x="1512" y="88"/>
                </a:lnTo>
                <a:lnTo>
                  <a:pt x="1536" y="80"/>
                </a:lnTo>
                <a:lnTo>
                  <a:pt x="1568" y="64"/>
                </a:lnTo>
                <a:lnTo>
                  <a:pt x="1592" y="56"/>
                </a:lnTo>
                <a:lnTo>
                  <a:pt x="1624" y="48"/>
                </a:lnTo>
                <a:lnTo>
                  <a:pt x="1656" y="40"/>
                </a:lnTo>
                <a:lnTo>
                  <a:pt x="1680" y="32"/>
                </a:lnTo>
                <a:lnTo>
                  <a:pt x="1712" y="24"/>
                </a:lnTo>
                <a:lnTo>
                  <a:pt x="1744" y="24"/>
                </a:lnTo>
                <a:lnTo>
                  <a:pt x="1768" y="16"/>
                </a:lnTo>
                <a:lnTo>
                  <a:pt x="1800" y="8"/>
                </a:lnTo>
                <a:lnTo>
                  <a:pt x="1824" y="8"/>
                </a:lnTo>
                <a:lnTo>
                  <a:pt x="1856" y="8"/>
                </a:lnTo>
                <a:lnTo>
                  <a:pt x="1888" y="0"/>
                </a:lnTo>
                <a:lnTo>
                  <a:pt x="1912" y="0"/>
                </a:lnTo>
                <a:lnTo>
                  <a:pt x="1944" y="0"/>
                </a:lnTo>
                <a:lnTo>
                  <a:pt x="1976" y="0"/>
                </a:lnTo>
                <a:lnTo>
                  <a:pt x="2000" y="0"/>
                </a:lnTo>
                <a:lnTo>
                  <a:pt x="2032" y="0"/>
                </a:lnTo>
                <a:lnTo>
                  <a:pt x="2056" y="8"/>
                </a:lnTo>
                <a:lnTo>
                  <a:pt x="2088" y="8"/>
                </a:lnTo>
                <a:lnTo>
                  <a:pt x="2120" y="8"/>
                </a:lnTo>
                <a:lnTo>
                  <a:pt x="2144" y="16"/>
                </a:lnTo>
                <a:lnTo>
                  <a:pt x="2176" y="24"/>
                </a:lnTo>
                <a:lnTo>
                  <a:pt x="2208" y="32"/>
                </a:lnTo>
                <a:lnTo>
                  <a:pt x="2232" y="32"/>
                </a:lnTo>
                <a:lnTo>
                  <a:pt x="2264" y="40"/>
                </a:lnTo>
                <a:lnTo>
                  <a:pt x="2288" y="48"/>
                </a:lnTo>
                <a:lnTo>
                  <a:pt x="2320" y="64"/>
                </a:lnTo>
                <a:lnTo>
                  <a:pt x="2352" y="72"/>
                </a:lnTo>
                <a:lnTo>
                  <a:pt x="2376" y="80"/>
                </a:lnTo>
                <a:lnTo>
                  <a:pt x="2408" y="96"/>
                </a:lnTo>
                <a:lnTo>
                  <a:pt x="2440" y="104"/>
                </a:lnTo>
                <a:lnTo>
                  <a:pt x="2464" y="120"/>
                </a:lnTo>
                <a:lnTo>
                  <a:pt x="2496" y="136"/>
                </a:lnTo>
                <a:lnTo>
                  <a:pt x="2520" y="144"/>
                </a:lnTo>
                <a:lnTo>
                  <a:pt x="2552" y="160"/>
                </a:lnTo>
                <a:lnTo>
                  <a:pt x="2584" y="176"/>
                </a:lnTo>
                <a:lnTo>
                  <a:pt x="2608" y="192"/>
                </a:lnTo>
                <a:lnTo>
                  <a:pt x="2640" y="216"/>
                </a:lnTo>
                <a:lnTo>
                  <a:pt x="2672" y="232"/>
                </a:lnTo>
                <a:lnTo>
                  <a:pt x="2696" y="248"/>
                </a:lnTo>
                <a:lnTo>
                  <a:pt x="2728" y="272"/>
                </a:lnTo>
                <a:lnTo>
                  <a:pt x="2752" y="288"/>
                </a:lnTo>
                <a:lnTo>
                  <a:pt x="2784" y="312"/>
                </a:lnTo>
                <a:lnTo>
                  <a:pt x="2816" y="336"/>
                </a:lnTo>
                <a:lnTo>
                  <a:pt x="2840" y="360"/>
                </a:lnTo>
                <a:lnTo>
                  <a:pt x="2872" y="384"/>
                </a:lnTo>
              </a:path>
            </a:pathLst>
          </a:custGeom>
          <a:noFill/>
          <a:ln w="25400">
            <a:solidFill>
              <a:srgbClr val="07601A"/>
            </a:solidFill>
            <a:prstDash val="solid"/>
            <a:round/>
            <a:headEnd/>
            <a:tailEnd/>
          </a:ln>
        </p:spPr>
        <p:txBody>
          <a:bodyPr/>
          <a:lstStyle/>
          <a:p>
            <a:endParaRPr lang="en-US"/>
          </a:p>
        </p:txBody>
      </p:sp>
      <p:sp>
        <p:nvSpPr>
          <p:cNvPr id="4099" name="Freeform 4"/>
          <p:cNvSpPr>
            <a:spLocks/>
          </p:cNvSpPr>
          <p:nvPr/>
        </p:nvSpPr>
        <p:spPr bwMode="auto">
          <a:xfrm>
            <a:off x="2368550" y="2336800"/>
            <a:ext cx="4559300" cy="3022600"/>
          </a:xfrm>
          <a:custGeom>
            <a:avLst/>
            <a:gdLst>
              <a:gd name="T0" fmla="*/ 32 w 2872"/>
              <a:gd name="T1" fmla="*/ 1832 h 1904"/>
              <a:gd name="T2" fmla="*/ 88 w 2872"/>
              <a:gd name="T3" fmla="*/ 1696 h 1904"/>
              <a:gd name="T4" fmla="*/ 144 w 2872"/>
              <a:gd name="T5" fmla="*/ 1568 h 1904"/>
              <a:gd name="T6" fmla="*/ 200 w 2872"/>
              <a:gd name="T7" fmla="*/ 1440 h 1904"/>
              <a:gd name="T8" fmla="*/ 264 w 2872"/>
              <a:gd name="T9" fmla="*/ 1320 h 1904"/>
              <a:gd name="T10" fmla="*/ 320 w 2872"/>
              <a:gd name="T11" fmla="*/ 1208 h 1904"/>
              <a:gd name="T12" fmla="*/ 376 w 2872"/>
              <a:gd name="T13" fmla="*/ 1096 h 1904"/>
              <a:gd name="T14" fmla="*/ 432 w 2872"/>
              <a:gd name="T15" fmla="*/ 992 h 1904"/>
              <a:gd name="T16" fmla="*/ 496 w 2872"/>
              <a:gd name="T17" fmla="*/ 896 h 1904"/>
              <a:gd name="T18" fmla="*/ 552 w 2872"/>
              <a:gd name="T19" fmla="*/ 800 h 1904"/>
              <a:gd name="T20" fmla="*/ 608 w 2872"/>
              <a:gd name="T21" fmla="*/ 712 h 1904"/>
              <a:gd name="T22" fmla="*/ 664 w 2872"/>
              <a:gd name="T23" fmla="*/ 624 h 1904"/>
              <a:gd name="T24" fmla="*/ 728 w 2872"/>
              <a:gd name="T25" fmla="*/ 544 h 1904"/>
              <a:gd name="T26" fmla="*/ 784 w 2872"/>
              <a:gd name="T27" fmla="*/ 472 h 1904"/>
              <a:gd name="T28" fmla="*/ 840 w 2872"/>
              <a:gd name="T29" fmla="*/ 408 h 1904"/>
              <a:gd name="T30" fmla="*/ 896 w 2872"/>
              <a:gd name="T31" fmla="*/ 344 h 1904"/>
              <a:gd name="T32" fmla="*/ 960 w 2872"/>
              <a:gd name="T33" fmla="*/ 288 h 1904"/>
              <a:gd name="T34" fmla="*/ 1016 w 2872"/>
              <a:gd name="T35" fmla="*/ 232 h 1904"/>
              <a:gd name="T36" fmla="*/ 1072 w 2872"/>
              <a:gd name="T37" fmla="*/ 184 h 1904"/>
              <a:gd name="T38" fmla="*/ 1128 w 2872"/>
              <a:gd name="T39" fmla="*/ 144 h 1904"/>
              <a:gd name="T40" fmla="*/ 1192 w 2872"/>
              <a:gd name="T41" fmla="*/ 112 h 1904"/>
              <a:gd name="T42" fmla="*/ 1248 w 2872"/>
              <a:gd name="T43" fmla="*/ 80 h 1904"/>
              <a:gd name="T44" fmla="*/ 1304 w 2872"/>
              <a:gd name="T45" fmla="*/ 56 h 1904"/>
              <a:gd name="T46" fmla="*/ 1360 w 2872"/>
              <a:gd name="T47" fmla="*/ 32 h 1904"/>
              <a:gd name="T48" fmla="*/ 1424 w 2872"/>
              <a:gd name="T49" fmla="*/ 16 h 1904"/>
              <a:gd name="T50" fmla="*/ 1480 w 2872"/>
              <a:gd name="T51" fmla="*/ 8 h 1904"/>
              <a:gd name="T52" fmla="*/ 1536 w 2872"/>
              <a:gd name="T53" fmla="*/ 0 h 1904"/>
              <a:gd name="T54" fmla="*/ 1592 w 2872"/>
              <a:gd name="T55" fmla="*/ 0 h 1904"/>
              <a:gd name="T56" fmla="*/ 1656 w 2872"/>
              <a:gd name="T57" fmla="*/ 8 h 1904"/>
              <a:gd name="T58" fmla="*/ 1712 w 2872"/>
              <a:gd name="T59" fmla="*/ 16 h 1904"/>
              <a:gd name="T60" fmla="*/ 1768 w 2872"/>
              <a:gd name="T61" fmla="*/ 32 h 1904"/>
              <a:gd name="T62" fmla="*/ 1824 w 2872"/>
              <a:gd name="T63" fmla="*/ 56 h 1904"/>
              <a:gd name="T64" fmla="*/ 1888 w 2872"/>
              <a:gd name="T65" fmla="*/ 80 h 1904"/>
              <a:gd name="T66" fmla="*/ 1944 w 2872"/>
              <a:gd name="T67" fmla="*/ 112 h 1904"/>
              <a:gd name="T68" fmla="*/ 2000 w 2872"/>
              <a:gd name="T69" fmla="*/ 152 h 1904"/>
              <a:gd name="T70" fmla="*/ 2056 w 2872"/>
              <a:gd name="T71" fmla="*/ 192 h 1904"/>
              <a:gd name="T72" fmla="*/ 2120 w 2872"/>
              <a:gd name="T73" fmla="*/ 240 h 1904"/>
              <a:gd name="T74" fmla="*/ 2176 w 2872"/>
              <a:gd name="T75" fmla="*/ 288 h 1904"/>
              <a:gd name="T76" fmla="*/ 2232 w 2872"/>
              <a:gd name="T77" fmla="*/ 352 h 1904"/>
              <a:gd name="T78" fmla="*/ 2288 w 2872"/>
              <a:gd name="T79" fmla="*/ 416 h 1904"/>
              <a:gd name="T80" fmla="*/ 2352 w 2872"/>
              <a:gd name="T81" fmla="*/ 480 h 1904"/>
              <a:gd name="T82" fmla="*/ 2408 w 2872"/>
              <a:gd name="T83" fmla="*/ 552 h 1904"/>
              <a:gd name="T84" fmla="*/ 2464 w 2872"/>
              <a:gd name="T85" fmla="*/ 632 h 1904"/>
              <a:gd name="T86" fmla="*/ 2520 w 2872"/>
              <a:gd name="T87" fmla="*/ 720 h 1904"/>
              <a:gd name="T88" fmla="*/ 2584 w 2872"/>
              <a:gd name="T89" fmla="*/ 808 h 1904"/>
              <a:gd name="T90" fmla="*/ 2640 w 2872"/>
              <a:gd name="T91" fmla="*/ 904 h 1904"/>
              <a:gd name="T92" fmla="*/ 2696 w 2872"/>
              <a:gd name="T93" fmla="*/ 1000 h 1904"/>
              <a:gd name="T94" fmla="*/ 2752 w 2872"/>
              <a:gd name="T95" fmla="*/ 1104 h 1904"/>
              <a:gd name="T96" fmla="*/ 2816 w 2872"/>
              <a:gd name="T97" fmla="*/ 1216 h 1904"/>
              <a:gd name="T98" fmla="*/ 2872 w 2872"/>
              <a:gd name="T99" fmla="*/ 1336 h 19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872"/>
              <a:gd name="T151" fmla="*/ 0 h 1904"/>
              <a:gd name="T152" fmla="*/ 2872 w 2872"/>
              <a:gd name="T153" fmla="*/ 1904 h 190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872" h="1904">
                <a:moveTo>
                  <a:pt x="0" y="1904"/>
                </a:moveTo>
                <a:lnTo>
                  <a:pt x="32" y="1832"/>
                </a:lnTo>
                <a:lnTo>
                  <a:pt x="56" y="1768"/>
                </a:lnTo>
                <a:lnTo>
                  <a:pt x="88" y="1696"/>
                </a:lnTo>
                <a:lnTo>
                  <a:pt x="112" y="1632"/>
                </a:lnTo>
                <a:lnTo>
                  <a:pt x="144" y="1568"/>
                </a:lnTo>
                <a:lnTo>
                  <a:pt x="176" y="1504"/>
                </a:lnTo>
                <a:lnTo>
                  <a:pt x="200" y="1440"/>
                </a:lnTo>
                <a:lnTo>
                  <a:pt x="232" y="1384"/>
                </a:lnTo>
                <a:lnTo>
                  <a:pt x="264" y="1320"/>
                </a:lnTo>
                <a:lnTo>
                  <a:pt x="288" y="1264"/>
                </a:lnTo>
                <a:lnTo>
                  <a:pt x="320" y="1208"/>
                </a:lnTo>
                <a:lnTo>
                  <a:pt x="344" y="1152"/>
                </a:lnTo>
                <a:lnTo>
                  <a:pt x="376" y="1096"/>
                </a:lnTo>
                <a:lnTo>
                  <a:pt x="408" y="1040"/>
                </a:lnTo>
                <a:lnTo>
                  <a:pt x="432" y="992"/>
                </a:lnTo>
                <a:lnTo>
                  <a:pt x="464" y="944"/>
                </a:lnTo>
                <a:lnTo>
                  <a:pt x="496" y="896"/>
                </a:lnTo>
                <a:lnTo>
                  <a:pt x="520" y="848"/>
                </a:lnTo>
                <a:lnTo>
                  <a:pt x="552" y="800"/>
                </a:lnTo>
                <a:lnTo>
                  <a:pt x="576" y="752"/>
                </a:lnTo>
                <a:lnTo>
                  <a:pt x="608" y="712"/>
                </a:lnTo>
                <a:lnTo>
                  <a:pt x="640" y="664"/>
                </a:lnTo>
                <a:lnTo>
                  <a:pt x="664" y="624"/>
                </a:lnTo>
                <a:lnTo>
                  <a:pt x="696" y="584"/>
                </a:lnTo>
                <a:lnTo>
                  <a:pt x="728" y="544"/>
                </a:lnTo>
                <a:lnTo>
                  <a:pt x="752" y="512"/>
                </a:lnTo>
                <a:lnTo>
                  <a:pt x="784" y="472"/>
                </a:lnTo>
                <a:lnTo>
                  <a:pt x="808" y="440"/>
                </a:lnTo>
                <a:lnTo>
                  <a:pt x="840" y="408"/>
                </a:lnTo>
                <a:lnTo>
                  <a:pt x="872" y="376"/>
                </a:lnTo>
                <a:lnTo>
                  <a:pt x="896" y="344"/>
                </a:lnTo>
                <a:lnTo>
                  <a:pt x="928" y="312"/>
                </a:lnTo>
                <a:lnTo>
                  <a:pt x="960" y="288"/>
                </a:lnTo>
                <a:lnTo>
                  <a:pt x="984" y="256"/>
                </a:lnTo>
                <a:lnTo>
                  <a:pt x="1016" y="232"/>
                </a:lnTo>
                <a:lnTo>
                  <a:pt x="1040" y="208"/>
                </a:lnTo>
                <a:lnTo>
                  <a:pt x="1072" y="184"/>
                </a:lnTo>
                <a:lnTo>
                  <a:pt x="1104" y="168"/>
                </a:lnTo>
                <a:lnTo>
                  <a:pt x="1128" y="144"/>
                </a:lnTo>
                <a:lnTo>
                  <a:pt x="1160" y="128"/>
                </a:lnTo>
                <a:lnTo>
                  <a:pt x="1192" y="112"/>
                </a:lnTo>
                <a:lnTo>
                  <a:pt x="1216" y="96"/>
                </a:lnTo>
                <a:lnTo>
                  <a:pt x="1248" y="80"/>
                </a:lnTo>
                <a:lnTo>
                  <a:pt x="1280" y="64"/>
                </a:lnTo>
                <a:lnTo>
                  <a:pt x="1304" y="56"/>
                </a:lnTo>
                <a:lnTo>
                  <a:pt x="1336" y="40"/>
                </a:lnTo>
                <a:lnTo>
                  <a:pt x="1360" y="32"/>
                </a:lnTo>
                <a:lnTo>
                  <a:pt x="1392" y="24"/>
                </a:lnTo>
                <a:lnTo>
                  <a:pt x="1424" y="16"/>
                </a:lnTo>
                <a:lnTo>
                  <a:pt x="1448" y="8"/>
                </a:lnTo>
                <a:lnTo>
                  <a:pt x="1480" y="8"/>
                </a:lnTo>
                <a:lnTo>
                  <a:pt x="1512" y="0"/>
                </a:lnTo>
                <a:lnTo>
                  <a:pt x="1536" y="0"/>
                </a:lnTo>
                <a:lnTo>
                  <a:pt x="1568" y="0"/>
                </a:lnTo>
                <a:lnTo>
                  <a:pt x="1592" y="0"/>
                </a:lnTo>
                <a:lnTo>
                  <a:pt x="1624" y="0"/>
                </a:lnTo>
                <a:lnTo>
                  <a:pt x="1656" y="8"/>
                </a:lnTo>
                <a:lnTo>
                  <a:pt x="1680" y="8"/>
                </a:lnTo>
                <a:lnTo>
                  <a:pt x="1712" y="16"/>
                </a:lnTo>
                <a:lnTo>
                  <a:pt x="1744" y="24"/>
                </a:lnTo>
                <a:lnTo>
                  <a:pt x="1768" y="32"/>
                </a:lnTo>
                <a:lnTo>
                  <a:pt x="1800" y="40"/>
                </a:lnTo>
                <a:lnTo>
                  <a:pt x="1824" y="56"/>
                </a:lnTo>
                <a:lnTo>
                  <a:pt x="1856" y="64"/>
                </a:lnTo>
                <a:lnTo>
                  <a:pt x="1888" y="80"/>
                </a:lnTo>
                <a:lnTo>
                  <a:pt x="1912" y="96"/>
                </a:lnTo>
                <a:lnTo>
                  <a:pt x="1944" y="112"/>
                </a:lnTo>
                <a:lnTo>
                  <a:pt x="1976" y="128"/>
                </a:lnTo>
                <a:lnTo>
                  <a:pt x="2000" y="152"/>
                </a:lnTo>
                <a:lnTo>
                  <a:pt x="2032" y="168"/>
                </a:lnTo>
                <a:lnTo>
                  <a:pt x="2056" y="192"/>
                </a:lnTo>
                <a:lnTo>
                  <a:pt x="2088" y="216"/>
                </a:lnTo>
                <a:lnTo>
                  <a:pt x="2120" y="240"/>
                </a:lnTo>
                <a:lnTo>
                  <a:pt x="2144" y="264"/>
                </a:lnTo>
                <a:lnTo>
                  <a:pt x="2176" y="288"/>
                </a:lnTo>
                <a:lnTo>
                  <a:pt x="2208" y="320"/>
                </a:lnTo>
                <a:lnTo>
                  <a:pt x="2232" y="352"/>
                </a:lnTo>
                <a:lnTo>
                  <a:pt x="2264" y="384"/>
                </a:lnTo>
                <a:lnTo>
                  <a:pt x="2288" y="416"/>
                </a:lnTo>
                <a:lnTo>
                  <a:pt x="2320" y="448"/>
                </a:lnTo>
                <a:lnTo>
                  <a:pt x="2352" y="480"/>
                </a:lnTo>
                <a:lnTo>
                  <a:pt x="2376" y="520"/>
                </a:lnTo>
                <a:lnTo>
                  <a:pt x="2408" y="552"/>
                </a:lnTo>
                <a:lnTo>
                  <a:pt x="2440" y="592"/>
                </a:lnTo>
                <a:lnTo>
                  <a:pt x="2464" y="632"/>
                </a:lnTo>
                <a:lnTo>
                  <a:pt x="2496" y="672"/>
                </a:lnTo>
                <a:lnTo>
                  <a:pt x="2520" y="720"/>
                </a:lnTo>
                <a:lnTo>
                  <a:pt x="2552" y="760"/>
                </a:lnTo>
                <a:lnTo>
                  <a:pt x="2584" y="808"/>
                </a:lnTo>
                <a:lnTo>
                  <a:pt x="2608" y="856"/>
                </a:lnTo>
                <a:lnTo>
                  <a:pt x="2640" y="904"/>
                </a:lnTo>
                <a:lnTo>
                  <a:pt x="2672" y="952"/>
                </a:lnTo>
                <a:lnTo>
                  <a:pt x="2696" y="1000"/>
                </a:lnTo>
                <a:lnTo>
                  <a:pt x="2728" y="1056"/>
                </a:lnTo>
                <a:lnTo>
                  <a:pt x="2752" y="1104"/>
                </a:lnTo>
                <a:lnTo>
                  <a:pt x="2784" y="1160"/>
                </a:lnTo>
                <a:lnTo>
                  <a:pt x="2816" y="1216"/>
                </a:lnTo>
                <a:lnTo>
                  <a:pt x="2840" y="1272"/>
                </a:lnTo>
                <a:lnTo>
                  <a:pt x="2872" y="1336"/>
                </a:lnTo>
              </a:path>
            </a:pathLst>
          </a:custGeom>
          <a:noFill/>
          <a:ln w="25400">
            <a:solidFill>
              <a:srgbClr val="0000D4"/>
            </a:solidFill>
            <a:prstDash val="solid"/>
            <a:round/>
            <a:headEnd/>
            <a:tailEnd/>
          </a:ln>
        </p:spPr>
        <p:txBody>
          <a:bodyPr/>
          <a:lstStyle/>
          <a:p>
            <a:endParaRPr lang="en-US"/>
          </a:p>
        </p:txBody>
      </p:sp>
      <p:grpSp>
        <p:nvGrpSpPr>
          <p:cNvPr id="2" name="Group 36"/>
          <p:cNvGrpSpPr>
            <a:grpSpLocks/>
          </p:cNvGrpSpPr>
          <p:nvPr/>
        </p:nvGrpSpPr>
        <p:grpSpPr bwMode="auto">
          <a:xfrm>
            <a:off x="2381250" y="1892300"/>
            <a:ext cx="76200" cy="3659188"/>
            <a:chOff x="1500" y="1336"/>
            <a:chExt cx="48" cy="2305"/>
          </a:xfrm>
        </p:grpSpPr>
        <p:sp>
          <p:nvSpPr>
            <p:cNvPr id="4243" name="Line 5"/>
            <p:cNvSpPr>
              <a:spLocks noChangeShapeType="1"/>
            </p:cNvSpPr>
            <p:nvPr/>
          </p:nvSpPr>
          <p:spPr bwMode="auto">
            <a:xfrm>
              <a:off x="1500" y="3640"/>
              <a:ext cx="48" cy="1"/>
            </a:xfrm>
            <a:prstGeom prst="line">
              <a:avLst/>
            </a:prstGeom>
            <a:noFill/>
            <a:ln w="12700">
              <a:solidFill>
                <a:srgbClr val="000000"/>
              </a:solidFill>
              <a:round/>
              <a:headEnd/>
              <a:tailEnd/>
            </a:ln>
          </p:spPr>
          <p:txBody>
            <a:bodyPr/>
            <a:lstStyle/>
            <a:p>
              <a:endParaRPr lang="en-US"/>
            </a:p>
          </p:txBody>
        </p:sp>
        <p:sp>
          <p:nvSpPr>
            <p:cNvPr id="4244" name="Line 6"/>
            <p:cNvSpPr>
              <a:spLocks noChangeShapeType="1"/>
            </p:cNvSpPr>
            <p:nvPr/>
          </p:nvSpPr>
          <p:spPr bwMode="auto">
            <a:xfrm>
              <a:off x="1500" y="3256"/>
              <a:ext cx="48" cy="1"/>
            </a:xfrm>
            <a:prstGeom prst="line">
              <a:avLst/>
            </a:prstGeom>
            <a:noFill/>
            <a:ln w="12700">
              <a:solidFill>
                <a:srgbClr val="000000"/>
              </a:solidFill>
              <a:round/>
              <a:headEnd/>
              <a:tailEnd/>
            </a:ln>
          </p:spPr>
          <p:txBody>
            <a:bodyPr/>
            <a:lstStyle/>
            <a:p>
              <a:endParaRPr lang="en-US"/>
            </a:p>
          </p:txBody>
        </p:sp>
        <p:sp>
          <p:nvSpPr>
            <p:cNvPr id="4245" name="Line 7"/>
            <p:cNvSpPr>
              <a:spLocks noChangeShapeType="1"/>
            </p:cNvSpPr>
            <p:nvPr/>
          </p:nvSpPr>
          <p:spPr bwMode="auto">
            <a:xfrm>
              <a:off x="1500" y="2872"/>
              <a:ext cx="48" cy="1"/>
            </a:xfrm>
            <a:prstGeom prst="line">
              <a:avLst/>
            </a:prstGeom>
            <a:noFill/>
            <a:ln w="12700">
              <a:solidFill>
                <a:srgbClr val="000000"/>
              </a:solidFill>
              <a:round/>
              <a:headEnd/>
              <a:tailEnd/>
            </a:ln>
          </p:spPr>
          <p:txBody>
            <a:bodyPr/>
            <a:lstStyle/>
            <a:p>
              <a:endParaRPr lang="en-US"/>
            </a:p>
          </p:txBody>
        </p:sp>
        <p:sp>
          <p:nvSpPr>
            <p:cNvPr id="4246" name="Line 8"/>
            <p:cNvSpPr>
              <a:spLocks noChangeShapeType="1"/>
            </p:cNvSpPr>
            <p:nvPr/>
          </p:nvSpPr>
          <p:spPr bwMode="auto">
            <a:xfrm>
              <a:off x="1500" y="2488"/>
              <a:ext cx="48" cy="1"/>
            </a:xfrm>
            <a:prstGeom prst="line">
              <a:avLst/>
            </a:prstGeom>
            <a:noFill/>
            <a:ln w="12700">
              <a:solidFill>
                <a:srgbClr val="000000"/>
              </a:solidFill>
              <a:round/>
              <a:headEnd/>
              <a:tailEnd/>
            </a:ln>
          </p:spPr>
          <p:txBody>
            <a:bodyPr/>
            <a:lstStyle/>
            <a:p>
              <a:endParaRPr lang="en-US"/>
            </a:p>
          </p:txBody>
        </p:sp>
        <p:sp>
          <p:nvSpPr>
            <p:cNvPr id="4247" name="Line 9"/>
            <p:cNvSpPr>
              <a:spLocks noChangeShapeType="1"/>
            </p:cNvSpPr>
            <p:nvPr/>
          </p:nvSpPr>
          <p:spPr bwMode="auto">
            <a:xfrm>
              <a:off x="1500" y="2104"/>
              <a:ext cx="48" cy="1"/>
            </a:xfrm>
            <a:prstGeom prst="line">
              <a:avLst/>
            </a:prstGeom>
            <a:noFill/>
            <a:ln w="12700">
              <a:solidFill>
                <a:srgbClr val="000000"/>
              </a:solidFill>
              <a:round/>
              <a:headEnd/>
              <a:tailEnd/>
            </a:ln>
          </p:spPr>
          <p:txBody>
            <a:bodyPr/>
            <a:lstStyle/>
            <a:p>
              <a:endParaRPr lang="en-US"/>
            </a:p>
          </p:txBody>
        </p:sp>
        <p:sp>
          <p:nvSpPr>
            <p:cNvPr id="4248" name="Line 10"/>
            <p:cNvSpPr>
              <a:spLocks noChangeShapeType="1"/>
            </p:cNvSpPr>
            <p:nvPr/>
          </p:nvSpPr>
          <p:spPr bwMode="auto">
            <a:xfrm>
              <a:off x="1500" y="1720"/>
              <a:ext cx="48" cy="1"/>
            </a:xfrm>
            <a:prstGeom prst="line">
              <a:avLst/>
            </a:prstGeom>
            <a:noFill/>
            <a:ln w="12700">
              <a:solidFill>
                <a:srgbClr val="000000"/>
              </a:solidFill>
              <a:round/>
              <a:headEnd/>
              <a:tailEnd/>
            </a:ln>
          </p:spPr>
          <p:txBody>
            <a:bodyPr/>
            <a:lstStyle/>
            <a:p>
              <a:endParaRPr lang="en-US"/>
            </a:p>
          </p:txBody>
        </p:sp>
        <p:sp>
          <p:nvSpPr>
            <p:cNvPr id="4249" name="Line 11"/>
            <p:cNvSpPr>
              <a:spLocks noChangeShapeType="1"/>
            </p:cNvSpPr>
            <p:nvPr/>
          </p:nvSpPr>
          <p:spPr bwMode="auto">
            <a:xfrm>
              <a:off x="1500" y="1336"/>
              <a:ext cx="48" cy="1"/>
            </a:xfrm>
            <a:prstGeom prst="line">
              <a:avLst/>
            </a:prstGeom>
            <a:noFill/>
            <a:ln w="12700">
              <a:solidFill>
                <a:srgbClr val="000000"/>
              </a:solidFill>
              <a:round/>
              <a:headEnd/>
              <a:tailEnd/>
            </a:ln>
          </p:spPr>
          <p:txBody>
            <a:bodyPr/>
            <a:lstStyle/>
            <a:p>
              <a:endParaRPr lang="en-US"/>
            </a:p>
          </p:txBody>
        </p:sp>
        <p:sp>
          <p:nvSpPr>
            <p:cNvPr id="4250" name="Line 12"/>
            <p:cNvSpPr>
              <a:spLocks noChangeShapeType="1"/>
            </p:cNvSpPr>
            <p:nvPr/>
          </p:nvSpPr>
          <p:spPr bwMode="auto">
            <a:xfrm>
              <a:off x="1500" y="3560"/>
              <a:ext cx="24" cy="1"/>
            </a:xfrm>
            <a:prstGeom prst="line">
              <a:avLst/>
            </a:prstGeom>
            <a:noFill/>
            <a:ln w="12700">
              <a:solidFill>
                <a:srgbClr val="000000"/>
              </a:solidFill>
              <a:round/>
              <a:headEnd/>
              <a:tailEnd/>
            </a:ln>
          </p:spPr>
          <p:txBody>
            <a:bodyPr/>
            <a:lstStyle/>
            <a:p>
              <a:endParaRPr lang="en-US"/>
            </a:p>
          </p:txBody>
        </p:sp>
        <p:sp>
          <p:nvSpPr>
            <p:cNvPr id="4251" name="Line 13"/>
            <p:cNvSpPr>
              <a:spLocks noChangeShapeType="1"/>
            </p:cNvSpPr>
            <p:nvPr/>
          </p:nvSpPr>
          <p:spPr bwMode="auto">
            <a:xfrm>
              <a:off x="1500" y="3488"/>
              <a:ext cx="24" cy="1"/>
            </a:xfrm>
            <a:prstGeom prst="line">
              <a:avLst/>
            </a:prstGeom>
            <a:noFill/>
            <a:ln w="12700">
              <a:solidFill>
                <a:srgbClr val="000000"/>
              </a:solidFill>
              <a:round/>
              <a:headEnd/>
              <a:tailEnd/>
            </a:ln>
          </p:spPr>
          <p:txBody>
            <a:bodyPr/>
            <a:lstStyle/>
            <a:p>
              <a:endParaRPr lang="en-US"/>
            </a:p>
          </p:txBody>
        </p:sp>
        <p:sp>
          <p:nvSpPr>
            <p:cNvPr id="4252" name="Line 14"/>
            <p:cNvSpPr>
              <a:spLocks noChangeShapeType="1"/>
            </p:cNvSpPr>
            <p:nvPr/>
          </p:nvSpPr>
          <p:spPr bwMode="auto">
            <a:xfrm>
              <a:off x="1500" y="3408"/>
              <a:ext cx="24" cy="1"/>
            </a:xfrm>
            <a:prstGeom prst="line">
              <a:avLst/>
            </a:prstGeom>
            <a:noFill/>
            <a:ln w="12700">
              <a:solidFill>
                <a:srgbClr val="000000"/>
              </a:solidFill>
              <a:round/>
              <a:headEnd/>
              <a:tailEnd/>
            </a:ln>
          </p:spPr>
          <p:txBody>
            <a:bodyPr/>
            <a:lstStyle/>
            <a:p>
              <a:endParaRPr lang="en-US"/>
            </a:p>
          </p:txBody>
        </p:sp>
        <p:sp>
          <p:nvSpPr>
            <p:cNvPr id="4253" name="Line 15"/>
            <p:cNvSpPr>
              <a:spLocks noChangeShapeType="1"/>
            </p:cNvSpPr>
            <p:nvPr/>
          </p:nvSpPr>
          <p:spPr bwMode="auto">
            <a:xfrm>
              <a:off x="1500" y="3336"/>
              <a:ext cx="24" cy="1"/>
            </a:xfrm>
            <a:prstGeom prst="line">
              <a:avLst/>
            </a:prstGeom>
            <a:noFill/>
            <a:ln w="12700">
              <a:solidFill>
                <a:srgbClr val="000000"/>
              </a:solidFill>
              <a:round/>
              <a:headEnd/>
              <a:tailEnd/>
            </a:ln>
          </p:spPr>
          <p:txBody>
            <a:bodyPr/>
            <a:lstStyle/>
            <a:p>
              <a:endParaRPr lang="en-US"/>
            </a:p>
          </p:txBody>
        </p:sp>
        <p:sp>
          <p:nvSpPr>
            <p:cNvPr id="4254" name="Line 16"/>
            <p:cNvSpPr>
              <a:spLocks noChangeShapeType="1"/>
            </p:cNvSpPr>
            <p:nvPr/>
          </p:nvSpPr>
          <p:spPr bwMode="auto">
            <a:xfrm>
              <a:off x="1500" y="3176"/>
              <a:ext cx="24" cy="1"/>
            </a:xfrm>
            <a:prstGeom prst="line">
              <a:avLst/>
            </a:prstGeom>
            <a:noFill/>
            <a:ln w="12700">
              <a:solidFill>
                <a:srgbClr val="000000"/>
              </a:solidFill>
              <a:round/>
              <a:headEnd/>
              <a:tailEnd/>
            </a:ln>
          </p:spPr>
          <p:txBody>
            <a:bodyPr/>
            <a:lstStyle/>
            <a:p>
              <a:endParaRPr lang="en-US"/>
            </a:p>
          </p:txBody>
        </p:sp>
        <p:sp>
          <p:nvSpPr>
            <p:cNvPr id="4255" name="Line 17"/>
            <p:cNvSpPr>
              <a:spLocks noChangeShapeType="1"/>
            </p:cNvSpPr>
            <p:nvPr/>
          </p:nvSpPr>
          <p:spPr bwMode="auto">
            <a:xfrm>
              <a:off x="1500" y="3104"/>
              <a:ext cx="24" cy="1"/>
            </a:xfrm>
            <a:prstGeom prst="line">
              <a:avLst/>
            </a:prstGeom>
            <a:noFill/>
            <a:ln w="12700">
              <a:solidFill>
                <a:srgbClr val="000000"/>
              </a:solidFill>
              <a:round/>
              <a:headEnd/>
              <a:tailEnd/>
            </a:ln>
          </p:spPr>
          <p:txBody>
            <a:bodyPr/>
            <a:lstStyle/>
            <a:p>
              <a:endParaRPr lang="en-US"/>
            </a:p>
          </p:txBody>
        </p:sp>
        <p:sp>
          <p:nvSpPr>
            <p:cNvPr id="4256" name="Line 18"/>
            <p:cNvSpPr>
              <a:spLocks noChangeShapeType="1"/>
            </p:cNvSpPr>
            <p:nvPr/>
          </p:nvSpPr>
          <p:spPr bwMode="auto">
            <a:xfrm>
              <a:off x="1500" y="3024"/>
              <a:ext cx="24" cy="1"/>
            </a:xfrm>
            <a:prstGeom prst="line">
              <a:avLst/>
            </a:prstGeom>
            <a:noFill/>
            <a:ln w="12700">
              <a:solidFill>
                <a:srgbClr val="000000"/>
              </a:solidFill>
              <a:round/>
              <a:headEnd/>
              <a:tailEnd/>
            </a:ln>
          </p:spPr>
          <p:txBody>
            <a:bodyPr/>
            <a:lstStyle/>
            <a:p>
              <a:endParaRPr lang="en-US"/>
            </a:p>
          </p:txBody>
        </p:sp>
        <p:sp>
          <p:nvSpPr>
            <p:cNvPr id="4257" name="Line 19"/>
            <p:cNvSpPr>
              <a:spLocks noChangeShapeType="1"/>
            </p:cNvSpPr>
            <p:nvPr/>
          </p:nvSpPr>
          <p:spPr bwMode="auto">
            <a:xfrm>
              <a:off x="1500" y="2952"/>
              <a:ext cx="24" cy="1"/>
            </a:xfrm>
            <a:prstGeom prst="line">
              <a:avLst/>
            </a:prstGeom>
            <a:noFill/>
            <a:ln w="12700">
              <a:solidFill>
                <a:srgbClr val="000000"/>
              </a:solidFill>
              <a:round/>
              <a:headEnd/>
              <a:tailEnd/>
            </a:ln>
          </p:spPr>
          <p:txBody>
            <a:bodyPr/>
            <a:lstStyle/>
            <a:p>
              <a:endParaRPr lang="en-US"/>
            </a:p>
          </p:txBody>
        </p:sp>
        <p:sp>
          <p:nvSpPr>
            <p:cNvPr id="4258" name="Line 20"/>
            <p:cNvSpPr>
              <a:spLocks noChangeShapeType="1"/>
            </p:cNvSpPr>
            <p:nvPr/>
          </p:nvSpPr>
          <p:spPr bwMode="auto">
            <a:xfrm>
              <a:off x="1500" y="2792"/>
              <a:ext cx="24" cy="1"/>
            </a:xfrm>
            <a:prstGeom prst="line">
              <a:avLst/>
            </a:prstGeom>
            <a:noFill/>
            <a:ln w="12700">
              <a:solidFill>
                <a:srgbClr val="000000"/>
              </a:solidFill>
              <a:round/>
              <a:headEnd/>
              <a:tailEnd/>
            </a:ln>
          </p:spPr>
          <p:txBody>
            <a:bodyPr/>
            <a:lstStyle/>
            <a:p>
              <a:endParaRPr lang="en-US"/>
            </a:p>
          </p:txBody>
        </p:sp>
        <p:sp>
          <p:nvSpPr>
            <p:cNvPr id="4259" name="Line 21"/>
            <p:cNvSpPr>
              <a:spLocks noChangeShapeType="1"/>
            </p:cNvSpPr>
            <p:nvPr/>
          </p:nvSpPr>
          <p:spPr bwMode="auto">
            <a:xfrm>
              <a:off x="1500" y="2720"/>
              <a:ext cx="24" cy="1"/>
            </a:xfrm>
            <a:prstGeom prst="line">
              <a:avLst/>
            </a:prstGeom>
            <a:noFill/>
            <a:ln w="12700">
              <a:solidFill>
                <a:srgbClr val="000000"/>
              </a:solidFill>
              <a:round/>
              <a:headEnd/>
              <a:tailEnd/>
            </a:ln>
          </p:spPr>
          <p:txBody>
            <a:bodyPr/>
            <a:lstStyle/>
            <a:p>
              <a:endParaRPr lang="en-US"/>
            </a:p>
          </p:txBody>
        </p:sp>
        <p:sp>
          <p:nvSpPr>
            <p:cNvPr id="4260" name="Line 22"/>
            <p:cNvSpPr>
              <a:spLocks noChangeShapeType="1"/>
            </p:cNvSpPr>
            <p:nvPr/>
          </p:nvSpPr>
          <p:spPr bwMode="auto">
            <a:xfrm>
              <a:off x="1500" y="2640"/>
              <a:ext cx="24" cy="1"/>
            </a:xfrm>
            <a:prstGeom prst="line">
              <a:avLst/>
            </a:prstGeom>
            <a:noFill/>
            <a:ln w="12700">
              <a:solidFill>
                <a:srgbClr val="000000"/>
              </a:solidFill>
              <a:round/>
              <a:headEnd/>
              <a:tailEnd/>
            </a:ln>
          </p:spPr>
          <p:txBody>
            <a:bodyPr/>
            <a:lstStyle/>
            <a:p>
              <a:endParaRPr lang="en-US"/>
            </a:p>
          </p:txBody>
        </p:sp>
        <p:sp>
          <p:nvSpPr>
            <p:cNvPr id="4261" name="Line 23"/>
            <p:cNvSpPr>
              <a:spLocks noChangeShapeType="1"/>
            </p:cNvSpPr>
            <p:nvPr/>
          </p:nvSpPr>
          <p:spPr bwMode="auto">
            <a:xfrm>
              <a:off x="1500" y="2568"/>
              <a:ext cx="24" cy="1"/>
            </a:xfrm>
            <a:prstGeom prst="line">
              <a:avLst/>
            </a:prstGeom>
            <a:noFill/>
            <a:ln w="12700">
              <a:solidFill>
                <a:srgbClr val="000000"/>
              </a:solidFill>
              <a:round/>
              <a:headEnd/>
              <a:tailEnd/>
            </a:ln>
          </p:spPr>
          <p:txBody>
            <a:bodyPr/>
            <a:lstStyle/>
            <a:p>
              <a:endParaRPr lang="en-US"/>
            </a:p>
          </p:txBody>
        </p:sp>
        <p:sp>
          <p:nvSpPr>
            <p:cNvPr id="4262" name="Line 24"/>
            <p:cNvSpPr>
              <a:spLocks noChangeShapeType="1"/>
            </p:cNvSpPr>
            <p:nvPr/>
          </p:nvSpPr>
          <p:spPr bwMode="auto">
            <a:xfrm>
              <a:off x="1500" y="2408"/>
              <a:ext cx="24" cy="1"/>
            </a:xfrm>
            <a:prstGeom prst="line">
              <a:avLst/>
            </a:prstGeom>
            <a:noFill/>
            <a:ln w="12700">
              <a:solidFill>
                <a:srgbClr val="000000"/>
              </a:solidFill>
              <a:round/>
              <a:headEnd/>
              <a:tailEnd/>
            </a:ln>
          </p:spPr>
          <p:txBody>
            <a:bodyPr/>
            <a:lstStyle/>
            <a:p>
              <a:endParaRPr lang="en-US"/>
            </a:p>
          </p:txBody>
        </p:sp>
        <p:sp>
          <p:nvSpPr>
            <p:cNvPr id="4263" name="Line 25"/>
            <p:cNvSpPr>
              <a:spLocks noChangeShapeType="1"/>
            </p:cNvSpPr>
            <p:nvPr/>
          </p:nvSpPr>
          <p:spPr bwMode="auto">
            <a:xfrm>
              <a:off x="1500" y="2336"/>
              <a:ext cx="24" cy="1"/>
            </a:xfrm>
            <a:prstGeom prst="line">
              <a:avLst/>
            </a:prstGeom>
            <a:noFill/>
            <a:ln w="12700">
              <a:solidFill>
                <a:srgbClr val="000000"/>
              </a:solidFill>
              <a:round/>
              <a:headEnd/>
              <a:tailEnd/>
            </a:ln>
          </p:spPr>
          <p:txBody>
            <a:bodyPr/>
            <a:lstStyle/>
            <a:p>
              <a:endParaRPr lang="en-US"/>
            </a:p>
          </p:txBody>
        </p:sp>
        <p:sp>
          <p:nvSpPr>
            <p:cNvPr id="4264" name="Line 26"/>
            <p:cNvSpPr>
              <a:spLocks noChangeShapeType="1"/>
            </p:cNvSpPr>
            <p:nvPr/>
          </p:nvSpPr>
          <p:spPr bwMode="auto">
            <a:xfrm>
              <a:off x="1500" y="2256"/>
              <a:ext cx="24" cy="1"/>
            </a:xfrm>
            <a:prstGeom prst="line">
              <a:avLst/>
            </a:prstGeom>
            <a:noFill/>
            <a:ln w="12700">
              <a:solidFill>
                <a:srgbClr val="000000"/>
              </a:solidFill>
              <a:round/>
              <a:headEnd/>
              <a:tailEnd/>
            </a:ln>
          </p:spPr>
          <p:txBody>
            <a:bodyPr/>
            <a:lstStyle/>
            <a:p>
              <a:endParaRPr lang="en-US"/>
            </a:p>
          </p:txBody>
        </p:sp>
        <p:sp>
          <p:nvSpPr>
            <p:cNvPr id="4265" name="Line 27"/>
            <p:cNvSpPr>
              <a:spLocks noChangeShapeType="1"/>
            </p:cNvSpPr>
            <p:nvPr/>
          </p:nvSpPr>
          <p:spPr bwMode="auto">
            <a:xfrm>
              <a:off x="1500" y="2184"/>
              <a:ext cx="24" cy="1"/>
            </a:xfrm>
            <a:prstGeom prst="line">
              <a:avLst/>
            </a:prstGeom>
            <a:noFill/>
            <a:ln w="12700">
              <a:solidFill>
                <a:srgbClr val="000000"/>
              </a:solidFill>
              <a:round/>
              <a:headEnd/>
              <a:tailEnd/>
            </a:ln>
          </p:spPr>
          <p:txBody>
            <a:bodyPr/>
            <a:lstStyle/>
            <a:p>
              <a:endParaRPr lang="en-US"/>
            </a:p>
          </p:txBody>
        </p:sp>
        <p:sp>
          <p:nvSpPr>
            <p:cNvPr id="4266" name="Line 28"/>
            <p:cNvSpPr>
              <a:spLocks noChangeShapeType="1"/>
            </p:cNvSpPr>
            <p:nvPr/>
          </p:nvSpPr>
          <p:spPr bwMode="auto">
            <a:xfrm>
              <a:off x="1500" y="2024"/>
              <a:ext cx="24" cy="1"/>
            </a:xfrm>
            <a:prstGeom prst="line">
              <a:avLst/>
            </a:prstGeom>
            <a:noFill/>
            <a:ln w="12700">
              <a:solidFill>
                <a:srgbClr val="000000"/>
              </a:solidFill>
              <a:round/>
              <a:headEnd/>
              <a:tailEnd/>
            </a:ln>
          </p:spPr>
          <p:txBody>
            <a:bodyPr/>
            <a:lstStyle/>
            <a:p>
              <a:endParaRPr lang="en-US"/>
            </a:p>
          </p:txBody>
        </p:sp>
        <p:sp>
          <p:nvSpPr>
            <p:cNvPr id="4267" name="Line 29"/>
            <p:cNvSpPr>
              <a:spLocks noChangeShapeType="1"/>
            </p:cNvSpPr>
            <p:nvPr/>
          </p:nvSpPr>
          <p:spPr bwMode="auto">
            <a:xfrm>
              <a:off x="1500" y="1952"/>
              <a:ext cx="24" cy="1"/>
            </a:xfrm>
            <a:prstGeom prst="line">
              <a:avLst/>
            </a:prstGeom>
            <a:noFill/>
            <a:ln w="12700">
              <a:solidFill>
                <a:srgbClr val="000000"/>
              </a:solidFill>
              <a:round/>
              <a:headEnd/>
              <a:tailEnd/>
            </a:ln>
          </p:spPr>
          <p:txBody>
            <a:bodyPr/>
            <a:lstStyle/>
            <a:p>
              <a:endParaRPr lang="en-US"/>
            </a:p>
          </p:txBody>
        </p:sp>
        <p:sp>
          <p:nvSpPr>
            <p:cNvPr id="4268" name="Line 30"/>
            <p:cNvSpPr>
              <a:spLocks noChangeShapeType="1"/>
            </p:cNvSpPr>
            <p:nvPr/>
          </p:nvSpPr>
          <p:spPr bwMode="auto">
            <a:xfrm>
              <a:off x="1500" y="1872"/>
              <a:ext cx="24" cy="1"/>
            </a:xfrm>
            <a:prstGeom prst="line">
              <a:avLst/>
            </a:prstGeom>
            <a:noFill/>
            <a:ln w="12700">
              <a:solidFill>
                <a:srgbClr val="000000"/>
              </a:solidFill>
              <a:round/>
              <a:headEnd/>
              <a:tailEnd/>
            </a:ln>
          </p:spPr>
          <p:txBody>
            <a:bodyPr/>
            <a:lstStyle/>
            <a:p>
              <a:endParaRPr lang="en-US"/>
            </a:p>
          </p:txBody>
        </p:sp>
        <p:sp>
          <p:nvSpPr>
            <p:cNvPr id="4269" name="Line 31"/>
            <p:cNvSpPr>
              <a:spLocks noChangeShapeType="1"/>
            </p:cNvSpPr>
            <p:nvPr/>
          </p:nvSpPr>
          <p:spPr bwMode="auto">
            <a:xfrm>
              <a:off x="1500" y="1800"/>
              <a:ext cx="24" cy="1"/>
            </a:xfrm>
            <a:prstGeom prst="line">
              <a:avLst/>
            </a:prstGeom>
            <a:noFill/>
            <a:ln w="12700">
              <a:solidFill>
                <a:srgbClr val="000000"/>
              </a:solidFill>
              <a:round/>
              <a:headEnd/>
              <a:tailEnd/>
            </a:ln>
          </p:spPr>
          <p:txBody>
            <a:bodyPr/>
            <a:lstStyle/>
            <a:p>
              <a:endParaRPr lang="en-US"/>
            </a:p>
          </p:txBody>
        </p:sp>
        <p:sp>
          <p:nvSpPr>
            <p:cNvPr id="4270" name="Line 32"/>
            <p:cNvSpPr>
              <a:spLocks noChangeShapeType="1"/>
            </p:cNvSpPr>
            <p:nvPr/>
          </p:nvSpPr>
          <p:spPr bwMode="auto">
            <a:xfrm>
              <a:off x="1500" y="1640"/>
              <a:ext cx="24" cy="1"/>
            </a:xfrm>
            <a:prstGeom prst="line">
              <a:avLst/>
            </a:prstGeom>
            <a:noFill/>
            <a:ln w="12700">
              <a:solidFill>
                <a:srgbClr val="000000"/>
              </a:solidFill>
              <a:round/>
              <a:headEnd/>
              <a:tailEnd/>
            </a:ln>
          </p:spPr>
          <p:txBody>
            <a:bodyPr/>
            <a:lstStyle/>
            <a:p>
              <a:endParaRPr lang="en-US"/>
            </a:p>
          </p:txBody>
        </p:sp>
        <p:sp>
          <p:nvSpPr>
            <p:cNvPr id="4271" name="Line 33"/>
            <p:cNvSpPr>
              <a:spLocks noChangeShapeType="1"/>
            </p:cNvSpPr>
            <p:nvPr/>
          </p:nvSpPr>
          <p:spPr bwMode="auto">
            <a:xfrm>
              <a:off x="1500" y="1568"/>
              <a:ext cx="24" cy="1"/>
            </a:xfrm>
            <a:prstGeom prst="line">
              <a:avLst/>
            </a:prstGeom>
            <a:noFill/>
            <a:ln w="12700">
              <a:solidFill>
                <a:srgbClr val="000000"/>
              </a:solidFill>
              <a:round/>
              <a:headEnd/>
              <a:tailEnd/>
            </a:ln>
          </p:spPr>
          <p:txBody>
            <a:bodyPr/>
            <a:lstStyle/>
            <a:p>
              <a:endParaRPr lang="en-US"/>
            </a:p>
          </p:txBody>
        </p:sp>
        <p:sp>
          <p:nvSpPr>
            <p:cNvPr id="4272" name="Line 34"/>
            <p:cNvSpPr>
              <a:spLocks noChangeShapeType="1"/>
            </p:cNvSpPr>
            <p:nvPr/>
          </p:nvSpPr>
          <p:spPr bwMode="auto">
            <a:xfrm>
              <a:off x="1500" y="1488"/>
              <a:ext cx="24" cy="1"/>
            </a:xfrm>
            <a:prstGeom prst="line">
              <a:avLst/>
            </a:prstGeom>
            <a:noFill/>
            <a:ln w="12700">
              <a:solidFill>
                <a:srgbClr val="000000"/>
              </a:solidFill>
              <a:round/>
              <a:headEnd/>
              <a:tailEnd/>
            </a:ln>
          </p:spPr>
          <p:txBody>
            <a:bodyPr/>
            <a:lstStyle/>
            <a:p>
              <a:endParaRPr lang="en-US"/>
            </a:p>
          </p:txBody>
        </p:sp>
        <p:sp>
          <p:nvSpPr>
            <p:cNvPr id="4273" name="Line 35"/>
            <p:cNvSpPr>
              <a:spLocks noChangeShapeType="1"/>
            </p:cNvSpPr>
            <p:nvPr/>
          </p:nvSpPr>
          <p:spPr bwMode="auto">
            <a:xfrm>
              <a:off x="1500" y="1416"/>
              <a:ext cx="24" cy="1"/>
            </a:xfrm>
            <a:prstGeom prst="line">
              <a:avLst/>
            </a:prstGeom>
            <a:noFill/>
            <a:ln w="12700">
              <a:solidFill>
                <a:srgbClr val="000000"/>
              </a:solidFill>
              <a:round/>
              <a:headEnd/>
              <a:tailEnd/>
            </a:ln>
          </p:spPr>
          <p:txBody>
            <a:bodyPr/>
            <a:lstStyle/>
            <a:p>
              <a:endParaRPr lang="en-US"/>
            </a:p>
          </p:txBody>
        </p:sp>
      </p:grpSp>
      <p:grpSp>
        <p:nvGrpSpPr>
          <p:cNvPr id="3" name="Group 78"/>
          <p:cNvGrpSpPr>
            <a:grpSpLocks/>
          </p:cNvGrpSpPr>
          <p:nvPr/>
        </p:nvGrpSpPr>
        <p:grpSpPr bwMode="auto">
          <a:xfrm>
            <a:off x="6864350" y="1892300"/>
            <a:ext cx="76200" cy="3659188"/>
            <a:chOff x="4324" y="1336"/>
            <a:chExt cx="48" cy="2305"/>
          </a:xfrm>
        </p:grpSpPr>
        <p:sp>
          <p:nvSpPr>
            <p:cNvPr id="4202" name="Line 37"/>
            <p:cNvSpPr>
              <a:spLocks noChangeShapeType="1"/>
            </p:cNvSpPr>
            <p:nvPr/>
          </p:nvSpPr>
          <p:spPr bwMode="auto">
            <a:xfrm flipH="1">
              <a:off x="4324" y="3640"/>
              <a:ext cx="48" cy="1"/>
            </a:xfrm>
            <a:prstGeom prst="line">
              <a:avLst/>
            </a:prstGeom>
            <a:noFill/>
            <a:ln w="12700">
              <a:solidFill>
                <a:srgbClr val="000000"/>
              </a:solidFill>
              <a:round/>
              <a:headEnd/>
              <a:tailEnd/>
            </a:ln>
          </p:spPr>
          <p:txBody>
            <a:bodyPr/>
            <a:lstStyle/>
            <a:p>
              <a:endParaRPr lang="en-US"/>
            </a:p>
          </p:txBody>
        </p:sp>
        <p:sp>
          <p:nvSpPr>
            <p:cNvPr id="4203" name="Line 38"/>
            <p:cNvSpPr>
              <a:spLocks noChangeShapeType="1"/>
            </p:cNvSpPr>
            <p:nvPr/>
          </p:nvSpPr>
          <p:spPr bwMode="auto">
            <a:xfrm flipH="1">
              <a:off x="4324" y="3352"/>
              <a:ext cx="48" cy="1"/>
            </a:xfrm>
            <a:prstGeom prst="line">
              <a:avLst/>
            </a:prstGeom>
            <a:noFill/>
            <a:ln w="12700">
              <a:solidFill>
                <a:srgbClr val="000000"/>
              </a:solidFill>
              <a:round/>
              <a:headEnd/>
              <a:tailEnd/>
            </a:ln>
          </p:spPr>
          <p:txBody>
            <a:bodyPr/>
            <a:lstStyle/>
            <a:p>
              <a:endParaRPr lang="en-US"/>
            </a:p>
          </p:txBody>
        </p:sp>
        <p:sp>
          <p:nvSpPr>
            <p:cNvPr id="4204" name="Line 39"/>
            <p:cNvSpPr>
              <a:spLocks noChangeShapeType="1"/>
            </p:cNvSpPr>
            <p:nvPr/>
          </p:nvSpPr>
          <p:spPr bwMode="auto">
            <a:xfrm flipH="1">
              <a:off x="4324" y="3064"/>
              <a:ext cx="48" cy="1"/>
            </a:xfrm>
            <a:prstGeom prst="line">
              <a:avLst/>
            </a:prstGeom>
            <a:noFill/>
            <a:ln w="12700">
              <a:solidFill>
                <a:srgbClr val="000000"/>
              </a:solidFill>
              <a:round/>
              <a:headEnd/>
              <a:tailEnd/>
            </a:ln>
          </p:spPr>
          <p:txBody>
            <a:bodyPr/>
            <a:lstStyle/>
            <a:p>
              <a:endParaRPr lang="en-US"/>
            </a:p>
          </p:txBody>
        </p:sp>
        <p:sp>
          <p:nvSpPr>
            <p:cNvPr id="4205" name="Line 40"/>
            <p:cNvSpPr>
              <a:spLocks noChangeShapeType="1"/>
            </p:cNvSpPr>
            <p:nvPr/>
          </p:nvSpPr>
          <p:spPr bwMode="auto">
            <a:xfrm flipH="1">
              <a:off x="4324" y="2776"/>
              <a:ext cx="48" cy="1"/>
            </a:xfrm>
            <a:prstGeom prst="line">
              <a:avLst/>
            </a:prstGeom>
            <a:noFill/>
            <a:ln w="12700">
              <a:solidFill>
                <a:srgbClr val="000000"/>
              </a:solidFill>
              <a:round/>
              <a:headEnd/>
              <a:tailEnd/>
            </a:ln>
          </p:spPr>
          <p:txBody>
            <a:bodyPr/>
            <a:lstStyle/>
            <a:p>
              <a:endParaRPr lang="en-US"/>
            </a:p>
          </p:txBody>
        </p:sp>
        <p:sp>
          <p:nvSpPr>
            <p:cNvPr id="4206" name="Line 41"/>
            <p:cNvSpPr>
              <a:spLocks noChangeShapeType="1"/>
            </p:cNvSpPr>
            <p:nvPr/>
          </p:nvSpPr>
          <p:spPr bwMode="auto">
            <a:xfrm flipH="1">
              <a:off x="4324" y="2488"/>
              <a:ext cx="48" cy="1"/>
            </a:xfrm>
            <a:prstGeom prst="line">
              <a:avLst/>
            </a:prstGeom>
            <a:noFill/>
            <a:ln w="12700">
              <a:solidFill>
                <a:srgbClr val="000000"/>
              </a:solidFill>
              <a:round/>
              <a:headEnd/>
              <a:tailEnd/>
            </a:ln>
          </p:spPr>
          <p:txBody>
            <a:bodyPr/>
            <a:lstStyle/>
            <a:p>
              <a:endParaRPr lang="en-US"/>
            </a:p>
          </p:txBody>
        </p:sp>
        <p:sp>
          <p:nvSpPr>
            <p:cNvPr id="4207" name="Line 42"/>
            <p:cNvSpPr>
              <a:spLocks noChangeShapeType="1"/>
            </p:cNvSpPr>
            <p:nvPr/>
          </p:nvSpPr>
          <p:spPr bwMode="auto">
            <a:xfrm flipH="1">
              <a:off x="4324" y="2200"/>
              <a:ext cx="48" cy="1"/>
            </a:xfrm>
            <a:prstGeom prst="line">
              <a:avLst/>
            </a:prstGeom>
            <a:noFill/>
            <a:ln w="12700">
              <a:solidFill>
                <a:srgbClr val="000000"/>
              </a:solidFill>
              <a:round/>
              <a:headEnd/>
              <a:tailEnd/>
            </a:ln>
          </p:spPr>
          <p:txBody>
            <a:bodyPr/>
            <a:lstStyle/>
            <a:p>
              <a:endParaRPr lang="en-US"/>
            </a:p>
          </p:txBody>
        </p:sp>
        <p:sp>
          <p:nvSpPr>
            <p:cNvPr id="4208" name="Line 43"/>
            <p:cNvSpPr>
              <a:spLocks noChangeShapeType="1"/>
            </p:cNvSpPr>
            <p:nvPr/>
          </p:nvSpPr>
          <p:spPr bwMode="auto">
            <a:xfrm flipH="1">
              <a:off x="4324" y="1912"/>
              <a:ext cx="48" cy="1"/>
            </a:xfrm>
            <a:prstGeom prst="line">
              <a:avLst/>
            </a:prstGeom>
            <a:noFill/>
            <a:ln w="12700">
              <a:solidFill>
                <a:srgbClr val="000000"/>
              </a:solidFill>
              <a:round/>
              <a:headEnd/>
              <a:tailEnd/>
            </a:ln>
          </p:spPr>
          <p:txBody>
            <a:bodyPr/>
            <a:lstStyle/>
            <a:p>
              <a:endParaRPr lang="en-US"/>
            </a:p>
          </p:txBody>
        </p:sp>
        <p:sp>
          <p:nvSpPr>
            <p:cNvPr id="4209" name="Line 44"/>
            <p:cNvSpPr>
              <a:spLocks noChangeShapeType="1"/>
            </p:cNvSpPr>
            <p:nvPr/>
          </p:nvSpPr>
          <p:spPr bwMode="auto">
            <a:xfrm flipH="1">
              <a:off x="4324" y="1624"/>
              <a:ext cx="48" cy="1"/>
            </a:xfrm>
            <a:prstGeom prst="line">
              <a:avLst/>
            </a:prstGeom>
            <a:noFill/>
            <a:ln w="12700">
              <a:solidFill>
                <a:srgbClr val="000000"/>
              </a:solidFill>
              <a:round/>
              <a:headEnd/>
              <a:tailEnd/>
            </a:ln>
          </p:spPr>
          <p:txBody>
            <a:bodyPr/>
            <a:lstStyle/>
            <a:p>
              <a:endParaRPr lang="en-US"/>
            </a:p>
          </p:txBody>
        </p:sp>
        <p:sp>
          <p:nvSpPr>
            <p:cNvPr id="4210" name="Line 45"/>
            <p:cNvSpPr>
              <a:spLocks noChangeShapeType="1"/>
            </p:cNvSpPr>
            <p:nvPr/>
          </p:nvSpPr>
          <p:spPr bwMode="auto">
            <a:xfrm flipH="1">
              <a:off x="4324" y="1336"/>
              <a:ext cx="48" cy="1"/>
            </a:xfrm>
            <a:prstGeom prst="line">
              <a:avLst/>
            </a:prstGeom>
            <a:noFill/>
            <a:ln w="12700">
              <a:solidFill>
                <a:srgbClr val="000000"/>
              </a:solidFill>
              <a:round/>
              <a:headEnd/>
              <a:tailEnd/>
            </a:ln>
          </p:spPr>
          <p:txBody>
            <a:bodyPr/>
            <a:lstStyle/>
            <a:p>
              <a:endParaRPr lang="en-US"/>
            </a:p>
          </p:txBody>
        </p:sp>
        <p:sp>
          <p:nvSpPr>
            <p:cNvPr id="4211" name="Line 46"/>
            <p:cNvSpPr>
              <a:spLocks noChangeShapeType="1"/>
            </p:cNvSpPr>
            <p:nvPr/>
          </p:nvSpPr>
          <p:spPr bwMode="auto">
            <a:xfrm flipH="1">
              <a:off x="4348" y="3584"/>
              <a:ext cx="24" cy="1"/>
            </a:xfrm>
            <a:prstGeom prst="line">
              <a:avLst/>
            </a:prstGeom>
            <a:noFill/>
            <a:ln w="12700">
              <a:solidFill>
                <a:srgbClr val="000000"/>
              </a:solidFill>
              <a:round/>
              <a:headEnd/>
              <a:tailEnd/>
            </a:ln>
          </p:spPr>
          <p:txBody>
            <a:bodyPr/>
            <a:lstStyle/>
            <a:p>
              <a:endParaRPr lang="en-US"/>
            </a:p>
          </p:txBody>
        </p:sp>
        <p:sp>
          <p:nvSpPr>
            <p:cNvPr id="4212" name="Line 47"/>
            <p:cNvSpPr>
              <a:spLocks noChangeShapeType="1"/>
            </p:cNvSpPr>
            <p:nvPr/>
          </p:nvSpPr>
          <p:spPr bwMode="auto">
            <a:xfrm flipH="1">
              <a:off x="4348" y="3528"/>
              <a:ext cx="24" cy="1"/>
            </a:xfrm>
            <a:prstGeom prst="line">
              <a:avLst/>
            </a:prstGeom>
            <a:noFill/>
            <a:ln w="12700">
              <a:solidFill>
                <a:srgbClr val="000000"/>
              </a:solidFill>
              <a:round/>
              <a:headEnd/>
              <a:tailEnd/>
            </a:ln>
          </p:spPr>
          <p:txBody>
            <a:bodyPr/>
            <a:lstStyle/>
            <a:p>
              <a:endParaRPr lang="en-US"/>
            </a:p>
          </p:txBody>
        </p:sp>
        <p:sp>
          <p:nvSpPr>
            <p:cNvPr id="4213" name="Line 48"/>
            <p:cNvSpPr>
              <a:spLocks noChangeShapeType="1"/>
            </p:cNvSpPr>
            <p:nvPr/>
          </p:nvSpPr>
          <p:spPr bwMode="auto">
            <a:xfrm flipH="1">
              <a:off x="4348" y="3464"/>
              <a:ext cx="24" cy="1"/>
            </a:xfrm>
            <a:prstGeom prst="line">
              <a:avLst/>
            </a:prstGeom>
            <a:noFill/>
            <a:ln w="12700">
              <a:solidFill>
                <a:srgbClr val="000000"/>
              </a:solidFill>
              <a:round/>
              <a:headEnd/>
              <a:tailEnd/>
            </a:ln>
          </p:spPr>
          <p:txBody>
            <a:bodyPr/>
            <a:lstStyle/>
            <a:p>
              <a:endParaRPr lang="en-US"/>
            </a:p>
          </p:txBody>
        </p:sp>
        <p:sp>
          <p:nvSpPr>
            <p:cNvPr id="4214" name="Line 49"/>
            <p:cNvSpPr>
              <a:spLocks noChangeShapeType="1"/>
            </p:cNvSpPr>
            <p:nvPr/>
          </p:nvSpPr>
          <p:spPr bwMode="auto">
            <a:xfrm flipH="1">
              <a:off x="4348" y="3408"/>
              <a:ext cx="24" cy="1"/>
            </a:xfrm>
            <a:prstGeom prst="line">
              <a:avLst/>
            </a:prstGeom>
            <a:noFill/>
            <a:ln w="12700">
              <a:solidFill>
                <a:srgbClr val="000000"/>
              </a:solidFill>
              <a:round/>
              <a:headEnd/>
              <a:tailEnd/>
            </a:ln>
          </p:spPr>
          <p:txBody>
            <a:bodyPr/>
            <a:lstStyle/>
            <a:p>
              <a:endParaRPr lang="en-US"/>
            </a:p>
          </p:txBody>
        </p:sp>
        <p:sp>
          <p:nvSpPr>
            <p:cNvPr id="4215" name="Line 50"/>
            <p:cNvSpPr>
              <a:spLocks noChangeShapeType="1"/>
            </p:cNvSpPr>
            <p:nvPr/>
          </p:nvSpPr>
          <p:spPr bwMode="auto">
            <a:xfrm flipH="1">
              <a:off x="4348" y="3296"/>
              <a:ext cx="24" cy="1"/>
            </a:xfrm>
            <a:prstGeom prst="line">
              <a:avLst/>
            </a:prstGeom>
            <a:noFill/>
            <a:ln w="12700">
              <a:solidFill>
                <a:srgbClr val="000000"/>
              </a:solidFill>
              <a:round/>
              <a:headEnd/>
              <a:tailEnd/>
            </a:ln>
          </p:spPr>
          <p:txBody>
            <a:bodyPr/>
            <a:lstStyle/>
            <a:p>
              <a:endParaRPr lang="en-US"/>
            </a:p>
          </p:txBody>
        </p:sp>
        <p:sp>
          <p:nvSpPr>
            <p:cNvPr id="4216" name="Line 51"/>
            <p:cNvSpPr>
              <a:spLocks noChangeShapeType="1"/>
            </p:cNvSpPr>
            <p:nvPr/>
          </p:nvSpPr>
          <p:spPr bwMode="auto">
            <a:xfrm flipH="1">
              <a:off x="4348" y="3240"/>
              <a:ext cx="24" cy="1"/>
            </a:xfrm>
            <a:prstGeom prst="line">
              <a:avLst/>
            </a:prstGeom>
            <a:noFill/>
            <a:ln w="12700">
              <a:solidFill>
                <a:srgbClr val="000000"/>
              </a:solidFill>
              <a:round/>
              <a:headEnd/>
              <a:tailEnd/>
            </a:ln>
          </p:spPr>
          <p:txBody>
            <a:bodyPr/>
            <a:lstStyle/>
            <a:p>
              <a:endParaRPr lang="en-US"/>
            </a:p>
          </p:txBody>
        </p:sp>
        <p:sp>
          <p:nvSpPr>
            <p:cNvPr id="4217" name="Line 52"/>
            <p:cNvSpPr>
              <a:spLocks noChangeShapeType="1"/>
            </p:cNvSpPr>
            <p:nvPr/>
          </p:nvSpPr>
          <p:spPr bwMode="auto">
            <a:xfrm flipH="1">
              <a:off x="4348" y="3176"/>
              <a:ext cx="24" cy="1"/>
            </a:xfrm>
            <a:prstGeom prst="line">
              <a:avLst/>
            </a:prstGeom>
            <a:noFill/>
            <a:ln w="12700">
              <a:solidFill>
                <a:srgbClr val="000000"/>
              </a:solidFill>
              <a:round/>
              <a:headEnd/>
              <a:tailEnd/>
            </a:ln>
          </p:spPr>
          <p:txBody>
            <a:bodyPr/>
            <a:lstStyle/>
            <a:p>
              <a:endParaRPr lang="en-US"/>
            </a:p>
          </p:txBody>
        </p:sp>
        <p:sp>
          <p:nvSpPr>
            <p:cNvPr id="4218" name="Line 53"/>
            <p:cNvSpPr>
              <a:spLocks noChangeShapeType="1"/>
            </p:cNvSpPr>
            <p:nvPr/>
          </p:nvSpPr>
          <p:spPr bwMode="auto">
            <a:xfrm flipH="1">
              <a:off x="4348" y="3120"/>
              <a:ext cx="24" cy="1"/>
            </a:xfrm>
            <a:prstGeom prst="line">
              <a:avLst/>
            </a:prstGeom>
            <a:noFill/>
            <a:ln w="12700">
              <a:solidFill>
                <a:srgbClr val="000000"/>
              </a:solidFill>
              <a:round/>
              <a:headEnd/>
              <a:tailEnd/>
            </a:ln>
          </p:spPr>
          <p:txBody>
            <a:bodyPr/>
            <a:lstStyle/>
            <a:p>
              <a:endParaRPr lang="en-US"/>
            </a:p>
          </p:txBody>
        </p:sp>
        <p:sp>
          <p:nvSpPr>
            <p:cNvPr id="4219" name="Line 54"/>
            <p:cNvSpPr>
              <a:spLocks noChangeShapeType="1"/>
            </p:cNvSpPr>
            <p:nvPr/>
          </p:nvSpPr>
          <p:spPr bwMode="auto">
            <a:xfrm flipH="1">
              <a:off x="4348" y="3008"/>
              <a:ext cx="24" cy="1"/>
            </a:xfrm>
            <a:prstGeom prst="line">
              <a:avLst/>
            </a:prstGeom>
            <a:noFill/>
            <a:ln w="12700">
              <a:solidFill>
                <a:srgbClr val="000000"/>
              </a:solidFill>
              <a:round/>
              <a:headEnd/>
              <a:tailEnd/>
            </a:ln>
          </p:spPr>
          <p:txBody>
            <a:bodyPr/>
            <a:lstStyle/>
            <a:p>
              <a:endParaRPr lang="en-US"/>
            </a:p>
          </p:txBody>
        </p:sp>
        <p:sp>
          <p:nvSpPr>
            <p:cNvPr id="4220" name="Line 55"/>
            <p:cNvSpPr>
              <a:spLocks noChangeShapeType="1"/>
            </p:cNvSpPr>
            <p:nvPr/>
          </p:nvSpPr>
          <p:spPr bwMode="auto">
            <a:xfrm flipH="1">
              <a:off x="4348" y="2952"/>
              <a:ext cx="24" cy="1"/>
            </a:xfrm>
            <a:prstGeom prst="line">
              <a:avLst/>
            </a:prstGeom>
            <a:noFill/>
            <a:ln w="12700">
              <a:solidFill>
                <a:srgbClr val="000000"/>
              </a:solidFill>
              <a:round/>
              <a:headEnd/>
              <a:tailEnd/>
            </a:ln>
          </p:spPr>
          <p:txBody>
            <a:bodyPr/>
            <a:lstStyle/>
            <a:p>
              <a:endParaRPr lang="en-US"/>
            </a:p>
          </p:txBody>
        </p:sp>
        <p:sp>
          <p:nvSpPr>
            <p:cNvPr id="4221" name="Line 56"/>
            <p:cNvSpPr>
              <a:spLocks noChangeShapeType="1"/>
            </p:cNvSpPr>
            <p:nvPr/>
          </p:nvSpPr>
          <p:spPr bwMode="auto">
            <a:xfrm flipH="1">
              <a:off x="4348" y="2888"/>
              <a:ext cx="24" cy="1"/>
            </a:xfrm>
            <a:prstGeom prst="line">
              <a:avLst/>
            </a:prstGeom>
            <a:noFill/>
            <a:ln w="12700">
              <a:solidFill>
                <a:srgbClr val="000000"/>
              </a:solidFill>
              <a:round/>
              <a:headEnd/>
              <a:tailEnd/>
            </a:ln>
          </p:spPr>
          <p:txBody>
            <a:bodyPr/>
            <a:lstStyle/>
            <a:p>
              <a:endParaRPr lang="en-US"/>
            </a:p>
          </p:txBody>
        </p:sp>
        <p:sp>
          <p:nvSpPr>
            <p:cNvPr id="4222" name="Line 57"/>
            <p:cNvSpPr>
              <a:spLocks noChangeShapeType="1"/>
            </p:cNvSpPr>
            <p:nvPr/>
          </p:nvSpPr>
          <p:spPr bwMode="auto">
            <a:xfrm flipH="1">
              <a:off x="4348" y="2832"/>
              <a:ext cx="24" cy="1"/>
            </a:xfrm>
            <a:prstGeom prst="line">
              <a:avLst/>
            </a:prstGeom>
            <a:noFill/>
            <a:ln w="12700">
              <a:solidFill>
                <a:srgbClr val="000000"/>
              </a:solidFill>
              <a:round/>
              <a:headEnd/>
              <a:tailEnd/>
            </a:ln>
          </p:spPr>
          <p:txBody>
            <a:bodyPr/>
            <a:lstStyle/>
            <a:p>
              <a:endParaRPr lang="en-US"/>
            </a:p>
          </p:txBody>
        </p:sp>
        <p:sp>
          <p:nvSpPr>
            <p:cNvPr id="4223" name="Line 58"/>
            <p:cNvSpPr>
              <a:spLocks noChangeShapeType="1"/>
            </p:cNvSpPr>
            <p:nvPr/>
          </p:nvSpPr>
          <p:spPr bwMode="auto">
            <a:xfrm flipH="1">
              <a:off x="4348" y="2720"/>
              <a:ext cx="24" cy="1"/>
            </a:xfrm>
            <a:prstGeom prst="line">
              <a:avLst/>
            </a:prstGeom>
            <a:noFill/>
            <a:ln w="12700">
              <a:solidFill>
                <a:srgbClr val="000000"/>
              </a:solidFill>
              <a:round/>
              <a:headEnd/>
              <a:tailEnd/>
            </a:ln>
          </p:spPr>
          <p:txBody>
            <a:bodyPr/>
            <a:lstStyle/>
            <a:p>
              <a:endParaRPr lang="en-US"/>
            </a:p>
          </p:txBody>
        </p:sp>
        <p:sp>
          <p:nvSpPr>
            <p:cNvPr id="4224" name="Line 59"/>
            <p:cNvSpPr>
              <a:spLocks noChangeShapeType="1"/>
            </p:cNvSpPr>
            <p:nvPr/>
          </p:nvSpPr>
          <p:spPr bwMode="auto">
            <a:xfrm flipH="1">
              <a:off x="4348" y="2664"/>
              <a:ext cx="24" cy="1"/>
            </a:xfrm>
            <a:prstGeom prst="line">
              <a:avLst/>
            </a:prstGeom>
            <a:noFill/>
            <a:ln w="12700">
              <a:solidFill>
                <a:srgbClr val="000000"/>
              </a:solidFill>
              <a:round/>
              <a:headEnd/>
              <a:tailEnd/>
            </a:ln>
          </p:spPr>
          <p:txBody>
            <a:bodyPr/>
            <a:lstStyle/>
            <a:p>
              <a:endParaRPr lang="en-US"/>
            </a:p>
          </p:txBody>
        </p:sp>
        <p:sp>
          <p:nvSpPr>
            <p:cNvPr id="4225" name="Line 60"/>
            <p:cNvSpPr>
              <a:spLocks noChangeShapeType="1"/>
            </p:cNvSpPr>
            <p:nvPr/>
          </p:nvSpPr>
          <p:spPr bwMode="auto">
            <a:xfrm flipH="1">
              <a:off x="4348" y="2600"/>
              <a:ext cx="24" cy="1"/>
            </a:xfrm>
            <a:prstGeom prst="line">
              <a:avLst/>
            </a:prstGeom>
            <a:noFill/>
            <a:ln w="12700">
              <a:solidFill>
                <a:srgbClr val="000000"/>
              </a:solidFill>
              <a:round/>
              <a:headEnd/>
              <a:tailEnd/>
            </a:ln>
          </p:spPr>
          <p:txBody>
            <a:bodyPr/>
            <a:lstStyle/>
            <a:p>
              <a:endParaRPr lang="en-US"/>
            </a:p>
          </p:txBody>
        </p:sp>
        <p:sp>
          <p:nvSpPr>
            <p:cNvPr id="4226" name="Line 61"/>
            <p:cNvSpPr>
              <a:spLocks noChangeShapeType="1"/>
            </p:cNvSpPr>
            <p:nvPr/>
          </p:nvSpPr>
          <p:spPr bwMode="auto">
            <a:xfrm flipH="1">
              <a:off x="4348" y="2544"/>
              <a:ext cx="24" cy="1"/>
            </a:xfrm>
            <a:prstGeom prst="line">
              <a:avLst/>
            </a:prstGeom>
            <a:noFill/>
            <a:ln w="12700">
              <a:solidFill>
                <a:srgbClr val="000000"/>
              </a:solidFill>
              <a:round/>
              <a:headEnd/>
              <a:tailEnd/>
            </a:ln>
          </p:spPr>
          <p:txBody>
            <a:bodyPr/>
            <a:lstStyle/>
            <a:p>
              <a:endParaRPr lang="en-US"/>
            </a:p>
          </p:txBody>
        </p:sp>
        <p:sp>
          <p:nvSpPr>
            <p:cNvPr id="4227" name="Line 62"/>
            <p:cNvSpPr>
              <a:spLocks noChangeShapeType="1"/>
            </p:cNvSpPr>
            <p:nvPr/>
          </p:nvSpPr>
          <p:spPr bwMode="auto">
            <a:xfrm flipH="1">
              <a:off x="4348" y="2432"/>
              <a:ext cx="24" cy="1"/>
            </a:xfrm>
            <a:prstGeom prst="line">
              <a:avLst/>
            </a:prstGeom>
            <a:noFill/>
            <a:ln w="12700">
              <a:solidFill>
                <a:srgbClr val="000000"/>
              </a:solidFill>
              <a:round/>
              <a:headEnd/>
              <a:tailEnd/>
            </a:ln>
          </p:spPr>
          <p:txBody>
            <a:bodyPr/>
            <a:lstStyle/>
            <a:p>
              <a:endParaRPr lang="en-US"/>
            </a:p>
          </p:txBody>
        </p:sp>
        <p:sp>
          <p:nvSpPr>
            <p:cNvPr id="4228" name="Line 63"/>
            <p:cNvSpPr>
              <a:spLocks noChangeShapeType="1"/>
            </p:cNvSpPr>
            <p:nvPr/>
          </p:nvSpPr>
          <p:spPr bwMode="auto">
            <a:xfrm flipH="1">
              <a:off x="4348" y="2376"/>
              <a:ext cx="24" cy="1"/>
            </a:xfrm>
            <a:prstGeom prst="line">
              <a:avLst/>
            </a:prstGeom>
            <a:noFill/>
            <a:ln w="12700">
              <a:solidFill>
                <a:srgbClr val="000000"/>
              </a:solidFill>
              <a:round/>
              <a:headEnd/>
              <a:tailEnd/>
            </a:ln>
          </p:spPr>
          <p:txBody>
            <a:bodyPr/>
            <a:lstStyle/>
            <a:p>
              <a:endParaRPr lang="en-US"/>
            </a:p>
          </p:txBody>
        </p:sp>
        <p:sp>
          <p:nvSpPr>
            <p:cNvPr id="4229" name="Line 64"/>
            <p:cNvSpPr>
              <a:spLocks noChangeShapeType="1"/>
            </p:cNvSpPr>
            <p:nvPr/>
          </p:nvSpPr>
          <p:spPr bwMode="auto">
            <a:xfrm flipH="1">
              <a:off x="4348" y="2312"/>
              <a:ext cx="24" cy="1"/>
            </a:xfrm>
            <a:prstGeom prst="line">
              <a:avLst/>
            </a:prstGeom>
            <a:noFill/>
            <a:ln w="12700">
              <a:solidFill>
                <a:srgbClr val="000000"/>
              </a:solidFill>
              <a:round/>
              <a:headEnd/>
              <a:tailEnd/>
            </a:ln>
          </p:spPr>
          <p:txBody>
            <a:bodyPr/>
            <a:lstStyle/>
            <a:p>
              <a:endParaRPr lang="en-US"/>
            </a:p>
          </p:txBody>
        </p:sp>
        <p:sp>
          <p:nvSpPr>
            <p:cNvPr id="4230" name="Line 65"/>
            <p:cNvSpPr>
              <a:spLocks noChangeShapeType="1"/>
            </p:cNvSpPr>
            <p:nvPr/>
          </p:nvSpPr>
          <p:spPr bwMode="auto">
            <a:xfrm flipH="1">
              <a:off x="4348" y="2256"/>
              <a:ext cx="24" cy="1"/>
            </a:xfrm>
            <a:prstGeom prst="line">
              <a:avLst/>
            </a:prstGeom>
            <a:noFill/>
            <a:ln w="12700">
              <a:solidFill>
                <a:srgbClr val="000000"/>
              </a:solidFill>
              <a:round/>
              <a:headEnd/>
              <a:tailEnd/>
            </a:ln>
          </p:spPr>
          <p:txBody>
            <a:bodyPr/>
            <a:lstStyle/>
            <a:p>
              <a:endParaRPr lang="en-US"/>
            </a:p>
          </p:txBody>
        </p:sp>
        <p:sp>
          <p:nvSpPr>
            <p:cNvPr id="4231" name="Line 66"/>
            <p:cNvSpPr>
              <a:spLocks noChangeShapeType="1"/>
            </p:cNvSpPr>
            <p:nvPr/>
          </p:nvSpPr>
          <p:spPr bwMode="auto">
            <a:xfrm flipH="1">
              <a:off x="4348" y="2144"/>
              <a:ext cx="24" cy="1"/>
            </a:xfrm>
            <a:prstGeom prst="line">
              <a:avLst/>
            </a:prstGeom>
            <a:noFill/>
            <a:ln w="12700">
              <a:solidFill>
                <a:srgbClr val="000000"/>
              </a:solidFill>
              <a:round/>
              <a:headEnd/>
              <a:tailEnd/>
            </a:ln>
          </p:spPr>
          <p:txBody>
            <a:bodyPr/>
            <a:lstStyle/>
            <a:p>
              <a:endParaRPr lang="en-US"/>
            </a:p>
          </p:txBody>
        </p:sp>
        <p:sp>
          <p:nvSpPr>
            <p:cNvPr id="4232" name="Line 67"/>
            <p:cNvSpPr>
              <a:spLocks noChangeShapeType="1"/>
            </p:cNvSpPr>
            <p:nvPr/>
          </p:nvSpPr>
          <p:spPr bwMode="auto">
            <a:xfrm flipH="1">
              <a:off x="4348" y="2088"/>
              <a:ext cx="24" cy="1"/>
            </a:xfrm>
            <a:prstGeom prst="line">
              <a:avLst/>
            </a:prstGeom>
            <a:noFill/>
            <a:ln w="12700">
              <a:solidFill>
                <a:srgbClr val="000000"/>
              </a:solidFill>
              <a:round/>
              <a:headEnd/>
              <a:tailEnd/>
            </a:ln>
          </p:spPr>
          <p:txBody>
            <a:bodyPr/>
            <a:lstStyle/>
            <a:p>
              <a:endParaRPr lang="en-US"/>
            </a:p>
          </p:txBody>
        </p:sp>
        <p:sp>
          <p:nvSpPr>
            <p:cNvPr id="4233" name="Line 68"/>
            <p:cNvSpPr>
              <a:spLocks noChangeShapeType="1"/>
            </p:cNvSpPr>
            <p:nvPr/>
          </p:nvSpPr>
          <p:spPr bwMode="auto">
            <a:xfrm flipH="1">
              <a:off x="4348" y="2024"/>
              <a:ext cx="24" cy="1"/>
            </a:xfrm>
            <a:prstGeom prst="line">
              <a:avLst/>
            </a:prstGeom>
            <a:noFill/>
            <a:ln w="12700">
              <a:solidFill>
                <a:srgbClr val="000000"/>
              </a:solidFill>
              <a:round/>
              <a:headEnd/>
              <a:tailEnd/>
            </a:ln>
          </p:spPr>
          <p:txBody>
            <a:bodyPr/>
            <a:lstStyle/>
            <a:p>
              <a:endParaRPr lang="en-US"/>
            </a:p>
          </p:txBody>
        </p:sp>
        <p:sp>
          <p:nvSpPr>
            <p:cNvPr id="4234" name="Line 69"/>
            <p:cNvSpPr>
              <a:spLocks noChangeShapeType="1"/>
            </p:cNvSpPr>
            <p:nvPr/>
          </p:nvSpPr>
          <p:spPr bwMode="auto">
            <a:xfrm flipH="1">
              <a:off x="4348" y="1968"/>
              <a:ext cx="24" cy="1"/>
            </a:xfrm>
            <a:prstGeom prst="line">
              <a:avLst/>
            </a:prstGeom>
            <a:noFill/>
            <a:ln w="12700">
              <a:solidFill>
                <a:srgbClr val="000000"/>
              </a:solidFill>
              <a:round/>
              <a:headEnd/>
              <a:tailEnd/>
            </a:ln>
          </p:spPr>
          <p:txBody>
            <a:bodyPr/>
            <a:lstStyle/>
            <a:p>
              <a:endParaRPr lang="en-US"/>
            </a:p>
          </p:txBody>
        </p:sp>
        <p:sp>
          <p:nvSpPr>
            <p:cNvPr id="4235" name="Line 70"/>
            <p:cNvSpPr>
              <a:spLocks noChangeShapeType="1"/>
            </p:cNvSpPr>
            <p:nvPr/>
          </p:nvSpPr>
          <p:spPr bwMode="auto">
            <a:xfrm flipH="1">
              <a:off x="4348" y="1856"/>
              <a:ext cx="24" cy="1"/>
            </a:xfrm>
            <a:prstGeom prst="line">
              <a:avLst/>
            </a:prstGeom>
            <a:noFill/>
            <a:ln w="12700">
              <a:solidFill>
                <a:srgbClr val="000000"/>
              </a:solidFill>
              <a:round/>
              <a:headEnd/>
              <a:tailEnd/>
            </a:ln>
          </p:spPr>
          <p:txBody>
            <a:bodyPr/>
            <a:lstStyle/>
            <a:p>
              <a:endParaRPr lang="en-US"/>
            </a:p>
          </p:txBody>
        </p:sp>
        <p:sp>
          <p:nvSpPr>
            <p:cNvPr id="4236" name="Line 71"/>
            <p:cNvSpPr>
              <a:spLocks noChangeShapeType="1"/>
            </p:cNvSpPr>
            <p:nvPr/>
          </p:nvSpPr>
          <p:spPr bwMode="auto">
            <a:xfrm flipH="1">
              <a:off x="4348" y="1800"/>
              <a:ext cx="24" cy="1"/>
            </a:xfrm>
            <a:prstGeom prst="line">
              <a:avLst/>
            </a:prstGeom>
            <a:noFill/>
            <a:ln w="12700">
              <a:solidFill>
                <a:srgbClr val="000000"/>
              </a:solidFill>
              <a:round/>
              <a:headEnd/>
              <a:tailEnd/>
            </a:ln>
          </p:spPr>
          <p:txBody>
            <a:bodyPr/>
            <a:lstStyle/>
            <a:p>
              <a:endParaRPr lang="en-US"/>
            </a:p>
          </p:txBody>
        </p:sp>
        <p:sp>
          <p:nvSpPr>
            <p:cNvPr id="4237" name="Line 72"/>
            <p:cNvSpPr>
              <a:spLocks noChangeShapeType="1"/>
            </p:cNvSpPr>
            <p:nvPr/>
          </p:nvSpPr>
          <p:spPr bwMode="auto">
            <a:xfrm flipH="1">
              <a:off x="4348" y="1736"/>
              <a:ext cx="24" cy="1"/>
            </a:xfrm>
            <a:prstGeom prst="line">
              <a:avLst/>
            </a:prstGeom>
            <a:noFill/>
            <a:ln w="12700">
              <a:solidFill>
                <a:srgbClr val="000000"/>
              </a:solidFill>
              <a:round/>
              <a:headEnd/>
              <a:tailEnd/>
            </a:ln>
          </p:spPr>
          <p:txBody>
            <a:bodyPr/>
            <a:lstStyle/>
            <a:p>
              <a:endParaRPr lang="en-US"/>
            </a:p>
          </p:txBody>
        </p:sp>
        <p:sp>
          <p:nvSpPr>
            <p:cNvPr id="4238" name="Line 73"/>
            <p:cNvSpPr>
              <a:spLocks noChangeShapeType="1"/>
            </p:cNvSpPr>
            <p:nvPr/>
          </p:nvSpPr>
          <p:spPr bwMode="auto">
            <a:xfrm flipH="1">
              <a:off x="4348" y="1680"/>
              <a:ext cx="24" cy="1"/>
            </a:xfrm>
            <a:prstGeom prst="line">
              <a:avLst/>
            </a:prstGeom>
            <a:noFill/>
            <a:ln w="12700">
              <a:solidFill>
                <a:srgbClr val="000000"/>
              </a:solidFill>
              <a:round/>
              <a:headEnd/>
              <a:tailEnd/>
            </a:ln>
          </p:spPr>
          <p:txBody>
            <a:bodyPr/>
            <a:lstStyle/>
            <a:p>
              <a:endParaRPr lang="en-US"/>
            </a:p>
          </p:txBody>
        </p:sp>
        <p:sp>
          <p:nvSpPr>
            <p:cNvPr id="4239" name="Line 74"/>
            <p:cNvSpPr>
              <a:spLocks noChangeShapeType="1"/>
            </p:cNvSpPr>
            <p:nvPr/>
          </p:nvSpPr>
          <p:spPr bwMode="auto">
            <a:xfrm flipH="1">
              <a:off x="4348" y="1568"/>
              <a:ext cx="24" cy="1"/>
            </a:xfrm>
            <a:prstGeom prst="line">
              <a:avLst/>
            </a:prstGeom>
            <a:noFill/>
            <a:ln w="12700">
              <a:solidFill>
                <a:srgbClr val="000000"/>
              </a:solidFill>
              <a:round/>
              <a:headEnd/>
              <a:tailEnd/>
            </a:ln>
          </p:spPr>
          <p:txBody>
            <a:bodyPr/>
            <a:lstStyle/>
            <a:p>
              <a:endParaRPr lang="en-US"/>
            </a:p>
          </p:txBody>
        </p:sp>
        <p:sp>
          <p:nvSpPr>
            <p:cNvPr id="4240" name="Line 75"/>
            <p:cNvSpPr>
              <a:spLocks noChangeShapeType="1"/>
            </p:cNvSpPr>
            <p:nvPr/>
          </p:nvSpPr>
          <p:spPr bwMode="auto">
            <a:xfrm flipH="1">
              <a:off x="4348" y="1512"/>
              <a:ext cx="24" cy="1"/>
            </a:xfrm>
            <a:prstGeom prst="line">
              <a:avLst/>
            </a:prstGeom>
            <a:noFill/>
            <a:ln w="12700">
              <a:solidFill>
                <a:srgbClr val="000000"/>
              </a:solidFill>
              <a:round/>
              <a:headEnd/>
              <a:tailEnd/>
            </a:ln>
          </p:spPr>
          <p:txBody>
            <a:bodyPr/>
            <a:lstStyle/>
            <a:p>
              <a:endParaRPr lang="en-US"/>
            </a:p>
          </p:txBody>
        </p:sp>
        <p:sp>
          <p:nvSpPr>
            <p:cNvPr id="4241" name="Line 76"/>
            <p:cNvSpPr>
              <a:spLocks noChangeShapeType="1"/>
            </p:cNvSpPr>
            <p:nvPr/>
          </p:nvSpPr>
          <p:spPr bwMode="auto">
            <a:xfrm flipH="1">
              <a:off x="4348" y="1448"/>
              <a:ext cx="24" cy="1"/>
            </a:xfrm>
            <a:prstGeom prst="line">
              <a:avLst/>
            </a:prstGeom>
            <a:noFill/>
            <a:ln w="12700">
              <a:solidFill>
                <a:srgbClr val="000000"/>
              </a:solidFill>
              <a:round/>
              <a:headEnd/>
              <a:tailEnd/>
            </a:ln>
          </p:spPr>
          <p:txBody>
            <a:bodyPr/>
            <a:lstStyle/>
            <a:p>
              <a:endParaRPr lang="en-US"/>
            </a:p>
          </p:txBody>
        </p:sp>
        <p:sp>
          <p:nvSpPr>
            <p:cNvPr id="4242" name="Line 77"/>
            <p:cNvSpPr>
              <a:spLocks noChangeShapeType="1"/>
            </p:cNvSpPr>
            <p:nvPr/>
          </p:nvSpPr>
          <p:spPr bwMode="auto">
            <a:xfrm flipH="1">
              <a:off x="4348" y="1392"/>
              <a:ext cx="24" cy="1"/>
            </a:xfrm>
            <a:prstGeom prst="line">
              <a:avLst/>
            </a:prstGeom>
            <a:noFill/>
            <a:ln w="12700">
              <a:solidFill>
                <a:srgbClr val="000000"/>
              </a:solidFill>
              <a:round/>
              <a:headEnd/>
              <a:tailEnd/>
            </a:ln>
          </p:spPr>
          <p:txBody>
            <a:bodyPr/>
            <a:lstStyle/>
            <a:p>
              <a:endParaRPr lang="en-US"/>
            </a:p>
          </p:txBody>
        </p:sp>
      </p:grpSp>
      <p:grpSp>
        <p:nvGrpSpPr>
          <p:cNvPr id="4" name="Group 104"/>
          <p:cNvGrpSpPr>
            <a:grpSpLocks/>
          </p:cNvGrpSpPr>
          <p:nvPr/>
        </p:nvGrpSpPr>
        <p:grpSpPr bwMode="auto">
          <a:xfrm>
            <a:off x="2381250" y="5473700"/>
            <a:ext cx="4560888" cy="76200"/>
            <a:chOff x="1500" y="3592"/>
            <a:chExt cx="2873" cy="48"/>
          </a:xfrm>
        </p:grpSpPr>
        <p:sp>
          <p:nvSpPr>
            <p:cNvPr id="4177" name="Line 79"/>
            <p:cNvSpPr>
              <a:spLocks noChangeShapeType="1"/>
            </p:cNvSpPr>
            <p:nvPr/>
          </p:nvSpPr>
          <p:spPr bwMode="auto">
            <a:xfrm flipV="1">
              <a:off x="1500" y="3592"/>
              <a:ext cx="1" cy="48"/>
            </a:xfrm>
            <a:prstGeom prst="line">
              <a:avLst/>
            </a:prstGeom>
            <a:noFill/>
            <a:ln w="12700">
              <a:solidFill>
                <a:srgbClr val="000000"/>
              </a:solidFill>
              <a:round/>
              <a:headEnd/>
              <a:tailEnd/>
            </a:ln>
          </p:spPr>
          <p:txBody>
            <a:bodyPr/>
            <a:lstStyle/>
            <a:p>
              <a:endParaRPr lang="en-US"/>
            </a:p>
          </p:txBody>
        </p:sp>
        <p:sp>
          <p:nvSpPr>
            <p:cNvPr id="4178" name="Line 80"/>
            <p:cNvSpPr>
              <a:spLocks noChangeShapeType="1"/>
            </p:cNvSpPr>
            <p:nvPr/>
          </p:nvSpPr>
          <p:spPr bwMode="auto">
            <a:xfrm flipV="1">
              <a:off x="1980" y="3592"/>
              <a:ext cx="1" cy="48"/>
            </a:xfrm>
            <a:prstGeom prst="line">
              <a:avLst/>
            </a:prstGeom>
            <a:noFill/>
            <a:ln w="12700">
              <a:solidFill>
                <a:srgbClr val="000000"/>
              </a:solidFill>
              <a:round/>
              <a:headEnd/>
              <a:tailEnd/>
            </a:ln>
          </p:spPr>
          <p:txBody>
            <a:bodyPr/>
            <a:lstStyle/>
            <a:p>
              <a:endParaRPr lang="en-US"/>
            </a:p>
          </p:txBody>
        </p:sp>
        <p:sp>
          <p:nvSpPr>
            <p:cNvPr id="4179" name="Line 81"/>
            <p:cNvSpPr>
              <a:spLocks noChangeShapeType="1"/>
            </p:cNvSpPr>
            <p:nvPr/>
          </p:nvSpPr>
          <p:spPr bwMode="auto">
            <a:xfrm flipV="1">
              <a:off x="2460" y="3592"/>
              <a:ext cx="1" cy="48"/>
            </a:xfrm>
            <a:prstGeom prst="line">
              <a:avLst/>
            </a:prstGeom>
            <a:noFill/>
            <a:ln w="12700">
              <a:solidFill>
                <a:srgbClr val="000000"/>
              </a:solidFill>
              <a:round/>
              <a:headEnd/>
              <a:tailEnd/>
            </a:ln>
          </p:spPr>
          <p:txBody>
            <a:bodyPr/>
            <a:lstStyle/>
            <a:p>
              <a:endParaRPr lang="en-US"/>
            </a:p>
          </p:txBody>
        </p:sp>
        <p:sp>
          <p:nvSpPr>
            <p:cNvPr id="4180" name="Line 82"/>
            <p:cNvSpPr>
              <a:spLocks noChangeShapeType="1"/>
            </p:cNvSpPr>
            <p:nvPr/>
          </p:nvSpPr>
          <p:spPr bwMode="auto">
            <a:xfrm flipV="1">
              <a:off x="2932" y="3592"/>
              <a:ext cx="1" cy="48"/>
            </a:xfrm>
            <a:prstGeom prst="line">
              <a:avLst/>
            </a:prstGeom>
            <a:noFill/>
            <a:ln w="12700">
              <a:solidFill>
                <a:srgbClr val="000000"/>
              </a:solidFill>
              <a:round/>
              <a:headEnd/>
              <a:tailEnd/>
            </a:ln>
          </p:spPr>
          <p:txBody>
            <a:bodyPr/>
            <a:lstStyle/>
            <a:p>
              <a:endParaRPr lang="en-US"/>
            </a:p>
          </p:txBody>
        </p:sp>
        <p:sp>
          <p:nvSpPr>
            <p:cNvPr id="4181" name="Line 83"/>
            <p:cNvSpPr>
              <a:spLocks noChangeShapeType="1"/>
            </p:cNvSpPr>
            <p:nvPr/>
          </p:nvSpPr>
          <p:spPr bwMode="auto">
            <a:xfrm flipV="1">
              <a:off x="3412" y="3592"/>
              <a:ext cx="1" cy="48"/>
            </a:xfrm>
            <a:prstGeom prst="line">
              <a:avLst/>
            </a:prstGeom>
            <a:noFill/>
            <a:ln w="12700">
              <a:solidFill>
                <a:srgbClr val="000000"/>
              </a:solidFill>
              <a:round/>
              <a:headEnd/>
              <a:tailEnd/>
            </a:ln>
          </p:spPr>
          <p:txBody>
            <a:bodyPr/>
            <a:lstStyle/>
            <a:p>
              <a:endParaRPr lang="en-US"/>
            </a:p>
          </p:txBody>
        </p:sp>
        <p:sp>
          <p:nvSpPr>
            <p:cNvPr id="4182" name="Line 84"/>
            <p:cNvSpPr>
              <a:spLocks noChangeShapeType="1"/>
            </p:cNvSpPr>
            <p:nvPr/>
          </p:nvSpPr>
          <p:spPr bwMode="auto">
            <a:xfrm flipV="1">
              <a:off x="3892" y="3592"/>
              <a:ext cx="1" cy="48"/>
            </a:xfrm>
            <a:prstGeom prst="line">
              <a:avLst/>
            </a:prstGeom>
            <a:noFill/>
            <a:ln w="12700">
              <a:solidFill>
                <a:srgbClr val="000000"/>
              </a:solidFill>
              <a:round/>
              <a:headEnd/>
              <a:tailEnd/>
            </a:ln>
          </p:spPr>
          <p:txBody>
            <a:bodyPr/>
            <a:lstStyle/>
            <a:p>
              <a:endParaRPr lang="en-US"/>
            </a:p>
          </p:txBody>
        </p:sp>
        <p:sp>
          <p:nvSpPr>
            <p:cNvPr id="4183" name="Line 85"/>
            <p:cNvSpPr>
              <a:spLocks noChangeShapeType="1"/>
            </p:cNvSpPr>
            <p:nvPr/>
          </p:nvSpPr>
          <p:spPr bwMode="auto">
            <a:xfrm flipV="1">
              <a:off x="4372" y="3592"/>
              <a:ext cx="1" cy="48"/>
            </a:xfrm>
            <a:prstGeom prst="line">
              <a:avLst/>
            </a:prstGeom>
            <a:noFill/>
            <a:ln w="12700">
              <a:solidFill>
                <a:srgbClr val="000000"/>
              </a:solidFill>
              <a:round/>
              <a:headEnd/>
              <a:tailEnd/>
            </a:ln>
          </p:spPr>
          <p:txBody>
            <a:bodyPr/>
            <a:lstStyle/>
            <a:p>
              <a:endParaRPr lang="en-US"/>
            </a:p>
          </p:txBody>
        </p:sp>
        <p:sp>
          <p:nvSpPr>
            <p:cNvPr id="4184" name="Line 86"/>
            <p:cNvSpPr>
              <a:spLocks noChangeShapeType="1"/>
            </p:cNvSpPr>
            <p:nvPr/>
          </p:nvSpPr>
          <p:spPr bwMode="auto">
            <a:xfrm flipV="1">
              <a:off x="1620" y="3616"/>
              <a:ext cx="1" cy="24"/>
            </a:xfrm>
            <a:prstGeom prst="line">
              <a:avLst/>
            </a:prstGeom>
            <a:noFill/>
            <a:ln w="12700">
              <a:solidFill>
                <a:srgbClr val="000000"/>
              </a:solidFill>
              <a:round/>
              <a:headEnd/>
              <a:tailEnd/>
            </a:ln>
          </p:spPr>
          <p:txBody>
            <a:bodyPr/>
            <a:lstStyle/>
            <a:p>
              <a:endParaRPr lang="en-US"/>
            </a:p>
          </p:txBody>
        </p:sp>
        <p:sp>
          <p:nvSpPr>
            <p:cNvPr id="4185" name="Line 87"/>
            <p:cNvSpPr>
              <a:spLocks noChangeShapeType="1"/>
            </p:cNvSpPr>
            <p:nvPr/>
          </p:nvSpPr>
          <p:spPr bwMode="auto">
            <a:xfrm flipV="1">
              <a:off x="1740" y="3616"/>
              <a:ext cx="1" cy="24"/>
            </a:xfrm>
            <a:prstGeom prst="line">
              <a:avLst/>
            </a:prstGeom>
            <a:noFill/>
            <a:ln w="12700">
              <a:solidFill>
                <a:srgbClr val="000000"/>
              </a:solidFill>
              <a:round/>
              <a:headEnd/>
              <a:tailEnd/>
            </a:ln>
          </p:spPr>
          <p:txBody>
            <a:bodyPr/>
            <a:lstStyle/>
            <a:p>
              <a:endParaRPr lang="en-US"/>
            </a:p>
          </p:txBody>
        </p:sp>
        <p:sp>
          <p:nvSpPr>
            <p:cNvPr id="4186" name="Line 88"/>
            <p:cNvSpPr>
              <a:spLocks noChangeShapeType="1"/>
            </p:cNvSpPr>
            <p:nvPr/>
          </p:nvSpPr>
          <p:spPr bwMode="auto">
            <a:xfrm flipV="1">
              <a:off x="1860" y="3616"/>
              <a:ext cx="1" cy="24"/>
            </a:xfrm>
            <a:prstGeom prst="line">
              <a:avLst/>
            </a:prstGeom>
            <a:noFill/>
            <a:ln w="12700">
              <a:solidFill>
                <a:srgbClr val="000000"/>
              </a:solidFill>
              <a:round/>
              <a:headEnd/>
              <a:tailEnd/>
            </a:ln>
          </p:spPr>
          <p:txBody>
            <a:bodyPr/>
            <a:lstStyle/>
            <a:p>
              <a:endParaRPr lang="en-US"/>
            </a:p>
          </p:txBody>
        </p:sp>
        <p:sp>
          <p:nvSpPr>
            <p:cNvPr id="4187" name="Line 89"/>
            <p:cNvSpPr>
              <a:spLocks noChangeShapeType="1"/>
            </p:cNvSpPr>
            <p:nvPr/>
          </p:nvSpPr>
          <p:spPr bwMode="auto">
            <a:xfrm flipV="1">
              <a:off x="2100" y="3616"/>
              <a:ext cx="1" cy="24"/>
            </a:xfrm>
            <a:prstGeom prst="line">
              <a:avLst/>
            </a:prstGeom>
            <a:noFill/>
            <a:ln w="12700">
              <a:solidFill>
                <a:srgbClr val="000000"/>
              </a:solidFill>
              <a:round/>
              <a:headEnd/>
              <a:tailEnd/>
            </a:ln>
          </p:spPr>
          <p:txBody>
            <a:bodyPr/>
            <a:lstStyle/>
            <a:p>
              <a:endParaRPr lang="en-US"/>
            </a:p>
          </p:txBody>
        </p:sp>
        <p:sp>
          <p:nvSpPr>
            <p:cNvPr id="4188" name="Line 90"/>
            <p:cNvSpPr>
              <a:spLocks noChangeShapeType="1"/>
            </p:cNvSpPr>
            <p:nvPr/>
          </p:nvSpPr>
          <p:spPr bwMode="auto">
            <a:xfrm flipV="1">
              <a:off x="2220" y="3616"/>
              <a:ext cx="1" cy="24"/>
            </a:xfrm>
            <a:prstGeom prst="line">
              <a:avLst/>
            </a:prstGeom>
            <a:noFill/>
            <a:ln w="12700">
              <a:solidFill>
                <a:srgbClr val="000000"/>
              </a:solidFill>
              <a:round/>
              <a:headEnd/>
              <a:tailEnd/>
            </a:ln>
          </p:spPr>
          <p:txBody>
            <a:bodyPr/>
            <a:lstStyle/>
            <a:p>
              <a:endParaRPr lang="en-US"/>
            </a:p>
          </p:txBody>
        </p:sp>
        <p:sp>
          <p:nvSpPr>
            <p:cNvPr id="4189" name="Line 91"/>
            <p:cNvSpPr>
              <a:spLocks noChangeShapeType="1"/>
            </p:cNvSpPr>
            <p:nvPr/>
          </p:nvSpPr>
          <p:spPr bwMode="auto">
            <a:xfrm flipV="1">
              <a:off x="2340" y="3616"/>
              <a:ext cx="1" cy="24"/>
            </a:xfrm>
            <a:prstGeom prst="line">
              <a:avLst/>
            </a:prstGeom>
            <a:noFill/>
            <a:ln w="12700">
              <a:solidFill>
                <a:srgbClr val="000000"/>
              </a:solidFill>
              <a:round/>
              <a:headEnd/>
              <a:tailEnd/>
            </a:ln>
          </p:spPr>
          <p:txBody>
            <a:bodyPr/>
            <a:lstStyle/>
            <a:p>
              <a:endParaRPr lang="en-US"/>
            </a:p>
          </p:txBody>
        </p:sp>
        <p:sp>
          <p:nvSpPr>
            <p:cNvPr id="4190" name="Line 92"/>
            <p:cNvSpPr>
              <a:spLocks noChangeShapeType="1"/>
            </p:cNvSpPr>
            <p:nvPr/>
          </p:nvSpPr>
          <p:spPr bwMode="auto">
            <a:xfrm flipV="1">
              <a:off x="2580" y="3616"/>
              <a:ext cx="1" cy="24"/>
            </a:xfrm>
            <a:prstGeom prst="line">
              <a:avLst/>
            </a:prstGeom>
            <a:noFill/>
            <a:ln w="12700">
              <a:solidFill>
                <a:srgbClr val="000000"/>
              </a:solidFill>
              <a:round/>
              <a:headEnd/>
              <a:tailEnd/>
            </a:ln>
          </p:spPr>
          <p:txBody>
            <a:bodyPr/>
            <a:lstStyle/>
            <a:p>
              <a:endParaRPr lang="en-US"/>
            </a:p>
          </p:txBody>
        </p:sp>
        <p:sp>
          <p:nvSpPr>
            <p:cNvPr id="4191" name="Line 93"/>
            <p:cNvSpPr>
              <a:spLocks noChangeShapeType="1"/>
            </p:cNvSpPr>
            <p:nvPr/>
          </p:nvSpPr>
          <p:spPr bwMode="auto">
            <a:xfrm flipV="1">
              <a:off x="2700" y="3616"/>
              <a:ext cx="1" cy="24"/>
            </a:xfrm>
            <a:prstGeom prst="line">
              <a:avLst/>
            </a:prstGeom>
            <a:noFill/>
            <a:ln w="12700">
              <a:solidFill>
                <a:srgbClr val="000000"/>
              </a:solidFill>
              <a:round/>
              <a:headEnd/>
              <a:tailEnd/>
            </a:ln>
          </p:spPr>
          <p:txBody>
            <a:bodyPr/>
            <a:lstStyle/>
            <a:p>
              <a:endParaRPr lang="en-US"/>
            </a:p>
          </p:txBody>
        </p:sp>
        <p:sp>
          <p:nvSpPr>
            <p:cNvPr id="4192" name="Line 94"/>
            <p:cNvSpPr>
              <a:spLocks noChangeShapeType="1"/>
            </p:cNvSpPr>
            <p:nvPr/>
          </p:nvSpPr>
          <p:spPr bwMode="auto">
            <a:xfrm flipV="1">
              <a:off x="2812" y="3616"/>
              <a:ext cx="1" cy="24"/>
            </a:xfrm>
            <a:prstGeom prst="line">
              <a:avLst/>
            </a:prstGeom>
            <a:noFill/>
            <a:ln w="12700">
              <a:solidFill>
                <a:srgbClr val="000000"/>
              </a:solidFill>
              <a:round/>
              <a:headEnd/>
              <a:tailEnd/>
            </a:ln>
          </p:spPr>
          <p:txBody>
            <a:bodyPr/>
            <a:lstStyle/>
            <a:p>
              <a:endParaRPr lang="en-US"/>
            </a:p>
          </p:txBody>
        </p:sp>
        <p:sp>
          <p:nvSpPr>
            <p:cNvPr id="4193" name="Line 95"/>
            <p:cNvSpPr>
              <a:spLocks noChangeShapeType="1"/>
            </p:cNvSpPr>
            <p:nvPr/>
          </p:nvSpPr>
          <p:spPr bwMode="auto">
            <a:xfrm flipV="1">
              <a:off x="3052" y="3616"/>
              <a:ext cx="1" cy="24"/>
            </a:xfrm>
            <a:prstGeom prst="line">
              <a:avLst/>
            </a:prstGeom>
            <a:noFill/>
            <a:ln w="12700">
              <a:solidFill>
                <a:srgbClr val="000000"/>
              </a:solidFill>
              <a:round/>
              <a:headEnd/>
              <a:tailEnd/>
            </a:ln>
          </p:spPr>
          <p:txBody>
            <a:bodyPr/>
            <a:lstStyle/>
            <a:p>
              <a:endParaRPr lang="en-US"/>
            </a:p>
          </p:txBody>
        </p:sp>
        <p:sp>
          <p:nvSpPr>
            <p:cNvPr id="4194" name="Line 96"/>
            <p:cNvSpPr>
              <a:spLocks noChangeShapeType="1"/>
            </p:cNvSpPr>
            <p:nvPr/>
          </p:nvSpPr>
          <p:spPr bwMode="auto">
            <a:xfrm flipV="1">
              <a:off x="3172" y="3616"/>
              <a:ext cx="1" cy="24"/>
            </a:xfrm>
            <a:prstGeom prst="line">
              <a:avLst/>
            </a:prstGeom>
            <a:noFill/>
            <a:ln w="12700">
              <a:solidFill>
                <a:srgbClr val="000000"/>
              </a:solidFill>
              <a:round/>
              <a:headEnd/>
              <a:tailEnd/>
            </a:ln>
          </p:spPr>
          <p:txBody>
            <a:bodyPr/>
            <a:lstStyle/>
            <a:p>
              <a:endParaRPr lang="en-US"/>
            </a:p>
          </p:txBody>
        </p:sp>
        <p:sp>
          <p:nvSpPr>
            <p:cNvPr id="4195" name="Line 97"/>
            <p:cNvSpPr>
              <a:spLocks noChangeShapeType="1"/>
            </p:cNvSpPr>
            <p:nvPr/>
          </p:nvSpPr>
          <p:spPr bwMode="auto">
            <a:xfrm flipV="1">
              <a:off x="3292" y="3616"/>
              <a:ext cx="1" cy="24"/>
            </a:xfrm>
            <a:prstGeom prst="line">
              <a:avLst/>
            </a:prstGeom>
            <a:noFill/>
            <a:ln w="12700">
              <a:solidFill>
                <a:srgbClr val="000000"/>
              </a:solidFill>
              <a:round/>
              <a:headEnd/>
              <a:tailEnd/>
            </a:ln>
          </p:spPr>
          <p:txBody>
            <a:bodyPr/>
            <a:lstStyle/>
            <a:p>
              <a:endParaRPr lang="en-US"/>
            </a:p>
          </p:txBody>
        </p:sp>
        <p:sp>
          <p:nvSpPr>
            <p:cNvPr id="4196" name="Line 98"/>
            <p:cNvSpPr>
              <a:spLocks noChangeShapeType="1"/>
            </p:cNvSpPr>
            <p:nvPr/>
          </p:nvSpPr>
          <p:spPr bwMode="auto">
            <a:xfrm flipV="1">
              <a:off x="3532" y="3616"/>
              <a:ext cx="1" cy="24"/>
            </a:xfrm>
            <a:prstGeom prst="line">
              <a:avLst/>
            </a:prstGeom>
            <a:noFill/>
            <a:ln w="12700">
              <a:solidFill>
                <a:srgbClr val="000000"/>
              </a:solidFill>
              <a:round/>
              <a:headEnd/>
              <a:tailEnd/>
            </a:ln>
          </p:spPr>
          <p:txBody>
            <a:bodyPr/>
            <a:lstStyle/>
            <a:p>
              <a:endParaRPr lang="en-US"/>
            </a:p>
          </p:txBody>
        </p:sp>
        <p:sp>
          <p:nvSpPr>
            <p:cNvPr id="4197" name="Line 99"/>
            <p:cNvSpPr>
              <a:spLocks noChangeShapeType="1"/>
            </p:cNvSpPr>
            <p:nvPr/>
          </p:nvSpPr>
          <p:spPr bwMode="auto">
            <a:xfrm flipV="1">
              <a:off x="3652" y="3616"/>
              <a:ext cx="1" cy="24"/>
            </a:xfrm>
            <a:prstGeom prst="line">
              <a:avLst/>
            </a:prstGeom>
            <a:noFill/>
            <a:ln w="12700">
              <a:solidFill>
                <a:srgbClr val="000000"/>
              </a:solidFill>
              <a:round/>
              <a:headEnd/>
              <a:tailEnd/>
            </a:ln>
          </p:spPr>
          <p:txBody>
            <a:bodyPr/>
            <a:lstStyle/>
            <a:p>
              <a:endParaRPr lang="en-US"/>
            </a:p>
          </p:txBody>
        </p:sp>
        <p:sp>
          <p:nvSpPr>
            <p:cNvPr id="4198" name="Line 100"/>
            <p:cNvSpPr>
              <a:spLocks noChangeShapeType="1"/>
            </p:cNvSpPr>
            <p:nvPr/>
          </p:nvSpPr>
          <p:spPr bwMode="auto">
            <a:xfrm flipV="1">
              <a:off x="3772" y="3616"/>
              <a:ext cx="1" cy="24"/>
            </a:xfrm>
            <a:prstGeom prst="line">
              <a:avLst/>
            </a:prstGeom>
            <a:noFill/>
            <a:ln w="12700">
              <a:solidFill>
                <a:srgbClr val="000000"/>
              </a:solidFill>
              <a:round/>
              <a:headEnd/>
              <a:tailEnd/>
            </a:ln>
          </p:spPr>
          <p:txBody>
            <a:bodyPr/>
            <a:lstStyle/>
            <a:p>
              <a:endParaRPr lang="en-US"/>
            </a:p>
          </p:txBody>
        </p:sp>
        <p:sp>
          <p:nvSpPr>
            <p:cNvPr id="4199" name="Line 101"/>
            <p:cNvSpPr>
              <a:spLocks noChangeShapeType="1"/>
            </p:cNvSpPr>
            <p:nvPr/>
          </p:nvSpPr>
          <p:spPr bwMode="auto">
            <a:xfrm flipV="1">
              <a:off x="4012" y="3616"/>
              <a:ext cx="1" cy="24"/>
            </a:xfrm>
            <a:prstGeom prst="line">
              <a:avLst/>
            </a:prstGeom>
            <a:noFill/>
            <a:ln w="12700">
              <a:solidFill>
                <a:srgbClr val="000000"/>
              </a:solidFill>
              <a:round/>
              <a:headEnd/>
              <a:tailEnd/>
            </a:ln>
          </p:spPr>
          <p:txBody>
            <a:bodyPr/>
            <a:lstStyle/>
            <a:p>
              <a:endParaRPr lang="en-US"/>
            </a:p>
          </p:txBody>
        </p:sp>
        <p:sp>
          <p:nvSpPr>
            <p:cNvPr id="4200" name="Line 102"/>
            <p:cNvSpPr>
              <a:spLocks noChangeShapeType="1"/>
            </p:cNvSpPr>
            <p:nvPr/>
          </p:nvSpPr>
          <p:spPr bwMode="auto">
            <a:xfrm flipV="1">
              <a:off x="4132" y="3616"/>
              <a:ext cx="1" cy="24"/>
            </a:xfrm>
            <a:prstGeom prst="line">
              <a:avLst/>
            </a:prstGeom>
            <a:noFill/>
            <a:ln w="12700">
              <a:solidFill>
                <a:srgbClr val="000000"/>
              </a:solidFill>
              <a:round/>
              <a:headEnd/>
              <a:tailEnd/>
            </a:ln>
          </p:spPr>
          <p:txBody>
            <a:bodyPr/>
            <a:lstStyle/>
            <a:p>
              <a:endParaRPr lang="en-US"/>
            </a:p>
          </p:txBody>
        </p:sp>
        <p:sp>
          <p:nvSpPr>
            <p:cNvPr id="4201" name="Line 103"/>
            <p:cNvSpPr>
              <a:spLocks noChangeShapeType="1"/>
            </p:cNvSpPr>
            <p:nvPr/>
          </p:nvSpPr>
          <p:spPr bwMode="auto">
            <a:xfrm flipV="1">
              <a:off x="4252" y="3616"/>
              <a:ext cx="1" cy="24"/>
            </a:xfrm>
            <a:prstGeom prst="line">
              <a:avLst/>
            </a:prstGeom>
            <a:noFill/>
            <a:ln w="12700">
              <a:solidFill>
                <a:srgbClr val="000000"/>
              </a:solidFill>
              <a:round/>
              <a:headEnd/>
              <a:tailEnd/>
            </a:ln>
          </p:spPr>
          <p:txBody>
            <a:bodyPr/>
            <a:lstStyle/>
            <a:p>
              <a:endParaRPr lang="en-US"/>
            </a:p>
          </p:txBody>
        </p:sp>
      </p:grpSp>
      <p:grpSp>
        <p:nvGrpSpPr>
          <p:cNvPr id="5" name="Group 130"/>
          <p:cNvGrpSpPr>
            <a:grpSpLocks/>
          </p:cNvGrpSpPr>
          <p:nvPr/>
        </p:nvGrpSpPr>
        <p:grpSpPr bwMode="auto">
          <a:xfrm>
            <a:off x="2381250" y="1892300"/>
            <a:ext cx="4560888" cy="76200"/>
            <a:chOff x="1500" y="1336"/>
            <a:chExt cx="2873" cy="48"/>
          </a:xfrm>
        </p:grpSpPr>
        <p:sp>
          <p:nvSpPr>
            <p:cNvPr id="4152" name="Line 105"/>
            <p:cNvSpPr>
              <a:spLocks noChangeShapeType="1"/>
            </p:cNvSpPr>
            <p:nvPr/>
          </p:nvSpPr>
          <p:spPr bwMode="auto">
            <a:xfrm>
              <a:off x="1500" y="1336"/>
              <a:ext cx="1" cy="48"/>
            </a:xfrm>
            <a:prstGeom prst="line">
              <a:avLst/>
            </a:prstGeom>
            <a:noFill/>
            <a:ln w="12700">
              <a:solidFill>
                <a:srgbClr val="000000"/>
              </a:solidFill>
              <a:round/>
              <a:headEnd/>
              <a:tailEnd/>
            </a:ln>
          </p:spPr>
          <p:txBody>
            <a:bodyPr/>
            <a:lstStyle/>
            <a:p>
              <a:endParaRPr lang="en-US"/>
            </a:p>
          </p:txBody>
        </p:sp>
        <p:sp>
          <p:nvSpPr>
            <p:cNvPr id="4153" name="Line 106"/>
            <p:cNvSpPr>
              <a:spLocks noChangeShapeType="1"/>
            </p:cNvSpPr>
            <p:nvPr/>
          </p:nvSpPr>
          <p:spPr bwMode="auto">
            <a:xfrm>
              <a:off x="1980" y="1336"/>
              <a:ext cx="1" cy="48"/>
            </a:xfrm>
            <a:prstGeom prst="line">
              <a:avLst/>
            </a:prstGeom>
            <a:noFill/>
            <a:ln w="12700">
              <a:solidFill>
                <a:srgbClr val="000000"/>
              </a:solidFill>
              <a:round/>
              <a:headEnd/>
              <a:tailEnd/>
            </a:ln>
          </p:spPr>
          <p:txBody>
            <a:bodyPr/>
            <a:lstStyle/>
            <a:p>
              <a:endParaRPr lang="en-US"/>
            </a:p>
          </p:txBody>
        </p:sp>
        <p:sp>
          <p:nvSpPr>
            <p:cNvPr id="4154" name="Line 107"/>
            <p:cNvSpPr>
              <a:spLocks noChangeShapeType="1"/>
            </p:cNvSpPr>
            <p:nvPr/>
          </p:nvSpPr>
          <p:spPr bwMode="auto">
            <a:xfrm>
              <a:off x="2460" y="1336"/>
              <a:ext cx="1" cy="48"/>
            </a:xfrm>
            <a:prstGeom prst="line">
              <a:avLst/>
            </a:prstGeom>
            <a:noFill/>
            <a:ln w="12700">
              <a:solidFill>
                <a:srgbClr val="000000"/>
              </a:solidFill>
              <a:round/>
              <a:headEnd/>
              <a:tailEnd/>
            </a:ln>
          </p:spPr>
          <p:txBody>
            <a:bodyPr/>
            <a:lstStyle/>
            <a:p>
              <a:endParaRPr lang="en-US"/>
            </a:p>
          </p:txBody>
        </p:sp>
        <p:sp>
          <p:nvSpPr>
            <p:cNvPr id="4155" name="Line 108"/>
            <p:cNvSpPr>
              <a:spLocks noChangeShapeType="1"/>
            </p:cNvSpPr>
            <p:nvPr/>
          </p:nvSpPr>
          <p:spPr bwMode="auto">
            <a:xfrm>
              <a:off x="2932" y="1336"/>
              <a:ext cx="1" cy="48"/>
            </a:xfrm>
            <a:prstGeom prst="line">
              <a:avLst/>
            </a:prstGeom>
            <a:noFill/>
            <a:ln w="12700">
              <a:solidFill>
                <a:srgbClr val="000000"/>
              </a:solidFill>
              <a:round/>
              <a:headEnd/>
              <a:tailEnd/>
            </a:ln>
          </p:spPr>
          <p:txBody>
            <a:bodyPr/>
            <a:lstStyle/>
            <a:p>
              <a:endParaRPr lang="en-US"/>
            </a:p>
          </p:txBody>
        </p:sp>
        <p:sp>
          <p:nvSpPr>
            <p:cNvPr id="4156" name="Line 109"/>
            <p:cNvSpPr>
              <a:spLocks noChangeShapeType="1"/>
            </p:cNvSpPr>
            <p:nvPr/>
          </p:nvSpPr>
          <p:spPr bwMode="auto">
            <a:xfrm>
              <a:off x="3412" y="1336"/>
              <a:ext cx="1" cy="48"/>
            </a:xfrm>
            <a:prstGeom prst="line">
              <a:avLst/>
            </a:prstGeom>
            <a:noFill/>
            <a:ln w="12700">
              <a:solidFill>
                <a:srgbClr val="000000"/>
              </a:solidFill>
              <a:round/>
              <a:headEnd/>
              <a:tailEnd/>
            </a:ln>
          </p:spPr>
          <p:txBody>
            <a:bodyPr/>
            <a:lstStyle/>
            <a:p>
              <a:endParaRPr lang="en-US"/>
            </a:p>
          </p:txBody>
        </p:sp>
        <p:sp>
          <p:nvSpPr>
            <p:cNvPr id="4157" name="Line 110"/>
            <p:cNvSpPr>
              <a:spLocks noChangeShapeType="1"/>
            </p:cNvSpPr>
            <p:nvPr/>
          </p:nvSpPr>
          <p:spPr bwMode="auto">
            <a:xfrm>
              <a:off x="3892" y="1336"/>
              <a:ext cx="1" cy="48"/>
            </a:xfrm>
            <a:prstGeom prst="line">
              <a:avLst/>
            </a:prstGeom>
            <a:noFill/>
            <a:ln w="12700">
              <a:solidFill>
                <a:srgbClr val="000000"/>
              </a:solidFill>
              <a:round/>
              <a:headEnd/>
              <a:tailEnd/>
            </a:ln>
          </p:spPr>
          <p:txBody>
            <a:bodyPr/>
            <a:lstStyle/>
            <a:p>
              <a:endParaRPr lang="en-US"/>
            </a:p>
          </p:txBody>
        </p:sp>
        <p:sp>
          <p:nvSpPr>
            <p:cNvPr id="4158" name="Line 111"/>
            <p:cNvSpPr>
              <a:spLocks noChangeShapeType="1"/>
            </p:cNvSpPr>
            <p:nvPr/>
          </p:nvSpPr>
          <p:spPr bwMode="auto">
            <a:xfrm>
              <a:off x="4372" y="1336"/>
              <a:ext cx="1" cy="48"/>
            </a:xfrm>
            <a:prstGeom prst="line">
              <a:avLst/>
            </a:prstGeom>
            <a:noFill/>
            <a:ln w="12700">
              <a:solidFill>
                <a:srgbClr val="000000"/>
              </a:solidFill>
              <a:round/>
              <a:headEnd/>
              <a:tailEnd/>
            </a:ln>
          </p:spPr>
          <p:txBody>
            <a:bodyPr/>
            <a:lstStyle/>
            <a:p>
              <a:endParaRPr lang="en-US"/>
            </a:p>
          </p:txBody>
        </p:sp>
        <p:sp>
          <p:nvSpPr>
            <p:cNvPr id="4159" name="Line 112"/>
            <p:cNvSpPr>
              <a:spLocks noChangeShapeType="1"/>
            </p:cNvSpPr>
            <p:nvPr/>
          </p:nvSpPr>
          <p:spPr bwMode="auto">
            <a:xfrm>
              <a:off x="1620" y="1336"/>
              <a:ext cx="1" cy="24"/>
            </a:xfrm>
            <a:prstGeom prst="line">
              <a:avLst/>
            </a:prstGeom>
            <a:noFill/>
            <a:ln w="12700">
              <a:solidFill>
                <a:srgbClr val="000000"/>
              </a:solidFill>
              <a:round/>
              <a:headEnd/>
              <a:tailEnd/>
            </a:ln>
          </p:spPr>
          <p:txBody>
            <a:bodyPr/>
            <a:lstStyle/>
            <a:p>
              <a:endParaRPr lang="en-US"/>
            </a:p>
          </p:txBody>
        </p:sp>
        <p:sp>
          <p:nvSpPr>
            <p:cNvPr id="4160" name="Line 113"/>
            <p:cNvSpPr>
              <a:spLocks noChangeShapeType="1"/>
            </p:cNvSpPr>
            <p:nvPr/>
          </p:nvSpPr>
          <p:spPr bwMode="auto">
            <a:xfrm>
              <a:off x="1740" y="1336"/>
              <a:ext cx="1" cy="24"/>
            </a:xfrm>
            <a:prstGeom prst="line">
              <a:avLst/>
            </a:prstGeom>
            <a:noFill/>
            <a:ln w="12700">
              <a:solidFill>
                <a:srgbClr val="000000"/>
              </a:solidFill>
              <a:round/>
              <a:headEnd/>
              <a:tailEnd/>
            </a:ln>
          </p:spPr>
          <p:txBody>
            <a:bodyPr/>
            <a:lstStyle/>
            <a:p>
              <a:endParaRPr lang="en-US"/>
            </a:p>
          </p:txBody>
        </p:sp>
        <p:sp>
          <p:nvSpPr>
            <p:cNvPr id="4161" name="Line 114"/>
            <p:cNvSpPr>
              <a:spLocks noChangeShapeType="1"/>
            </p:cNvSpPr>
            <p:nvPr/>
          </p:nvSpPr>
          <p:spPr bwMode="auto">
            <a:xfrm>
              <a:off x="1860" y="1336"/>
              <a:ext cx="1" cy="24"/>
            </a:xfrm>
            <a:prstGeom prst="line">
              <a:avLst/>
            </a:prstGeom>
            <a:noFill/>
            <a:ln w="12700">
              <a:solidFill>
                <a:srgbClr val="000000"/>
              </a:solidFill>
              <a:round/>
              <a:headEnd/>
              <a:tailEnd/>
            </a:ln>
          </p:spPr>
          <p:txBody>
            <a:bodyPr/>
            <a:lstStyle/>
            <a:p>
              <a:endParaRPr lang="en-US"/>
            </a:p>
          </p:txBody>
        </p:sp>
        <p:sp>
          <p:nvSpPr>
            <p:cNvPr id="4162" name="Line 115"/>
            <p:cNvSpPr>
              <a:spLocks noChangeShapeType="1"/>
            </p:cNvSpPr>
            <p:nvPr/>
          </p:nvSpPr>
          <p:spPr bwMode="auto">
            <a:xfrm>
              <a:off x="2100" y="1336"/>
              <a:ext cx="1" cy="24"/>
            </a:xfrm>
            <a:prstGeom prst="line">
              <a:avLst/>
            </a:prstGeom>
            <a:noFill/>
            <a:ln w="12700">
              <a:solidFill>
                <a:srgbClr val="000000"/>
              </a:solidFill>
              <a:round/>
              <a:headEnd/>
              <a:tailEnd/>
            </a:ln>
          </p:spPr>
          <p:txBody>
            <a:bodyPr/>
            <a:lstStyle/>
            <a:p>
              <a:endParaRPr lang="en-US"/>
            </a:p>
          </p:txBody>
        </p:sp>
        <p:sp>
          <p:nvSpPr>
            <p:cNvPr id="4163" name="Line 116"/>
            <p:cNvSpPr>
              <a:spLocks noChangeShapeType="1"/>
            </p:cNvSpPr>
            <p:nvPr/>
          </p:nvSpPr>
          <p:spPr bwMode="auto">
            <a:xfrm>
              <a:off x="2220" y="1336"/>
              <a:ext cx="1" cy="24"/>
            </a:xfrm>
            <a:prstGeom prst="line">
              <a:avLst/>
            </a:prstGeom>
            <a:noFill/>
            <a:ln w="12700">
              <a:solidFill>
                <a:srgbClr val="000000"/>
              </a:solidFill>
              <a:round/>
              <a:headEnd/>
              <a:tailEnd/>
            </a:ln>
          </p:spPr>
          <p:txBody>
            <a:bodyPr/>
            <a:lstStyle/>
            <a:p>
              <a:endParaRPr lang="en-US"/>
            </a:p>
          </p:txBody>
        </p:sp>
        <p:sp>
          <p:nvSpPr>
            <p:cNvPr id="4164" name="Line 117"/>
            <p:cNvSpPr>
              <a:spLocks noChangeShapeType="1"/>
            </p:cNvSpPr>
            <p:nvPr/>
          </p:nvSpPr>
          <p:spPr bwMode="auto">
            <a:xfrm>
              <a:off x="2340" y="1336"/>
              <a:ext cx="1" cy="24"/>
            </a:xfrm>
            <a:prstGeom prst="line">
              <a:avLst/>
            </a:prstGeom>
            <a:noFill/>
            <a:ln w="12700">
              <a:solidFill>
                <a:srgbClr val="000000"/>
              </a:solidFill>
              <a:round/>
              <a:headEnd/>
              <a:tailEnd/>
            </a:ln>
          </p:spPr>
          <p:txBody>
            <a:bodyPr/>
            <a:lstStyle/>
            <a:p>
              <a:endParaRPr lang="en-US"/>
            </a:p>
          </p:txBody>
        </p:sp>
        <p:sp>
          <p:nvSpPr>
            <p:cNvPr id="4165" name="Line 118"/>
            <p:cNvSpPr>
              <a:spLocks noChangeShapeType="1"/>
            </p:cNvSpPr>
            <p:nvPr/>
          </p:nvSpPr>
          <p:spPr bwMode="auto">
            <a:xfrm>
              <a:off x="2580" y="1336"/>
              <a:ext cx="1" cy="24"/>
            </a:xfrm>
            <a:prstGeom prst="line">
              <a:avLst/>
            </a:prstGeom>
            <a:noFill/>
            <a:ln w="12700">
              <a:solidFill>
                <a:srgbClr val="000000"/>
              </a:solidFill>
              <a:round/>
              <a:headEnd/>
              <a:tailEnd/>
            </a:ln>
          </p:spPr>
          <p:txBody>
            <a:bodyPr/>
            <a:lstStyle/>
            <a:p>
              <a:endParaRPr lang="en-US"/>
            </a:p>
          </p:txBody>
        </p:sp>
        <p:sp>
          <p:nvSpPr>
            <p:cNvPr id="4166" name="Line 119"/>
            <p:cNvSpPr>
              <a:spLocks noChangeShapeType="1"/>
            </p:cNvSpPr>
            <p:nvPr/>
          </p:nvSpPr>
          <p:spPr bwMode="auto">
            <a:xfrm>
              <a:off x="2700" y="1336"/>
              <a:ext cx="1" cy="24"/>
            </a:xfrm>
            <a:prstGeom prst="line">
              <a:avLst/>
            </a:prstGeom>
            <a:noFill/>
            <a:ln w="12700">
              <a:solidFill>
                <a:srgbClr val="000000"/>
              </a:solidFill>
              <a:round/>
              <a:headEnd/>
              <a:tailEnd/>
            </a:ln>
          </p:spPr>
          <p:txBody>
            <a:bodyPr/>
            <a:lstStyle/>
            <a:p>
              <a:endParaRPr lang="en-US"/>
            </a:p>
          </p:txBody>
        </p:sp>
        <p:sp>
          <p:nvSpPr>
            <p:cNvPr id="4167" name="Line 120"/>
            <p:cNvSpPr>
              <a:spLocks noChangeShapeType="1"/>
            </p:cNvSpPr>
            <p:nvPr/>
          </p:nvSpPr>
          <p:spPr bwMode="auto">
            <a:xfrm>
              <a:off x="2812" y="1336"/>
              <a:ext cx="1" cy="24"/>
            </a:xfrm>
            <a:prstGeom prst="line">
              <a:avLst/>
            </a:prstGeom>
            <a:noFill/>
            <a:ln w="12700">
              <a:solidFill>
                <a:srgbClr val="000000"/>
              </a:solidFill>
              <a:round/>
              <a:headEnd/>
              <a:tailEnd/>
            </a:ln>
          </p:spPr>
          <p:txBody>
            <a:bodyPr/>
            <a:lstStyle/>
            <a:p>
              <a:endParaRPr lang="en-US"/>
            </a:p>
          </p:txBody>
        </p:sp>
        <p:sp>
          <p:nvSpPr>
            <p:cNvPr id="4168" name="Line 121"/>
            <p:cNvSpPr>
              <a:spLocks noChangeShapeType="1"/>
            </p:cNvSpPr>
            <p:nvPr/>
          </p:nvSpPr>
          <p:spPr bwMode="auto">
            <a:xfrm>
              <a:off x="3052" y="1336"/>
              <a:ext cx="1" cy="24"/>
            </a:xfrm>
            <a:prstGeom prst="line">
              <a:avLst/>
            </a:prstGeom>
            <a:noFill/>
            <a:ln w="12700">
              <a:solidFill>
                <a:srgbClr val="000000"/>
              </a:solidFill>
              <a:round/>
              <a:headEnd/>
              <a:tailEnd/>
            </a:ln>
          </p:spPr>
          <p:txBody>
            <a:bodyPr/>
            <a:lstStyle/>
            <a:p>
              <a:endParaRPr lang="en-US"/>
            </a:p>
          </p:txBody>
        </p:sp>
        <p:sp>
          <p:nvSpPr>
            <p:cNvPr id="4169" name="Line 122"/>
            <p:cNvSpPr>
              <a:spLocks noChangeShapeType="1"/>
            </p:cNvSpPr>
            <p:nvPr/>
          </p:nvSpPr>
          <p:spPr bwMode="auto">
            <a:xfrm>
              <a:off x="3172" y="1336"/>
              <a:ext cx="1" cy="24"/>
            </a:xfrm>
            <a:prstGeom prst="line">
              <a:avLst/>
            </a:prstGeom>
            <a:noFill/>
            <a:ln w="12700">
              <a:solidFill>
                <a:srgbClr val="000000"/>
              </a:solidFill>
              <a:round/>
              <a:headEnd/>
              <a:tailEnd/>
            </a:ln>
          </p:spPr>
          <p:txBody>
            <a:bodyPr/>
            <a:lstStyle/>
            <a:p>
              <a:endParaRPr lang="en-US"/>
            </a:p>
          </p:txBody>
        </p:sp>
        <p:sp>
          <p:nvSpPr>
            <p:cNvPr id="4170" name="Line 123"/>
            <p:cNvSpPr>
              <a:spLocks noChangeShapeType="1"/>
            </p:cNvSpPr>
            <p:nvPr/>
          </p:nvSpPr>
          <p:spPr bwMode="auto">
            <a:xfrm>
              <a:off x="3292" y="1336"/>
              <a:ext cx="1" cy="24"/>
            </a:xfrm>
            <a:prstGeom prst="line">
              <a:avLst/>
            </a:prstGeom>
            <a:noFill/>
            <a:ln w="12700">
              <a:solidFill>
                <a:srgbClr val="000000"/>
              </a:solidFill>
              <a:round/>
              <a:headEnd/>
              <a:tailEnd/>
            </a:ln>
          </p:spPr>
          <p:txBody>
            <a:bodyPr/>
            <a:lstStyle/>
            <a:p>
              <a:endParaRPr lang="en-US"/>
            </a:p>
          </p:txBody>
        </p:sp>
        <p:sp>
          <p:nvSpPr>
            <p:cNvPr id="4171" name="Line 124"/>
            <p:cNvSpPr>
              <a:spLocks noChangeShapeType="1"/>
            </p:cNvSpPr>
            <p:nvPr/>
          </p:nvSpPr>
          <p:spPr bwMode="auto">
            <a:xfrm>
              <a:off x="3532" y="1336"/>
              <a:ext cx="1" cy="24"/>
            </a:xfrm>
            <a:prstGeom prst="line">
              <a:avLst/>
            </a:prstGeom>
            <a:noFill/>
            <a:ln w="12700">
              <a:solidFill>
                <a:srgbClr val="000000"/>
              </a:solidFill>
              <a:round/>
              <a:headEnd/>
              <a:tailEnd/>
            </a:ln>
          </p:spPr>
          <p:txBody>
            <a:bodyPr/>
            <a:lstStyle/>
            <a:p>
              <a:endParaRPr lang="en-US"/>
            </a:p>
          </p:txBody>
        </p:sp>
        <p:sp>
          <p:nvSpPr>
            <p:cNvPr id="4172" name="Line 125"/>
            <p:cNvSpPr>
              <a:spLocks noChangeShapeType="1"/>
            </p:cNvSpPr>
            <p:nvPr/>
          </p:nvSpPr>
          <p:spPr bwMode="auto">
            <a:xfrm>
              <a:off x="3652" y="1336"/>
              <a:ext cx="1" cy="24"/>
            </a:xfrm>
            <a:prstGeom prst="line">
              <a:avLst/>
            </a:prstGeom>
            <a:noFill/>
            <a:ln w="12700">
              <a:solidFill>
                <a:srgbClr val="000000"/>
              </a:solidFill>
              <a:round/>
              <a:headEnd/>
              <a:tailEnd/>
            </a:ln>
          </p:spPr>
          <p:txBody>
            <a:bodyPr/>
            <a:lstStyle/>
            <a:p>
              <a:endParaRPr lang="en-US"/>
            </a:p>
          </p:txBody>
        </p:sp>
        <p:sp>
          <p:nvSpPr>
            <p:cNvPr id="4173" name="Line 126"/>
            <p:cNvSpPr>
              <a:spLocks noChangeShapeType="1"/>
            </p:cNvSpPr>
            <p:nvPr/>
          </p:nvSpPr>
          <p:spPr bwMode="auto">
            <a:xfrm>
              <a:off x="3772" y="1336"/>
              <a:ext cx="1" cy="24"/>
            </a:xfrm>
            <a:prstGeom prst="line">
              <a:avLst/>
            </a:prstGeom>
            <a:noFill/>
            <a:ln w="12700">
              <a:solidFill>
                <a:srgbClr val="000000"/>
              </a:solidFill>
              <a:round/>
              <a:headEnd/>
              <a:tailEnd/>
            </a:ln>
          </p:spPr>
          <p:txBody>
            <a:bodyPr/>
            <a:lstStyle/>
            <a:p>
              <a:endParaRPr lang="en-US"/>
            </a:p>
          </p:txBody>
        </p:sp>
        <p:sp>
          <p:nvSpPr>
            <p:cNvPr id="4174" name="Line 127"/>
            <p:cNvSpPr>
              <a:spLocks noChangeShapeType="1"/>
            </p:cNvSpPr>
            <p:nvPr/>
          </p:nvSpPr>
          <p:spPr bwMode="auto">
            <a:xfrm>
              <a:off x="4012" y="1336"/>
              <a:ext cx="1" cy="24"/>
            </a:xfrm>
            <a:prstGeom prst="line">
              <a:avLst/>
            </a:prstGeom>
            <a:noFill/>
            <a:ln w="12700">
              <a:solidFill>
                <a:srgbClr val="000000"/>
              </a:solidFill>
              <a:round/>
              <a:headEnd/>
              <a:tailEnd/>
            </a:ln>
          </p:spPr>
          <p:txBody>
            <a:bodyPr/>
            <a:lstStyle/>
            <a:p>
              <a:endParaRPr lang="en-US"/>
            </a:p>
          </p:txBody>
        </p:sp>
        <p:sp>
          <p:nvSpPr>
            <p:cNvPr id="4175" name="Line 128"/>
            <p:cNvSpPr>
              <a:spLocks noChangeShapeType="1"/>
            </p:cNvSpPr>
            <p:nvPr/>
          </p:nvSpPr>
          <p:spPr bwMode="auto">
            <a:xfrm>
              <a:off x="4132" y="1336"/>
              <a:ext cx="1" cy="24"/>
            </a:xfrm>
            <a:prstGeom prst="line">
              <a:avLst/>
            </a:prstGeom>
            <a:noFill/>
            <a:ln w="12700">
              <a:solidFill>
                <a:srgbClr val="000000"/>
              </a:solidFill>
              <a:round/>
              <a:headEnd/>
              <a:tailEnd/>
            </a:ln>
          </p:spPr>
          <p:txBody>
            <a:bodyPr/>
            <a:lstStyle/>
            <a:p>
              <a:endParaRPr lang="en-US"/>
            </a:p>
          </p:txBody>
        </p:sp>
        <p:sp>
          <p:nvSpPr>
            <p:cNvPr id="4176" name="Line 129"/>
            <p:cNvSpPr>
              <a:spLocks noChangeShapeType="1"/>
            </p:cNvSpPr>
            <p:nvPr/>
          </p:nvSpPr>
          <p:spPr bwMode="auto">
            <a:xfrm>
              <a:off x="4252" y="1336"/>
              <a:ext cx="1" cy="24"/>
            </a:xfrm>
            <a:prstGeom prst="line">
              <a:avLst/>
            </a:prstGeom>
            <a:noFill/>
            <a:ln w="12700">
              <a:solidFill>
                <a:srgbClr val="000000"/>
              </a:solidFill>
              <a:round/>
              <a:headEnd/>
              <a:tailEnd/>
            </a:ln>
          </p:spPr>
          <p:txBody>
            <a:bodyPr/>
            <a:lstStyle/>
            <a:p>
              <a:endParaRPr lang="en-US"/>
            </a:p>
          </p:txBody>
        </p:sp>
      </p:grpSp>
      <p:sp>
        <p:nvSpPr>
          <p:cNvPr id="4104" name="Line 131"/>
          <p:cNvSpPr>
            <a:spLocks noChangeShapeType="1"/>
          </p:cNvSpPr>
          <p:nvPr/>
        </p:nvSpPr>
        <p:spPr bwMode="auto">
          <a:xfrm flipV="1">
            <a:off x="2381250" y="1892300"/>
            <a:ext cx="1588" cy="3657600"/>
          </a:xfrm>
          <a:prstGeom prst="line">
            <a:avLst/>
          </a:prstGeom>
          <a:noFill/>
          <a:ln w="12700">
            <a:solidFill>
              <a:srgbClr val="000000"/>
            </a:solidFill>
            <a:round/>
            <a:headEnd/>
            <a:tailEnd/>
          </a:ln>
        </p:spPr>
        <p:txBody>
          <a:bodyPr/>
          <a:lstStyle/>
          <a:p>
            <a:endParaRPr lang="en-US"/>
          </a:p>
        </p:txBody>
      </p:sp>
      <p:sp>
        <p:nvSpPr>
          <p:cNvPr id="4105" name="Line 132"/>
          <p:cNvSpPr>
            <a:spLocks noChangeShapeType="1"/>
          </p:cNvSpPr>
          <p:nvPr/>
        </p:nvSpPr>
        <p:spPr bwMode="auto">
          <a:xfrm flipV="1">
            <a:off x="6940550" y="1892300"/>
            <a:ext cx="1588" cy="3657600"/>
          </a:xfrm>
          <a:prstGeom prst="line">
            <a:avLst/>
          </a:prstGeom>
          <a:noFill/>
          <a:ln w="12700">
            <a:solidFill>
              <a:srgbClr val="000000"/>
            </a:solidFill>
            <a:round/>
            <a:headEnd/>
            <a:tailEnd/>
          </a:ln>
        </p:spPr>
        <p:txBody>
          <a:bodyPr/>
          <a:lstStyle/>
          <a:p>
            <a:endParaRPr lang="en-US"/>
          </a:p>
        </p:txBody>
      </p:sp>
      <p:sp>
        <p:nvSpPr>
          <p:cNvPr id="4106" name="Line 133"/>
          <p:cNvSpPr>
            <a:spLocks noChangeShapeType="1"/>
          </p:cNvSpPr>
          <p:nvPr/>
        </p:nvSpPr>
        <p:spPr bwMode="auto">
          <a:xfrm>
            <a:off x="2381250" y="5549900"/>
            <a:ext cx="4559300" cy="1588"/>
          </a:xfrm>
          <a:prstGeom prst="line">
            <a:avLst/>
          </a:prstGeom>
          <a:noFill/>
          <a:ln w="12700">
            <a:solidFill>
              <a:srgbClr val="000000"/>
            </a:solidFill>
            <a:round/>
            <a:headEnd/>
            <a:tailEnd/>
          </a:ln>
        </p:spPr>
        <p:txBody>
          <a:bodyPr/>
          <a:lstStyle/>
          <a:p>
            <a:endParaRPr lang="en-US"/>
          </a:p>
        </p:txBody>
      </p:sp>
      <p:sp>
        <p:nvSpPr>
          <p:cNvPr id="4107" name="Line 134"/>
          <p:cNvSpPr>
            <a:spLocks noChangeShapeType="1"/>
          </p:cNvSpPr>
          <p:nvPr/>
        </p:nvSpPr>
        <p:spPr bwMode="auto">
          <a:xfrm>
            <a:off x="2381250" y="1892300"/>
            <a:ext cx="4559300" cy="1588"/>
          </a:xfrm>
          <a:prstGeom prst="line">
            <a:avLst/>
          </a:prstGeom>
          <a:noFill/>
          <a:ln w="12700">
            <a:solidFill>
              <a:srgbClr val="000000"/>
            </a:solidFill>
            <a:round/>
            <a:headEnd/>
            <a:tailEnd/>
          </a:ln>
        </p:spPr>
        <p:txBody>
          <a:bodyPr/>
          <a:lstStyle/>
          <a:p>
            <a:endParaRPr lang="en-US"/>
          </a:p>
        </p:txBody>
      </p:sp>
      <p:sp>
        <p:nvSpPr>
          <p:cNvPr id="4108" name="Oval 135"/>
          <p:cNvSpPr>
            <a:spLocks noChangeArrowheads="1"/>
          </p:cNvSpPr>
          <p:nvPr/>
        </p:nvSpPr>
        <p:spPr bwMode="auto">
          <a:xfrm>
            <a:off x="2330450" y="5359400"/>
            <a:ext cx="114300" cy="114300"/>
          </a:xfrm>
          <a:prstGeom prst="ellipse">
            <a:avLst/>
          </a:prstGeom>
          <a:solidFill>
            <a:srgbClr val="07601A"/>
          </a:solidFill>
          <a:ln w="12700">
            <a:solidFill>
              <a:srgbClr val="07601A"/>
            </a:solidFill>
            <a:round/>
            <a:headEnd/>
            <a:tailEnd/>
          </a:ln>
        </p:spPr>
        <p:txBody>
          <a:bodyPr/>
          <a:lstStyle/>
          <a:p>
            <a:endParaRPr lang="en-US"/>
          </a:p>
        </p:txBody>
      </p:sp>
      <p:sp>
        <p:nvSpPr>
          <p:cNvPr id="4109" name="Oval 136"/>
          <p:cNvSpPr>
            <a:spLocks noChangeArrowheads="1"/>
          </p:cNvSpPr>
          <p:nvPr/>
        </p:nvSpPr>
        <p:spPr bwMode="auto">
          <a:xfrm>
            <a:off x="3816350" y="3251200"/>
            <a:ext cx="114300" cy="114300"/>
          </a:xfrm>
          <a:prstGeom prst="ellipse">
            <a:avLst/>
          </a:prstGeom>
          <a:solidFill>
            <a:srgbClr val="07601A"/>
          </a:solidFill>
          <a:ln w="12700">
            <a:solidFill>
              <a:srgbClr val="07601A"/>
            </a:solidFill>
            <a:round/>
            <a:headEnd/>
            <a:tailEnd/>
          </a:ln>
        </p:spPr>
        <p:txBody>
          <a:bodyPr/>
          <a:lstStyle/>
          <a:p>
            <a:endParaRPr lang="en-US"/>
          </a:p>
        </p:txBody>
      </p:sp>
      <p:sp>
        <p:nvSpPr>
          <p:cNvPr id="4110" name="Oval 137"/>
          <p:cNvSpPr>
            <a:spLocks noChangeArrowheads="1"/>
          </p:cNvSpPr>
          <p:nvPr/>
        </p:nvSpPr>
        <p:spPr bwMode="auto">
          <a:xfrm>
            <a:off x="4832350" y="2768600"/>
            <a:ext cx="114300" cy="114300"/>
          </a:xfrm>
          <a:prstGeom prst="ellipse">
            <a:avLst/>
          </a:prstGeom>
          <a:solidFill>
            <a:srgbClr val="07601A"/>
          </a:solidFill>
          <a:ln w="12700">
            <a:solidFill>
              <a:srgbClr val="07601A"/>
            </a:solidFill>
            <a:round/>
            <a:headEnd/>
            <a:tailEnd/>
          </a:ln>
        </p:spPr>
        <p:txBody>
          <a:bodyPr/>
          <a:lstStyle/>
          <a:p>
            <a:endParaRPr lang="en-US"/>
          </a:p>
        </p:txBody>
      </p:sp>
      <p:sp>
        <p:nvSpPr>
          <p:cNvPr id="4111" name="Oval 138"/>
          <p:cNvSpPr>
            <a:spLocks noChangeArrowheads="1"/>
          </p:cNvSpPr>
          <p:nvPr/>
        </p:nvSpPr>
        <p:spPr bwMode="auto">
          <a:xfrm>
            <a:off x="6508750" y="2908300"/>
            <a:ext cx="114300" cy="114300"/>
          </a:xfrm>
          <a:prstGeom prst="ellipse">
            <a:avLst/>
          </a:prstGeom>
          <a:solidFill>
            <a:srgbClr val="07601A"/>
          </a:solidFill>
          <a:ln w="12700">
            <a:solidFill>
              <a:srgbClr val="07601A"/>
            </a:solidFill>
            <a:round/>
            <a:headEnd/>
            <a:tailEnd/>
          </a:ln>
        </p:spPr>
        <p:txBody>
          <a:bodyPr/>
          <a:lstStyle/>
          <a:p>
            <a:endParaRPr lang="en-US"/>
          </a:p>
        </p:txBody>
      </p:sp>
      <p:sp>
        <p:nvSpPr>
          <p:cNvPr id="4112" name="Oval 139"/>
          <p:cNvSpPr>
            <a:spLocks noChangeArrowheads="1"/>
          </p:cNvSpPr>
          <p:nvPr/>
        </p:nvSpPr>
        <p:spPr bwMode="auto">
          <a:xfrm>
            <a:off x="2330450" y="5384800"/>
            <a:ext cx="114300" cy="114300"/>
          </a:xfrm>
          <a:prstGeom prst="ellipse">
            <a:avLst/>
          </a:prstGeom>
          <a:solidFill>
            <a:srgbClr val="0000D4"/>
          </a:solidFill>
          <a:ln w="12700">
            <a:solidFill>
              <a:srgbClr val="0000D4"/>
            </a:solidFill>
            <a:round/>
            <a:headEnd/>
            <a:tailEnd/>
          </a:ln>
        </p:spPr>
        <p:txBody>
          <a:bodyPr/>
          <a:lstStyle/>
          <a:p>
            <a:endParaRPr lang="en-US"/>
          </a:p>
        </p:txBody>
      </p:sp>
      <p:sp>
        <p:nvSpPr>
          <p:cNvPr id="4113" name="Oval 140"/>
          <p:cNvSpPr>
            <a:spLocks noChangeArrowheads="1"/>
          </p:cNvSpPr>
          <p:nvPr/>
        </p:nvSpPr>
        <p:spPr bwMode="auto">
          <a:xfrm>
            <a:off x="3816350" y="2565400"/>
            <a:ext cx="114300" cy="114300"/>
          </a:xfrm>
          <a:prstGeom prst="ellipse">
            <a:avLst/>
          </a:prstGeom>
          <a:solidFill>
            <a:srgbClr val="0000D4"/>
          </a:solidFill>
          <a:ln w="12700">
            <a:solidFill>
              <a:srgbClr val="0000D4"/>
            </a:solidFill>
            <a:round/>
            <a:headEnd/>
            <a:tailEnd/>
          </a:ln>
        </p:spPr>
        <p:txBody>
          <a:bodyPr/>
          <a:lstStyle/>
          <a:p>
            <a:endParaRPr lang="en-US"/>
          </a:p>
        </p:txBody>
      </p:sp>
      <p:sp>
        <p:nvSpPr>
          <p:cNvPr id="4114" name="Oval 141"/>
          <p:cNvSpPr>
            <a:spLocks noChangeArrowheads="1"/>
          </p:cNvSpPr>
          <p:nvPr/>
        </p:nvSpPr>
        <p:spPr bwMode="auto">
          <a:xfrm>
            <a:off x="4832350" y="2514600"/>
            <a:ext cx="114300" cy="114300"/>
          </a:xfrm>
          <a:prstGeom prst="ellipse">
            <a:avLst/>
          </a:prstGeom>
          <a:solidFill>
            <a:srgbClr val="0000D4"/>
          </a:solidFill>
          <a:ln w="12700">
            <a:solidFill>
              <a:srgbClr val="0000D4"/>
            </a:solidFill>
            <a:round/>
            <a:headEnd/>
            <a:tailEnd/>
          </a:ln>
        </p:spPr>
        <p:txBody>
          <a:bodyPr/>
          <a:lstStyle/>
          <a:p>
            <a:endParaRPr lang="en-US"/>
          </a:p>
        </p:txBody>
      </p:sp>
      <p:sp>
        <p:nvSpPr>
          <p:cNvPr id="4115" name="Oval 142"/>
          <p:cNvSpPr>
            <a:spLocks noChangeArrowheads="1"/>
          </p:cNvSpPr>
          <p:nvPr/>
        </p:nvSpPr>
        <p:spPr bwMode="auto">
          <a:xfrm>
            <a:off x="6508750" y="3657600"/>
            <a:ext cx="114300" cy="114300"/>
          </a:xfrm>
          <a:prstGeom prst="ellipse">
            <a:avLst/>
          </a:prstGeom>
          <a:solidFill>
            <a:srgbClr val="0000D4"/>
          </a:solidFill>
          <a:ln w="12700">
            <a:solidFill>
              <a:srgbClr val="0000D4"/>
            </a:solidFill>
            <a:round/>
            <a:headEnd/>
            <a:tailEnd/>
          </a:ln>
        </p:spPr>
        <p:txBody>
          <a:bodyPr/>
          <a:lstStyle/>
          <a:p>
            <a:endParaRPr lang="en-US"/>
          </a:p>
        </p:txBody>
      </p:sp>
      <p:sp>
        <p:nvSpPr>
          <p:cNvPr id="4116" name="Rectangle 143"/>
          <p:cNvSpPr>
            <a:spLocks noChangeArrowheads="1"/>
          </p:cNvSpPr>
          <p:nvPr/>
        </p:nvSpPr>
        <p:spPr bwMode="auto">
          <a:xfrm>
            <a:off x="1828800" y="5410200"/>
            <a:ext cx="444500" cy="274638"/>
          </a:xfrm>
          <a:prstGeom prst="rect">
            <a:avLst/>
          </a:prstGeom>
          <a:noFill/>
          <a:ln w="9525">
            <a:noFill/>
            <a:miter lim="800000"/>
            <a:headEnd/>
            <a:tailEnd/>
          </a:ln>
        </p:spPr>
        <p:txBody>
          <a:bodyPr wrap="none" lIns="0" tIns="0" rIns="0" bIns="0">
            <a:spAutoFit/>
          </a:bodyPr>
          <a:lstStyle/>
          <a:p>
            <a:pPr algn="r"/>
            <a:r>
              <a:rPr lang="en-US" sz="1800" b="0" u="none">
                <a:solidFill>
                  <a:srgbClr val="07601A"/>
                </a:solidFill>
                <a:latin typeface="Helvetica" pitchFamily="16" charset="0"/>
              </a:rPr>
              <a:t>0.05</a:t>
            </a:r>
            <a:endParaRPr lang="en-US" sz="1800">
              <a:solidFill>
                <a:srgbClr val="07601A"/>
              </a:solidFill>
              <a:latin typeface="Helvetica" pitchFamily="16" charset="0"/>
            </a:endParaRPr>
          </a:p>
        </p:txBody>
      </p:sp>
      <p:sp>
        <p:nvSpPr>
          <p:cNvPr id="4117" name="Rectangle 144"/>
          <p:cNvSpPr>
            <a:spLocks noChangeArrowheads="1"/>
          </p:cNvSpPr>
          <p:nvPr/>
        </p:nvSpPr>
        <p:spPr bwMode="auto">
          <a:xfrm>
            <a:off x="1828800" y="4800600"/>
            <a:ext cx="444500" cy="274638"/>
          </a:xfrm>
          <a:prstGeom prst="rect">
            <a:avLst/>
          </a:prstGeom>
          <a:noFill/>
          <a:ln w="9525">
            <a:noFill/>
            <a:miter lim="800000"/>
            <a:headEnd/>
            <a:tailEnd/>
          </a:ln>
        </p:spPr>
        <p:txBody>
          <a:bodyPr wrap="none" lIns="0" tIns="0" rIns="0" bIns="0">
            <a:spAutoFit/>
          </a:bodyPr>
          <a:lstStyle/>
          <a:p>
            <a:pPr algn="r"/>
            <a:r>
              <a:rPr lang="en-US" sz="1800" b="0" u="none">
                <a:solidFill>
                  <a:srgbClr val="07601A"/>
                </a:solidFill>
                <a:latin typeface="Helvetica" pitchFamily="16" charset="0"/>
              </a:rPr>
              <a:t>0.10</a:t>
            </a:r>
            <a:endParaRPr lang="en-US" sz="1800">
              <a:solidFill>
                <a:srgbClr val="07601A"/>
              </a:solidFill>
              <a:latin typeface="Helvetica" pitchFamily="16" charset="0"/>
            </a:endParaRPr>
          </a:p>
        </p:txBody>
      </p:sp>
      <p:sp>
        <p:nvSpPr>
          <p:cNvPr id="4118" name="Rectangle 145"/>
          <p:cNvSpPr>
            <a:spLocks noChangeArrowheads="1"/>
          </p:cNvSpPr>
          <p:nvPr/>
        </p:nvSpPr>
        <p:spPr bwMode="auto">
          <a:xfrm>
            <a:off x="1828800" y="4191000"/>
            <a:ext cx="444500" cy="274638"/>
          </a:xfrm>
          <a:prstGeom prst="rect">
            <a:avLst/>
          </a:prstGeom>
          <a:noFill/>
          <a:ln w="9525">
            <a:noFill/>
            <a:miter lim="800000"/>
            <a:headEnd/>
            <a:tailEnd/>
          </a:ln>
        </p:spPr>
        <p:txBody>
          <a:bodyPr wrap="none" lIns="0" tIns="0" rIns="0" bIns="0">
            <a:spAutoFit/>
          </a:bodyPr>
          <a:lstStyle/>
          <a:p>
            <a:pPr algn="r"/>
            <a:r>
              <a:rPr lang="en-US" sz="1800" b="0" u="none">
                <a:solidFill>
                  <a:srgbClr val="07601A"/>
                </a:solidFill>
                <a:latin typeface="Helvetica" pitchFamily="16" charset="0"/>
              </a:rPr>
              <a:t>0.15</a:t>
            </a:r>
            <a:endParaRPr lang="en-US" sz="1800">
              <a:solidFill>
                <a:srgbClr val="07601A"/>
              </a:solidFill>
              <a:latin typeface="Helvetica" pitchFamily="16" charset="0"/>
            </a:endParaRPr>
          </a:p>
        </p:txBody>
      </p:sp>
      <p:sp>
        <p:nvSpPr>
          <p:cNvPr id="4119" name="Rectangle 146"/>
          <p:cNvSpPr>
            <a:spLocks noChangeArrowheads="1"/>
          </p:cNvSpPr>
          <p:nvPr/>
        </p:nvSpPr>
        <p:spPr bwMode="auto">
          <a:xfrm>
            <a:off x="1828800" y="3581400"/>
            <a:ext cx="444500" cy="274638"/>
          </a:xfrm>
          <a:prstGeom prst="rect">
            <a:avLst/>
          </a:prstGeom>
          <a:noFill/>
          <a:ln w="9525">
            <a:noFill/>
            <a:miter lim="800000"/>
            <a:headEnd/>
            <a:tailEnd/>
          </a:ln>
        </p:spPr>
        <p:txBody>
          <a:bodyPr wrap="none" lIns="0" tIns="0" rIns="0" bIns="0">
            <a:spAutoFit/>
          </a:bodyPr>
          <a:lstStyle/>
          <a:p>
            <a:pPr algn="r"/>
            <a:r>
              <a:rPr lang="en-US" sz="1800" b="0" u="none">
                <a:solidFill>
                  <a:srgbClr val="07601A"/>
                </a:solidFill>
                <a:latin typeface="Helvetica" pitchFamily="16" charset="0"/>
              </a:rPr>
              <a:t>0.20</a:t>
            </a:r>
            <a:endParaRPr lang="en-US" sz="1800">
              <a:solidFill>
                <a:srgbClr val="07601A"/>
              </a:solidFill>
              <a:latin typeface="Helvetica" pitchFamily="16" charset="0"/>
            </a:endParaRPr>
          </a:p>
        </p:txBody>
      </p:sp>
      <p:sp>
        <p:nvSpPr>
          <p:cNvPr id="4120" name="Rectangle 147"/>
          <p:cNvSpPr>
            <a:spLocks noChangeArrowheads="1"/>
          </p:cNvSpPr>
          <p:nvPr/>
        </p:nvSpPr>
        <p:spPr bwMode="auto">
          <a:xfrm>
            <a:off x="1828800" y="2971800"/>
            <a:ext cx="444500" cy="274638"/>
          </a:xfrm>
          <a:prstGeom prst="rect">
            <a:avLst/>
          </a:prstGeom>
          <a:noFill/>
          <a:ln w="9525">
            <a:noFill/>
            <a:miter lim="800000"/>
            <a:headEnd/>
            <a:tailEnd/>
          </a:ln>
        </p:spPr>
        <p:txBody>
          <a:bodyPr wrap="none" lIns="0" tIns="0" rIns="0" bIns="0">
            <a:spAutoFit/>
          </a:bodyPr>
          <a:lstStyle/>
          <a:p>
            <a:pPr algn="r"/>
            <a:r>
              <a:rPr lang="en-US" sz="1800" b="0" u="none">
                <a:solidFill>
                  <a:srgbClr val="07601A"/>
                </a:solidFill>
                <a:latin typeface="Helvetica" pitchFamily="16" charset="0"/>
              </a:rPr>
              <a:t>0.25</a:t>
            </a:r>
            <a:endParaRPr lang="en-US" sz="1800">
              <a:solidFill>
                <a:srgbClr val="07601A"/>
              </a:solidFill>
              <a:latin typeface="Helvetica" pitchFamily="16" charset="0"/>
            </a:endParaRPr>
          </a:p>
        </p:txBody>
      </p:sp>
      <p:sp>
        <p:nvSpPr>
          <p:cNvPr id="4121" name="Rectangle 148"/>
          <p:cNvSpPr>
            <a:spLocks noChangeArrowheads="1"/>
          </p:cNvSpPr>
          <p:nvPr/>
        </p:nvSpPr>
        <p:spPr bwMode="auto">
          <a:xfrm>
            <a:off x="1828800" y="2362200"/>
            <a:ext cx="444500" cy="274638"/>
          </a:xfrm>
          <a:prstGeom prst="rect">
            <a:avLst/>
          </a:prstGeom>
          <a:noFill/>
          <a:ln w="9525">
            <a:noFill/>
            <a:miter lim="800000"/>
            <a:headEnd/>
            <a:tailEnd/>
          </a:ln>
        </p:spPr>
        <p:txBody>
          <a:bodyPr wrap="none" lIns="0" tIns="0" rIns="0" bIns="0">
            <a:spAutoFit/>
          </a:bodyPr>
          <a:lstStyle/>
          <a:p>
            <a:pPr algn="r"/>
            <a:r>
              <a:rPr lang="en-US" sz="1800" b="0" u="none">
                <a:solidFill>
                  <a:srgbClr val="07601A"/>
                </a:solidFill>
                <a:latin typeface="Helvetica" pitchFamily="16" charset="0"/>
              </a:rPr>
              <a:t>0.30</a:t>
            </a:r>
            <a:endParaRPr lang="en-US" sz="1800">
              <a:solidFill>
                <a:srgbClr val="07601A"/>
              </a:solidFill>
              <a:latin typeface="Helvetica" pitchFamily="16" charset="0"/>
            </a:endParaRPr>
          </a:p>
        </p:txBody>
      </p:sp>
      <p:sp>
        <p:nvSpPr>
          <p:cNvPr id="4122" name="Rectangle 149"/>
          <p:cNvSpPr>
            <a:spLocks noChangeArrowheads="1"/>
          </p:cNvSpPr>
          <p:nvPr/>
        </p:nvSpPr>
        <p:spPr bwMode="auto">
          <a:xfrm>
            <a:off x="1828800" y="1752600"/>
            <a:ext cx="444500" cy="274638"/>
          </a:xfrm>
          <a:prstGeom prst="rect">
            <a:avLst/>
          </a:prstGeom>
          <a:noFill/>
          <a:ln w="9525">
            <a:noFill/>
            <a:miter lim="800000"/>
            <a:headEnd/>
            <a:tailEnd/>
          </a:ln>
        </p:spPr>
        <p:txBody>
          <a:bodyPr wrap="none" lIns="0" tIns="0" rIns="0" bIns="0">
            <a:spAutoFit/>
          </a:bodyPr>
          <a:lstStyle/>
          <a:p>
            <a:pPr algn="r"/>
            <a:r>
              <a:rPr lang="en-US" sz="1800" b="0" u="none">
                <a:solidFill>
                  <a:srgbClr val="07601A"/>
                </a:solidFill>
                <a:latin typeface="Helvetica" pitchFamily="16" charset="0"/>
              </a:rPr>
              <a:t>0.35</a:t>
            </a:r>
            <a:endParaRPr lang="en-US" sz="1800">
              <a:solidFill>
                <a:srgbClr val="07601A"/>
              </a:solidFill>
              <a:latin typeface="Helvetica" pitchFamily="16" charset="0"/>
            </a:endParaRPr>
          </a:p>
        </p:txBody>
      </p:sp>
      <p:grpSp>
        <p:nvGrpSpPr>
          <p:cNvPr id="6" name="Group 160"/>
          <p:cNvGrpSpPr>
            <a:grpSpLocks/>
          </p:cNvGrpSpPr>
          <p:nvPr/>
        </p:nvGrpSpPr>
        <p:grpSpPr bwMode="auto">
          <a:xfrm>
            <a:off x="7073900" y="1752600"/>
            <a:ext cx="508000" cy="3932238"/>
            <a:chOff x="4456" y="1292"/>
            <a:chExt cx="320" cy="2477"/>
          </a:xfrm>
        </p:grpSpPr>
        <p:sp>
          <p:nvSpPr>
            <p:cNvPr id="4143" name="Rectangle 151"/>
            <p:cNvSpPr>
              <a:spLocks noChangeArrowheads="1"/>
            </p:cNvSpPr>
            <p:nvPr/>
          </p:nvSpPr>
          <p:spPr bwMode="auto">
            <a:xfrm>
              <a:off x="4456" y="3596"/>
              <a:ext cx="240" cy="173"/>
            </a:xfrm>
            <a:prstGeom prst="rect">
              <a:avLst/>
            </a:prstGeom>
            <a:noFill/>
            <a:ln w="9525">
              <a:noFill/>
              <a:miter lim="800000"/>
              <a:headEnd/>
              <a:tailEnd/>
            </a:ln>
          </p:spPr>
          <p:txBody>
            <a:bodyPr wrap="none" lIns="0" tIns="0" rIns="0" bIns="0">
              <a:spAutoFit/>
            </a:bodyPr>
            <a:lstStyle/>
            <a:p>
              <a:r>
                <a:rPr lang="en-US" sz="1800" b="0" u="none">
                  <a:solidFill>
                    <a:schemeClr val="accent2"/>
                  </a:solidFill>
                  <a:latin typeface="Helvetica" pitchFamily="16" charset="0"/>
                </a:rPr>
                <a:t>700</a:t>
              </a:r>
              <a:endParaRPr lang="en-US" sz="1800">
                <a:solidFill>
                  <a:schemeClr val="accent2"/>
                </a:solidFill>
                <a:latin typeface="Helvetica" pitchFamily="16" charset="0"/>
              </a:endParaRPr>
            </a:p>
          </p:txBody>
        </p:sp>
        <p:sp>
          <p:nvSpPr>
            <p:cNvPr id="4144" name="Rectangle 152"/>
            <p:cNvSpPr>
              <a:spLocks noChangeArrowheads="1"/>
            </p:cNvSpPr>
            <p:nvPr/>
          </p:nvSpPr>
          <p:spPr bwMode="auto">
            <a:xfrm>
              <a:off x="4456" y="3308"/>
              <a:ext cx="240" cy="173"/>
            </a:xfrm>
            <a:prstGeom prst="rect">
              <a:avLst/>
            </a:prstGeom>
            <a:noFill/>
            <a:ln w="9525">
              <a:noFill/>
              <a:miter lim="800000"/>
              <a:headEnd/>
              <a:tailEnd/>
            </a:ln>
          </p:spPr>
          <p:txBody>
            <a:bodyPr wrap="none" lIns="0" tIns="0" rIns="0" bIns="0">
              <a:spAutoFit/>
            </a:bodyPr>
            <a:lstStyle/>
            <a:p>
              <a:r>
                <a:rPr lang="en-US" sz="1800" b="0" u="none">
                  <a:solidFill>
                    <a:schemeClr val="accent2"/>
                  </a:solidFill>
                  <a:latin typeface="Helvetica" pitchFamily="16" charset="0"/>
                </a:rPr>
                <a:t>800</a:t>
              </a:r>
              <a:endParaRPr lang="en-US" sz="1800">
                <a:solidFill>
                  <a:schemeClr val="accent2"/>
                </a:solidFill>
                <a:latin typeface="Helvetica" pitchFamily="16" charset="0"/>
              </a:endParaRPr>
            </a:p>
          </p:txBody>
        </p:sp>
        <p:sp>
          <p:nvSpPr>
            <p:cNvPr id="4145" name="Rectangle 153"/>
            <p:cNvSpPr>
              <a:spLocks noChangeArrowheads="1"/>
            </p:cNvSpPr>
            <p:nvPr/>
          </p:nvSpPr>
          <p:spPr bwMode="auto">
            <a:xfrm>
              <a:off x="4456" y="3020"/>
              <a:ext cx="240" cy="173"/>
            </a:xfrm>
            <a:prstGeom prst="rect">
              <a:avLst/>
            </a:prstGeom>
            <a:noFill/>
            <a:ln w="9525">
              <a:noFill/>
              <a:miter lim="800000"/>
              <a:headEnd/>
              <a:tailEnd/>
            </a:ln>
          </p:spPr>
          <p:txBody>
            <a:bodyPr wrap="none" lIns="0" tIns="0" rIns="0" bIns="0">
              <a:spAutoFit/>
            </a:bodyPr>
            <a:lstStyle/>
            <a:p>
              <a:r>
                <a:rPr lang="en-US" sz="1800" b="0" u="none">
                  <a:solidFill>
                    <a:schemeClr val="accent2"/>
                  </a:solidFill>
                  <a:latin typeface="Helvetica" pitchFamily="16" charset="0"/>
                </a:rPr>
                <a:t>900</a:t>
              </a:r>
              <a:endParaRPr lang="en-US" sz="1800">
                <a:solidFill>
                  <a:schemeClr val="accent2"/>
                </a:solidFill>
                <a:latin typeface="Helvetica" pitchFamily="16" charset="0"/>
              </a:endParaRPr>
            </a:p>
          </p:txBody>
        </p:sp>
        <p:sp>
          <p:nvSpPr>
            <p:cNvPr id="4146" name="Rectangle 154"/>
            <p:cNvSpPr>
              <a:spLocks noChangeArrowheads="1"/>
            </p:cNvSpPr>
            <p:nvPr/>
          </p:nvSpPr>
          <p:spPr bwMode="auto">
            <a:xfrm>
              <a:off x="4456" y="2732"/>
              <a:ext cx="320" cy="173"/>
            </a:xfrm>
            <a:prstGeom prst="rect">
              <a:avLst/>
            </a:prstGeom>
            <a:noFill/>
            <a:ln w="9525">
              <a:noFill/>
              <a:miter lim="800000"/>
              <a:headEnd/>
              <a:tailEnd/>
            </a:ln>
          </p:spPr>
          <p:txBody>
            <a:bodyPr wrap="none" lIns="0" tIns="0" rIns="0" bIns="0">
              <a:spAutoFit/>
            </a:bodyPr>
            <a:lstStyle/>
            <a:p>
              <a:r>
                <a:rPr lang="en-US" sz="1800" b="0" u="none">
                  <a:solidFill>
                    <a:schemeClr val="accent2"/>
                  </a:solidFill>
                  <a:latin typeface="Helvetica" pitchFamily="16" charset="0"/>
                </a:rPr>
                <a:t>1000</a:t>
              </a:r>
              <a:endParaRPr lang="en-US" sz="1800">
                <a:solidFill>
                  <a:schemeClr val="accent2"/>
                </a:solidFill>
                <a:latin typeface="Helvetica" pitchFamily="16" charset="0"/>
              </a:endParaRPr>
            </a:p>
          </p:txBody>
        </p:sp>
        <p:sp>
          <p:nvSpPr>
            <p:cNvPr id="4147" name="Rectangle 155"/>
            <p:cNvSpPr>
              <a:spLocks noChangeArrowheads="1"/>
            </p:cNvSpPr>
            <p:nvPr/>
          </p:nvSpPr>
          <p:spPr bwMode="auto">
            <a:xfrm>
              <a:off x="4456" y="2444"/>
              <a:ext cx="320" cy="173"/>
            </a:xfrm>
            <a:prstGeom prst="rect">
              <a:avLst/>
            </a:prstGeom>
            <a:noFill/>
            <a:ln w="9525">
              <a:noFill/>
              <a:miter lim="800000"/>
              <a:headEnd/>
              <a:tailEnd/>
            </a:ln>
          </p:spPr>
          <p:txBody>
            <a:bodyPr wrap="none" lIns="0" tIns="0" rIns="0" bIns="0">
              <a:spAutoFit/>
            </a:bodyPr>
            <a:lstStyle/>
            <a:p>
              <a:r>
                <a:rPr lang="en-US" sz="1800" b="0" u="none">
                  <a:solidFill>
                    <a:schemeClr val="accent2"/>
                  </a:solidFill>
                  <a:latin typeface="Helvetica" pitchFamily="16" charset="0"/>
                </a:rPr>
                <a:t>1100</a:t>
              </a:r>
              <a:endParaRPr lang="en-US" sz="1800">
                <a:solidFill>
                  <a:schemeClr val="accent2"/>
                </a:solidFill>
                <a:latin typeface="Helvetica" pitchFamily="16" charset="0"/>
              </a:endParaRPr>
            </a:p>
          </p:txBody>
        </p:sp>
        <p:sp>
          <p:nvSpPr>
            <p:cNvPr id="4148" name="Rectangle 156"/>
            <p:cNvSpPr>
              <a:spLocks noChangeArrowheads="1"/>
            </p:cNvSpPr>
            <p:nvPr/>
          </p:nvSpPr>
          <p:spPr bwMode="auto">
            <a:xfrm>
              <a:off x="4456" y="2156"/>
              <a:ext cx="320" cy="173"/>
            </a:xfrm>
            <a:prstGeom prst="rect">
              <a:avLst/>
            </a:prstGeom>
            <a:noFill/>
            <a:ln w="9525">
              <a:noFill/>
              <a:miter lim="800000"/>
              <a:headEnd/>
              <a:tailEnd/>
            </a:ln>
          </p:spPr>
          <p:txBody>
            <a:bodyPr wrap="none" lIns="0" tIns="0" rIns="0" bIns="0">
              <a:spAutoFit/>
            </a:bodyPr>
            <a:lstStyle/>
            <a:p>
              <a:r>
                <a:rPr lang="en-US" sz="1800" b="0" u="none">
                  <a:solidFill>
                    <a:schemeClr val="accent2"/>
                  </a:solidFill>
                  <a:latin typeface="Helvetica" pitchFamily="16" charset="0"/>
                </a:rPr>
                <a:t>1200</a:t>
              </a:r>
              <a:endParaRPr lang="en-US" sz="1800">
                <a:solidFill>
                  <a:schemeClr val="accent2"/>
                </a:solidFill>
                <a:latin typeface="Helvetica" pitchFamily="16" charset="0"/>
              </a:endParaRPr>
            </a:p>
          </p:txBody>
        </p:sp>
        <p:sp>
          <p:nvSpPr>
            <p:cNvPr id="4149" name="Rectangle 157"/>
            <p:cNvSpPr>
              <a:spLocks noChangeArrowheads="1"/>
            </p:cNvSpPr>
            <p:nvPr/>
          </p:nvSpPr>
          <p:spPr bwMode="auto">
            <a:xfrm>
              <a:off x="4456" y="1868"/>
              <a:ext cx="320" cy="173"/>
            </a:xfrm>
            <a:prstGeom prst="rect">
              <a:avLst/>
            </a:prstGeom>
            <a:noFill/>
            <a:ln w="9525">
              <a:noFill/>
              <a:miter lim="800000"/>
              <a:headEnd/>
              <a:tailEnd/>
            </a:ln>
          </p:spPr>
          <p:txBody>
            <a:bodyPr wrap="none" lIns="0" tIns="0" rIns="0" bIns="0">
              <a:spAutoFit/>
            </a:bodyPr>
            <a:lstStyle/>
            <a:p>
              <a:r>
                <a:rPr lang="en-US" sz="1800" b="0" u="none">
                  <a:solidFill>
                    <a:schemeClr val="accent2"/>
                  </a:solidFill>
                  <a:latin typeface="Helvetica" pitchFamily="16" charset="0"/>
                </a:rPr>
                <a:t>1300</a:t>
              </a:r>
              <a:endParaRPr lang="en-US" sz="1800">
                <a:solidFill>
                  <a:schemeClr val="accent2"/>
                </a:solidFill>
                <a:latin typeface="Helvetica" pitchFamily="16" charset="0"/>
              </a:endParaRPr>
            </a:p>
          </p:txBody>
        </p:sp>
        <p:sp>
          <p:nvSpPr>
            <p:cNvPr id="4150" name="Rectangle 158"/>
            <p:cNvSpPr>
              <a:spLocks noChangeArrowheads="1"/>
            </p:cNvSpPr>
            <p:nvPr/>
          </p:nvSpPr>
          <p:spPr bwMode="auto">
            <a:xfrm>
              <a:off x="4456" y="1580"/>
              <a:ext cx="320" cy="173"/>
            </a:xfrm>
            <a:prstGeom prst="rect">
              <a:avLst/>
            </a:prstGeom>
            <a:noFill/>
            <a:ln w="9525">
              <a:noFill/>
              <a:miter lim="800000"/>
              <a:headEnd/>
              <a:tailEnd/>
            </a:ln>
          </p:spPr>
          <p:txBody>
            <a:bodyPr wrap="none" lIns="0" tIns="0" rIns="0" bIns="0">
              <a:spAutoFit/>
            </a:bodyPr>
            <a:lstStyle/>
            <a:p>
              <a:r>
                <a:rPr lang="en-US" sz="1800" b="0" u="none">
                  <a:solidFill>
                    <a:schemeClr val="accent2"/>
                  </a:solidFill>
                  <a:latin typeface="Helvetica" pitchFamily="16" charset="0"/>
                </a:rPr>
                <a:t>1400</a:t>
              </a:r>
              <a:endParaRPr lang="en-US" sz="1800">
                <a:solidFill>
                  <a:schemeClr val="accent2"/>
                </a:solidFill>
                <a:latin typeface="Helvetica" pitchFamily="16" charset="0"/>
              </a:endParaRPr>
            </a:p>
          </p:txBody>
        </p:sp>
        <p:sp>
          <p:nvSpPr>
            <p:cNvPr id="4151" name="Rectangle 159"/>
            <p:cNvSpPr>
              <a:spLocks noChangeArrowheads="1"/>
            </p:cNvSpPr>
            <p:nvPr/>
          </p:nvSpPr>
          <p:spPr bwMode="auto">
            <a:xfrm>
              <a:off x="4456" y="1292"/>
              <a:ext cx="320" cy="173"/>
            </a:xfrm>
            <a:prstGeom prst="rect">
              <a:avLst/>
            </a:prstGeom>
            <a:noFill/>
            <a:ln w="9525">
              <a:noFill/>
              <a:miter lim="800000"/>
              <a:headEnd/>
              <a:tailEnd/>
            </a:ln>
          </p:spPr>
          <p:txBody>
            <a:bodyPr wrap="none" lIns="0" tIns="0" rIns="0" bIns="0">
              <a:spAutoFit/>
            </a:bodyPr>
            <a:lstStyle/>
            <a:p>
              <a:r>
                <a:rPr lang="en-US" sz="1800" b="0" u="none">
                  <a:solidFill>
                    <a:schemeClr val="accent2"/>
                  </a:solidFill>
                  <a:latin typeface="Helvetica" pitchFamily="16" charset="0"/>
                </a:rPr>
                <a:t>1500</a:t>
              </a:r>
              <a:endParaRPr lang="en-US" sz="1800">
                <a:solidFill>
                  <a:schemeClr val="accent2"/>
                </a:solidFill>
                <a:latin typeface="Helvetica" pitchFamily="16" charset="0"/>
              </a:endParaRPr>
            </a:p>
          </p:txBody>
        </p:sp>
      </p:grpSp>
      <p:grpSp>
        <p:nvGrpSpPr>
          <p:cNvPr id="7" name="Group 168"/>
          <p:cNvGrpSpPr>
            <a:grpSpLocks/>
          </p:cNvGrpSpPr>
          <p:nvPr/>
        </p:nvGrpSpPr>
        <p:grpSpPr bwMode="auto">
          <a:xfrm>
            <a:off x="2349500" y="5632450"/>
            <a:ext cx="4762500" cy="274638"/>
            <a:chOff x="1480" y="3692"/>
            <a:chExt cx="3000" cy="173"/>
          </a:xfrm>
        </p:grpSpPr>
        <p:sp>
          <p:nvSpPr>
            <p:cNvPr id="4136" name="Rectangle 161"/>
            <p:cNvSpPr>
              <a:spLocks noChangeArrowheads="1"/>
            </p:cNvSpPr>
            <p:nvPr/>
          </p:nvSpPr>
          <p:spPr bwMode="auto">
            <a:xfrm>
              <a:off x="1480" y="3692"/>
              <a:ext cx="8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0</a:t>
              </a:r>
              <a:endParaRPr lang="en-US" sz="1800">
                <a:latin typeface="Helvetica" pitchFamily="16" charset="0"/>
              </a:endParaRPr>
            </a:p>
          </p:txBody>
        </p:sp>
        <p:sp>
          <p:nvSpPr>
            <p:cNvPr id="4137" name="Rectangle 162"/>
            <p:cNvSpPr>
              <a:spLocks noChangeArrowheads="1"/>
            </p:cNvSpPr>
            <p:nvPr/>
          </p:nvSpPr>
          <p:spPr bwMode="auto">
            <a:xfrm>
              <a:off x="1952" y="3692"/>
              <a:ext cx="8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2</a:t>
              </a:r>
              <a:endParaRPr lang="en-US" sz="1800">
                <a:latin typeface="Helvetica" pitchFamily="16" charset="0"/>
              </a:endParaRPr>
            </a:p>
          </p:txBody>
        </p:sp>
        <p:sp>
          <p:nvSpPr>
            <p:cNvPr id="4138" name="Rectangle 163"/>
            <p:cNvSpPr>
              <a:spLocks noChangeArrowheads="1"/>
            </p:cNvSpPr>
            <p:nvPr/>
          </p:nvSpPr>
          <p:spPr bwMode="auto">
            <a:xfrm>
              <a:off x="2432" y="3692"/>
              <a:ext cx="8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4</a:t>
              </a:r>
              <a:endParaRPr lang="en-US" sz="1800">
                <a:latin typeface="Helvetica" pitchFamily="16" charset="0"/>
              </a:endParaRPr>
            </a:p>
          </p:txBody>
        </p:sp>
        <p:sp>
          <p:nvSpPr>
            <p:cNvPr id="4139" name="Rectangle 164"/>
            <p:cNvSpPr>
              <a:spLocks noChangeArrowheads="1"/>
            </p:cNvSpPr>
            <p:nvPr/>
          </p:nvSpPr>
          <p:spPr bwMode="auto">
            <a:xfrm>
              <a:off x="2912" y="3692"/>
              <a:ext cx="8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6</a:t>
              </a:r>
              <a:endParaRPr lang="en-US" sz="1800">
                <a:latin typeface="Helvetica" pitchFamily="16" charset="0"/>
              </a:endParaRPr>
            </a:p>
          </p:txBody>
        </p:sp>
        <p:sp>
          <p:nvSpPr>
            <p:cNvPr id="4140" name="Rectangle 165"/>
            <p:cNvSpPr>
              <a:spLocks noChangeArrowheads="1"/>
            </p:cNvSpPr>
            <p:nvPr/>
          </p:nvSpPr>
          <p:spPr bwMode="auto">
            <a:xfrm>
              <a:off x="3392" y="3692"/>
              <a:ext cx="8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8</a:t>
              </a:r>
              <a:endParaRPr lang="en-US" sz="1800">
                <a:latin typeface="Helvetica" pitchFamily="16" charset="0"/>
              </a:endParaRPr>
            </a:p>
          </p:txBody>
        </p:sp>
        <p:sp>
          <p:nvSpPr>
            <p:cNvPr id="4141" name="Rectangle 166"/>
            <p:cNvSpPr>
              <a:spLocks noChangeArrowheads="1"/>
            </p:cNvSpPr>
            <p:nvPr/>
          </p:nvSpPr>
          <p:spPr bwMode="auto">
            <a:xfrm>
              <a:off x="3840" y="3692"/>
              <a:ext cx="16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10</a:t>
              </a:r>
              <a:endParaRPr lang="en-US" sz="1800">
                <a:latin typeface="Helvetica" pitchFamily="16" charset="0"/>
              </a:endParaRPr>
            </a:p>
          </p:txBody>
        </p:sp>
        <p:sp>
          <p:nvSpPr>
            <p:cNvPr id="4142" name="Rectangle 167"/>
            <p:cNvSpPr>
              <a:spLocks noChangeArrowheads="1"/>
            </p:cNvSpPr>
            <p:nvPr/>
          </p:nvSpPr>
          <p:spPr bwMode="auto">
            <a:xfrm>
              <a:off x="4320" y="3692"/>
              <a:ext cx="16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12</a:t>
              </a:r>
              <a:endParaRPr lang="en-US" sz="1800">
                <a:latin typeface="Helvetica" pitchFamily="16" charset="0"/>
              </a:endParaRPr>
            </a:p>
          </p:txBody>
        </p:sp>
      </p:grpSp>
      <p:sp>
        <p:nvSpPr>
          <p:cNvPr id="4125" name="Rectangle 169"/>
          <p:cNvSpPr>
            <a:spLocks noChangeArrowheads="1"/>
          </p:cNvSpPr>
          <p:nvPr/>
        </p:nvSpPr>
        <p:spPr bwMode="auto">
          <a:xfrm>
            <a:off x="2286000" y="1325563"/>
            <a:ext cx="4886325" cy="274637"/>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Average Values for </a:t>
            </a:r>
            <a:r>
              <a:rPr lang="en-US" sz="1800" b="0" i="1" u="none">
                <a:solidFill>
                  <a:srgbClr val="000000"/>
                </a:solidFill>
                <a:latin typeface="Helvetica" pitchFamily="16" charset="0"/>
              </a:rPr>
              <a:t>q</a:t>
            </a:r>
            <a:r>
              <a:rPr lang="en-US" sz="1800" b="0" u="none">
                <a:solidFill>
                  <a:srgbClr val="000000"/>
                </a:solidFill>
                <a:latin typeface="Helvetica" pitchFamily="16" charset="0"/>
              </a:rPr>
              <a:t></a:t>
            </a:r>
            <a:r>
              <a:rPr lang="en-US" sz="1800" b="0" u="none" baseline="-25000">
                <a:solidFill>
                  <a:srgbClr val="000000"/>
                </a:solidFill>
                <a:latin typeface="Helvetica" pitchFamily="16" charset="0"/>
              </a:rPr>
              <a:t>ext</a:t>
            </a:r>
            <a:r>
              <a:rPr lang="en-US" sz="1800" b="0" u="none">
                <a:solidFill>
                  <a:srgbClr val="000000"/>
                </a:solidFill>
                <a:latin typeface="Helvetica" pitchFamily="16" charset="0"/>
              </a:rPr>
              <a:t> = 35, 50 and 75 kW/m</a:t>
            </a:r>
            <a:r>
              <a:rPr lang="en-US" sz="1800" b="0" u="none" baseline="30000">
                <a:solidFill>
                  <a:srgbClr val="000000"/>
                </a:solidFill>
                <a:latin typeface="Helvetica" pitchFamily="16" charset="0"/>
              </a:rPr>
              <a:t>2</a:t>
            </a:r>
            <a:r>
              <a:rPr lang="en-US" sz="1800" b="0" u="none">
                <a:solidFill>
                  <a:srgbClr val="000000"/>
                </a:solidFill>
                <a:latin typeface="Helvetica" pitchFamily="16" charset="0"/>
              </a:rPr>
              <a:t> </a:t>
            </a:r>
            <a:endParaRPr lang="en-US" sz="1800">
              <a:latin typeface="Helvetica" pitchFamily="16" charset="0"/>
            </a:endParaRPr>
          </a:p>
        </p:txBody>
      </p:sp>
      <p:sp>
        <p:nvSpPr>
          <p:cNvPr id="4126" name="Rectangle 183"/>
          <p:cNvSpPr>
            <a:spLocks noChangeArrowheads="1"/>
          </p:cNvSpPr>
          <p:nvPr/>
        </p:nvSpPr>
        <p:spPr bwMode="auto">
          <a:xfrm rot="-5400000">
            <a:off x="374650" y="3529013"/>
            <a:ext cx="1963737" cy="274638"/>
          </a:xfrm>
          <a:prstGeom prst="rect">
            <a:avLst/>
          </a:prstGeom>
          <a:noFill/>
          <a:ln w="9525">
            <a:noFill/>
            <a:miter lim="800000"/>
            <a:headEnd/>
            <a:tailEnd/>
          </a:ln>
        </p:spPr>
        <p:txBody>
          <a:bodyPr wrap="none" lIns="0" tIns="0" rIns="0" bIns="0">
            <a:spAutoFit/>
          </a:bodyPr>
          <a:lstStyle/>
          <a:p>
            <a:r>
              <a:rPr lang="en-US" sz="1800" u="none">
                <a:solidFill>
                  <a:srgbClr val="07601A"/>
                </a:solidFill>
                <a:latin typeface="Helvetica" pitchFamily="16" charset="0"/>
              </a:rPr>
              <a:t>CO/CO</a:t>
            </a:r>
            <a:r>
              <a:rPr lang="en-US" sz="1800" u="none" baseline="-25000">
                <a:solidFill>
                  <a:srgbClr val="07601A"/>
                </a:solidFill>
                <a:latin typeface="Helvetica" pitchFamily="16" charset="0"/>
              </a:rPr>
              <a:t>2</a:t>
            </a:r>
            <a:r>
              <a:rPr lang="en-US" sz="1800" u="none">
                <a:solidFill>
                  <a:srgbClr val="07601A"/>
                </a:solidFill>
                <a:latin typeface="Helvetica" pitchFamily="16" charset="0"/>
              </a:rPr>
              <a:t> (   ), kg/kg</a:t>
            </a:r>
            <a:endParaRPr lang="en-US" sz="1800">
              <a:solidFill>
                <a:srgbClr val="07601A"/>
              </a:solidFill>
              <a:latin typeface="Helvetica" pitchFamily="16" charset="0"/>
            </a:endParaRPr>
          </a:p>
        </p:txBody>
      </p:sp>
      <p:sp>
        <p:nvSpPr>
          <p:cNvPr id="4127" name="Rectangle 184"/>
          <p:cNvSpPr>
            <a:spLocks noChangeArrowheads="1"/>
          </p:cNvSpPr>
          <p:nvPr/>
        </p:nvSpPr>
        <p:spPr bwMode="auto">
          <a:xfrm rot="5400000">
            <a:off x="6195219" y="3664744"/>
            <a:ext cx="3641725" cy="274637"/>
          </a:xfrm>
          <a:prstGeom prst="rect">
            <a:avLst/>
          </a:prstGeom>
          <a:noFill/>
          <a:ln w="9525">
            <a:noFill/>
            <a:miter lim="800000"/>
            <a:headEnd/>
            <a:tailEnd/>
          </a:ln>
        </p:spPr>
        <p:txBody>
          <a:bodyPr wrap="none" lIns="0" tIns="0" rIns="0" bIns="0">
            <a:spAutoFit/>
          </a:bodyPr>
          <a:lstStyle/>
          <a:p>
            <a:r>
              <a:rPr lang="en-US" sz="1800" u="none">
                <a:solidFill>
                  <a:schemeClr val="accent2"/>
                </a:solidFill>
                <a:latin typeface="Helvetica" pitchFamily="16" charset="0"/>
              </a:rPr>
              <a:t>Smoke Extinction Area (   ), m</a:t>
            </a:r>
            <a:r>
              <a:rPr lang="en-US" sz="1800" u="none" baseline="30000">
                <a:solidFill>
                  <a:schemeClr val="accent2"/>
                </a:solidFill>
                <a:latin typeface="Helvetica" pitchFamily="16" charset="0"/>
              </a:rPr>
              <a:t>2</a:t>
            </a:r>
            <a:r>
              <a:rPr lang="en-US" sz="1800" u="none">
                <a:solidFill>
                  <a:schemeClr val="accent2"/>
                </a:solidFill>
                <a:latin typeface="Helvetica" pitchFamily="16" charset="0"/>
              </a:rPr>
              <a:t>/kg</a:t>
            </a:r>
            <a:endParaRPr lang="en-US" sz="1800">
              <a:solidFill>
                <a:schemeClr val="accent2"/>
              </a:solidFill>
              <a:latin typeface="Helvetica" pitchFamily="16" charset="0"/>
            </a:endParaRPr>
          </a:p>
        </p:txBody>
      </p:sp>
      <p:sp>
        <p:nvSpPr>
          <p:cNvPr id="4128" name="Rectangle 186"/>
          <p:cNvSpPr>
            <a:spLocks noChangeArrowheads="1"/>
          </p:cNvSpPr>
          <p:nvPr/>
        </p:nvSpPr>
        <p:spPr bwMode="auto">
          <a:xfrm>
            <a:off x="2995613" y="6049963"/>
            <a:ext cx="3481387" cy="274637"/>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Weight Percent Phosphorus (% P)</a:t>
            </a:r>
            <a:endParaRPr lang="en-US" sz="1800">
              <a:latin typeface="Helvetica" pitchFamily="16" charset="0"/>
            </a:endParaRPr>
          </a:p>
        </p:txBody>
      </p:sp>
      <p:sp>
        <p:nvSpPr>
          <p:cNvPr id="4129" name="Rectangle 187"/>
          <p:cNvSpPr>
            <a:spLocks noChangeArrowheads="1"/>
          </p:cNvSpPr>
          <p:nvPr/>
        </p:nvSpPr>
        <p:spPr bwMode="auto">
          <a:xfrm>
            <a:off x="2438400" y="5181600"/>
            <a:ext cx="431800" cy="304800"/>
          </a:xfrm>
          <a:prstGeom prst="rect">
            <a:avLst/>
          </a:prstGeom>
          <a:noFill/>
          <a:ln w="9525">
            <a:noFill/>
            <a:miter lim="800000"/>
            <a:headEnd/>
            <a:tailEnd/>
          </a:ln>
        </p:spPr>
        <p:txBody>
          <a:bodyPr wrap="none">
            <a:spAutoFit/>
          </a:bodyPr>
          <a:lstStyle/>
          <a:p>
            <a:r>
              <a:rPr lang="en-US" sz="1400" b="0" u="none">
                <a:latin typeface="Helvetica" pitchFamily="16" charset="0"/>
              </a:rPr>
              <a:t>PC</a:t>
            </a:r>
          </a:p>
        </p:txBody>
      </p:sp>
      <p:sp>
        <p:nvSpPr>
          <p:cNvPr id="4130" name="Rectangle 188"/>
          <p:cNvSpPr>
            <a:spLocks noChangeArrowheads="1"/>
          </p:cNvSpPr>
          <p:nvPr/>
        </p:nvSpPr>
        <p:spPr bwMode="auto">
          <a:xfrm>
            <a:off x="3617913" y="3581400"/>
            <a:ext cx="851515" cy="307777"/>
          </a:xfrm>
          <a:prstGeom prst="rect">
            <a:avLst/>
          </a:prstGeom>
          <a:noFill/>
          <a:ln w="9525">
            <a:noFill/>
            <a:miter lim="800000"/>
            <a:headEnd/>
            <a:tailEnd/>
          </a:ln>
        </p:spPr>
        <p:txBody>
          <a:bodyPr wrap="none">
            <a:spAutoFit/>
          </a:bodyPr>
          <a:lstStyle/>
          <a:p>
            <a:r>
              <a:rPr lang="en-US" sz="1400" b="0" u="none" dirty="0" smtClean="0">
                <a:latin typeface="Helvetica" pitchFamily="16" charset="0"/>
              </a:rPr>
              <a:t>CO3000</a:t>
            </a:r>
            <a:endParaRPr lang="en-US" sz="1400" b="0" u="none" dirty="0">
              <a:latin typeface="Helvetica" pitchFamily="16" charset="0"/>
            </a:endParaRPr>
          </a:p>
        </p:txBody>
      </p:sp>
      <p:sp>
        <p:nvSpPr>
          <p:cNvPr id="4131" name="Rectangle 189"/>
          <p:cNvSpPr>
            <a:spLocks noChangeArrowheads="1"/>
          </p:cNvSpPr>
          <p:nvPr/>
        </p:nvSpPr>
        <p:spPr bwMode="auto">
          <a:xfrm>
            <a:off x="4610100" y="2971800"/>
            <a:ext cx="851515" cy="307777"/>
          </a:xfrm>
          <a:prstGeom prst="rect">
            <a:avLst/>
          </a:prstGeom>
          <a:noFill/>
          <a:ln w="9525">
            <a:noFill/>
            <a:miter lim="800000"/>
            <a:headEnd/>
            <a:tailEnd/>
          </a:ln>
        </p:spPr>
        <p:txBody>
          <a:bodyPr wrap="none">
            <a:spAutoFit/>
          </a:bodyPr>
          <a:lstStyle/>
          <a:p>
            <a:r>
              <a:rPr lang="en-US" sz="1400" b="0" u="none" dirty="0" smtClean="0">
                <a:latin typeface="Helvetica" pitchFamily="16" charset="0"/>
              </a:rPr>
              <a:t>CO6000</a:t>
            </a:r>
            <a:endParaRPr lang="en-US" sz="1400" b="0" u="none" dirty="0">
              <a:latin typeface="Helvetica" pitchFamily="16" charset="0"/>
            </a:endParaRPr>
          </a:p>
        </p:txBody>
      </p:sp>
      <p:sp>
        <p:nvSpPr>
          <p:cNvPr id="4132" name="Rectangle 190"/>
          <p:cNvSpPr>
            <a:spLocks noChangeArrowheads="1"/>
          </p:cNvSpPr>
          <p:nvPr/>
        </p:nvSpPr>
        <p:spPr bwMode="auto">
          <a:xfrm>
            <a:off x="6096000" y="2359223"/>
            <a:ext cx="847797" cy="307777"/>
          </a:xfrm>
          <a:prstGeom prst="rect">
            <a:avLst/>
          </a:prstGeom>
          <a:noFill/>
          <a:ln w="9525">
            <a:noFill/>
            <a:miter lim="800000"/>
            <a:headEnd/>
            <a:tailEnd/>
          </a:ln>
        </p:spPr>
        <p:txBody>
          <a:bodyPr wrap="none">
            <a:spAutoFit/>
          </a:bodyPr>
          <a:lstStyle/>
          <a:p>
            <a:pPr algn="ctr"/>
            <a:r>
              <a:rPr lang="en-US" sz="1400" b="0" u="none" dirty="0" smtClean="0">
                <a:latin typeface="Helvetica" pitchFamily="16" charset="0"/>
              </a:rPr>
              <a:t>HM1100</a:t>
            </a:r>
            <a:endParaRPr lang="en-US" sz="1400" b="0" u="none" dirty="0">
              <a:latin typeface="Helvetica" pitchFamily="16" charset="0"/>
            </a:endParaRPr>
          </a:p>
        </p:txBody>
      </p:sp>
      <p:sp>
        <p:nvSpPr>
          <p:cNvPr id="4134" name="Oval 192"/>
          <p:cNvSpPr>
            <a:spLocks noChangeArrowheads="1"/>
          </p:cNvSpPr>
          <p:nvPr/>
        </p:nvSpPr>
        <p:spPr bwMode="auto">
          <a:xfrm>
            <a:off x="1308100" y="3511550"/>
            <a:ext cx="114300" cy="114300"/>
          </a:xfrm>
          <a:prstGeom prst="ellipse">
            <a:avLst/>
          </a:prstGeom>
          <a:solidFill>
            <a:srgbClr val="07601A"/>
          </a:solidFill>
          <a:ln w="12700">
            <a:solidFill>
              <a:srgbClr val="07601A"/>
            </a:solidFill>
            <a:round/>
            <a:headEnd/>
            <a:tailEnd/>
          </a:ln>
        </p:spPr>
        <p:txBody>
          <a:bodyPr/>
          <a:lstStyle/>
          <a:p>
            <a:endParaRPr lang="en-US"/>
          </a:p>
        </p:txBody>
      </p:sp>
      <p:sp>
        <p:nvSpPr>
          <p:cNvPr id="4135" name="Oval 193"/>
          <p:cNvSpPr>
            <a:spLocks noChangeArrowheads="1"/>
          </p:cNvSpPr>
          <p:nvPr/>
        </p:nvSpPr>
        <p:spPr bwMode="auto">
          <a:xfrm>
            <a:off x="7943850" y="4457700"/>
            <a:ext cx="114300" cy="114300"/>
          </a:xfrm>
          <a:prstGeom prst="ellipse">
            <a:avLst/>
          </a:prstGeom>
          <a:solidFill>
            <a:srgbClr val="0000D4"/>
          </a:solidFill>
          <a:ln w="12700">
            <a:solidFill>
              <a:srgbClr val="0000D4"/>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3"/>
          <p:cNvSpPr>
            <a:spLocks noChangeShapeType="1"/>
          </p:cNvSpPr>
          <p:nvPr/>
        </p:nvSpPr>
        <p:spPr bwMode="auto">
          <a:xfrm flipV="1">
            <a:off x="1949450" y="1733550"/>
            <a:ext cx="4330700" cy="3086100"/>
          </a:xfrm>
          <a:prstGeom prst="line">
            <a:avLst/>
          </a:prstGeom>
          <a:noFill/>
          <a:ln w="25400">
            <a:solidFill>
              <a:srgbClr val="07601A"/>
            </a:solidFill>
            <a:round/>
            <a:headEnd/>
            <a:tailEnd/>
          </a:ln>
        </p:spPr>
        <p:txBody>
          <a:bodyPr/>
          <a:lstStyle/>
          <a:p>
            <a:endParaRPr lang="en-US"/>
          </a:p>
        </p:txBody>
      </p:sp>
      <p:sp>
        <p:nvSpPr>
          <p:cNvPr id="5123" name="Line 4"/>
          <p:cNvSpPr>
            <a:spLocks noChangeShapeType="1"/>
          </p:cNvSpPr>
          <p:nvPr/>
        </p:nvSpPr>
        <p:spPr bwMode="auto">
          <a:xfrm>
            <a:off x="1949450" y="4718050"/>
            <a:ext cx="4616450" cy="12700"/>
          </a:xfrm>
          <a:prstGeom prst="line">
            <a:avLst/>
          </a:prstGeom>
          <a:noFill/>
          <a:ln w="25400">
            <a:solidFill>
              <a:srgbClr val="0000D4"/>
            </a:solidFill>
            <a:round/>
            <a:headEnd/>
            <a:tailEnd/>
          </a:ln>
        </p:spPr>
        <p:txBody>
          <a:bodyPr/>
          <a:lstStyle/>
          <a:p>
            <a:endParaRPr lang="en-US"/>
          </a:p>
        </p:txBody>
      </p:sp>
      <p:grpSp>
        <p:nvGrpSpPr>
          <p:cNvPr id="2" name="Group 36"/>
          <p:cNvGrpSpPr>
            <a:grpSpLocks/>
          </p:cNvGrpSpPr>
          <p:nvPr/>
        </p:nvGrpSpPr>
        <p:grpSpPr bwMode="auto">
          <a:xfrm>
            <a:off x="1962150" y="1746250"/>
            <a:ext cx="76200" cy="3659188"/>
            <a:chOff x="1668" y="1248"/>
            <a:chExt cx="48" cy="2305"/>
          </a:xfrm>
        </p:grpSpPr>
        <p:sp>
          <p:nvSpPr>
            <p:cNvPr id="5189" name="Line 5"/>
            <p:cNvSpPr>
              <a:spLocks noChangeShapeType="1"/>
            </p:cNvSpPr>
            <p:nvPr/>
          </p:nvSpPr>
          <p:spPr bwMode="auto">
            <a:xfrm>
              <a:off x="1668" y="3552"/>
              <a:ext cx="48" cy="1"/>
            </a:xfrm>
            <a:prstGeom prst="line">
              <a:avLst/>
            </a:prstGeom>
            <a:noFill/>
            <a:ln w="12700">
              <a:solidFill>
                <a:srgbClr val="000000"/>
              </a:solidFill>
              <a:round/>
              <a:headEnd/>
              <a:tailEnd/>
            </a:ln>
          </p:spPr>
          <p:txBody>
            <a:bodyPr/>
            <a:lstStyle/>
            <a:p>
              <a:endParaRPr lang="en-US"/>
            </a:p>
          </p:txBody>
        </p:sp>
        <p:sp>
          <p:nvSpPr>
            <p:cNvPr id="5190" name="Line 6"/>
            <p:cNvSpPr>
              <a:spLocks noChangeShapeType="1"/>
            </p:cNvSpPr>
            <p:nvPr/>
          </p:nvSpPr>
          <p:spPr bwMode="auto">
            <a:xfrm>
              <a:off x="1668" y="3168"/>
              <a:ext cx="48" cy="1"/>
            </a:xfrm>
            <a:prstGeom prst="line">
              <a:avLst/>
            </a:prstGeom>
            <a:noFill/>
            <a:ln w="12700">
              <a:solidFill>
                <a:srgbClr val="000000"/>
              </a:solidFill>
              <a:round/>
              <a:headEnd/>
              <a:tailEnd/>
            </a:ln>
          </p:spPr>
          <p:txBody>
            <a:bodyPr/>
            <a:lstStyle/>
            <a:p>
              <a:endParaRPr lang="en-US"/>
            </a:p>
          </p:txBody>
        </p:sp>
        <p:sp>
          <p:nvSpPr>
            <p:cNvPr id="5191" name="Line 7"/>
            <p:cNvSpPr>
              <a:spLocks noChangeShapeType="1"/>
            </p:cNvSpPr>
            <p:nvPr/>
          </p:nvSpPr>
          <p:spPr bwMode="auto">
            <a:xfrm>
              <a:off x="1668" y="2784"/>
              <a:ext cx="48" cy="1"/>
            </a:xfrm>
            <a:prstGeom prst="line">
              <a:avLst/>
            </a:prstGeom>
            <a:noFill/>
            <a:ln w="12700">
              <a:solidFill>
                <a:srgbClr val="000000"/>
              </a:solidFill>
              <a:round/>
              <a:headEnd/>
              <a:tailEnd/>
            </a:ln>
          </p:spPr>
          <p:txBody>
            <a:bodyPr/>
            <a:lstStyle/>
            <a:p>
              <a:endParaRPr lang="en-US"/>
            </a:p>
          </p:txBody>
        </p:sp>
        <p:sp>
          <p:nvSpPr>
            <p:cNvPr id="5192" name="Line 8"/>
            <p:cNvSpPr>
              <a:spLocks noChangeShapeType="1"/>
            </p:cNvSpPr>
            <p:nvPr/>
          </p:nvSpPr>
          <p:spPr bwMode="auto">
            <a:xfrm>
              <a:off x="1668" y="2400"/>
              <a:ext cx="48" cy="1"/>
            </a:xfrm>
            <a:prstGeom prst="line">
              <a:avLst/>
            </a:prstGeom>
            <a:noFill/>
            <a:ln w="12700">
              <a:solidFill>
                <a:srgbClr val="000000"/>
              </a:solidFill>
              <a:round/>
              <a:headEnd/>
              <a:tailEnd/>
            </a:ln>
          </p:spPr>
          <p:txBody>
            <a:bodyPr/>
            <a:lstStyle/>
            <a:p>
              <a:endParaRPr lang="en-US"/>
            </a:p>
          </p:txBody>
        </p:sp>
        <p:sp>
          <p:nvSpPr>
            <p:cNvPr id="5193" name="Line 9"/>
            <p:cNvSpPr>
              <a:spLocks noChangeShapeType="1"/>
            </p:cNvSpPr>
            <p:nvPr/>
          </p:nvSpPr>
          <p:spPr bwMode="auto">
            <a:xfrm>
              <a:off x="1668" y="2016"/>
              <a:ext cx="48" cy="1"/>
            </a:xfrm>
            <a:prstGeom prst="line">
              <a:avLst/>
            </a:prstGeom>
            <a:noFill/>
            <a:ln w="12700">
              <a:solidFill>
                <a:srgbClr val="000000"/>
              </a:solidFill>
              <a:round/>
              <a:headEnd/>
              <a:tailEnd/>
            </a:ln>
          </p:spPr>
          <p:txBody>
            <a:bodyPr/>
            <a:lstStyle/>
            <a:p>
              <a:endParaRPr lang="en-US"/>
            </a:p>
          </p:txBody>
        </p:sp>
        <p:sp>
          <p:nvSpPr>
            <p:cNvPr id="5194" name="Line 10"/>
            <p:cNvSpPr>
              <a:spLocks noChangeShapeType="1"/>
            </p:cNvSpPr>
            <p:nvPr/>
          </p:nvSpPr>
          <p:spPr bwMode="auto">
            <a:xfrm>
              <a:off x="1668" y="1632"/>
              <a:ext cx="48" cy="1"/>
            </a:xfrm>
            <a:prstGeom prst="line">
              <a:avLst/>
            </a:prstGeom>
            <a:noFill/>
            <a:ln w="12700">
              <a:solidFill>
                <a:srgbClr val="000000"/>
              </a:solidFill>
              <a:round/>
              <a:headEnd/>
              <a:tailEnd/>
            </a:ln>
          </p:spPr>
          <p:txBody>
            <a:bodyPr/>
            <a:lstStyle/>
            <a:p>
              <a:endParaRPr lang="en-US"/>
            </a:p>
          </p:txBody>
        </p:sp>
        <p:sp>
          <p:nvSpPr>
            <p:cNvPr id="5195" name="Line 11"/>
            <p:cNvSpPr>
              <a:spLocks noChangeShapeType="1"/>
            </p:cNvSpPr>
            <p:nvPr/>
          </p:nvSpPr>
          <p:spPr bwMode="auto">
            <a:xfrm>
              <a:off x="1668" y="1248"/>
              <a:ext cx="48" cy="1"/>
            </a:xfrm>
            <a:prstGeom prst="line">
              <a:avLst/>
            </a:prstGeom>
            <a:noFill/>
            <a:ln w="12700">
              <a:solidFill>
                <a:srgbClr val="000000"/>
              </a:solidFill>
              <a:round/>
              <a:headEnd/>
              <a:tailEnd/>
            </a:ln>
          </p:spPr>
          <p:txBody>
            <a:bodyPr/>
            <a:lstStyle/>
            <a:p>
              <a:endParaRPr lang="en-US"/>
            </a:p>
          </p:txBody>
        </p:sp>
        <p:sp>
          <p:nvSpPr>
            <p:cNvPr id="5196" name="Line 12"/>
            <p:cNvSpPr>
              <a:spLocks noChangeShapeType="1"/>
            </p:cNvSpPr>
            <p:nvPr/>
          </p:nvSpPr>
          <p:spPr bwMode="auto">
            <a:xfrm>
              <a:off x="1668" y="3472"/>
              <a:ext cx="24" cy="1"/>
            </a:xfrm>
            <a:prstGeom prst="line">
              <a:avLst/>
            </a:prstGeom>
            <a:noFill/>
            <a:ln w="12700">
              <a:solidFill>
                <a:srgbClr val="000000"/>
              </a:solidFill>
              <a:round/>
              <a:headEnd/>
              <a:tailEnd/>
            </a:ln>
          </p:spPr>
          <p:txBody>
            <a:bodyPr/>
            <a:lstStyle/>
            <a:p>
              <a:endParaRPr lang="en-US"/>
            </a:p>
          </p:txBody>
        </p:sp>
        <p:sp>
          <p:nvSpPr>
            <p:cNvPr id="5197" name="Line 13"/>
            <p:cNvSpPr>
              <a:spLocks noChangeShapeType="1"/>
            </p:cNvSpPr>
            <p:nvPr/>
          </p:nvSpPr>
          <p:spPr bwMode="auto">
            <a:xfrm>
              <a:off x="1668" y="3400"/>
              <a:ext cx="24" cy="1"/>
            </a:xfrm>
            <a:prstGeom prst="line">
              <a:avLst/>
            </a:prstGeom>
            <a:noFill/>
            <a:ln w="12700">
              <a:solidFill>
                <a:srgbClr val="000000"/>
              </a:solidFill>
              <a:round/>
              <a:headEnd/>
              <a:tailEnd/>
            </a:ln>
          </p:spPr>
          <p:txBody>
            <a:bodyPr/>
            <a:lstStyle/>
            <a:p>
              <a:endParaRPr lang="en-US"/>
            </a:p>
          </p:txBody>
        </p:sp>
        <p:sp>
          <p:nvSpPr>
            <p:cNvPr id="5198" name="Line 14"/>
            <p:cNvSpPr>
              <a:spLocks noChangeShapeType="1"/>
            </p:cNvSpPr>
            <p:nvPr/>
          </p:nvSpPr>
          <p:spPr bwMode="auto">
            <a:xfrm>
              <a:off x="1668" y="3320"/>
              <a:ext cx="24" cy="1"/>
            </a:xfrm>
            <a:prstGeom prst="line">
              <a:avLst/>
            </a:prstGeom>
            <a:noFill/>
            <a:ln w="12700">
              <a:solidFill>
                <a:srgbClr val="000000"/>
              </a:solidFill>
              <a:round/>
              <a:headEnd/>
              <a:tailEnd/>
            </a:ln>
          </p:spPr>
          <p:txBody>
            <a:bodyPr/>
            <a:lstStyle/>
            <a:p>
              <a:endParaRPr lang="en-US"/>
            </a:p>
          </p:txBody>
        </p:sp>
        <p:sp>
          <p:nvSpPr>
            <p:cNvPr id="5199" name="Line 15"/>
            <p:cNvSpPr>
              <a:spLocks noChangeShapeType="1"/>
            </p:cNvSpPr>
            <p:nvPr/>
          </p:nvSpPr>
          <p:spPr bwMode="auto">
            <a:xfrm>
              <a:off x="1668" y="3248"/>
              <a:ext cx="24" cy="1"/>
            </a:xfrm>
            <a:prstGeom prst="line">
              <a:avLst/>
            </a:prstGeom>
            <a:noFill/>
            <a:ln w="12700">
              <a:solidFill>
                <a:srgbClr val="000000"/>
              </a:solidFill>
              <a:round/>
              <a:headEnd/>
              <a:tailEnd/>
            </a:ln>
          </p:spPr>
          <p:txBody>
            <a:bodyPr/>
            <a:lstStyle/>
            <a:p>
              <a:endParaRPr lang="en-US"/>
            </a:p>
          </p:txBody>
        </p:sp>
        <p:sp>
          <p:nvSpPr>
            <p:cNvPr id="5200" name="Line 16"/>
            <p:cNvSpPr>
              <a:spLocks noChangeShapeType="1"/>
            </p:cNvSpPr>
            <p:nvPr/>
          </p:nvSpPr>
          <p:spPr bwMode="auto">
            <a:xfrm>
              <a:off x="1668" y="3088"/>
              <a:ext cx="24" cy="1"/>
            </a:xfrm>
            <a:prstGeom prst="line">
              <a:avLst/>
            </a:prstGeom>
            <a:noFill/>
            <a:ln w="12700">
              <a:solidFill>
                <a:srgbClr val="000000"/>
              </a:solidFill>
              <a:round/>
              <a:headEnd/>
              <a:tailEnd/>
            </a:ln>
          </p:spPr>
          <p:txBody>
            <a:bodyPr/>
            <a:lstStyle/>
            <a:p>
              <a:endParaRPr lang="en-US"/>
            </a:p>
          </p:txBody>
        </p:sp>
        <p:sp>
          <p:nvSpPr>
            <p:cNvPr id="5201" name="Line 17"/>
            <p:cNvSpPr>
              <a:spLocks noChangeShapeType="1"/>
            </p:cNvSpPr>
            <p:nvPr/>
          </p:nvSpPr>
          <p:spPr bwMode="auto">
            <a:xfrm>
              <a:off x="1668" y="3016"/>
              <a:ext cx="24" cy="1"/>
            </a:xfrm>
            <a:prstGeom prst="line">
              <a:avLst/>
            </a:prstGeom>
            <a:noFill/>
            <a:ln w="12700">
              <a:solidFill>
                <a:srgbClr val="000000"/>
              </a:solidFill>
              <a:round/>
              <a:headEnd/>
              <a:tailEnd/>
            </a:ln>
          </p:spPr>
          <p:txBody>
            <a:bodyPr/>
            <a:lstStyle/>
            <a:p>
              <a:endParaRPr lang="en-US"/>
            </a:p>
          </p:txBody>
        </p:sp>
        <p:sp>
          <p:nvSpPr>
            <p:cNvPr id="5202" name="Line 18"/>
            <p:cNvSpPr>
              <a:spLocks noChangeShapeType="1"/>
            </p:cNvSpPr>
            <p:nvPr/>
          </p:nvSpPr>
          <p:spPr bwMode="auto">
            <a:xfrm>
              <a:off x="1668" y="2936"/>
              <a:ext cx="24" cy="1"/>
            </a:xfrm>
            <a:prstGeom prst="line">
              <a:avLst/>
            </a:prstGeom>
            <a:noFill/>
            <a:ln w="12700">
              <a:solidFill>
                <a:srgbClr val="000000"/>
              </a:solidFill>
              <a:round/>
              <a:headEnd/>
              <a:tailEnd/>
            </a:ln>
          </p:spPr>
          <p:txBody>
            <a:bodyPr/>
            <a:lstStyle/>
            <a:p>
              <a:endParaRPr lang="en-US"/>
            </a:p>
          </p:txBody>
        </p:sp>
        <p:sp>
          <p:nvSpPr>
            <p:cNvPr id="5203" name="Line 19"/>
            <p:cNvSpPr>
              <a:spLocks noChangeShapeType="1"/>
            </p:cNvSpPr>
            <p:nvPr/>
          </p:nvSpPr>
          <p:spPr bwMode="auto">
            <a:xfrm>
              <a:off x="1668" y="2864"/>
              <a:ext cx="24" cy="1"/>
            </a:xfrm>
            <a:prstGeom prst="line">
              <a:avLst/>
            </a:prstGeom>
            <a:noFill/>
            <a:ln w="12700">
              <a:solidFill>
                <a:srgbClr val="000000"/>
              </a:solidFill>
              <a:round/>
              <a:headEnd/>
              <a:tailEnd/>
            </a:ln>
          </p:spPr>
          <p:txBody>
            <a:bodyPr/>
            <a:lstStyle/>
            <a:p>
              <a:endParaRPr lang="en-US"/>
            </a:p>
          </p:txBody>
        </p:sp>
        <p:sp>
          <p:nvSpPr>
            <p:cNvPr id="5204" name="Line 20"/>
            <p:cNvSpPr>
              <a:spLocks noChangeShapeType="1"/>
            </p:cNvSpPr>
            <p:nvPr/>
          </p:nvSpPr>
          <p:spPr bwMode="auto">
            <a:xfrm>
              <a:off x="1668" y="2704"/>
              <a:ext cx="24" cy="1"/>
            </a:xfrm>
            <a:prstGeom prst="line">
              <a:avLst/>
            </a:prstGeom>
            <a:noFill/>
            <a:ln w="12700">
              <a:solidFill>
                <a:srgbClr val="000000"/>
              </a:solidFill>
              <a:round/>
              <a:headEnd/>
              <a:tailEnd/>
            </a:ln>
          </p:spPr>
          <p:txBody>
            <a:bodyPr/>
            <a:lstStyle/>
            <a:p>
              <a:endParaRPr lang="en-US"/>
            </a:p>
          </p:txBody>
        </p:sp>
        <p:sp>
          <p:nvSpPr>
            <p:cNvPr id="5205" name="Line 21"/>
            <p:cNvSpPr>
              <a:spLocks noChangeShapeType="1"/>
            </p:cNvSpPr>
            <p:nvPr/>
          </p:nvSpPr>
          <p:spPr bwMode="auto">
            <a:xfrm>
              <a:off x="1668" y="2632"/>
              <a:ext cx="24" cy="1"/>
            </a:xfrm>
            <a:prstGeom prst="line">
              <a:avLst/>
            </a:prstGeom>
            <a:noFill/>
            <a:ln w="12700">
              <a:solidFill>
                <a:srgbClr val="000000"/>
              </a:solidFill>
              <a:round/>
              <a:headEnd/>
              <a:tailEnd/>
            </a:ln>
          </p:spPr>
          <p:txBody>
            <a:bodyPr/>
            <a:lstStyle/>
            <a:p>
              <a:endParaRPr lang="en-US"/>
            </a:p>
          </p:txBody>
        </p:sp>
        <p:sp>
          <p:nvSpPr>
            <p:cNvPr id="5206" name="Line 22"/>
            <p:cNvSpPr>
              <a:spLocks noChangeShapeType="1"/>
            </p:cNvSpPr>
            <p:nvPr/>
          </p:nvSpPr>
          <p:spPr bwMode="auto">
            <a:xfrm>
              <a:off x="1668" y="2552"/>
              <a:ext cx="24" cy="1"/>
            </a:xfrm>
            <a:prstGeom prst="line">
              <a:avLst/>
            </a:prstGeom>
            <a:noFill/>
            <a:ln w="12700">
              <a:solidFill>
                <a:srgbClr val="000000"/>
              </a:solidFill>
              <a:round/>
              <a:headEnd/>
              <a:tailEnd/>
            </a:ln>
          </p:spPr>
          <p:txBody>
            <a:bodyPr/>
            <a:lstStyle/>
            <a:p>
              <a:endParaRPr lang="en-US"/>
            </a:p>
          </p:txBody>
        </p:sp>
        <p:sp>
          <p:nvSpPr>
            <p:cNvPr id="5207" name="Line 23"/>
            <p:cNvSpPr>
              <a:spLocks noChangeShapeType="1"/>
            </p:cNvSpPr>
            <p:nvPr/>
          </p:nvSpPr>
          <p:spPr bwMode="auto">
            <a:xfrm>
              <a:off x="1668" y="2480"/>
              <a:ext cx="24" cy="1"/>
            </a:xfrm>
            <a:prstGeom prst="line">
              <a:avLst/>
            </a:prstGeom>
            <a:noFill/>
            <a:ln w="12700">
              <a:solidFill>
                <a:srgbClr val="000000"/>
              </a:solidFill>
              <a:round/>
              <a:headEnd/>
              <a:tailEnd/>
            </a:ln>
          </p:spPr>
          <p:txBody>
            <a:bodyPr/>
            <a:lstStyle/>
            <a:p>
              <a:endParaRPr lang="en-US"/>
            </a:p>
          </p:txBody>
        </p:sp>
        <p:sp>
          <p:nvSpPr>
            <p:cNvPr id="5208" name="Line 24"/>
            <p:cNvSpPr>
              <a:spLocks noChangeShapeType="1"/>
            </p:cNvSpPr>
            <p:nvPr/>
          </p:nvSpPr>
          <p:spPr bwMode="auto">
            <a:xfrm>
              <a:off x="1668" y="2320"/>
              <a:ext cx="24" cy="1"/>
            </a:xfrm>
            <a:prstGeom prst="line">
              <a:avLst/>
            </a:prstGeom>
            <a:noFill/>
            <a:ln w="12700">
              <a:solidFill>
                <a:srgbClr val="000000"/>
              </a:solidFill>
              <a:round/>
              <a:headEnd/>
              <a:tailEnd/>
            </a:ln>
          </p:spPr>
          <p:txBody>
            <a:bodyPr/>
            <a:lstStyle/>
            <a:p>
              <a:endParaRPr lang="en-US"/>
            </a:p>
          </p:txBody>
        </p:sp>
        <p:sp>
          <p:nvSpPr>
            <p:cNvPr id="5209" name="Line 25"/>
            <p:cNvSpPr>
              <a:spLocks noChangeShapeType="1"/>
            </p:cNvSpPr>
            <p:nvPr/>
          </p:nvSpPr>
          <p:spPr bwMode="auto">
            <a:xfrm>
              <a:off x="1668" y="2248"/>
              <a:ext cx="24" cy="1"/>
            </a:xfrm>
            <a:prstGeom prst="line">
              <a:avLst/>
            </a:prstGeom>
            <a:noFill/>
            <a:ln w="12700">
              <a:solidFill>
                <a:srgbClr val="000000"/>
              </a:solidFill>
              <a:round/>
              <a:headEnd/>
              <a:tailEnd/>
            </a:ln>
          </p:spPr>
          <p:txBody>
            <a:bodyPr/>
            <a:lstStyle/>
            <a:p>
              <a:endParaRPr lang="en-US"/>
            </a:p>
          </p:txBody>
        </p:sp>
        <p:sp>
          <p:nvSpPr>
            <p:cNvPr id="5210" name="Line 26"/>
            <p:cNvSpPr>
              <a:spLocks noChangeShapeType="1"/>
            </p:cNvSpPr>
            <p:nvPr/>
          </p:nvSpPr>
          <p:spPr bwMode="auto">
            <a:xfrm>
              <a:off x="1668" y="2168"/>
              <a:ext cx="24" cy="1"/>
            </a:xfrm>
            <a:prstGeom prst="line">
              <a:avLst/>
            </a:prstGeom>
            <a:noFill/>
            <a:ln w="12700">
              <a:solidFill>
                <a:srgbClr val="000000"/>
              </a:solidFill>
              <a:round/>
              <a:headEnd/>
              <a:tailEnd/>
            </a:ln>
          </p:spPr>
          <p:txBody>
            <a:bodyPr/>
            <a:lstStyle/>
            <a:p>
              <a:endParaRPr lang="en-US"/>
            </a:p>
          </p:txBody>
        </p:sp>
        <p:sp>
          <p:nvSpPr>
            <p:cNvPr id="5211" name="Line 27"/>
            <p:cNvSpPr>
              <a:spLocks noChangeShapeType="1"/>
            </p:cNvSpPr>
            <p:nvPr/>
          </p:nvSpPr>
          <p:spPr bwMode="auto">
            <a:xfrm>
              <a:off x="1668" y="2096"/>
              <a:ext cx="24" cy="1"/>
            </a:xfrm>
            <a:prstGeom prst="line">
              <a:avLst/>
            </a:prstGeom>
            <a:noFill/>
            <a:ln w="12700">
              <a:solidFill>
                <a:srgbClr val="000000"/>
              </a:solidFill>
              <a:round/>
              <a:headEnd/>
              <a:tailEnd/>
            </a:ln>
          </p:spPr>
          <p:txBody>
            <a:bodyPr/>
            <a:lstStyle/>
            <a:p>
              <a:endParaRPr lang="en-US"/>
            </a:p>
          </p:txBody>
        </p:sp>
        <p:sp>
          <p:nvSpPr>
            <p:cNvPr id="5212" name="Line 28"/>
            <p:cNvSpPr>
              <a:spLocks noChangeShapeType="1"/>
            </p:cNvSpPr>
            <p:nvPr/>
          </p:nvSpPr>
          <p:spPr bwMode="auto">
            <a:xfrm>
              <a:off x="1668" y="1936"/>
              <a:ext cx="24" cy="1"/>
            </a:xfrm>
            <a:prstGeom prst="line">
              <a:avLst/>
            </a:prstGeom>
            <a:noFill/>
            <a:ln w="12700">
              <a:solidFill>
                <a:srgbClr val="000000"/>
              </a:solidFill>
              <a:round/>
              <a:headEnd/>
              <a:tailEnd/>
            </a:ln>
          </p:spPr>
          <p:txBody>
            <a:bodyPr/>
            <a:lstStyle/>
            <a:p>
              <a:endParaRPr lang="en-US"/>
            </a:p>
          </p:txBody>
        </p:sp>
        <p:sp>
          <p:nvSpPr>
            <p:cNvPr id="5213" name="Line 29"/>
            <p:cNvSpPr>
              <a:spLocks noChangeShapeType="1"/>
            </p:cNvSpPr>
            <p:nvPr/>
          </p:nvSpPr>
          <p:spPr bwMode="auto">
            <a:xfrm>
              <a:off x="1668" y="1864"/>
              <a:ext cx="24" cy="1"/>
            </a:xfrm>
            <a:prstGeom prst="line">
              <a:avLst/>
            </a:prstGeom>
            <a:noFill/>
            <a:ln w="12700">
              <a:solidFill>
                <a:srgbClr val="000000"/>
              </a:solidFill>
              <a:round/>
              <a:headEnd/>
              <a:tailEnd/>
            </a:ln>
          </p:spPr>
          <p:txBody>
            <a:bodyPr/>
            <a:lstStyle/>
            <a:p>
              <a:endParaRPr lang="en-US"/>
            </a:p>
          </p:txBody>
        </p:sp>
        <p:sp>
          <p:nvSpPr>
            <p:cNvPr id="5214" name="Line 30"/>
            <p:cNvSpPr>
              <a:spLocks noChangeShapeType="1"/>
            </p:cNvSpPr>
            <p:nvPr/>
          </p:nvSpPr>
          <p:spPr bwMode="auto">
            <a:xfrm>
              <a:off x="1668" y="1784"/>
              <a:ext cx="24" cy="1"/>
            </a:xfrm>
            <a:prstGeom prst="line">
              <a:avLst/>
            </a:prstGeom>
            <a:noFill/>
            <a:ln w="12700">
              <a:solidFill>
                <a:srgbClr val="000000"/>
              </a:solidFill>
              <a:round/>
              <a:headEnd/>
              <a:tailEnd/>
            </a:ln>
          </p:spPr>
          <p:txBody>
            <a:bodyPr/>
            <a:lstStyle/>
            <a:p>
              <a:endParaRPr lang="en-US"/>
            </a:p>
          </p:txBody>
        </p:sp>
        <p:sp>
          <p:nvSpPr>
            <p:cNvPr id="5215" name="Line 31"/>
            <p:cNvSpPr>
              <a:spLocks noChangeShapeType="1"/>
            </p:cNvSpPr>
            <p:nvPr/>
          </p:nvSpPr>
          <p:spPr bwMode="auto">
            <a:xfrm>
              <a:off x="1668" y="1712"/>
              <a:ext cx="24" cy="1"/>
            </a:xfrm>
            <a:prstGeom prst="line">
              <a:avLst/>
            </a:prstGeom>
            <a:noFill/>
            <a:ln w="12700">
              <a:solidFill>
                <a:srgbClr val="000000"/>
              </a:solidFill>
              <a:round/>
              <a:headEnd/>
              <a:tailEnd/>
            </a:ln>
          </p:spPr>
          <p:txBody>
            <a:bodyPr/>
            <a:lstStyle/>
            <a:p>
              <a:endParaRPr lang="en-US"/>
            </a:p>
          </p:txBody>
        </p:sp>
        <p:sp>
          <p:nvSpPr>
            <p:cNvPr id="5216" name="Line 32"/>
            <p:cNvSpPr>
              <a:spLocks noChangeShapeType="1"/>
            </p:cNvSpPr>
            <p:nvPr/>
          </p:nvSpPr>
          <p:spPr bwMode="auto">
            <a:xfrm>
              <a:off x="1668" y="1552"/>
              <a:ext cx="24" cy="1"/>
            </a:xfrm>
            <a:prstGeom prst="line">
              <a:avLst/>
            </a:prstGeom>
            <a:noFill/>
            <a:ln w="12700">
              <a:solidFill>
                <a:srgbClr val="000000"/>
              </a:solidFill>
              <a:round/>
              <a:headEnd/>
              <a:tailEnd/>
            </a:ln>
          </p:spPr>
          <p:txBody>
            <a:bodyPr/>
            <a:lstStyle/>
            <a:p>
              <a:endParaRPr lang="en-US"/>
            </a:p>
          </p:txBody>
        </p:sp>
        <p:sp>
          <p:nvSpPr>
            <p:cNvPr id="5217" name="Line 33"/>
            <p:cNvSpPr>
              <a:spLocks noChangeShapeType="1"/>
            </p:cNvSpPr>
            <p:nvPr/>
          </p:nvSpPr>
          <p:spPr bwMode="auto">
            <a:xfrm>
              <a:off x="1668" y="1480"/>
              <a:ext cx="24" cy="1"/>
            </a:xfrm>
            <a:prstGeom prst="line">
              <a:avLst/>
            </a:prstGeom>
            <a:noFill/>
            <a:ln w="12700">
              <a:solidFill>
                <a:srgbClr val="000000"/>
              </a:solidFill>
              <a:round/>
              <a:headEnd/>
              <a:tailEnd/>
            </a:ln>
          </p:spPr>
          <p:txBody>
            <a:bodyPr/>
            <a:lstStyle/>
            <a:p>
              <a:endParaRPr lang="en-US"/>
            </a:p>
          </p:txBody>
        </p:sp>
        <p:sp>
          <p:nvSpPr>
            <p:cNvPr id="5218" name="Line 34"/>
            <p:cNvSpPr>
              <a:spLocks noChangeShapeType="1"/>
            </p:cNvSpPr>
            <p:nvPr/>
          </p:nvSpPr>
          <p:spPr bwMode="auto">
            <a:xfrm>
              <a:off x="1668" y="1400"/>
              <a:ext cx="24" cy="1"/>
            </a:xfrm>
            <a:prstGeom prst="line">
              <a:avLst/>
            </a:prstGeom>
            <a:noFill/>
            <a:ln w="12700">
              <a:solidFill>
                <a:srgbClr val="000000"/>
              </a:solidFill>
              <a:round/>
              <a:headEnd/>
              <a:tailEnd/>
            </a:ln>
          </p:spPr>
          <p:txBody>
            <a:bodyPr/>
            <a:lstStyle/>
            <a:p>
              <a:endParaRPr lang="en-US"/>
            </a:p>
          </p:txBody>
        </p:sp>
        <p:sp>
          <p:nvSpPr>
            <p:cNvPr id="5219" name="Line 35"/>
            <p:cNvSpPr>
              <a:spLocks noChangeShapeType="1"/>
            </p:cNvSpPr>
            <p:nvPr/>
          </p:nvSpPr>
          <p:spPr bwMode="auto">
            <a:xfrm>
              <a:off x="1668" y="1328"/>
              <a:ext cx="24" cy="1"/>
            </a:xfrm>
            <a:prstGeom prst="line">
              <a:avLst/>
            </a:prstGeom>
            <a:noFill/>
            <a:ln w="12700">
              <a:solidFill>
                <a:srgbClr val="000000"/>
              </a:solidFill>
              <a:round/>
              <a:headEnd/>
              <a:tailEnd/>
            </a:ln>
          </p:spPr>
          <p:txBody>
            <a:bodyPr/>
            <a:lstStyle/>
            <a:p>
              <a:endParaRPr lang="en-US"/>
            </a:p>
          </p:txBody>
        </p:sp>
      </p:grpSp>
      <p:grpSp>
        <p:nvGrpSpPr>
          <p:cNvPr id="3" name="Group 62"/>
          <p:cNvGrpSpPr>
            <a:grpSpLocks/>
          </p:cNvGrpSpPr>
          <p:nvPr/>
        </p:nvGrpSpPr>
        <p:grpSpPr bwMode="auto">
          <a:xfrm>
            <a:off x="1962150" y="5327650"/>
            <a:ext cx="4573588" cy="76200"/>
            <a:chOff x="1668" y="3504"/>
            <a:chExt cx="2881" cy="48"/>
          </a:xfrm>
        </p:grpSpPr>
        <p:sp>
          <p:nvSpPr>
            <p:cNvPr id="5164" name="Line 37"/>
            <p:cNvSpPr>
              <a:spLocks noChangeShapeType="1"/>
            </p:cNvSpPr>
            <p:nvPr/>
          </p:nvSpPr>
          <p:spPr bwMode="auto">
            <a:xfrm flipV="1">
              <a:off x="1668" y="3504"/>
              <a:ext cx="1" cy="48"/>
            </a:xfrm>
            <a:prstGeom prst="line">
              <a:avLst/>
            </a:prstGeom>
            <a:noFill/>
            <a:ln w="12700">
              <a:solidFill>
                <a:srgbClr val="000000"/>
              </a:solidFill>
              <a:round/>
              <a:headEnd/>
              <a:tailEnd/>
            </a:ln>
          </p:spPr>
          <p:txBody>
            <a:bodyPr/>
            <a:lstStyle/>
            <a:p>
              <a:endParaRPr lang="en-US"/>
            </a:p>
          </p:txBody>
        </p:sp>
        <p:sp>
          <p:nvSpPr>
            <p:cNvPr id="5165" name="Line 38"/>
            <p:cNvSpPr>
              <a:spLocks noChangeShapeType="1"/>
            </p:cNvSpPr>
            <p:nvPr/>
          </p:nvSpPr>
          <p:spPr bwMode="auto">
            <a:xfrm flipV="1">
              <a:off x="2148" y="3504"/>
              <a:ext cx="1" cy="48"/>
            </a:xfrm>
            <a:prstGeom prst="line">
              <a:avLst/>
            </a:prstGeom>
            <a:noFill/>
            <a:ln w="12700">
              <a:solidFill>
                <a:srgbClr val="000000"/>
              </a:solidFill>
              <a:round/>
              <a:headEnd/>
              <a:tailEnd/>
            </a:ln>
          </p:spPr>
          <p:txBody>
            <a:bodyPr/>
            <a:lstStyle/>
            <a:p>
              <a:endParaRPr lang="en-US"/>
            </a:p>
          </p:txBody>
        </p:sp>
        <p:sp>
          <p:nvSpPr>
            <p:cNvPr id="5166" name="Line 39"/>
            <p:cNvSpPr>
              <a:spLocks noChangeShapeType="1"/>
            </p:cNvSpPr>
            <p:nvPr/>
          </p:nvSpPr>
          <p:spPr bwMode="auto">
            <a:xfrm flipV="1">
              <a:off x="2628" y="3504"/>
              <a:ext cx="1" cy="48"/>
            </a:xfrm>
            <a:prstGeom prst="line">
              <a:avLst/>
            </a:prstGeom>
            <a:noFill/>
            <a:ln w="12700">
              <a:solidFill>
                <a:srgbClr val="000000"/>
              </a:solidFill>
              <a:round/>
              <a:headEnd/>
              <a:tailEnd/>
            </a:ln>
          </p:spPr>
          <p:txBody>
            <a:bodyPr/>
            <a:lstStyle/>
            <a:p>
              <a:endParaRPr lang="en-US"/>
            </a:p>
          </p:txBody>
        </p:sp>
        <p:sp>
          <p:nvSpPr>
            <p:cNvPr id="5167" name="Line 40"/>
            <p:cNvSpPr>
              <a:spLocks noChangeShapeType="1"/>
            </p:cNvSpPr>
            <p:nvPr/>
          </p:nvSpPr>
          <p:spPr bwMode="auto">
            <a:xfrm flipV="1">
              <a:off x="3108" y="3504"/>
              <a:ext cx="1" cy="48"/>
            </a:xfrm>
            <a:prstGeom prst="line">
              <a:avLst/>
            </a:prstGeom>
            <a:noFill/>
            <a:ln w="12700">
              <a:solidFill>
                <a:srgbClr val="000000"/>
              </a:solidFill>
              <a:round/>
              <a:headEnd/>
              <a:tailEnd/>
            </a:ln>
          </p:spPr>
          <p:txBody>
            <a:bodyPr/>
            <a:lstStyle/>
            <a:p>
              <a:endParaRPr lang="en-US"/>
            </a:p>
          </p:txBody>
        </p:sp>
        <p:sp>
          <p:nvSpPr>
            <p:cNvPr id="5168" name="Line 41"/>
            <p:cNvSpPr>
              <a:spLocks noChangeShapeType="1"/>
            </p:cNvSpPr>
            <p:nvPr/>
          </p:nvSpPr>
          <p:spPr bwMode="auto">
            <a:xfrm flipV="1">
              <a:off x="3588" y="3504"/>
              <a:ext cx="1" cy="48"/>
            </a:xfrm>
            <a:prstGeom prst="line">
              <a:avLst/>
            </a:prstGeom>
            <a:noFill/>
            <a:ln w="12700">
              <a:solidFill>
                <a:srgbClr val="000000"/>
              </a:solidFill>
              <a:round/>
              <a:headEnd/>
              <a:tailEnd/>
            </a:ln>
          </p:spPr>
          <p:txBody>
            <a:bodyPr/>
            <a:lstStyle/>
            <a:p>
              <a:endParaRPr lang="en-US"/>
            </a:p>
          </p:txBody>
        </p:sp>
        <p:sp>
          <p:nvSpPr>
            <p:cNvPr id="5169" name="Line 42"/>
            <p:cNvSpPr>
              <a:spLocks noChangeShapeType="1"/>
            </p:cNvSpPr>
            <p:nvPr/>
          </p:nvSpPr>
          <p:spPr bwMode="auto">
            <a:xfrm flipV="1">
              <a:off x="4068" y="3504"/>
              <a:ext cx="1" cy="48"/>
            </a:xfrm>
            <a:prstGeom prst="line">
              <a:avLst/>
            </a:prstGeom>
            <a:noFill/>
            <a:ln w="12700">
              <a:solidFill>
                <a:srgbClr val="000000"/>
              </a:solidFill>
              <a:round/>
              <a:headEnd/>
              <a:tailEnd/>
            </a:ln>
          </p:spPr>
          <p:txBody>
            <a:bodyPr/>
            <a:lstStyle/>
            <a:p>
              <a:endParaRPr lang="en-US"/>
            </a:p>
          </p:txBody>
        </p:sp>
        <p:sp>
          <p:nvSpPr>
            <p:cNvPr id="5170" name="Line 43"/>
            <p:cNvSpPr>
              <a:spLocks noChangeShapeType="1"/>
            </p:cNvSpPr>
            <p:nvPr/>
          </p:nvSpPr>
          <p:spPr bwMode="auto">
            <a:xfrm flipV="1">
              <a:off x="4548" y="3504"/>
              <a:ext cx="1" cy="48"/>
            </a:xfrm>
            <a:prstGeom prst="line">
              <a:avLst/>
            </a:prstGeom>
            <a:noFill/>
            <a:ln w="12700">
              <a:solidFill>
                <a:srgbClr val="000000"/>
              </a:solidFill>
              <a:round/>
              <a:headEnd/>
              <a:tailEnd/>
            </a:ln>
          </p:spPr>
          <p:txBody>
            <a:bodyPr/>
            <a:lstStyle/>
            <a:p>
              <a:endParaRPr lang="en-US"/>
            </a:p>
          </p:txBody>
        </p:sp>
        <p:sp>
          <p:nvSpPr>
            <p:cNvPr id="5171" name="Line 44"/>
            <p:cNvSpPr>
              <a:spLocks noChangeShapeType="1"/>
            </p:cNvSpPr>
            <p:nvPr/>
          </p:nvSpPr>
          <p:spPr bwMode="auto">
            <a:xfrm flipV="1">
              <a:off x="1788" y="3528"/>
              <a:ext cx="1" cy="24"/>
            </a:xfrm>
            <a:prstGeom prst="line">
              <a:avLst/>
            </a:prstGeom>
            <a:noFill/>
            <a:ln w="12700">
              <a:solidFill>
                <a:srgbClr val="000000"/>
              </a:solidFill>
              <a:round/>
              <a:headEnd/>
              <a:tailEnd/>
            </a:ln>
          </p:spPr>
          <p:txBody>
            <a:bodyPr/>
            <a:lstStyle/>
            <a:p>
              <a:endParaRPr lang="en-US"/>
            </a:p>
          </p:txBody>
        </p:sp>
        <p:sp>
          <p:nvSpPr>
            <p:cNvPr id="5172" name="Line 45"/>
            <p:cNvSpPr>
              <a:spLocks noChangeShapeType="1"/>
            </p:cNvSpPr>
            <p:nvPr/>
          </p:nvSpPr>
          <p:spPr bwMode="auto">
            <a:xfrm flipV="1">
              <a:off x="1908" y="3528"/>
              <a:ext cx="1" cy="24"/>
            </a:xfrm>
            <a:prstGeom prst="line">
              <a:avLst/>
            </a:prstGeom>
            <a:noFill/>
            <a:ln w="12700">
              <a:solidFill>
                <a:srgbClr val="000000"/>
              </a:solidFill>
              <a:round/>
              <a:headEnd/>
              <a:tailEnd/>
            </a:ln>
          </p:spPr>
          <p:txBody>
            <a:bodyPr/>
            <a:lstStyle/>
            <a:p>
              <a:endParaRPr lang="en-US"/>
            </a:p>
          </p:txBody>
        </p:sp>
        <p:sp>
          <p:nvSpPr>
            <p:cNvPr id="5173" name="Line 46"/>
            <p:cNvSpPr>
              <a:spLocks noChangeShapeType="1"/>
            </p:cNvSpPr>
            <p:nvPr/>
          </p:nvSpPr>
          <p:spPr bwMode="auto">
            <a:xfrm flipV="1">
              <a:off x="2028" y="3528"/>
              <a:ext cx="1" cy="24"/>
            </a:xfrm>
            <a:prstGeom prst="line">
              <a:avLst/>
            </a:prstGeom>
            <a:noFill/>
            <a:ln w="12700">
              <a:solidFill>
                <a:srgbClr val="000000"/>
              </a:solidFill>
              <a:round/>
              <a:headEnd/>
              <a:tailEnd/>
            </a:ln>
          </p:spPr>
          <p:txBody>
            <a:bodyPr/>
            <a:lstStyle/>
            <a:p>
              <a:endParaRPr lang="en-US"/>
            </a:p>
          </p:txBody>
        </p:sp>
        <p:sp>
          <p:nvSpPr>
            <p:cNvPr id="5174" name="Line 47"/>
            <p:cNvSpPr>
              <a:spLocks noChangeShapeType="1"/>
            </p:cNvSpPr>
            <p:nvPr/>
          </p:nvSpPr>
          <p:spPr bwMode="auto">
            <a:xfrm flipV="1">
              <a:off x="2268" y="3528"/>
              <a:ext cx="1" cy="24"/>
            </a:xfrm>
            <a:prstGeom prst="line">
              <a:avLst/>
            </a:prstGeom>
            <a:noFill/>
            <a:ln w="12700">
              <a:solidFill>
                <a:srgbClr val="000000"/>
              </a:solidFill>
              <a:round/>
              <a:headEnd/>
              <a:tailEnd/>
            </a:ln>
          </p:spPr>
          <p:txBody>
            <a:bodyPr/>
            <a:lstStyle/>
            <a:p>
              <a:endParaRPr lang="en-US"/>
            </a:p>
          </p:txBody>
        </p:sp>
        <p:sp>
          <p:nvSpPr>
            <p:cNvPr id="5175" name="Line 48"/>
            <p:cNvSpPr>
              <a:spLocks noChangeShapeType="1"/>
            </p:cNvSpPr>
            <p:nvPr/>
          </p:nvSpPr>
          <p:spPr bwMode="auto">
            <a:xfrm flipV="1">
              <a:off x="2388" y="3528"/>
              <a:ext cx="1" cy="24"/>
            </a:xfrm>
            <a:prstGeom prst="line">
              <a:avLst/>
            </a:prstGeom>
            <a:noFill/>
            <a:ln w="12700">
              <a:solidFill>
                <a:srgbClr val="000000"/>
              </a:solidFill>
              <a:round/>
              <a:headEnd/>
              <a:tailEnd/>
            </a:ln>
          </p:spPr>
          <p:txBody>
            <a:bodyPr/>
            <a:lstStyle/>
            <a:p>
              <a:endParaRPr lang="en-US"/>
            </a:p>
          </p:txBody>
        </p:sp>
        <p:sp>
          <p:nvSpPr>
            <p:cNvPr id="5176" name="Line 49"/>
            <p:cNvSpPr>
              <a:spLocks noChangeShapeType="1"/>
            </p:cNvSpPr>
            <p:nvPr/>
          </p:nvSpPr>
          <p:spPr bwMode="auto">
            <a:xfrm flipV="1">
              <a:off x="2508" y="3528"/>
              <a:ext cx="1" cy="24"/>
            </a:xfrm>
            <a:prstGeom prst="line">
              <a:avLst/>
            </a:prstGeom>
            <a:noFill/>
            <a:ln w="12700">
              <a:solidFill>
                <a:srgbClr val="000000"/>
              </a:solidFill>
              <a:round/>
              <a:headEnd/>
              <a:tailEnd/>
            </a:ln>
          </p:spPr>
          <p:txBody>
            <a:bodyPr/>
            <a:lstStyle/>
            <a:p>
              <a:endParaRPr lang="en-US"/>
            </a:p>
          </p:txBody>
        </p:sp>
        <p:sp>
          <p:nvSpPr>
            <p:cNvPr id="5177" name="Line 50"/>
            <p:cNvSpPr>
              <a:spLocks noChangeShapeType="1"/>
            </p:cNvSpPr>
            <p:nvPr/>
          </p:nvSpPr>
          <p:spPr bwMode="auto">
            <a:xfrm flipV="1">
              <a:off x="2748" y="3528"/>
              <a:ext cx="1" cy="24"/>
            </a:xfrm>
            <a:prstGeom prst="line">
              <a:avLst/>
            </a:prstGeom>
            <a:noFill/>
            <a:ln w="12700">
              <a:solidFill>
                <a:srgbClr val="000000"/>
              </a:solidFill>
              <a:round/>
              <a:headEnd/>
              <a:tailEnd/>
            </a:ln>
          </p:spPr>
          <p:txBody>
            <a:bodyPr/>
            <a:lstStyle/>
            <a:p>
              <a:endParaRPr lang="en-US"/>
            </a:p>
          </p:txBody>
        </p:sp>
        <p:sp>
          <p:nvSpPr>
            <p:cNvPr id="5178" name="Line 51"/>
            <p:cNvSpPr>
              <a:spLocks noChangeShapeType="1"/>
            </p:cNvSpPr>
            <p:nvPr/>
          </p:nvSpPr>
          <p:spPr bwMode="auto">
            <a:xfrm flipV="1">
              <a:off x="2868" y="3528"/>
              <a:ext cx="1" cy="24"/>
            </a:xfrm>
            <a:prstGeom prst="line">
              <a:avLst/>
            </a:prstGeom>
            <a:noFill/>
            <a:ln w="12700">
              <a:solidFill>
                <a:srgbClr val="000000"/>
              </a:solidFill>
              <a:round/>
              <a:headEnd/>
              <a:tailEnd/>
            </a:ln>
          </p:spPr>
          <p:txBody>
            <a:bodyPr/>
            <a:lstStyle/>
            <a:p>
              <a:endParaRPr lang="en-US"/>
            </a:p>
          </p:txBody>
        </p:sp>
        <p:sp>
          <p:nvSpPr>
            <p:cNvPr id="5179" name="Line 52"/>
            <p:cNvSpPr>
              <a:spLocks noChangeShapeType="1"/>
            </p:cNvSpPr>
            <p:nvPr/>
          </p:nvSpPr>
          <p:spPr bwMode="auto">
            <a:xfrm flipV="1">
              <a:off x="2988" y="3528"/>
              <a:ext cx="1" cy="24"/>
            </a:xfrm>
            <a:prstGeom prst="line">
              <a:avLst/>
            </a:prstGeom>
            <a:noFill/>
            <a:ln w="12700">
              <a:solidFill>
                <a:srgbClr val="000000"/>
              </a:solidFill>
              <a:round/>
              <a:headEnd/>
              <a:tailEnd/>
            </a:ln>
          </p:spPr>
          <p:txBody>
            <a:bodyPr/>
            <a:lstStyle/>
            <a:p>
              <a:endParaRPr lang="en-US"/>
            </a:p>
          </p:txBody>
        </p:sp>
        <p:sp>
          <p:nvSpPr>
            <p:cNvPr id="5180" name="Line 53"/>
            <p:cNvSpPr>
              <a:spLocks noChangeShapeType="1"/>
            </p:cNvSpPr>
            <p:nvPr/>
          </p:nvSpPr>
          <p:spPr bwMode="auto">
            <a:xfrm flipV="1">
              <a:off x="3228" y="3528"/>
              <a:ext cx="1" cy="24"/>
            </a:xfrm>
            <a:prstGeom prst="line">
              <a:avLst/>
            </a:prstGeom>
            <a:noFill/>
            <a:ln w="12700">
              <a:solidFill>
                <a:srgbClr val="000000"/>
              </a:solidFill>
              <a:round/>
              <a:headEnd/>
              <a:tailEnd/>
            </a:ln>
          </p:spPr>
          <p:txBody>
            <a:bodyPr/>
            <a:lstStyle/>
            <a:p>
              <a:endParaRPr lang="en-US"/>
            </a:p>
          </p:txBody>
        </p:sp>
        <p:sp>
          <p:nvSpPr>
            <p:cNvPr id="5181" name="Line 54"/>
            <p:cNvSpPr>
              <a:spLocks noChangeShapeType="1"/>
            </p:cNvSpPr>
            <p:nvPr/>
          </p:nvSpPr>
          <p:spPr bwMode="auto">
            <a:xfrm flipV="1">
              <a:off x="3348" y="3528"/>
              <a:ext cx="1" cy="24"/>
            </a:xfrm>
            <a:prstGeom prst="line">
              <a:avLst/>
            </a:prstGeom>
            <a:noFill/>
            <a:ln w="12700">
              <a:solidFill>
                <a:srgbClr val="000000"/>
              </a:solidFill>
              <a:round/>
              <a:headEnd/>
              <a:tailEnd/>
            </a:ln>
          </p:spPr>
          <p:txBody>
            <a:bodyPr/>
            <a:lstStyle/>
            <a:p>
              <a:endParaRPr lang="en-US"/>
            </a:p>
          </p:txBody>
        </p:sp>
        <p:sp>
          <p:nvSpPr>
            <p:cNvPr id="5182" name="Line 55"/>
            <p:cNvSpPr>
              <a:spLocks noChangeShapeType="1"/>
            </p:cNvSpPr>
            <p:nvPr/>
          </p:nvSpPr>
          <p:spPr bwMode="auto">
            <a:xfrm flipV="1">
              <a:off x="3468" y="3528"/>
              <a:ext cx="1" cy="24"/>
            </a:xfrm>
            <a:prstGeom prst="line">
              <a:avLst/>
            </a:prstGeom>
            <a:noFill/>
            <a:ln w="12700">
              <a:solidFill>
                <a:srgbClr val="000000"/>
              </a:solidFill>
              <a:round/>
              <a:headEnd/>
              <a:tailEnd/>
            </a:ln>
          </p:spPr>
          <p:txBody>
            <a:bodyPr/>
            <a:lstStyle/>
            <a:p>
              <a:endParaRPr lang="en-US"/>
            </a:p>
          </p:txBody>
        </p:sp>
        <p:sp>
          <p:nvSpPr>
            <p:cNvPr id="5183" name="Line 56"/>
            <p:cNvSpPr>
              <a:spLocks noChangeShapeType="1"/>
            </p:cNvSpPr>
            <p:nvPr/>
          </p:nvSpPr>
          <p:spPr bwMode="auto">
            <a:xfrm flipV="1">
              <a:off x="3708" y="3528"/>
              <a:ext cx="1" cy="24"/>
            </a:xfrm>
            <a:prstGeom prst="line">
              <a:avLst/>
            </a:prstGeom>
            <a:noFill/>
            <a:ln w="12700">
              <a:solidFill>
                <a:srgbClr val="000000"/>
              </a:solidFill>
              <a:round/>
              <a:headEnd/>
              <a:tailEnd/>
            </a:ln>
          </p:spPr>
          <p:txBody>
            <a:bodyPr/>
            <a:lstStyle/>
            <a:p>
              <a:endParaRPr lang="en-US"/>
            </a:p>
          </p:txBody>
        </p:sp>
        <p:sp>
          <p:nvSpPr>
            <p:cNvPr id="5184" name="Line 57"/>
            <p:cNvSpPr>
              <a:spLocks noChangeShapeType="1"/>
            </p:cNvSpPr>
            <p:nvPr/>
          </p:nvSpPr>
          <p:spPr bwMode="auto">
            <a:xfrm flipV="1">
              <a:off x="3828" y="3528"/>
              <a:ext cx="1" cy="24"/>
            </a:xfrm>
            <a:prstGeom prst="line">
              <a:avLst/>
            </a:prstGeom>
            <a:noFill/>
            <a:ln w="12700">
              <a:solidFill>
                <a:srgbClr val="000000"/>
              </a:solidFill>
              <a:round/>
              <a:headEnd/>
              <a:tailEnd/>
            </a:ln>
          </p:spPr>
          <p:txBody>
            <a:bodyPr/>
            <a:lstStyle/>
            <a:p>
              <a:endParaRPr lang="en-US"/>
            </a:p>
          </p:txBody>
        </p:sp>
        <p:sp>
          <p:nvSpPr>
            <p:cNvPr id="5185" name="Line 58"/>
            <p:cNvSpPr>
              <a:spLocks noChangeShapeType="1"/>
            </p:cNvSpPr>
            <p:nvPr/>
          </p:nvSpPr>
          <p:spPr bwMode="auto">
            <a:xfrm flipV="1">
              <a:off x="3948" y="3528"/>
              <a:ext cx="1" cy="24"/>
            </a:xfrm>
            <a:prstGeom prst="line">
              <a:avLst/>
            </a:prstGeom>
            <a:noFill/>
            <a:ln w="12700">
              <a:solidFill>
                <a:srgbClr val="000000"/>
              </a:solidFill>
              <a:round/>
              <a:headEnd/>
              <a:tailEnd/>
            </a:ln>
          </p:spPr>
          <p:txBody>
            <a:bodyPr/>
            <a:lstStyle/>
            <a:p>
              <a:endParaRPr lang="en-US"/>
            </a:p>
          </p:txBody>
        </p:sp>
        <p:sp>
          <p:nvSpPr>
            <p:cNvPr id="5186" name="Line 59"/>
            <p:cNvSpPr>
              <a:spLocks noChangeShapeType="1"/>
            </p:cNvSpPr>
            <p:nvPr/>
          </p:nvSpPr>
          <p:spPr bwMode="auto">
            <a:xfrm flipV="1">
              <a:off x="4188" y="3528"/>
              <a:ext cx="1" cy="24"/>
            </a:xfrm>
            <a:prstGeom prst="line">
              <a:avLst/>
            </a:prstGeom>
            <a:noFill/>
            <a:ln w="12700">
              <a:solidFill>
                <a:srgbClr val="000000"/>
              </a:solidFill>
              <a:round/>
              <a:headEnd/>
              <a:tailEnd/>
            </a:ln>
          </p:spPr>
          <p:txBody>
            <a:bodyPr/>
            <a:lstStyle/>
            <a:p>
              <a:endParaRPr lang="en-US"/>
            </a:p>
          </p:txBody>
        </p:sp>
        <p:sp>
          <p:nvSpPr>
            <p:cNvPr id="5187" name="Line 60"/>
            <p:cNvSpPr>
              <a:spLocks noChangeShapeType="1"/>
            </p:cNvSpPr>
            <p:nvPr/>
          </p:nvSpPr>
          <p:spPr bwMode="auto">
            <a:xfrm flipV="1">
              <a:off x="4308" y="3528"/>
              <a:ext cx="1" cy="24"/>
            </a:xfrm>
            <a:prstGeom prst="line">
              <a:avLst/>
            </a:prstGeom>
            <a:noFill/>
            <a:ln w="12700">
              <a:solidFill>
                <a:srgbClr val="000000"/>
              </a:solidFill>
              <a:round/>
              <a:headEnd/>
              <a:tailEnd/>
            </a:ln>
          </p:spPr>
          <p:txBody>
            <a:bodyPr/>
            <a:lstStyle/>
            <a:p>
              <a:endParaRPr lang="en-US"/>
            </a:p>
          </p:txBody>
        </p:sp>
        <p:sp>
          <p:nvSpPr>
            <p:cNvPr id="5188" name="Line 61"/>
            <p:cNvSpPr>
              <a:spLocks noChangeShapeType="1"/>
            </p:cNvSpPr>
            <p:nvPr/>
          </p:nvSpPr>
          <p:spPr bwMode="auto">
            <a:xfrm flipV="1">
              <a:off x="4428" y="3528"/>
              <a:ext cx="1" cy="24"/>
            </a:xfrm>
            <a:prstGeom prst="line">
              <a:avLst/>
            </a:prstGeom>
            <a:noFill/>
            <a:ln w="12700">
              <a:solidFill>
                <a:srgbClr val="000000"/>
              </a:solidFill>
              <a:round/>
              <a:headEnd/>
              <a:tailEnd/>
            </a:ln>
          </p:spPr>
          <p:txBody>
            <a:bodyPr/>
            <a:lstStyle/>
            <a:p>
              <a:endParaRPr lang="en-US"/>
            </a:p>
          </p:txBody>
        </p:sp>
      </p:grpSp>
      <p:sp>
        <p:nvSpPr>
          <p:cNvPr id="5126" name="Line 63"/>
          <p:cNvSpPr>
            <a:spLocks noChangeShapeType="1"/>
          </p:cNvSpPr>
          <p:nvPr/>
        </p:nvSpPr>
        <p:spPr bwMode="auto">
          <a:xfrm flipV="1">
            <a:off x="1962150" y="1746250"/>
            <a:ext cx="1588" cy="3657600"/>
          </a:xfrm>
          <a:prstGeom prst="line">
            <a:avLst/>
          </a:prstGeom>
          <a:noFill/>
          <a:ln w="12700">
            <a:solidFill>
              <a:srgbClr val="000000"/>
            </a:solidFill>
            <a:round/>
            <a:headEnd/>
            <a:tailEnd/>
          </a:ln>
        </p:spPr>
        <p:txBody>
          <a:bodyPr/>
          <a:lstStyle/>
          <a:p>
            <a:endParaRPr lang="en-US"/>
          </a:p>
        </p:txBody>
      </p:sp>
      <p:sp>
        <p:nvSpPr>
          <p:cNvPr id="5127" name="Line 64"/>
          <p:cNvSpPr>
            <a:spLocks noChangeShapeType="1"/>
          </p:cNvSpPr>
          <p:nvPr/>
        </p:nvSpPr>
        <p:spPr bwMode="auto">
          <a:xfrm>
            <a:off x="1962150" y="5403850"/>
            <a:ext cx="4572000" cy="1588"/>
          </a:xfrm>
          <a:prstGeom prst="line">
            <a:avLst/>
          </a:prstGeom>
          <a:noFill/>
          <a:ln w="12700">
            <a:solidFill>
              <a:srgbClr val="000000"/>
            </a:solidFill>
            <a:round/>
            <a:headEnd/>
            <a:tailEnd/>
          </a:ln>
        </p:spPr>
        <p:txBody>
          <a:bodyPr/>
          <a:lstStyle/>
          <a:p>
            <a:endParaRPr lang="en-US"/>
          </a:p>
        </p:txBody>
      </p:sp>
      <p:sp>
        <p:nvSpPr>
          <p:cNvPr id="5128" name="Oval 65"/>
          <p:cNvSpPr>
            <a:spLocks noChangeArrowheads="1"/>
          </p:cNvSpPr>
          <p:nvPr/>
        </p:nvSpPr>
        <p:spPr bwMode="auto">
          <a:xfrm>
            <a:off x="1911350" y="4806950"/>
            <a:ext cx="114300" cy="114300"/>
          </a:xfrm>
          <a:prstGeom prst="ellipse">
            <a:avLst/>
          </a:prstGeom>
          <a:solidFill>
            <a:srgbClr val="07601A"/>
          </a:solidFill>
          <a:ln w="12700">
            <a:solidFill>
              <a:srgbClr val="07601A"/>
            </a:solidFill>
            <a:round/>
            <a:headEnd/>
            <a:tailEnd/>
          </a:ln>
        </p:spPr>
        <p:txBody>
          <a:bodyPr/>
          <a:lstStyle/>
          <a:p>
            <a:endParaRPr lang="en-US"/>
          </a:p>
        </p:txBody>
      </p:sp>
      <p:sp>
        <p:nvSpPr>
          <p:cNvPr id="5129" name="Oval 66"/>
          <p:cNvSpPr>
            <a:spLocks noChangeArrowheads="1"/>
          </p:cNvSpPr>
          <p:nvPr/>
        </p:nvSpPr>
        <p:spPr bwMode="auto">
          <a:xfrm>
            <a:off x="3397250" y="3689350"/>
            <a:ext cx="114300" cy="114300"/>
          </a:xfrm>
          <a:prstGeom prst="ellipse">
            <a:avLst/>
          </a:prstGeom>
          <a:solidFill>
            <a:srgbClr val="07601A"/>
          </a:solidFill>
          <a:ln w="12700">
            <a:solidFill>
              <a:srgbClr val="07601A"/>
            </a:solidFill>
            <a:round/>
            <a:headEnd/>
            <a:tailEnd/>
          </a:ln>
        </p:spPr>
        <p:txBody>
          <a:bodyPr/>
          <a:lstStyle/>
          <a:p>
            <a:endParaRPr lang="en-US"/>
          </a:p>
        </p:txBody>
      </p:sp>
      <p:sp>
        <p:nvSpPr>
          <p:cNvPr id="5130" name="Oval 67"/>
          <p:cNvSpPr>
            <a:spLocks noChangeArrowheads="1"/>
          </p:cNvSpPr>
          <p:nvPr/>
        </p:nvSpPr>
        <p:spPr bwMode="auto">
          <a:xfrm>
            <a:off x="4425950" y="2978150"/>
            <a:ext cx="114300" cy="114300"/>
          </a:xfrm>
          <a:prstGeom prst="ellipse">
            <a:avLst/>
          </a:prstGeom>
          <a:solidFill>
            <a:srgbClr val="07601A"/>
          </a:solidFill>
          <a:ln w="12700">
            <a:solidFill>
              <a:srgbClr val="07601A"/>
            </a:solidFill>
            <a:round/>
            <a:headEnd/>
            <a:tailEnd/>
          </a:ln>
        </p:spPr>
        <p:txBody>
          <a:bodyPr/>
          <a:lstStyle/>
          <a:p>
            <a:endParaRPr lang="en-US"/>
          </a:p>
        </p:txBody>
      </p:sp>
      <p:sp>
        <p:nvSpPr>
          <p:cNvPr id="5131" name="Oval 68"/>
          <p:cNvSpPr>
            <a:spLocks noChangeArrowheads="1"/>
          </p:cNvSpPr>
          <p:nvPr/>
        </p:nvSpPr>
        <p:spPr bwMode="auto">
          <a:xfrm>
            <a:off x="6102350" y="1822450"/>
            <a:ext cx="114300" cy="114300"/>
          </a:xfrm>
          <a:prstGeom prst="ellipse">
            <a:avLst/>
          </a:prstGeom>
          <a:solidFill>
            <a:srgbClr val="07601A"/>
          </a:solidFill>
          <a:ln w="12700">
            <a:solidFill>
              <a:srgbClr val="07601A"/>
            </a:solidFill>
            <a:round/>
            <a:headEnd/>
            <a:tailEnd/>
          </a:ln>
        </p:spPr>
        <p:txBody>
          <a:bodyPr/>
          <a:lstStyle/>
          <a:p>
            <a:endParaRPr lang="en-US"/>
          </a:p>
        </p:txBody>
      </p:sp>
      <p:sp>
        <p:nvSpPr>
          <p:cNvPr id="5132" name="Oval 69"/>
          <p:cNvSpPr>
            <a:spLocks noChangeArrowheads="1"/>
          </p:cNvSpPr>
          <p:nvPr/>
        </p:nvSpPr>
        <p:spPr bwMode="auto">
          <a:xfrm>
            <a:off x="1911350" y="4616450"/>
            <a:ext cx="114300" cy="114300"/>
          </a:xfrm>
          <a:prstGeom prst="ellipse">
            <a:avLst/>
          </a:prstGeom>
          <a:solidFill>
            <a:srgbClr val="0000D4"/>
          </a:solidFill>
          <a:ln w="12700">
            <a:solidFill>
              <a:srgbClr val="0000D4"/>
            </a:solidFill>
            <a:round/>
            <a:headEnd/>
            <a:tailEnd/>
          </a:ln>
        </p:spPr>
        <p:txBody>
          <a:bodyPr/>
          <a:lstStyle/>
          <a:p>
            <a:endParaRPr lang="en-US"/>
          </a:p>
        </p:txBody>
      </p:sp>
      <p:sp>
        <p:nvSpPr>
          <p:cNvPr id="5133" name="Oval 70"/>
          <p:cNvSpPr>
            <a:spLocks noChangeArrowheads="1"/>
          </p:cNvSpPr>
          <p:nvPr/>
        </p:nvSpPr>
        <p:spPr bwMode="auto">
          <a:xfrm>
            <a:off x="3397250" y="4502150"/>
            <a:ext cx="114300" cy="114300"/>
          </a:xfrm>
          <a:prstGeom prst="ellipse">
            <a:avLst/>
          </a:prstGeom>
          <a:solidFill>
            <a:srgbClr val="0000D4"/>
          </a:solidFill>
          <a:ln w="12700">
            <a:solidFill>
              <a:srgbClr val="0000D4"/>
            </a:solidFill>
            <a:round/>
            <a:headEnd/>
            <a:tailEnd/>
          </a:ln>
        </p:spPr>
        <p:txBody>
          <a:bodyPr/>
          <a:lstStyle/>
          <a:p>
            <a:endParaRPr lang="en-US"/>
          </a:p>
        </p:txBody>
      </p:sp>
      <p:sp>
        <p:nvSpPr>
          <p:cNvPr id="5134" name="Oval 71"/>
          <p:cNvSpPr>
            <a:spLocks noChangeArrowheads="1"/>
          </p:cNvSpPr>
          <p:nvPr/>
        </p:nvSpPr>
        <p:spPr bwMode="auto">
          <a:xfrm>
            <a:off x="4425950" y="4565650"/>
            <a:ext cx="114300" cy="114300"/>
          </a:xfrm>
          <a:prstGeom prst="ellipse">
            <a:avLst/>
          </a:prstGeom>
          <a:solidFill>
            <a:srgbClr val="0000D4"/>
          </a:solidFill>
          <a:ln w="12700">
            <a:solidFill>
              <a:srgbClr val="0000D4"/>
            </a:solidFill>
            <a:round/>
            <a:headEnd/>
            <a:tailEnd/>
          </a:ln>
        </p:spPr>
        <p:txBody>
          <a:bodyPr/>
          <a:lstStyle/>
          <a:p>
            <a:endParaRPr lang="en-US"/>
          </a:p>
        </p:txBody>
      </p:sp>
      <p:sp>
        <p:nvSpPr>
          <p:cNvPr id="5135" name="Oval 72"/>
          <p:cNvSpPr>
            <a:spLocks noChangeArrowheads="1"/>
          </p:cNvSpPr>
          <p:nvPr/>
        </p:nvSpPr>
        <p:spPr bwMode="auto">
          <a:xfrm>
            <a:off x="6102350" y="4743450"/>
            <a:ext cx="114300" cy="114300"/>
          </a:xfrm>
          <a:prstGeom prst="ellipse">
            <a:avLst/>
          </a:prstGeom>
          <a:solidFill>
            <a:srgbClr val="0000D4"/>
          </a:solidFill>
          <a:ln w="12700">
            <a:solidFill>
              <a:srgbClr val="0000D4"/>
            </a:solidFill>
            <a:round/>
            <a:headEnd/>
            <a:tailEnd/>
          </a:ln>
        </p:spPr>
        <p:txBody>
          <a:bodyPr/>
          <a:lstStyle/>
          <a:p>
            <a:endParaRPr lang="en-US"/>
          </a:p>
        </p:txBody>
      </p:sp>
      <p:grpSp>
        <p:nvGrpSpPr>
          <p:cNvPr id="4" name="Group 80"/>
          <p:cNvGrpSpPr>
            <a:grpSpLocks/>
          </p:cNvGrpSpPr>
          <p:nvPr/>
        </p:nvGrpSpPr>
        <p:grpSpPr bwMode="auto">
          <a:xfrm>
            <a:off x="1511300" y="1600200"/>
            <a:ext cx="317500" cy="3932238"/>
            <a:chOff x="1464" y="1204"/>
            <a:chExt cx="200" cy="2477"/>
          </a:xfrm>
        </p:grpSpPr>
        <p:sp>
          <p:nvSpPr>
            <p:cNvPr id="5157" name="Rectangle 73"/>
            <p:cNvSpPr>
              <a:spLocks noChangeArrowheads="1"/>
            </p:cNvSpPr>
            <p:nvPr/>
          </p:nvSpPr>
          <p:spPr bwMode="auto">
            <a:xfrm>
              <a:off x="1464" y="3508"/>
              <a:ext cx="20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0.1</a:t>
              </a:r>
              <a:endParaRPr lang="en-US" sz="1800">
                <a:latin typeface="Helvetica" pitchFamily="16" charset="0"/>
              </a:endParaRPr>
            </a:p>
          </p:txBody>
        </p:sp>
        <p:sp>
          <p:nvSpPr>
            <p:cNvPr id="5158" name="Rectangle 74"/>
            <p:cNvSpPr>
              <a:spLocks noChangeArrowheads="1"/>
            </p:cNvSpPr>
            <p:nvPr/>
          </p:nvSpPr>
          <p:spPr bwMode="auto">
            <a:xfrm>
              <a:off x="1464" y="3124"/>
              <a:ext cx="20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0.2</a:t>
              </a:r>
              <a:endParaRPr lang="en-US" sz="1800">
                <a:latin typeface="Helvetica" pitchFamily="16" charset="0"/>
              </a:endParaRPr>
            </a:p>
          </p:txBody>
        </p:sp>
        <p:sp>
          <p:nvSpPr>
            <p:cNvPr id="5159" name="Rectangle 75"/>
            <p:cNvSpPr>
              <a:spLocks noChangeArrowheads="1"/>
            </p:cNvSpPr>
            <p:nvPr/>
          </p:nvSpPr>
          <p:spPr bwMode="auto">
            <a:xfrm>
              <a:off x="1464" y="2740"/>
              <a:ext cx="20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0.3</a:t>
              </a:r>
              <a:endParaRPr lang="en-US" sz="1800">
                <a:latin typeface="Helvetica" pitchFamily="16" charset="0"/>
              </a:endParaRPr>
            </a:p>
          </p:txBody>
        </p:sp>
        <p:sp>
          <p:nvSpPr>
            <p:cNvPr id="5160" name="Rectangle 76"/>
            <p:cNvSpPr>
              <a:spLocks noChangeArrowheads="1"/>
            </p:cNvSpPr>
            <p:nvPr/>
          </p:nvSpPr>
          <p:spPr bwMode="auto">
            <a:xfrm>
              <a:off x="1464" y="2356"/>
              <a:ext cx="20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0.4</a:t>
              </a:r>
              <a:endParaRPr lang="en-US" sz="1800">
                <a:latin typeface="Helvetica" pitchFamily="16" charset="0"/>
              </a:endParaRPr>
            </a:p>
          </p:txBody>
        </p:sp>
        <p:sp>
          <p:nvSpPr>
            <p:cNvPr id="5161" name="Rectangle 77"/>
            <p:cNvSpPr>
              <a:spLocks noChangeArrowheads="1"/>
            </p:cNvSpPr>
            <p:nvPr/>
          </p:nvSpPr>
          <p:spPr bwMode="auto">
            <a:xfrm>
              <a:off x="1464" y="1972"/>
              <a:ext cx="20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0.5</a:t>
              </a:r>
              <a:endParaRPr lang="en-US" sz="1800">
                <a:latin typeface="Helvetica" pitchFamily="16" charset="0"/>
              </a:endParaRPr>
            </a:p>
          </p:txBody>
        </p:sp>
        <p:sp>
          <p:nvSpPr>
            <p:cNvPr id="5162" name="Rectangle 78"/>
            <p:cNvSpPr>
              <a:spLocks noChangeArrowheads="1"/>
            </p:cNvSpPr>
            <p:nvPr/>
          </p:nvSpPr>
          <p:spPr bwMode="auto">
            <a:xfrm>
              <a:off x="1464" y="1588"/>
              <a:ext cx="20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0.6</a:t>
              </a:r>
              <a:endParaRPr lang="en-US" sz="1800">
                <a:latin typeface="Helvetica" pitchFamily="16" charset="0"/>
              </a:endParaRPr>
            </a:p>
          </p:txBody>
        </p:sp>
        <p:sp>
          <p:nvSpPr>
            <p:cNvPr id="5163" name="Rectangle 79"/>
            <p:cNvSpPr>
              <a:spLocks noChangeArrowheads="1"/>
            </p:cNvSpPr>
            <p:nvPr/>
          </p:nvSpPr>
          <p:spPr bwMode="auto">
            <a:xfrm>
              <a:off x="1464" y="1204"/>
              <a:ext cx="20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0.7</a:t>
              </a:r>
              <a:endParaRPr lang="en-US" sz="1800">
                <a:latin typeface="Helvetica" pitchFamily="16" charset="0"/>
              </a:endParaRPr>
            </a:p>
          </p:txBody>
        </p:sp>
      </p:grpSp>
      <p:grpSp>
        <p:nvGrpSpPr>
          <p:cNvPr id="5" name="Group 88"/>
          <p:cNvGrpSpPr>
            <a:grpSpLocks/>
          </p:cNvGrpSpPr>
          <p:nvPr/>
        </p:nvGrpSpPr>
        <p:grpSpPr bwMode="auto">
          <a:xfrm>
            <a:off x="1930400" y="5486400"/>
            <a:ext cx="4775200" cy="274638"/>
            <a:chOff x="1648" y="3604"/>
            <a:chExt cx="3008" cy="173"/>
          </a:xfrm>
        </p:grpSpPr>
        <p:sp>
          <p:nvSpPr>
            <p:cNvPr id="5150" name="Rectangle 81"/>
            <p:cNvSpPr>
              <a:spLocks noChangeArrowheads="1"/>
            </p:cNvSpPr>
            <p:nvPr/>
          </p:nvSpPr>
          <p:spPr bwMode="auto">
            <a:xfrm>
              <a:off x="1648" y="3604"/>
              <a:ext cx="8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0</a:t>
              </a:r>
              <a:endParaRPr lang="en-US" sz="1800">
                <a:latin typeface="Helvetica" pitchFamily="16" charset="0"/>
              </a:endParaRPr>
            </a:p>
          </p:txBody>
        </p:sp>
        <p:sp>
          <p:nvSpPr>
            <p:cNvPr id="5151" name="Rectangle 82"/>
            <p:cNvSpPr>
              <a:spLocks noChangeArrowheads="1"/>
            </p:cNvSpPr>
            <p:nvPr/>
          </p:nvSpPr>
          <p:spPr bwMode="auto">
            <a:xfrm>
              <a:off x="2128" y="3604"/>
              <a:ext cx="8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2</a:t>
              </a:r>
              <a:endParaRPr lang="en-US" sz="1800">
                <a:latin typeface="Helvetica" pitchFamily="16" charset="0"/>
              </a:endParaRPr>
            </a:p>
          </p:txBody>
        </p:sp>
        <p:sp>
          <p:nvSpPr>
            <p:cNvPr id="5152" name="Rectangle 83"/>
            <p:cNvSpPr>
              <a:spLocks noChangeArrowheads="1"/>
            </p:cNvSpPr>
            <p:nvPr/>
          </p:nvSpPr>
          <p:spPr bwMode="auto">
            <a:xfrm>
              <a:off x="2608" y="3604"/>
              <a:ext cx="8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4</a:t>
              </a:r>
              <a:endParaRPr lang="en-US" sz="1800">
                <a:latin typeface="Helvetica" pitchFamily="16" charset="0"/>
              </a:endParaRPr>
            </a:p>
          </p:txBody>
        </p:sp>
        <p:sp>
          <p:nvSpPr>
            <p:cNvPr id="5153" name="Rectangle 84"/>
            <p:cNvSpPr>
              <a:spLocks noChangeArrowheads="1"/>
            </p:cNvSpPr>
            <p:nvPr/>
          </p:nvSpPr>
          <p:spPr bwMode="auto">
            <a:xfrm>
              <a:off x="3088" y="3604"/>
              <a:ext cx="8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6</a:t>
              </a:r>
              <a:endParaRPr lang="en-US" sz="1800">
                <a:latin typeface="Helvetica" pitchFamily="16" charset="0"/>
              </a:endParaRPr>
            </a:p>
          </p:txBody>
        </p:sp>
        <p:sp>
          <p:nvSpPr>
            <p:cNvPr id="5154" name="Rectangle 85"/>
            <p:cNvSpPr>
              <a:spLocks noChangeArrowheads="1"/>
            </p:cNvSpPr>
            <p:nvPr/>
          </p:nvSpPr>
          <p:spPr bwMode="auto">
            <a:xfrm>
              <a:off x="3568" y="3604"/>
              <a:ext cx="8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8</a:t>
              </a:r>
              <a:endParaRPr lang="en-US" sz="1800">
                <a:latin typeface="Helvetica" pitchFamily="16" charset="0"/>
              </a:endParaRPr>
            </a:p>
          </p:txBody>
        </p:sp>
        <p:sp>
          <p:nvSpPr>
            <p:cNvPr id="5155" name="Rectangle 86"/>
            <p:cNvSpPr>
              <a:spLocks noChangeArrowheads="1"/>
            </p:cNvSpPr>
            <p:nvPr/>
          </p:nvSpPr>
          <p:spPr bwMode="auto">
            <a:xfrm>
              <a:off x="4016" y="3604"/>
              <a:ext cx="16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10</a:t>
              </a:r>
              <a:endParaRPr lang="en-US" sz="1800">
                <a:latin typeface="Helvetica" pitchFamily="16" charset="0"/>
              </a:endParaRPr>
            </a:p>
          </p:txBody>
        </p:sp>
        <p:sp>
          <p:nvSpPr>
            <p:cNvPr id="5156" name="Rectangle 87"/>
            <p:cNvSpPr>
              <a:spLocks noChangeArrowheads="1"/>
            </p:cNvSpPr>
            <p:nvPr/>
          </p:nvSpPr>
          <p:spPr bwMode="auto">
            <a:xfrm>
              <a:off x="4496" y="3604"/>
              <a:ext cx="16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12</a:t>
              </a:r>
              <a:endParaRPr lang="en-US" sz="1800">
                <a:latin typeface="Helvetica" pitchFamily="16" charset="0"/>
              </a:endParaRPr>
            </a:p>
          </p:txBody>
        </p:sp>
      </p:grpSp>
      <p:sp>
        <p:nvSpPr>
          <p:cNvPr id="5138" name="Rectangle 105"/>
          <p:cNvSpPr>
            <a:spLocks noChangeArrowheads="1"/>
          </p:cNvSpPr>
          <p:nvPr/>
        </p:nvSpPr>
        <p:spPr bwMode="auto">
          <a:xfrm rot="-5400000">
            <a:off x="-458787" y="3430588"/>
            <a:ext cx="2909887" cy="274637"/>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Residual Mass Fraction, w/w</a:t>
            </a:r>
            <a:endParaRPr lang="en-US" sz="1800">
              <a:latin typeface="Helvetica" pitchFamily="16" charset="0"/>
            </a:endParaRPr>
          </a:p>
        </p:txBody>
      </p:sp>
      <p:sp>
        <p:nvSpPr>
          <p:cNvPr id="5139" name="Rectangle 107"/>
          <p:cNvSpPr>
            <a:spLocks noChangeArrowheads="1"/>
          </p:cNvSpPr>
          <p:nvPr/>
        </p:nvSpPr>
        <p:spPr bwMode="auto">
          <a:xfrm>
            <a:off x="2690813" y="5861050"/>
            <a:ext cx="3481387" cy="274638"/>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Weight Percent Phosphorus (% P)</a:t>
            </a:r>
            <a:endParaRPr lang="en-US" sz="1800">
              <a:latin typeface="Helvetica" pitchFamily="16" charset="0"/>
            </a:endParaRPr>
          </a:p>
        </p:txBody>
      </p:sp>
      <p:sp>
        <p:nvSpPr>
          <p:cNvPr id="5140" name="Rectangle 108"/>
          <p:cNvSpPr>
            <a:spLocks noChangeArrowheads="1"/>
          </p:cNvSpPr>
          <p:nvPr/>
        </p:nvSpPr>
        <p:spPr bwMode="auto">
          <a:xfrm>
            <a:off x="6172200" y="4572000"/>
            <a:ext cx="2495550" cy="549275"/>
          </a:xfrm>
          <a:prstGeom prst="rect">
            <a:avLst/>
          </a:prstGeom>
          <a:noFill/>
          <a:ln w="9525">
            <a:noFill/>
            <a:miter lim="800000"/>
            <a:headEnd/>
            <a:tailEnd/>
          </a:ln>
        </p:spPr>
        <p:txBody>
          <a:bodyPr>
            <a:spAutoFit/>
          </a:bodyPr>
          <a:lstStyle/>
          <a:p>
            <a:pPr algn="ctr"/>
            <a:r>
              <a:rPr lang="en-US" sz="1800" b="0" u="none">
                <a:solidFill>
                  <a:schemeClr val="accent2"/>
                </a:solidFill>
                <a:latin typeface="Helvetica" pitchFamily="16" charset="0"/>
              </a:rPr>
              <a:t>MCC or TGA</a:t>
            </a:r>
          </a:p>
          <a:p>
            <a:pPr algn="ctr"/>
            <a:r>
              <a:rPr lang="en-US" sz="1200" b="0" u="none">
                <a:solidFill>
                  <a:schemeClr val="accent2"/>
                </a:solidFill>
                <a:latin typeface="Helvetica" pitchFamily="16" charset="0"/>
              </a:rPr>
              <a:t>(no increase in char yield with P)</a:t>
            </a:r>
          </a:p>
        </p:txBody>
      </p:sp>
      <p:sp>
        <p:nvSpPr>
          <p:cNvPr id="5141" name="Rectangle 109"/>
          <p:cNvSpPr>
            <a:spLocks noChangeArrowheads="1"/>
          </p:cNvSpPr>
          <p:nvPr/>
        </p:nvSpPr>
        <p:spPr bwMode="auto">
          <a:xfrm>
            <a:off x="6324600" y="1524000"/>
            <a:ext cx="1924050" cy="366713"/>
          </a:xfrm>
          <a:prstGeom prst="rect">
            <a:avLst/>
          </a:prstGeom>
          <a:noFill/>
          <a:ln w="9525">
            <a:noFill/>
            <a:miter lim="800000"/>
            <a:headEnd/>
            <a:tailEnd/>
          </a:ln>
        </p:spPr>
        <p:txBody>
          <a:bodyPr wrap="none">
            <a:spAutoFit/>
          </a:bodyPr>
          <a:lstStyle/>
          <a:p>
            <a:r>
              <a:rPr lang="en-US" sz="1800" b="0" u="none">
                <a:solidFill>
                  <a:srgbClr val="07601A"/>
                </a:solidFill>
                <a:latin typeface="Helvetica" pitchFamily="16" charset="0"/>
              </a:rPr>
              <a:t>Cone calorimeter</a:t>
            </a:r>
          </a:p>
        </p:txBody>
      </p:sp>
      <p:sp>
        <p:nvSpPr>
          <p:cNvPr id="5142" name="Rectangle 110"/>
          <p:cNvSpPr>
            <a:spLocks noChangeArrowheads="1"/>
          </p:cNvSpPr>
          <p:nvPr/>
        </p:nvSpPr>
        <p:spPr bwMode="auto">
          <a:xfrm>
            <a:off x="2057400" y="4870450"/>
            <a:ext cx="431800" cy="304800"/>
          </a:xfrm>
          <a:prstGeom prst="rect">
            <a:avLst/>
          </a:prstGeom>
          <a:noFill/>
          <a:ln w="9525">
            <a:noFill/>
            <a:miter lim="800000"/>
            <a:headEnd/>
            <a:tailEnd/>
          </a:ln>
        </p:spPr>
        <p:txBody>
          <a:bodyPr wrap="none">
            <a:spAutoFit/>
          </a:bodyPr>
          <a:lstStyle/>
          <a:p>
            <a:r>
              <a:rPr lang="en-US" sz="1400" b="0" u="none">
                <a:latin typeface="Helvetica" pitchFamily="16" charset="0"/>
              </a:rPr>
              <a:t>PC</a:t>
            </a:r>
          </a:p>
        </p:txBody>
      </p:sp>
      <p:sp>
        <p:nvSpPr>
          <p:cNvPr id="5143" name="Rectangle 111"/>
          <p:cNvSpPr>
            <a:spLocks noChangeArrowheads="1"/>
          </p:cNvSpPr>
          <p:nvPr/>
        </p:nvSpPr>
        <p:spPr bwMode="auto">
          <a:xfrm>
            <a:off x="3160713" y="4038600"/>
            <a:ext cx="851515" cy="307777"/>
          </a:xfrm>
          <a:prstGeom prst="rect">
            <a:avLst/>
          </a:prstGeom>
          <a:noFill/>
          <a:ln w="9525">
            <a:noFill/>
            <a:miter lim="800000"/>
            <a:headEnd/>
            <a:tailEnd/>
          </a:ln>
        </p:spPr>
        <p:txBody>
          <a:bodyPr wrap="none">
            <a:spAutoFit/>
          </a:bodyPr>
          <a:lstStyle/>
          <a:p>
            <a:r>
              <a:rPr lang="en-US" sz="1400" b="0" u="none" dirty="0" smtClean="0">
                <a:latin typeface="Helvetica" pitchFamily="16" charset="0"/>
              </a:rPr>
              <a:t>CO3000</a:t>
            </a:r>
            <a:endParaRPr lang="en-US" sz="1400" b="0" u="none" dirty="0">
              <a:latin typeface="Helvetica" pitchFamily="16" charset="0"/>
            </a:endParaRPr>
          </a:p>
        </p:txBody>
      </p:sp>
      <p:sp>
        <p:nvSpPr>
          <p:cNvPr id="5144" name="Rectangle 112"/>
          <p:cNvSpPr>
            <a:spLocks noChangeArrowheads="1"/>
          </p:cNvSpPr>
          <p:nvPr/>
        </p:nvSpPr>
        <p:spPr bwMode="auto">
          <a:xfrm>
            <a:off x="4114800" y="4038600"/>
            <a:ext cx="851515" cy="307777"/>
          </a:xfrm>
          <a:prstGeom prst="rect">
            <a:avLst/>
          </a:prstGeom>
          <a:noFill/>
          <a:ln w="9525">
            <a:noFill/>
            <a:miter lim="800000"/>
            <a:headEnd/>
            <a:tailEnd/>
          </a:ln>
        </p:spPr>
        <p:txBody>
          <a:bodyPr wrap="none">
            <a:spAutoFit/>
          </a:bodyPr>
          <a:lstStyle/>
          <a:p>
            <a:r>
              <a:rPr lang="en-US" sz="1400" b="0" u="none" dirty="0" smtClean="0">
                <a:latin typeface="Helvetica" pitchFamily="16" charset="0"/>
              </a:rPr>
              <a:t>CO6000</a:t>
            </a:r>
            <a:endParaRPr lang="en-US" sz="1400" b="0" u="none" dirty="0">
              <a:latin typeface="Helvetica" pitchFamily="16" charset="0"/>
            </a:endParaRPr>
          </a:p>
        </p:txBody>
      </p:sp>
      <p:sp>
        <p:nvSpPr>
          <p:cNvPr id="5145" name="Rectangle 113"/>
          <p:cNvSpPr>
            <a:spLocks noChangeArrowheads="1"/>
          </p:cNvSpPr>
          <p:nvPr/>
        </p:nvSpPr>
        <p:spPr bwMode="auto">
          <a:xfrm>
            <a:off x="5715000" y="4267200"/>
            <a:ext cx="939800" cy="304800"/>
          </a:xfrm>
          <a:prstGeom prst="rect">
            <a:avLst/>
          </a:prstGeom>
          <a:noFill/>
          <a:ln w="9525">
            <a:noFill/>
            <a:miter lim="800000"/>
            <a:headEnd/>
            <a:tailEnd/>
          </a:ln>
        </p:spPr>
        <p:txBody>
          <a:bodyPr>
            <a:spAutoFit/>
          </a:bodyPr>
          <a:lstStyle/>
          <a:p>
            <a:pPr algn="ctr"/>
            <a:r>
              <a:rPr lang="en-US" sz="1400" b="0" u="none" dirty="0" smtClean="0">
                <a:latin typeface="Helvetica" pitchFamily="16" charset="0"/>
              </a:rPr>
              <a:t>HM1100</a:t>
            </a:r>
            <a:endParaRPr lang="en-US" sz="1400" b="0" u="none" dirty="0">
              <a:latin typeface="Helvetica" pitchFamily="16" charset="0"/>
            </a:endParaRPr>
          </a:p>
        </p:txBody>
      </p:sp>
      <p:sp>
        <p:nvSpPr>
          <p:cNvPr id="30837" name="Line 117"/>
          <p:cNvSpPr>
            <a:spLocks noChangeShapeType="1"/>
          </p:cNvSpPr>
          <p:nvPr/>
        </p:nvSpPr>
        <p:spPr bwMode="auto">
          <a:xfrm>
            <a:off x="5562600" y="2286000"/>
            <a:ext cx="0" cy="1143000"/>
          </a:xfrm>
          <a:prstGeom prst="line">
            <a:avLst/>
          </a:prstGeom>
          <a:noFill/>
          <a:ln w="9525">
            <a:solidFill>
              <a:schemeClr val="tx1"/>
            </a:solidFill>
            <a:round/>
            <a:headEnd type="arrow" w="med" len="med"/>
            <a:tailEnd/>
          </a:ln>
          <a:effectLst/>
        </p:spPr>
        <p:txBody>
          <a:bodyPr wrap="none" anchor="ctr"/>
          <a:lstStyle/>
          <a:p>
            <a:pPr>
              <a:defRPr/>
            </a:pPr>
            <a:endParaRPr lang="en-US"/>
          </a:p>
        </p:txBody>
      </p:sp>
      <p:sp>
        <p:nvSpPr>
          <p:cNvPr id="30838" name="Rectangle 118"/>
          <p:cNvSpPr>
            <a:spLocks noChangeArrowheads="1"/>
          </p:cNvSpPr>
          <p:nvPr/>
        </p:nvSpPr>
        <p:spPr bwMode="auto">
          <a:xfrm>
            <a:off x="4648200" y="3373438"/>
            <a:ext cx="2063750" cy="366712"/>
          </a:xfrm>
          <a:prstGeom prst="rect">
            <a:avLst/>
          </a:prstGeom>
          <a:noFill/>
          <a:ln w="9525">
            <a:noFill/>
            <a:miter lim="800000"/>
            <a:headEnd/>
            <a:tailEnd/>
          </a:ln>
          <a:effectLst/>
        </p:spPr>
        <p:txBody>
          <a:bodyPr wrap="none">
            <a:spAutoFit/>
          </a:bodyPr>
          <a:lstStyle/>
          <a:p>
            <a:pPr>
              <a:defRPr/>
            </a:pPr>
            <a:r>
              <a:rPr lang="en-US" sz="1800" b="0" i="1" u="none" dirty="0" err="1">
                <a:latin typeface="Helvetica" pitchFamily="16" charset="0"/>
              </a:rPr>
              <a:t>Unpyrolyzed</a:t>
            </a:r>
            <a:r>
              <a:rPr lang="en-US" sz="1800" b="0" i="1" u="none" dirty="0">
                <a:latin typeface="Helvetica" pitchFamily="16" charset="0"/>
              </a:rPr>
              <a:t> mass</a:t>
            </a:r>
          </a:p>
        </p:txBody>
      </p:sp>
      <p:sp>
        <p:nvSpPr>
          <p:cNvPr id="30839" name="Line 119"/>
          <p:cNvSpPr>
            <a:spLocks noChangeShapeType="1"/>
          </p:cNvSpPr>
          <p:nvPr/>
        </p:nvSpPr>
        <p:spPr bwMode="auto">
          <a:xfrm>
            <a:off x="5562600" y="3733800"/>
            <a:ext cx="0" cy="990600"/>
          </a:xfrm>
          <a:prstGeom prst="line">
            <a:avLst/>
          </a:prstGeom>
          <a:noFill/>
          <a:ln w="9525">
            <a:solidFill>
              <a:schemeClr val="tx1"/>
            </a:solidFill>
            <a:round/>
            <a:headEnd/>
            <a:tailEnd/>
          </a:ln>
          <a:effectLst/>
        </p:spPr>
        <p:txBody>
          <a:bodyPr wrap="none" anchor="ctr"/>
          <a:lstStyle/>
          <a:p>
            <a:pPr>
              <a:defRPr/>
            </a:pPr>
            <a:endParaRPr lang="en-US"/>
          </a:p>
        </p:txBody>
      </p:sp>
      <p:sp>
        <p:nvSpPr>
          <p:cNvPr id="100" name="Title 99"/>
          <p:cNvSpPr>
            <a:spLocks noGrp="1"/>
          </p:cNvSpPr>
          <p:nvPr>
            <p:ph type="title"/>
          </p:nvPr>
        </p:nvSpPr>
        <p:spPr/>
        <p:txBody>
          <a:bodyPr/>
          <a:lstStyle/>
          <a:p>
            <a:r>
              <a:rPr lang="en-US" sz="2000" dirty="0" smtClean="0"/>
              <a:t>Higher Residual Mass in Cone Because Surface Layer Protects Underlying Polymer from Pyrolysis</a:t>
            </a:r>
            <a:endParaRPr lang="en-US" sz="20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Line 1027"/>
          <p:cNvSpPr>
            <a:spLocks noChangeShapeType="1"/>
          </p:cNvSpPr>
          <p:nvPr/>
        </p:nvSpPr>
        <p:spPr bwMode="auto">
          <a:xfrm>
            <a:off x="2128838" y="2106613"/>
            <a:ext cx="4572000" cy="2781300"/>
          </a:xfrm>
          <a:prstGeom prst="line">
            <a:avLst/>
          </a:prstGeom>
          <a:noFill/>
          <a:ln w="25400">
            <a:solidFill>
              <a:srgbClr val="07601A"/>
            </a:solidFill>
            <a:round/>
            <a:headEnd/>
            <a:tailEnd/>
          </a:ln>
        </p:spPr>
        <p:txBody>
          <a:bodyPr/>
          <a:lstStyle/>
          <a:p>
            <a:endParaRPr lang="en-US"/>
          </a:p>
        </p:txBody>
      </p:sp>
      <p:sp>
        <p:nvSpPr>
          <p:cNvPr id="6147" name="Line 1028"/>
          <p:cNvSpPr>
            <a:spLocks noChangeShapeType="1"/>
          </p:cNvSpPr>
          <p:nvPr/>
        </p:nvSpPr>
        <p:spPr bwMode="auto">
          <a:xfrm flipV="1">
            <a:off x="2128838" y="2252663"/>
            <a:ext cx="4572000" cy="0"/>
          </a:xfrm>
          <a:prstGeom prst="line">
            <a:avLst/>
          </a:prstGeom>
          <a:noFill/>
          <a:ln w="25400">
            <a:solidFill>
              <a:srgbClr val="0000D4"/>
            </a:solidFill>
            <a:round/>
            <a:headEnd/>
            <a:tailEnd/>
          </a:ln>
        </p:spPr>
        <p:txBody>
          <a:bodyPr/>
          <a:lstStyle/>
          <a:p>
            <a:endParaRPr lang="en-US"/>
          </a:p>
        </p:txBody>
      </p:sp>
      <p:grpSp>
        <p:nvGrpSpPr>
          <p:cNvPr id="2" name="Group 1065"/>
          <p:cNvGrpSpPr>
            <a:grpSpLocks/>
          </p:cNvGrpSpPr>
          <p:nvPr/>
        </p:nvGrpSpPr>
        <p:grpSpPr bwMode="auto">
          <a:xfrm>
            <a:off x="2141538" y="1624013"/>
            <a:ext cx="76200" cy="3659187"/>
            <a:chOff x="1592" y="1296"/>
            <a:chExt cx="48" cy="2305"/>
          </a:xfrm>
        </p:grpSpPr>
        <p:sp>
          <p:nvSpPr>
            <p:cNvPr id="6214" name="Line 1029"/>
            <p:cNvSpPr>
              <a:spLocks noChangeShapeType="1"/>
            </p:cNvSpPr>
            <p:nvPr/>
          </p:nvSpPr>
          <p:spPr bwMode="auto">
            <a:xfrm>
              <a:off x="1592" y="3600"/>
              <a:ext cx="48" cy="1"/>
            </a:xfrm>
            <a:prstGeom prst="line">
              <a:avLst/>
            </a:prstGeom>
            <a:noFill/>
            <a:ln w="12700">
              <a:solidFill>
                <a:srgbClr val="000000"/>
              </a:solidFill>
              <a:round/>
              <a:headEnd/>
              <a:tailEnd/>
            </a:ln>
          </p:spPr>
          <p:txBody>
            <a:bodyPr/>
            <a:lstStyle/>
            <a:p>
              <a:endParaRPr lang="en-US"/>
            </a:p>
          </p:txBody>
        </p:sp>
        <p:sp>
          <p:nvSpPr>
            <p:cNvPr id="6215" name="Line 1030"/>
            <p:cNvSpPr>
              <a:spLocks noChangeShapeType="1"/>
            </p:cNvSpPr>
            <p:nvPr/>
          </p:nvSpPr>
          <p:spPr bwMode="auto">
            <a:xfrm>
              <a:off x="1592" y="3272"/>
              <a:ext cx="48" cy="1"/>
            </a:xfrm>
            <a:prstGeom prst="line">
              <a:avLst/>
            </a:prstGeom>
            <a:noFill/>
            <a:ln w="12700">
              <a:solidFill>
                <a:srgbClr val="000000"/>
              </a:solidFill>
              <a:round/>
              <a:headEnd/>
              <a:tailEnd/>
            </a:ln>
          </p:spPr>
          <p:txBody>
            <a:bodyPr/>
            <a:lstStyle/>
            <a:p>
              <a:endParaRPr lang="en-US"/>
            </a:p>
          </p:txBody>
        </p:sp>
        <p:sp>
          <p:nvSpPr>
            <p:cNvPr id="6216" name="Line 1031"/>
            <p:cNvSpPr>
              <a:spLocks noChangeShapeType="1"/>
            </p:cNvSpPr>
            <p:nvPr/>
          </p:nvSpPr>
          <p:spPr bwMode="auto">
            <a:xfrm>
              <a:off x="1592" y="2944"/>
              <a:ext cx="48" cy="1"/>
            </a:xfrm>
            <a:prstGeom prst="line">
              <a:avLst/>
            </a:prstGeom>
            <a:noFill/>
            <a:ln w="12700">
              <a:solidFill>
                <a:srgbClr val="000000"/>
              </a:solidFill>
              <a:round/>
              <a:headEnd/>
              <a:tailEnd/>
            </a:ln>
          </p:spPr>
          <p:txBody>
            <a:bodyPr/>
            <a:lstStyle/>
            <a:p>
              <a:endParaRPr lang="en-US"/>
            </a:p>
          </p:txBody>
        </p:sp>
        <p:sp>
          <p:nvSpPr>
            <p:cNvPr id="6217" name="Line 1032"/>
            <p:cNvSpPr>
              <a:spLocks noChangeShapeType="1"/>
            </p:cNvSpPr>
            <p:nvPr/>
          </p:nvSpPr>
          <p:spPr bwMode="auto">
            <a:xfrm>
              <a:off x="1592" y="2616"/>
              <a:ext cx="48" cy="1"/>
            </a:xfrm>
            <a:prstGeom prst="line">
              <a:avLst/>
            </a:prstGeom>
            <a:noFill/>
            <a:ln w="12700">
              <a:solidFill>
                <a:srgbClr val="000000"/>
              </a:solidFill>
              <a:round/>
              <a:headEnd/>
              <a:tailEnd/>
            </a:ln>
          </p:spPr>
          <p:txBody>
            <a:bodyPr/>
            <a:lstStyle/>
            <a:p>
              <a:endParaRPr lang="en-US"/>
            </a:p>
          </p:txBody>
        </p:sp>
        <p:sp>
          <p:nvSpPr>
            <p:cNvPr id="6218" name="Line 1033"/>
            <p:cNvSpPr>
              <a:spLocks noChangeShapeType="1"/>
            </p:cNvSpPr>
            <p:nvPr/>
          </p:nvSpPr>
          <p:spPr bwMode="auto">
            <a:xfrm>
              <a:off x="1592" y="2280"/>
              <a:ext cx="48" cy="1"/>
            </a:xfrm>
            <a:prstGeom prst="line">
              <a:avLst/>
            </a:prstGeom>
            <a:noFill/>
            <a:ln w="12700">
              <a:solidFill>
                <a:srgbClr val="000000"/>
              </a:solidFill>
              <a:round/>
              <a:headEnd/>
              <a:tailEnd/>
            </a:ln>
          </p:spPr>
          <p:txBody>
            <a:bodyPr/>
            <a:lstStyle/>
            <a:p>
              <a:endParaRPr lang="en-US"/>
            </a:p>
          </p:txBody>
        </p:sp>
        <p:sp>
          <p:nvSpPr>
            <p:cNvPr id="6219" name="Line 1034"/>
            <p:cNvSpPr>
              <a:spLocks noChangeShapeType="1"/>
            </p:cNvSpPr>
            <p:nvPr/>
          </p:nvSpPr>
          <p:spPr bwMode="auto">
            <a:xfrm>
              <a:off x="1592" y="1952"/>
              <a:ext cx="48" cy="1"/>
            </a:xfrm>
            <a:prstGeom prst="line">
              <a:avLst/>
            </a:prstGeom>
            <a:noFill/>
            <a:ln w="12700">
              <a:solidFill>
                <a:srgbClr val="000000"/>
              </a:solidFill>
              <a:round/>
              <a:headEnd/>
              <a:tailEnd/>
            </a:ln>
          </p:spPr>
          <p:txBody>
            <a:bodyPr/>
            <a:lstStyle/>
            <a:p>
              <a:endParaRPr lang="en-US"/>
            </a:p>
          </p:txBody>
        </p:sp>
        <p:sp>
          <p:nvSpPr>
            <p:cNvPr id="6220" name="Line 1035"/>
            <p:cNvSpPr>
              <a:spLocks noChangeShapeType="1"/>
            </p:cNvSpPr>
            <p:nvPr/>
          </p:nvSpPr>
          <p:spPr bwMode="auto">
            <a:xfrm>
              <a:off x="1592" y="1624"/>
              <a:ext cx="48" cy="1"/>
            </a:xfrm>
            <a:prstGeom prst="line">
              <a:avLst/>
            </a:prstGeom>
            <a:noFill/>
            <a:ln w="12700">
              <a:solidFill>
                <a:srgbClr val="000000"/>
              </a:solidFill>
              <a:round/>
              <a:headEnd/>
              <a:tailEnd/>
            </a:ln>
          </p:spPr>
          <p:txBody>
            <a:bodyPr/>
            <a:lstStyle/>
            <a:p>
              <a:endParaRPr lang="en-US"/>
            </a:p>
          </p:txBody>
        </p:sp>
        <p:sp>
          <p:nvSpPr>
            <p:cNvPr id="6221" name="Line 1036"/>
            <p:cNvSpPr>
              <a:spLocks noChangeShapeType="1"/>
            </p:cNvSpPr>
            <p:nvPr/>
          </p:nvSpPr>
          <p:spPr bwMode="auto">
            <a:xfrm>
              <a:off x="1592" y="1296"/>
              <a:ext cx="48" cy="1"/>
            </a:xfrm>
            <a:prstGeom prst="line">
              <a:avLst/>
            </a:prstGeom>
            <a:noFill/>
            <a:ln w="12700">
              <a:solidFill>
                <a:srgbClr val="000000"/>
              </a:solidFill>
              <a:round/>
              <a:headEnd/>
              <a:tailEnd/>
            </a:ln>
          </p:spPr>
          <p:txBody>
            <a:bodyPr/>
            <a:lstStyle/>
            <a:p>
              <a:endParaRPr lang="en-US"/>
            </a:p>
          </p:txBody>
        </p:sp>
        <p:sp>
          <p:nvSpPr>
            <p:cNvPr id="6222" name="Line 1037"/>
            <p:cNvSpPr>
              <a:spLocks noChangeShapeType="1"/>
            </p:cNvSpPr>
            <p:nvPr/>
          </p:nvSpPr>
          <p:spPr bwMode="auto">
            <a:xfrm>
              <a:off x="1592" y="3536"/>
              <a:ext cx="24" cy="1"/>
            </a:xfrm>
            <a:prstGeom prst="line">
              <a:avLst/>
            </a:prstGeom>
            <a:noFill/>
            <a:ln w="12700">
              <a:solidFill>
                <a:srgbClr val="000000"/>
              </a:solidFill>
              <a:round/>
              <a:headEnd/>
              <a:tailEnd/>
            </a:ln>
          </p:spPr>
          <p:txBody>
            <a:bodyPr/>
            <a:lstStyle/>
            <a:p>
              <a:endParaRPr lang="en-US"/>
            </a:p>
          </p:txBody>
        </p:sp>
        <p:sp>
          <p:nvSpPr>
            <p:cNvPr id="6223" name="Line 1038"/>
            <p:cNvSpPr>
              <a:spLocks noChangeShapeType="1"/>
            </p:cNvSpPr>
            <p:nvPr/>
          </p:nvSpPr>
          <p:spPr bwMode="auto">
            <a:xfrm>
              <a:off x="1592" y="3472"/>
              <a:ext cx="24" cy="1"/>
            </a:xfrm>
            <a:prstGeom prst="line">
              <a:avLst/>
            </a:prstGeom>
            <a:noFill/>
            <a:ln w="12700">
              <a:solidFill>
                <a:srgbClr val="000000"/>
              </a:solidFill>
              <a:round/>
              <a:headEnd/>
              <a:tailEnd/>
            </a:ln>
          </p:spPr>
          <p:txBody>
            <a:bodyPr/>
            <a:lstStyle/>
            <a:p>
              <a:endParaRPr lang="en-US"/>
            </a:p>
          </p:txBody>
        </p:sp>
        <p:sp>
          <p:nvSpPr>
            <p:cNvPr id="6224" name="Line 1039"/>
            <p:cNvSpPr>
              <a:spLocks noChangeShapeType="1"/>
            </p:cNvSpPr>
            <p:nvPr/>
          </p:nvSpPr>
          <p:spPr bwMode="auto">
            <a:xfrm>
              <a:off x="1592" y="3400"/>
              <a:ext cx="24" cy="1"/>
            </a:xfrm>
            <a:prstGeom prst="line">
              <a:avLst/>
            </a:prstGeom>
            <a:noFill/>
            <a:ln w="12700">
              <a:solidFill>
                <a:srgbClr val="000000"/>
              </a:solidFill>
              <a:round/>
              <a:headEnd/>
              <a:tailEnd/>
            </a:ln>
          </p:spPr>
          <p:txBody>
            <a:bodyPr/>
            <a:lstStyle/>
            <a:p>
              <a:endParaRPr lang="en-US"/>
            </a:p>
          </p:txBody>
        </p:sp>
        <p:sp>
          <p:nvSpPr>
            <p:cNvPr id="6225" name="Line 1040"/>
            <p:cNvSpPr>
              <a:spLocks noChangeShapeType="1"/>
            </p:cNvSpPr>
            <p:nvPr/>
          </p:nvSpPr>
          <p:spPr bwMode="auto">
            <a:xfrm>
              <a:off x="1592" y="3336"/>
              <a:ext cx="24" cy="1"/>
            </a:xfrm>
            <a:prstGeom prst="line">
              <a:avLst/>
            </a:prstGeom>
            <a:noFill/>
            <a:ln w="12700">
              <a:solidFill>
                <a:srgbClr val="000000"/>
              </a:solidFill>
              <a:round/>
              <a:headEnd/>
              <a:tailEnd/>
            </a:ln>
          </p:spPr>
          <p:txBody>
            <a:bodyPr/>
            <a:lstStyle/>
            <a:p>
              <a:endParaRPr lang="en-US"/>
            </a:p>
          </p:txBody>
        </p:sp>
        <p:sp>
          <p:nvSpPr>
            <p:cNvPr id="6226" name="Line 1041"/>
            <p:cNvSpPr>
              <a:spLocks noChangeShapeType="1"/>
            </p:cNvSpPr>
            <p:nvPr/>
          </p:nvSpPr>
          <p:spPr bwMode="auto">
            <a:xfrm>
              <a:off x="1592" y="3208"/>
              <a:ext cx="24" cy="1"/>
            </a:xfrm>
            <a:prstGeom prst="line">
              <a:avLst/>
            </a:prstGeom>
            <a:noFill/>
            <a:ln w="12700">
              <a:solidFill>
                <a:srgbClr val="000000"/>
              </a:solidFill>
              <a:round/>
              <a:headEnd/>
              <a:tailEnd/>
            </a:ln>
          </p:spPr>
          <p:txBody>
            <a:bodyPr/>
            <a:lstStyle/>
            <a:p>
              <a:endParaRPr lang="en-US"/>
            </a:p>
          </p:txBody>
        </p:sp>
        <p:sp>
          <p:nvSpPr>
            <p:cNvPr id="6227" name="Line 1042"/>
            <p:cNvSpPr>
              <a:spLocks noChangeShapeType="1"/>
            </p:cNvSpPr>
            <p:nvPr/>
          </p:nvSpPr>
          <p:spPr bwMode="auto">
            <a:xfrm>
              <a:off x="1592" y="3136"/>
              <a:ext cx="24" cy="1"/>
            </a:xfrm>
            <a:prstGeom prst="line">
              <a:avLst/>
            </a:prstGeom>
            <a:noFill/>
            <a:ln w="12700">
              <a:solidFill>
                <a:srgbClr val="000000"/>
              </a:solidFill>
              <a:round/>
              <a:headEnd/>
              <a:tailEnd/>
            </a:ln>
          </p:spPr>
          <p:txBody>
            <a:bodyPr/>
            <a:lstStyle/>
            <a:p>
              <a:endParaRPr lang="en-US"/>
            </a:p>
          </p:txBody>
        </p:sp>
        <p:sp>
          <p:nvSpPr>
            <p:cNvPr id="6228" name="Line 1043"/>
            <p:cNvSpPr>
              <a:spLocks noChangeShapeType="1"/>
            </p:cNvSpPr>
            <p:nvPr/>
          </p:nvSpPr>
          <p:spPr bwMode="auto">
            <a:xfrm>
              <a:off x="1592" y="3072"/>
              <a:ext cx="24" cy="1"/>
            </a:xfrm>
            <a:prstGeom prst="line">
              <a:avLst/>
            </a:prstGeom>
            <a:noFill/>
            <a:ln w="12700">
              <a:solidFill>
                <a:srgbClr val="000000"/>
              </a:solidFill>
              <a:round/>
              <a:headEnd/>
              <a:tailEnd/>
            </a:ln>
          </p:spPr>
          <p:txBody>
            <a:bodyPr/>
            <a:lstStyle/>
            <a:p>
              <a:endParaRPr lang="en-US"/>
            </a:p>
          </p:txBody>
        </p:sp>
        <p:sp>
          <p:nvSpPr>
            <p:cNvPr id="6229" name="Line 1044"/>
            <p:cNvSpPr>
              <a:spLocks noChangeShapeType="1"/>
            </p:cNvSpPr>
            <p:nvPr/>
          </p:nvSpPr>
          <p:spPr bwMode="auto">
            <a:xfrm>
              <a:off x="1592" y="3008"/>
              <a:ext cx="24" cy="1"/>
            </a:xfrm>
            <a:prstGeom prst="line">
              <a:avLst/>
            </a:prstGeom>
            <a:noFill/>
            <a:ln w="12700">
              <a:solidFill>
                <a:srgbClr val="000000"/>
              </a:solidFill>
              <a:round/>
              <a:headEnd/>
              <a:tailEnd/>
            </a:ln>
          </p:spPr>
          <p:txBody>
            <a:bodyPr/>
            <a:lstStyle/>
            <a:p>
              <a:endParaRPr lang="en-US"/>
            </a:p>
          </p:txBody>
        </p:sp>
        <p:sp>
          <p:nvSpPr>
            <p:cNvPr id="6230" name="Line 1045"/>
            <p:cNvSpPr>
              <a:spLocks noChangeShapeType="1"/>
            </p:cNvSpPr>
            <p:nvPr/>
          </p:nvSpPr>
          <p:spPr bwMode="auto">
            <a:xfrm>
              <a:off x="1592" y="2880"/>
              <a:ext cx="24" cy="1"/>
            </a:xfrm>
            <a:prstGeom prst="line">
              <a:avLst/>
            </a:prstGeom>
            <a:noFill/>
            <a:ln w="12700">
              <a:solidFill>
                <a:srgbClr val="000000"/>
              </a:solidFill>
              <a:round/>
              <a:headEnd/>
              <a:tailEnd/>
            </a:ln>
          </p:spPr>
          <p:txBody>
            <a:bodyPr/>
            <a:lstStyle/>
            <a:p>
              <a:endParaRPr lang="en-US"/>
            </a:p>
          </p:txBody>
        </p:sp>
        <p:sp>
          <p:nvSpPr>
            <p:cNvPr id="6231" name="Line 1046"/>
            <p:cNvSpPr>
              <a:spLocks noChangeShapeType="1"/>
            </p:cNvSpPr>
            <p:nvPr/>
          </p:nvSpPr>
          <p:spPr bwMode="auto">
            <a:xfrm>
              <a:off x="1592" y="2808"/>
              <a:ext cx="24" cy="1"/>
            </a:xfrm>
            <a:prstGeom prst="line">
              <a:avLst/>
            </a:prstGeom>
            <a:noFill/>
            <a:ln w="12700">
              <a:solidFill>
                <a:srgbClr val="000000"/>
              </a:solidFill>
              <a:round/>
              <a:headEnd/>
              <a:tailEnd/>
            </a:ln>
          </p:spPr>
          <p:txBody>
            <a:bodyPr/>
            <a:lstStyle/>
            <a:p>
              <a:endParaRPr lang="en-US"/>
            </a:p>
          </p:txBody>
        </p:sp>
        <p:sp>
          <p:nvSpPr>
            <p:cNvPr id="6232" name="Line 1047"/>
            <p:cNvSpPr>
              <a:spLocks noChangeShapeType="1"/>
            </p:cNvSpPr>
            <p:nvPr/>
          </p:nvSpPr>
          <p:spPr bwMode="auto">
            <a:xfrm>
              <a:off x="1592" y="2744"/>
              <a:ext cx="24" cy="1"/>
            </a:xfrm>
            <a:prstGeom prst="line">
              <a:avLst/>
            </a:prstGeom>
            <a:noFill/>
            <a:ln w="12700">
              <a:solidFill>
                <a:srgbClr val="000000"/>
              </a:solidFill>
              <a:round/>
              <a:headEnd/>
              <a:tailEnd/>
            </a:ln>
          </p:spPr>
          <p:txBody>
            <a:bodyPr/>
            <a:lstStyle/>
            <a:p>
              <a:endParaRPr lang="en-US"/>
            </a:p>
          </p:txBody>
        </p:sp>
        <p:sp>
          <p:nvSpPr>
            <p:cNvPr id="6233" name="Line 1048"/>
            <p:cNvSpPr>
              <a:spLocks noChangeShapeType="1"/>
            </p:cNvSpPr>
            <p:nvPr/>
          </p:nvSpPr>
          <p:spPr bwMode="auto">
            <a:xfrm>
              <a:off x="1592" y="2680"/>
              <a:ext cx="24" cy="1"/>
            </a:xfrm>
            <a:prstGeom prst="line">
              <a:avLst/>
            </a:prstGeom>
            <a:noFill/>
            <a:ln w="12700">
              <a:solidFill>
                <a:srgbClr val="000000"/>
              </a:solidFill>
              <a:round/>
              <a:headEnd/>
              <a:tailEnd/>
            </a:ln>
          </p:spPr>
          <p:txBody>
            <a:bodyPr/>
            <a:lstStyle/>
            <a:p>
              <a:endParaRPr lang="en-US"/>
            </a:p>
          </p:txBody>
        </p:sp>
        <p:sp>
          <p:nvSpPr>
            <p:cNvPr id="6234" name="Line 1049"/>
            <p:cNvSpPr>
              <a:spLocks noChangeShapeType="1"/>
            </p:cNvSpPr>
            <p:nvPr/>
          </p:nvSpPr>
          <p:spPr bwMode="auto">
            <a:xfrm>
              <a:off x="1592" y="2544"/>
              <a:ext cx="24" cy="1"/>
            </a:xfrm>
            <a:prstGeom prst="line">
              <a:avLst/>
            </a:prstGeom>
            <a:noFill/>
            <a:ln w="12700">
              <a:solidFill>
                <a:srgbClr val="000000"/>
              </a:solidFill>
              <a:round/>
              <a:headEnd/>
              <a:tailEnd/>
            </a:ln>
          </p:spPr>
          <p:txBody>
            <a:bodyPr/>
            <a:lstStyle/>
            <a:p>
              <a:endParaRPr lang="en-US"/>
            </a:p>
          </p:txBody>
        </p:sp>
        <p:sp>
          <p:nvSpPr>
            <p:cNvPr id="6235" name="Line 1050"/>
            <p:cNvSpPr>
              <a:spLocks noChangeShapeType="1"/>
            </p:cNvSpPr>
            <p:nvPr/>
          </p:nvSpPr>
          <p:spPr bwMode="auto">
            <a:xfrm>
              <a:off x="1592" y="2480"/>
              <a:ext cx="24" cy="1"/>
            </a:xfrm>
            <a:prstGeom prst="line">
              <a:avLst/>
            </a:prstGeom>
            <a:noFill/>
            <a:ln w="12700">
              <a:solidFill>
                <a:srgbClr val="000000"/>
              </a:solidFill>
              <a:round/>
              <a:headEnd/>
              <a:tailEnd/>
            </a:ln>
          </p:spPr>
          <p:txBody>
            <a:bodyPr/>
            <a:lstStyle/>
            <a:p>
              <a:endParaRPr lang="en-US"/>
            </a:p>
          </p:txBody>
        </p:sp>
        <p:sp>
          <p:nvSpPr>
            <p:cNvPr id="6236" name="Line 1051"/>
            <p:cNvSpPr>
              <a:spLocks noChangeShapeType="1"/>
            </p:cNvSpPr>
            <p:nvPr/>
          </p:nvSpPr>
          <p:spPr bwMode="auto">
            <a:xfrm>
              <a:off x="1592" y="2416"/>
              <a:ext cx="24" cy="1"/>
            </a:xfrm>
            <a:prstGeom prst="line">
              <a:avLst/>
            </a:prstGeom>
            <a:noFill/>
            <a:ln w="12700">
              <a:solidFill>
                <a:srgbClr val="000000"/>
              </a:solidFill>
              <a:round/>
              <a:headEnd/>
              <a:tailEnd/>
            </a:ln>
          </p:spPr>
          <p:txBody>
            <a:bodyPr/>
            <a:lstStyle/>
            <a:p>
              <a:endParaRPr lang="en-US"/>
            </a:p>
          </p:txBody>
        </p:sp>
        <p:sp>
          <p:nvSpPr>
            <p:cNvPr id="6237" name="Line 1052"/>
            <p:cNvSpPr>
              <a:spLocks noChangeShapeType="1"/>
            </p:cNvSpPr>
            <p:nvPr/>
          </p:nvSpPr>
          <p:spPr bwMode="auto">
            <a:xfrm>
              <a:off x="1592" y="2352"/>
              <a:ext cx="24" cy="1"/>
            </a:xfrm>
            <a:prstGeom prst="line">
              <a:avLst/>
            </a:prstGeom>
            <a:noFill/>
            <a:ln w="12700">
              <a:solidFill>
                <a:srgbClr val="000000"/>
              </a:solidFill>
              <a:round/>
              <a:headEnd/>
              <a:tailEnd/>
            </a:ln>
          </p:spPr>
          <p:txBody>
            <a:bodyPr/>
            <a:lstStyle/>
            <a:p>
              <a:endParaRPr lang="en-US"/>
            </a:p>
          </p:txBody>
        </p:sp>
        <p:sp>
          <p:nvSpPr>
            <p:cNvPr id="6238" name="Line 1053"/>
            <p:cNvSpPr>
              <a:spLocks noChangeShapeType="1"/>
            </p:cNvSpPr>
            <p:nvPr/>
          </p:nvSpPr>
          <p:spPr bwMode="auto">
            <a:xfrm>
              <a:off x="1592" y="2216"/>
              <a:ext cx="24" cy="1"/>
            </a:xfrm>
            <a:prstGeom prst="line">
              <a:avLst/>
            </a:prstGeom>
            <a:noFill/>
            <a:ln w="12700">
              <a:solidFill>
                <a:srgbClr val="000000"/>
              </a:solidFill>
              <a:round/>
              <a:headEnd/>
              <a:tailEnd/>
            </a:ln>
          </p:spPr>
          <p:txBody>
            <a:bodyPr/>
            <a:lstStyle/>
            <a:p>
              <a:endParaRPr lang="en-US"/>
            </a:p>
          </p:txBody>
        </p:sp>
        <p:sp>
          <p:nvSpPr>
            <p:cNvPr id="6239" name="Line 1054"/>
            <p:cNvSpPr>
              <a:spLocks noChangeShapeType="1"/>
            </p:cNvSpPr>
            <p:nvPr/>
          </p:nvSpPr>
          <p:spPr bwMode="auto">
            <a:xfrm>
              <a:off x="1592" y="2152"/>
              <a:ext cx="24" cy="1"/>
            </a:xfrm>
            <a:prstGeom prst="line">
              <a:avLst/>
            </a:prstGeom>
            <a:noFill/>
            <a:ln w="12700">
              <a:solidFill>
                <a:srgbClr val="000000"/>
              </a:solidFill>
              <a:round/>
              <a:headEnd/>
              <a:tailEnd/>
            </a:ln>
          </p:spPr>
          <p:txBody>
            <a:bodyPr/>
            <a:lstStyle/>
            <a:p>
              <a:endParaRPr lang="en-US"/>
            </a:p>
          </p:txBody>
        </p:sp>
        <p:sp>
          <p:nvSpPr>
            <p:cNvPr id="6240" name="Line 1055"/>
            <p:cNvSpPr>
              <a:spLocks noChangeShapeType="1"/>
            </p:cNvSpPr>
            <p:nvPr/>
          </p:nvSpPr>
          <p:spPr bwMode="auto">
            <a:xfrm>
              <a:off x="1592" y="2088"/>
              <a:ext cx="24" cy="1"/>
            </a:xfrm>
            <a:prstGeom prst="line">
              <a:avLst/>
            </a:prstGeom>
            <a:noFill/>
            <a:ln w="12700">
              <a:solidFill>
                <a:srgbClr val="000000"/>
              </a:solidFill>
              <a:round/>
              <a:headEnd/>
              <a:tailEnd/>
            </a:ln>
          </p:spPr>
          <p:txBody>
            <a:bodyPr/>
            <a:lstStyle/>
            <a:p>
              <a:endParaRPr lang="en-US"/>
            </a:p>
          </p:txBody>
        </p:sp>
        <p:sp>
          <p:nvSpPr>
            <p:cNvPr id="6241" name="Line 1056"/>
            <p:cNvSpPr>
              <a:spLocks noChangeShapeType="1"/>
            </p:cNvSpPr>
            <p:nvPr/>
          </p:nvSpPr>
          <p:spPr bwMode="auto">
            <a:xfrm>
              <a:off x="1592" y="2024"/>
              <a:ext cx="24" cy="1"/>
            </a:xfrm>
            <a:prstGeom prst="line">
              <a:avLst/>
            </a:prstGeom>
            <a:noFill/>
            <a:ln w="12700">
              <a:solidFill>
                <a:srgbClr val="000000"/>
              </a:solidFill>
              <a:round/>
              <a:headEnd/>
              <a:tailEnd/>
            </a:ln>
          </p:spPr>
          <p:txBody>
            <a:bodyPr/>
            <a:lstStyle/>
            <a:p>
              <a:endParaRPr lang="en-US"/>
            </a:p>
          </p:txBody>
        </p:sp>
        <p:sp>
          <p:nvSpPr>
            <p:cNvPr id="6242" name="Line 1057"/>
            <p:cNvSpPr>
              <a:spLocks noChangeShapeType="1"/>
            </p:cNvSpPr>
            <p:nvPr/>
          </p:nvSpPr>
          <p:spPr bwMode="auto">
            <a:xfrm>
              <a:off x="1592" y="1888"/>
              <a:ext cx="24" cy="1"/>
            </a:xfrm>
            <a:prstGeom prst="line">
              <a:avLst/>
            </a:prstGeom>
            <a:noFill/>
            <a:ln w="12700">
              <a:solidFill>
                <a:srgbClr val="000000"/>
              </a:solidFill>
              <a:round/>
              <a:headEnd/>
              <a:tailEnd/>
            </a:ln>
          </p:spPr>
          <p:txBody>
            <a:bodyPr/>
            <a:lstStyle/>
            <a:p>
              <a:endParaRPr lang="en-US"/>
            </a:p>
          </p:txBody>
        </p:sp>
        <p:sp>
          <p:nvSpPr>
            <p:cNvPr id="6243" name="Line 1058"/>
            <p:cNvSpPr>
              <a:spLocks noChangeShapeType="1"/>
            </p:cNvSpPr>
            <p:nvPr/>
          </p:nvSpPr>
          <p:spPr bwMode="auto">
            <a:xfrm>
              <a:off x="1592" y="1824"/>
              <a:ext cx="24" cy="1"/>
            </a:xfrm>
            <a:prstGeom prst="line">
              <a:avLst/>
            </a:prstGeom>
            <a:noFill/>
            <a:ln w="12700">
              <a:solidFill>
                <a:srgbClr val="000000"/>
              </a:solidFill>
              <a:round/>
              <a:headEnd/>
              <a:tailEnd/>
            </a:ln>
          </p:spPr>
          <p:txBody>
            <a:bodyPr/>
            <a:lstStyle/>
            <a:p>
              <a:endParaRPr lang="en-US"/>
            </a:p>
          </p:txBody>
        </p:sp>
        <p:sp>
          <p:nvSpPr>
            <p:cNvPr id="6244" name="Line 1059"/>
            <p:cNvSpPr>
              <a:spLocks noChangeShapeType="1"/>
            </p:cNvSpPr>
            <p:nvPr/>
          </p:nvSpPr>
          <p:spPr bwMode="auto">
            <a:xfrm>
              <a:off x="1592" y="1760"/>
              <a:ext cx="24" cy="1"/>
            </a:xfrm>
            <a:prstGeom prst="line">
              <a:avLst/>
            </a:prstGeom>
            <a:noFill/>
            <a:ln w="12700">
              <a:solidFill>
                <a:srgbClr val="000000"/>
              </a:solidFill>
              <a:round/>
              <a:headEnd/>
              <a:tailEnd/>
            </a:ln>
          </p:spPr>
          <p:txBody>
            <a:bodyPr/>
            <a:lstStyle/>
            <a:p>
              <a:endParaRPr lang="en-US"/>
            </a:p>
          </p:txBody>
        </p:sp>
        <p:sp>
          <p:nvSpPr>
            <p:cNvPr id="6245" name="Line 1060"/>
            <p:cNvSpPr>
              <a:spLocks noChangeShapeType="1"/>
            </p:cNvSpPr>
            <p:nvPr/>
          </p:nvSpPr>
          <p:spPr bwMode="auto">
            <a:xfrm>
              <a:off x="1592" y="1688"/>
              <a:ext cx="24" cy="1"/>
            </a:xfrm>
            <a:prstGeom prst="line">
              <a:avLst/>
            </a:prstGeom>
            <a:noFill/>
            <a:ln w="12700">
              <a:solidFill>
                <a:srgbClr val="000000"/>
              </a:solidFill>
              <a:round/>
              <a:headEnd/>
              <a:tailEnd/>
            </a:ln>
          </p:spPr>
          <p:txBody>
            <a:bodyPr/>
            <a:lstStyle/>
            <a:p>
              <a:endParaRPr lang="en-US"/>
            </a:p>
          </p:txBody>
        </p:sp>
        <p:sp>
          <p:nvSpPr>
            <p:cNvPr id="6246" name="Line 1061"/>
            <p:cNvSpPr>
              <a:spLocks noChangeShapeType="1"/>
            </p:cNvSpPr>
            <p:nvPr/>
          </p:nvSpPr>
          <p:spPr bwMode="auto">
            <a:xfrm>
              <a:off x="1592" y="1560"/>
              <a:ext cx="24" cy="1"/>
            </a:xfrm>
            <a:prstGeom prst="line">
              <a:avLst/>
            </a:prstGeom>
            <a:noFill/>
            <a:ln w="12700">
              <a:solidFill>
                <a:srgbClr val="000000"/>
              </a:solidFill>
              <a:round/>
              <a:headEnd/>
              <a:tailEnd/>
            </a:ln>
          </p:spPr>
          <p:txBody>
            <a:bodyPr/>
            <a:lstStyle/>
            <a:p>
              <a:endParaRPr lang="en-US"/>
            </a:p>
          </p:txBody>
        </p:sp>
        <p:sp>
          <p:nvSpPr>
            <p:cNvPr id="6247" name="Line 1062"/>
            <p:cNvSpPr>
              <a:spLocks noChangeShapeType="1"/>
            </p:cNvSpPr>
            <p:nvPr/>
          </p:nvSpPr>
          <p:spPr bwMode="auto">
            <a:xfrm>
              <a:off x="1592" y="1496"/>
              <a:ext cx="24" cy="1"/>
            </a:xfrm>
            <a:prstGeom prst="line">
              <a:avLst/>
            </a:prstGeom>
            <a:noFill/>
            <a:ln w="12700">
              <a:solidFill>
                <a:srgbClr val="000000"/>
              </a:solidFill>
              <a:round/>
              <a:headEnd/>
              <a:tailEnd/>
            </a:ln>
          </p:spPr>
          <p:txBody>
            <a:bodyPr/>
            <a:lstStyle/>
            <a:p>
              <a:endParaRPr lang="en-US"/>
            </a:p>
          </p:txBody>
        </p:sp>
        <p:sp>
          <p:nvSpPr>
            <p:cNvPr id="6248" name="Line 1063"/>
            <p:cNvSpPr>
              <a:spLocks noChangeShapeType="1"/>
            </p:cNvSpPr>
            <p:nvPr/>
          </p:nvSpPr>
          <p:spPr bwMode="auto">
            <a:xfrm>
              <a:off x="1592" y="1432"/>
              <a:ext cx="24" cy="1"/>
            </a:xfrm>
            <a:prstGeom prst="line">
              <a:avLst/>
            </a:prstGeom>
            <a:noFill/>
            <a:ln w="12700">
              <a:solidFill>
                <a:srgbClr val="000000"/>
              </a:solidFill>
              <a:round/>
              <a:headEnd/>
              <a:tailEnd/>
            </a:ln>
          </p:spPr>
          <p:txBody>
            <a:bodyPr/>
            <a:lstStyle/>
            <a:p>
              <a:endParaRPr lang="en-US"/>
            </a:p>
          </p:txBody>
        </p:sp>
        <p:sp>
          <p:nvSpPr>
            <p:cNvPr id="6249" name="Line 1064"/>
            <p:cNvSpPr>
              <a:spLocks noChangeShapeType="1"/>
            </p:cNvSpPr>
            <p:nvPr/>
          </p:nvSpPr>
          <p:spPr bwMode="auto">
            <a:xfrm>
              <a:off x="1592" y="1360"/>
              <a:ext cx="24" cy="1"/>
            </a:xfrm>
            <a:prstGeom prst="line">
              <a:avLst/>
            </a:prstGeom>
            <a:noFill/>
            <a:ln w="12700">
              <a:solidFill>
                <a:srgbClr val="000000"/>
              </a:solidFill>
              <a:round/>
              <a:headEnd/>
              <a:tailEnd/>
            </a:ln>
          </p:spPr>
          <p:txBody>
            <a:bodyPr/>
            <a:lstStyle/>
            <a:p>
              <a:endParaRPr lang="en-US"/>
            </a:p>
          </p:txBody>
        </p:sp>
      </p:grpSp>
      <p:grpSp>
        <p:nvGrpSpPr>
          <p:cNvPr id="3" name="Group 1091"/>
          <p:cNvGrpSpPr>
            <a:grpSpLocks/>
          </p:cNvGrpSpPr>
          <p:nvPr/>
        </p:nvGrpSpPr>
        <p:grpSpPr bwMode="auto">
          <a:xfrm>
            <a:off x="2141538" y="5205413"/>
            <a:ext cx="4573587" cy="76200"/>
            <a:chOff x="1592" y="3552"/>
            <a:chExt cx="2881" cy="48"/>
          </a:xfrm>
        </p:grpSpPr>
        <p:sp>
          <p:nvSpPr>
            <p:cNvPr id="6189" name="Line 1066"/>
            <p:cNvSpPr>
              <a:spLocks noChangeShapeType="1"/>
            </p:cNvSpPr>
            <p:nvPr/>
          </p:nvSpPr>
          <p:spPr bwMode="auto">
            <a:xfrm flipV="1">
              <a:off x="1592" y="3552"/>
              <a:ext cx="1" cy="48"/>
            </a:xfrm>
            <a:prstGeom prst="line">
              <a:avLst/>
            </a:prstGeom>
            <a:noFill/>
            <a:ln w="12700">
              <a:solidFill>
                <a:srgbClr val="000000"/>
              </a:solidFill>
              <a:round/>
              <a:headEnd/>
              <a:tailEnd/>
            </a:ln>
          </p:spPr>
          <p:txBody>
            <a:bodyPr/>
            <a:lstStyle/>
            <a:p>
              <a:endParaRPr lang="en-US"/>
            </a:p>
          </p:txBody>
        </p:sp>
        <p:sp>
          <p:nvSpPr>
            <p:cNvPr id="6190" name="Line 1067"/>
            <p:cNvSpPr>
              <a:spLocks noChangeShapeType="1"/>
            </p:cNvSpPr>
            <p:nvPr/>
          </p:nvSpPr>
          <p:spPr bwMode="auto">
            <a:xfrm flipV="1">
              <a:off x="2072" y="3552"/>
              <a:ext cx="1" cy="48"/>
            </a:xfrm>
            <a:prstGeom prst="line">
              <a:avLst/>
            </a:prstGeom>
            <a:noFill/>
            <a:ln w="12700">
              <a:solidFill>
                <a:srgbClr val="000000"/>
              </a:solidFill>
              <a:round/>
              <a:headEnd/>
              <a:tailEnd/>
            </a:ln>
          </p:spPr>
          <p:txBody>
            <a:bodyPr/>
            <a:lstStyle/>
            <a:p>
              <a:endParaRPr lang="en-US"/>
            </a:p>
          </p:txBody>
        </p:sp>
        <p:sp>
          <p:nvSpPr>
            <p:cNvPr id="6191" name="Line 1068"/>
            <p:cNvSpPr>
              <a:spLocks noChangeShapeType="1"/>
            </p:cNvSpPr>
            <p:nvPr/>
          </p:nvSpPr>
          <p:spPr bwMode="auto">
            <a:xfrm flipV="1">
              <a:off x="2552" y="3552"/>
              <a:ext cx="1" cy="48"/>
            </a:xfrm>
            <a:prstGeom prst="line">
              <a:avLst/>
            </a:prstGeom>
            <a:noFill/>
            <a:ln w="12700">
              <a:solidFill>
                <a:srgbClr val="000000"/>
              </a:solidFill>
              <a:round/>
              <a:headEnd/>
              <a:tailEnd/>
            </a:ln>
          </p:spPr>
          <p:txBody>
            <a:bodyPr/>
            <a:lstStyle/>
            <a:p>
              <a:endParaRPr lang="en-US"/>
            </a:p>
          </p:txBody>
        </p:sp>
        <p:sp>
          <p:nvSpPr>
            <p:cNvPr id="6192" name="Line 1069"/>
            <p:cNvSpPr>
              <a:spLocks noChangeShapeType="1"/>
            </p:cNvSpPr>
            <p:nvPr/>
          </p:nvSpPr>
          <p:spPr bwMode="auto">
            <a:xfrm flipV="1">
              <a:off x="3032" y="3552"/>
              <a:ext cx="1" cy="48"/>
            </a:xfrm>
            <a:prstGeom prst="line">
              <a:avLst/>
            </a:prstGeom>
            <a:noFill/>
            <a:ln w="12700">
              <a:solidFill>
                <a:srgbClr val="000000"/>
              </a:solidFill>
              <a:round/>
              <a:headEnd/>
              <a:tailEnd/>
            </a:ln>
          </p:spPr>
          <p:txBody>
            <a:bodyPr/>
            <a:lstStyle/>
            <a:p>
              <a:endParaRPr lang="en-US"/>
            </a:p>
          </p:txBody>
        </p:sp>
        <p:sp>
          <p:nvSpPr>
            <p:cNvPr id="6193" name="Line 1070"/>
            <p:cNvSpPr>
              <a:spLocks noChangeShapeType="1"/>
            </p:cNvSpPr>
            <p:nvPr/>
          </p:nvSpPr>
          <p:spPr bwMode="auto">
            <a:xfrm flipV="1">
              <a:off x="3512" y="3552"/>
              <a:ext cx="1" cy="48"/>
            </a:xfrm>
            <a:prstGeom prst="line">
              <a:avLst/>
            </a:prstGeom>
            <a:noFill/>
            <a:ln w="12700">
              <a:solidFill>
                <a:srgbClr val="000000"/>
              </a:solidFill>
              <a:round/>
              <a:headEnd/>
              <a:tailEnd/>
            </a:ln>
          </p:spPr>
          <p:txBody>
            <a:bodyPr/>
            <a:lstStyle/>
            <a:p>
              <a:endParaRPr lang="en-US"/>
            </a:p>
          </p:txBody>
        </p:sp>
        <p:sp>
          <p:nvSpPr>
            <p:cNvPr id="6194" name="Line 1071"/>
            <p:cNvSpPr>
              <a:spLocks noChangeShapeType="1"/>
            </p:cNvSpPr>
            <p:nvPr/>
          </p:nvSpPr>
          <p:spPr bwMode="auto">
            <a:xfrm flipV="1">
              <a:off x="3992" y="3552"/>
              <a:ext cx="1" cy="48"/>
            </a:xfrm>
            <a:prstGeom prst="line">
              <a:avLst/>
            </a:prstGeom>
            <a:noFill/>
            <a:ln w="12700">
              <a:solidFill>
                <a:srgbClr val="000000"/>
              </a:solidFill>
              <a:round/>
              <a:headEnd/>
              <a:tailEnd/>
            </a:ln>
          </p:spPr>
          <p:txBody>
            <a:bodyPr/>
            <a:lstStyle/>
            <a:p>
              <a:endParaRPr lang="en-US"/>
            </a:p>
          </p:txBody>
        </p:sp>
        <p:sp>
          <p:nvSpPr>
            <p:cNvPr id="6195" name="Line 1072"/>
            <p:cNvSpPr>
              <a:spLocks noChangeShapeType="1"/>
            </p:cNvSpPr>
            <p:nvPr/>
          </p:nvSpPr>
          <p:spPr bwMode="auto">
            <a:xfrm flipV="1">
              <a:off x="4472" y="3552"/>
              <a:ext cx="1" cy="48"/>
            </a:xfrm>
            <a:prstGeom prst="line">
              <a:avLst/>
            </a:prstGeom>
            <a:noFill/>
            <a:ln w="12700">
              <a:solidFill>
                <a:srgbClr val="000000"/>
              </a:solidFill>
              <a:round/>
              <a:headEnd/>
              <a:tailEnd/>
            </a:ln>
          </p:spPr>
          <p:txBody>
            <a:bodyPr/>
            <a:lstStyle/>
            <a:p>
              <a:endParaRPr lang="en-US"/>
            </a:p>
          </p:txBody>
        </p:sp>
        <p:sp>
          <p:nvSpPr>
            <p:cNvPr id="6196" name="Line 1073"/>
            <p:cNvSpPr>
              <a:spLocks noChangeShapeType="1"/>
            </p:cNvSpPr>
            <p:nvPr/>
          </p:nvSpPr>
          <p:spPr bwMode="auto">
            <a:xfrm flipV="1">
              <a:off x="1712" y="3576"/>
              <a:ext cx="1" cy="24"/>
            </a:xfrm>
            <a:prstGeom prst="line">
              <a:avLst/>
            </a:prstGeom>
            <a:noFill/>
            <a:ln w="12700">
              <a:solidFill>
                <a:srgbClr val="000000"/>
              </a:solidFill>
              <a:round/>
              <a:headEnd/>
              <a:tailEnd/>
            </a:ln>
          </p:spPr>
          <p:txBody>
            <a:bodyPr/>
            <a:lstStyle/>
            <a:p>
              <a:endParaRPr lang="en-US"/>
            </a:p>
          </p:txBody>
        </p:sp>
        <p:sp>
          <p:nvSpPr>
            <p:cNvPr id="6197" name="Line 1074"/>
            <p:cNvSpPr>
              <a:spLocks noChangeShapeType="1"/>
            </p:cNvSpPr>
            <p:nvPr/>
          </p:nvSpPr>
          <p:spPr bwMode="auto">
            <a:xfrm flipV="1">
              <a:off x="1832" y="3576"/>
              <a:ext cx="1" cy="24"/>
            </a:xfrm>
            <a:prstGeom prst="line">
              <a:avLst/>
            </a:prstGeom>
            <a:noFill/>
            <a:ln w="12700">
              <a:solidFill>
                <a:srgbClr val="000000"/>
              </a:solidFill>
              <a:round/>
              <a:headEnd/>
              <a:tailEnd/>
            </a:ln>
          </p:spPr>
          <p:txBody>
            <a:bodyPr/>
            <a:lstStyle/>
            <a:p>
              <a:endParaRPr lang="en-US"/>
            </a:p>
          </p:txBody>
        </p:sp>
        <p:sp>
          <p:nvSpPr>
            <p:cNvPr id="6198" name="Line 1075"/>
            <p:cNvSpPr>
              <a:spLocks noChangeShapeType="1"/>
            </p:cNvSpPr>
            <p:nvPr/>
          </p:nvSpPr>
          <p:spPr bwMode="auto">
            <a:xfrm flipV="1">
              <a:off x="1952" y="3576"/>
              <a:ext cx="1" cy="24"/>
            </a:xfrm>
            <a:prstGeom prst="line">
              <a:avLst/>
            </a:prstGeom>
            <a:noFill/>
            <a:ln w="12700">
              <a:solidFill>
                <a:srgbClr val="000000"/>
              </a:solidFill>
              <a:round/>
              <a:headEnd/>
              <a:tailEnd/>
            </a:ln>
          </p:spPr>
          <p:txBody>
            <a:bodyPr/>
            <a:lstStyle/>
            <a:p>
              <a:endParaRPr lang="en-US"/>
            </a:p>
          </p:txBody>
        </p:sp>
        <p:sp>
          <p:nvSpPr>
            <p:cNvPr id="6199" name="Line 1076"/>
            <p:cNvSpPr>
              <a:spLocks noChangeShapeType="1"/>
            </p:cNvSpPr>
            <p:nvPr/>
          </p:nvSpPr>
          <p:spPr bwMode="auto">
            <a:xfrm flipV="1">
              <a:off x="2192" y="3576"/>
              <a:ext cx="1" cy="24"/>
            </a:xfrm>
            <a:prstGeom prst="line">
              <a:avLst/>
            </a:prstGeom>
            <a:noFill/>
            <a:ln w="12700">
              <a:solidFill>
                <a:srgbClr val="000000"/>
              </a:solidFill>
              <a:round/>
              <a:headEnd/>
              <a:tailEnd/>
            </a:ln>
          </p:spPr>
          <p:txBody>
            <a:bodyPr/>
            <a:lstStyle/>
            <a:p>
              <a:endParaRPr lang="en-US"/>
            </a:p>
          </p:txBody>
        </p:sp>
        <p:sp>
          <p:nvSpPr>
            <p:cNvPr id="6200" name="Line 1077"/>
            <p:cNvSpPr>
              <a:spLocks noChangeShapeType="1"/>
            </p:cNvSpPr>
            <p:nvPr/>
          </p:nvSpPr>
          <p:spPr bwMode="auto">
            <a:xfrm flipV="1">
              <a:off x="2312" y="3576"/>
              <a:ext cx="1" cy="24"/>
            </a:xfrm>
            <a:prstGeom prst="line">
              <a:avLst/>
            </a:prstGeom>
            <a:noFill/>
            <a:ln w="12700">
              <a:solidFill>
                <a:srgbClr val="000000"/>
              </a:solidFill>
              <a:round/>
              <a:headEnd/>
              <a:tailEnd/>
            </a:ln>
          </p:spPr>
          <p:txBody>
            <a:bodyPr/>
            <a:lstStyle/>
            <a:p>
              <a:endParaRPr lang="en-US"/>
            </a:p>
          </p:txBody>
        </p:sp>
        <p:sp>
          <p:nvSpPr>
            <p:cNvPr id="6201" name="Line 1078"/>
            <p:cNvSpPr>
              <a:spLocks noChangeShapeType="1"/>
            </p:cNvSpPr>
            <p:nvPr/>
          </p:nvSpPr>
          <p:spPr bwMode="auto">
            <a:xfrm flipV="1">
              <a:off x="2432" y="3576"/>
              <a:ext cx="1" cy="24"/>
            </a:xfrm>
            <a:prstGeom prst="line">
              <a:avLst/>
            </a:prstGeom>
            <a:noFill/>
            <a:ln w="12700">
              <a:solidFill>
                <a:srgbClr val="000000"/>
              </a:solidFill>
              <a:round/>
              <a:headEnd/>
              <a:tailEnd/>
            </a:ln>
          </p:spPr>
          <p:txBody>
            <a:bodyPr/>
            <a:lstStyle/>
            <a:p>
              <a:endParaRPr lang="en-US"/>
            </a:p>
          </p:txBody>
        </p:sp>
        <p:sp>
          <p:nvSpPr>
            <p:cNvPr id="6202" name="Line 1079"/>
            <p:cNvSpPr>
              <a:spLocks noChangeShapeType="1"/>
            </p:cNvSpPr>
            <p:nvPr/>
          </p:nvSpPr>
          <p:spPr bwMode="auto">
            <a:xfrm flipV="1">
              <a:off x="2672" y="3576"/>
              <a:ext cx="1" cy="24"/>
            </a:xfrm>
            <a:prstGeom prst="line">
              <a:avLst/>
            </a:prstGeom>
            <a:noFill/>
            <a:ln w="12700">
              <a:solidFill>
                <a:srgbClr val="000000"/>
              </a:solidFill>
              <a:round/>
              <a:headEnd/>
              <a:tailEnd/>
            </a:ln>
          </p:spPr>
          <p:txBody>
            <a:bodyPr/>
            <a:lstStyle/>
            <a:p>
              <a:endParaRPr lang="en-US"/>
            </a:p>
          </p:txBody>
        </p:sp>
        <p:sp>
          <p:nvSpPr>
            <p:cNvPr id="6203" name="Line 1080"/>
            <p:cNvSpPr>
              <a:spLocks noChangeShapeType="1"/>
            </p:cNvSpPr>
            <p:nvPr/>
          </p:nvSpPr>
          <p:spPr bwMode="auto">
            <a:xfrm flipV="1">
              <a:off x="2792" y="3576"/>
              <a:ext cx="1" cy="24"/>
            </a:xfrm>
            <a:prstGeom prst="line">
              <a:avLst/>
            </a:prstGeom>
            <a:noFill/>
            <a:ln w="12700">
              <a:solidFill>
                <a:srgbClr val="000000"/>
              </a:solidFill>
              <a:round/>
              <a:headEnd/>
              <a:tailEnd/>
            </a:ln>
          </p:spPr>
          <p:txBody>
            <a:bodyPr/>
            <a:lstStyle/>
            <a:p>
              <a:endParaRPr lang="en-US"/>
            </a:p>
          </p:txBody>
        </p:sp>
        <p:sp>
          <p:nvSpPr>
            <p:cNvPr id="6204" name="Line 1081"/>
            <p:cNvSpPr>
              <a:spLocks noChangeShapeType="1"/>
            </p:cNvSpPr>
            <p:nvPr/>
          </p:nvSpPr>
          <p:spPr bwMode="auto">
            <a:xfrm flipV="1">
              <a:off x="2912" y="3576"/>
              <a:ext cx="1" cy="24"/>
            </a:xfrm>
            <a:prstGeom prst="line">
              <a:avLst/>
            </a:prstGeom>
            <a:noFill/>
            <a:ln w="12700">
              <a:solidFill>
                <a:srgbClr val="000000"/>
              </a:solidFill>
              <a:round/>
              <a:headEnd/>
              <a:tailEnd/>
            </a:ln>
          </p:spPr>
          <p:txBody>
            <a:bodyPr/>
            <a:lstStyle/>
            <a:p>
              <a:endParaRPr lang="en-US"/>
            </a:p>
          </p:txBody>
        </p:sp>
        <p:sp>
          <p:nvSpPr>
            <p:cNvPr id="6205" name="Line 1082"/>
            <p:cNvSpPr>
              <a:spLocks noChangeShapeType="1"/>
            </p:cNvSpPr>
            <p:nvPr/>
          </p:nvSpPr>
          <p:spPr bwMode="auto">
            <a:xfrm flipV="1">
              <a:off x="3152" y="3576"/>
              <a:ext cx="1" cy="24"/>
            </a:xfrm>
            <a:prstGeom prst="line">
              <a:avLst/>
            </a:prstGeom>
            <a:noFill/>
            <a:ln w="12700">
              <a:solidFill>
                <a:srgbClr val="000000"/>
              </a:solidFill>
              <a:round/>
              <a:headEnd/>
              <a:tailEnd/>
            </a:ln>
          </p:spPr>
          <p:txBody>
            <a:bodyPr/>
            <a:lstStyle/>
            <a:p>
              <a:endParaRPr lang="en-US"/>
            </a:p>
          </p:txBody>
        </p:sp>
        <p:sp>
          <p:nvSpPr>
            <p:cNvPr id="6206" name="Line 1083"/>
            <p:cNvSpPr>
              <a:spLocks noChangeShapeType="1"/>
            </p:cNvSpPr>
            <p:nvPr/>
          </p:nvSpPr>
          <p:spPr bwMode="auto">
            <a:xfrm flipV="1">
              <a:off x="3272" y="3576"/>
              <a:ext cx="1" cy="24"/>
            </a:xfrm>
            <a:prstGeom prst="line">
              <a:avLst/>
            </a:prstGeom>
            <a:noFill/>
            <a:ln w="12700">
              <a:solidFill>
                <a:srgbClr val="000000"/>
              </a:solidFill>
              <a:round/>
              <a:headEnd/>
              <a:tailEnd/>
            </a:ln>
          </p:spPr>
          <p:txBody>
            <a:bodyPr/>
            <a:lstStyle/>
            <a:p>
              <a:endParaRPr lang="en-US"/>
            </a:p>
          </p:txBody>
        </p:sp>
        <p:sp>
          <p:nvSpPr>
            <p:cNvPr id="6207" name="Line 1084"/>
            <p:cNvSpPr>
              <a:spLocks noChangeShapeType="1"/>
            </p:cNvSpPr>
            <p:nvPr/>
          </p:nvSpPr>
          <p:spPr bwMode="auto">
            <a:xfrm flipV="1">
              <a:off x="3392" y="3576"/>
              <a:ext cx="1" cy="24"/>
            </a:xfrm>
            <a:prstGeom prst="line">
              <a:avLst/>
            </a:prstGeom>
            <a:noFill/>
            <a:ln w="12700">
              <a:solidFill>
                <a:srgbClr val="000000"/>
              </a:solidFill>
              <a:round/>
              <a:headEnd/>
              <a:tailEnd/>
            </a:ln>
          </p:spPr>
          <p:txBody>
            <a:bodyPr/>
            <a:lstStyle/>
            <a:p>
              <a:endParaRPr lang="en-US"/>
            </a:p>
          </p:txBody>
        </p:sp>
        <p:sp>
          <p:nvSpPr>
            <p:cNvPr id="6208" name="Line 1085"/>
            <p:cNvSpPr>
              <a:spLocks noChangeShapeType="1"/>
            </p:cNvSpPr>
            <p:nvPr/>
          </p:nvSpPr>
          <p:spPr bwMode="auto">
            <a:xfrm flipV="1">
              <a:off x="3632" y="3576"/>
              <a:ext cx="1" cy="24"/>
            </a:xfrm>
            <a:prstGeom prst="line">
              <a:avLst/>
            </a:prstGeom>
            <a:noFill/>
            <a:ln w="12700">
              <a:solidFill>
                <a:srgbClr val="000000"/>
              </a:solidFill>
              <a:round/>
              <a:headEnd/>
              <a:tailEnd/>
            </a:ln>
          </p:spPr>
          <p:txBody>
            <a:bodyPr/>
            <a:lstStyle/>
            <a:p>
              <a:endParaRPr lang="en-US"/>
            </a:p>
          </p:txBody>
        </p:sp>
        <p:sp>
          <p:nvSpPr>
            <p:cNvPr id="6209" name="Line 1086"/>
            <p:cNvSpPr>
              <a:spLocks noChangeShapeType="1"/>
            </p:cNvSpPr>
            <p:nvPr/>
          </p:nvSpPr>
          <p:spPr bwMode="auto">
            <a:xfrm flipV="1">
              <a:off x="3752" y="3576"/>
              <a:ext cx="1" cy="24"/>
            </a:xfrm>
            <a:prstGeom prst="line">
              <a:avLst/>
            </a:prstGeom>
            <a:noFill/>
            <a:ln w="12700">
              <a:solidFill>
                <a:srgbClr val="000000"/>
              </a:solidFill>
              <a:round/>
              <a:headEnd/>
              <a:tailEnd/>
            </a:ln>
          </p:spPr>
          <p:txBody>
            <a:bodyPr/>
            <a:lstStyle/>
            <a:p>
              <a:endParaRPr lang="en-US"/>
            </a:p>
          </p:txBody>
        </p:sp>
        <p:sp>
          <p:nvSpPr>
            <p:cNvPr id="6210" name="Line 1087"/>
            <p:cNvSpPr>
              <a:spLocks noChangeShapeType="1"/>
            </p:cNvSpPr>
            <p:nvPr/>
          </p:nvSpPr>
          <p:spPr bwMode="auto">
            <a:xfrm flipV="1">
              <a:off x="3872" y="3576"/>
              <a:ext cx="1" cy="24"/>
            </a:xfrm>
            <a:prstGeom prst="line">
              <a:avLst/>
            </a:prstGeom>
            <a:noFill/>
            <a:ln w="12700">
              <a:solidFill>
                <a:srgbClr val="000000"/>
              </a:solidFill>
              <a:round/>
              <a:headEnd/>
              <a:tailEnd/>
            </a:ln>
          </p:spPr>
          <p:txBody>
            <a:bodyPr/>
            <a:lstStyle/>
            <a:p>
              <a:endParaRPr lang="en-US"/>
            </a:p>
          </p:txBody>
        </p:sp>
        <p:sp>
          <p:nvSpPr>
            <p:cNvPr id="6211" name="Line 1088"/>
            <p:cNvSpPr>
              <a:spLocks noChangeShapeType="1"/>
            </p:cNvSpPr>
            <p:nvPr/>
          </p:nvSpPr>
          <p:spPr bwMode="auto">
            <a:xfrm flipV="1">
              <a:off x="4112" y="3576"/>
              <a:ext cx="1" cy="24"/>
            </a:xfrm>
            <a:prstGeom prst="line">
              <a:avLst/>
            </a:prstGeom>
            <a:noFill/>
            <a:ln w="12700">
              <a:solidFill>
                <a:srgbClr val="000000"/>
              </a:solidFill>
              <a:round/>
              <a:headEnd/>
              <a:tailEnd/>
            </a:ln>
          </p:spPr>
          <p:txBody>
            <a:bodyPr/>
            <a:lstStyle/>
            <a:p>
              <a:endParaRPr lang="en-US"/>
            </a:p>
          </p:txBody>
        </p:sp>
        <p:sp>
          <p:nvSpPr>
            <p:cNvPr id="6212" name="Line 1089"/>
            <p:cNvSpPr>
              <a:spLocks noChangeShapeType="1"/>
            </p:cNvSpPr>
            <p:nvPr/>
          </p:nvSpPr>
          <p:spPr bwMode="auto">
            <a:xfrm flipV="1">
              <a:off x="4232" y="3576"/>
              <a:ext cx="1" cy="24"/>
            </a:xfrm>
            <a:prstGeom prst="line">
              <a:avLst/>
            </a:prstGeom>
            <a:noFill/>
            <a:ln w="12700">
              <a:solidFill>
                <a:srgbClr val="000000"/>
              </a:solidFill>
              <a:round/>
              <a:headEnd/>
              <a:tailEnd/>
            </a:ln>
          </p:spPr>
          <p:txBody>
            <a:bodyPr/>
            <a:lstStyle/>
            <a:p>
              <a:endParaRPr lang="en-US"/>
            </a:p>
          </p:txBody>
        </p:sp>
        <p:sp>
          <p:nvSpPr>
            <p:cNvPr id="6213" name="Line 1090"/>
            <p:cNvSpPr>
              <a:spLocks noChangeShapeType="1"/>
            </p:cNvSpPr>
            <p:nvPr/>
          </p:nvSpPr>
          <p:spPr bwMode="auto">
            <a:xfrm flipV="1">
              <a:off x="4352" y="3576"/>
              <a:ext cx="1" cy="24"/>
            </a:xfrm>
            <a:prstGeom prst="line">
              <a:avLst/>
            </a:prstGeom>
            <a:noFill/>
            <a:ln w="12700">
              <a:solidFill>
                <a:srgbClr val="000000"/>
              </a:solidFill>
              <a:round/>
              <a:headEnd/>
              <a:tailEnd/>
            </a:ln>
          </p:spPr>
          <p:txBody>
            <a:bodyPr/>
            <a:lstStyle/>
            <a:p>
              <a:endParaRPr lang="en-US"/>
            </a:p>
          </p:txBody>
        </p:sp>
      </p:grpSp>
      <p:sp>
        <p:nvSpPr>
          <p:cNvPr id="6150" name="Line 1092"/>
          <p:cNvSpPr>
            <a:spLocks noChangeShapeType="1"/>
          </p:cNvSpPr>
          <p:nvPr/>
        </p:nvSpPr>
        <p:spPr bwMode="auto">
          <a:xfrm flipV="1">
            <a:off x="2141538" y="1624013"/>
            <a:ext cx="1587" cy="3657600"/>
          </a:xfrm>
          <a:prstGeom prst="line">
            <a:avLst/>
          </a:prstGeom>
          <a:noFill/>
          <a:ln w="12700">
            <a:solidFill>
              <a:srgbClr val="000000"/>
            </a:solidFill>
            <a:round/>
            <a:headEnd/>
            <a:tailEnd/>
          </a:ln>
        </p:spPr>
        <p:txBody>
          <a:bodyPr/>
          <a:lstStyle/>
          <a:p>
            <a:endParaRPr lang="en-US"/>
          </a:p>
        </p:txBody>
      </p:sp>
      <p:sp>
        <p:nvSpPr>
          <p:cNvPr id="6151" name="Line 1093"/>
          <p:cNvSpPr>
            <a:spLocks noChangeShapeType="1"/>
          </p:cNvSpPr>
          <p:nvPr/>
        </p:nvSpPr>
        <p:spPr bwMode="auto">
          <a:xfrm>
            <a:off x="2141538" y="5281613"/>
            <a:ext cx="4572000" cy="1587"/>
          </a:xfrm>
          <a:prstGeom prst="line">
            <a:avLst/>
          </a:prstGeom>
          <a:noFill/>
          <a:ln w="12700">
            <a:solidFill>
              <a:srgbClr val="000000"/>
            </a:solidFill>
            <a:round/>
            <a:headEnd/>
            <a:tailEnd/>
          </a:ln>
        </p:spPr>
        <p:txBody>
          <a:bodyPr/>
          <a:lstStyle/>
          <a:p>
            <a:endParaRPr lang="en-US"/>
          </a:p>
        </p:txBody>
      </p:sp>
      <p:sp>
        <p:nvSpPr>
          <p:cNvPr id="6152" name="Oval 1094"/>
          <p:cNvSpPr>
            <a:spLocks noChangeArrowheads="1"/>
          </p:cNvSpPr>
          <p:nvPr/>
        </p:nvSpPr>
        <p:spPr bwMode="auto">
          <a:xfrm>
            <a:off x="2090738" y="2043113"/>
            <a:ext cx="114300" cy="114300"/>
          </a:xfrm>
          <a:prstGeom prst="ellipse">
            <a:avLst/>
          </a:prstGeom>
          <a:solidFill>
            <a:srgbClr val="07601A"/>
          </a:solidFill>
          <a:ln w="12700">
            <a:solidFill>
              <a:srgbClr val="07601A"/>
            </a:solidFill>
            <a:round/>
            <a:headEnd/>
            <a:tailEnd/>
          </a:ln>
        </p:spPr>
        <p:txBody>
          <a:bodyPr/>
          <a:lstStyle/>
          <a:p>
            <a:endParaRPr lang="en-US"/>
          </a:p>
        </p:txBody>
      </p:sp>
      <p:sp>
        <p:nvSpPr>
          <p:cNvPr id="6153" name="Oval 1095"/>
          <p:cNvSpPr>
            <a:spLocks noChangeArrowheads="1"/>
          </p:cNvSpPr>
          <p:nvPr/>
        </p:nvSpPr>
        <p:spPr bwMode="auto">
          <a:xfrm>
            <a:off x="3576638" y="3008313"/>
            <a:ext cx="114300" cy="114300"/>
          </a:xfrm>
          <a:prstGeom prst="ellipse">
            <a:avLst/>
          </a:prstGeom>
          <a:solidFill>
            <a:srgbClr val="07601A"/>
          </a:solidFill>
          <a:ln w="12700">
            <a:solidFill>
              <a:srgbClr val="07601A"/>
            </a:solidFill>
            <a:round/>
            <a:headEnd/>
            <a:tailEnd/>
          </a:ln>
        </p:spPr>
        <p:txBody>
          <a:bodyPr/>
          <a:lstStyle/>
          <a:p>
            <a:endParaRPr lang="en-US"/>
          </a:p>
        </p:txBody>
      </p:sp>
      <p:sp>
        <p:nvSpPr>
          <p:cNvPr id="6154" name="Oval 1096"/>
          <p:cNvSpPr>
            <a:spLocks noChangeArrowheads="1"/>
          </p:cNvSpPr>
          <p:nvPr/>
        </p:nvSpPr>
        <p:spPr bwMode="auto">
          <a:xfrm>
            <a:off x="4605338" y="3617913"/>
            <a:ext cx="114300" cy="114300"/>
          </a:xfrm>
          <a:prstGeom prst="ellipse">
            <a:avLst/>
          </a:prstGeom>
          <a:solidFill>
            <a:srgbClr val="07601A"/>
          </a:solidFill>
          <a:ln w="12700">
            <a:solidFill>
              <a:srgbClr val="07601A"/>
            </a:solidFill>
            <a:round/>
            <a:headEnd/>
            <a:tailEnd/>
          </a:ln>
        </p:spPr>
        <p:txBody>
          <a:bodyPr/>
          <a:lstStyle/>
          <a:p>
            <a:endParaRPr lang="en-US"/>
          </a:p>
        </p:txBody>
      </p:sp>
      <p:sp>
        <p:nvSpPr>
          <p:cNvPr id="6155" name="Oval 1097"/>
          <p:cNvSpPr>
            <a:spLocks noChangeArrowheads="1"/>
          </p:cNvSpPr>
          <p:nvPr/>
        </p:nvSpPr>
        <p:spPr bwMode="auto">
          <a:xfrm>
            <a:off x="6281738" y="4608513"/>
            <a:ext cx="114300" cy="114300"/>
          </a:xfrm>
          <a:prstGeom prst="ellipse">
            <a:avLst/>
          </a:prstGeom>
          <a:solidFill>
            <a:srgbClr val="07601A"/>
          </a:solidFill>
          <a:ln w="12700">
            <a:solidFill>
              <a:srgbClr val="07601A"/>
            </a:solidFill>
            <a:round/>
            <a:headEnd/>
            <a:tailEnd/>
          </a:ln>
        </p:spPr>
        <p:txBody>
          <a:bodyPr/>
          <a:lstStyle/>
          <a:p>
            <a:endParaRPr lang="en-US"/>
          </a:p>
        </p:txBody>
      </p:sp>
      <p:sp>
        <p:nvSpPr>
          <p:cNvPr id="6156" name="Oval 1098"/>
          <p:cNvSpPr>
            <a:spLocks noChangeArrowheads="1"/>
          </p:cNvSpPr>
          <p:nvPr/>
        </p:nvSpPr>
        <p:spPr bwMode="auto">
          <a:xfrm>
            <a:off x="2090738" y="2195513"/>
            <a:ext cx="114300" cy="114300"/>
          </a:xfrm>
          <a:prstGeom prst="ellipse">
            <a:avLst/>
          </a:prstGeom>
          <a:solidFill>
            <a:srgbClr val="0000D4"/>
          </a:solidFill>
          <a:ln w="12700">
            <a:solidFill>
              <a:srgbClr val="0000D4"/>
            </a:solidFill>
            <a:round/>
            <a:headEnd/>
            <a:tailEnd/>
          </a:ln>
        </p:spPr>
        <p:txBody>
          <a:bodyPr/>
          <a:lstStyle/>
          <a:p>
            <a:endParaRPr lang="en-US"/>
          </a:p>
        </p:txBody>
      </p:sp>
      <p:sp>
        <p:nvSpPr>
          <p:cNvPr id="6157" name="Oval 1099"/>
          <p:cNvSpPr>
            <a:spLocks noChangeArrowheads="1"/>
          </p:cNvSpPr>
          <p:nvPr/>
        </p:nvSpPr>
        <p:spPr bwMode="auto">
          <a:xfrm>
            <a:off x="3576638" y="2309813"/>
            <a:ext cx="114300" cy="114300"/>
          </a:xfrm>
          <a:prstGeom prst="ellipse">
            <a:avLst/>
          </a:prstGeom>
          <a:solidFill>
            <a:srgbClr val="0000D4"/>
          </a:solidFill>
          <a:ln w="12700">
            <a:solidFill>
              <a:srgbClr val="0000D4"/>
            </a:solidFill>
            <a:round/>
            <a:headEnd/>
            <a:tailEnd/>
          </a:ln>
        </p:spPr>
        <p:txBody>
          <a:bodyPr/>
          <a:lstStyle/>
          <a:p>
            <a:endParaRPr lang="en-US"/>
          </a:p>
        </p:txBody>
      </p:sp>
      <p:sp>
        <p:nvSpPr>
          <p:cNvPr id="6158" name="Oval 1100"/>
          <p:cNvSpPr>
            <a:spLocks noChangeArrowheads="1"/>
          </p:cNvSpPr>
          <p:nvPr/>
        </p:nvSpPr>
        <p:spPr bwMode="auto">
          <a:xfrm>
            <a:off x="4605338" y="2259013"/>
            <a:ext cx="114300" cy="114300"/>
          </a:xfrm>
          <a:prstGeom prst="ellipse">
            <a:avLst/>
          </a:prstGeom>
          <a:solidFill>
            <a:srgbClr val="0000D4"/>
          </a:solidFill>
          <a:ln w="12700">
            <a:solidFill>
              <a:srgbClr val="0000D4"/>
            </a:solidFill>
            <a:round/>
            <a:headEnd/>
            <a:tailEnd/>
          </a:ln>
        </p:spPr>
        <p:txBody>
          <a:bodyPr/>
          <a:lstStyle/>
          <a:p>
            <a:endParaRPr lang="en-US"/>
          </a:p>
        </p:txBody>
      </p:sp>
      <p:sp>
        <p:nvSpPr>
          <p:cNvPr id="6159" name="Oval 1101"/>
          <p:cNvSpPr>
            <a:spLocks noChangeArrowheads="1"/>
          </p:cNvSpPr>
          <p:nvPr/>
        </p:nvSpPr>
        <p:spPr bwMode="auto">
          <a:xfrm>
            <a:off x="6281738" y="2093913"/>
            <a:ext cx="114300" cy="114300"/>
          </a:xfrm>
          <a:prstGeom prst="ellipse">
            <a:avLst/>
          </a:prstGeom>
          <a:solidFill>
            <a:srgbClr val="0000D4"/>
          </a:solidFill>
          <a:ln w="12700">
            <a:solidFill>
              <a:srgbClr val="0000D4"/>
            </a:solidFill>
            <a:round/>
            <a:headEnd/>
            <a:tailEnd/>
          </a:ln>
        </p:spPr>
        <p:txBody>
          <a:bodyPr/>
          <a:lstStyle/>
          <a:p>
            <a:endParaRPr lang="en-US"/>
          </a:p>
        </p:txBody>
      </p:sp>
      <p:grpSp>
        <p:nvGrpSpPr>
          <p:cNvPr id="4" name="Group 1110"/>
          <p:cNvGrpSpPr>
            <a:grpSpLocks/>
          </p:cNvGrpSpPr>
          <p:nvPr/>
        </p:nvGrpSpPr>
        <p:grpSpPr bwMode="auto">
          <a:xfrm>
            <a:off x="1728788" y="1477963"/>
            <a:ext cx="317500" cy="3932237"/>
            <a:chOff x="1388" y="1252"/>
            <a:chExt cx="200" cy="2477"/>
          </a:xfrm>
        </p:grpSpPr>
        <p:sp>
          <p:nvSpPr>
            <p:cNvPr id="6181" name="Rectangle 1102"/>
            <p:cNvSpPr>
              <a:spLocks noChangeArrowheads="1"/>
            </p:cNvSpPr>
            <p:nvPr/>
          </p:nvSpPr>
          <p:spPr bwMode="auto">
            <a:xfrm>
              <a:off x="1388" y="3556"/>
              <a:ext cx="20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0.2</a:t>
              </a:r>
              <a:endParaRPr lang="en-US" sz="1800">
                <a:latin typeface="Helvetica" pitchFamily="16" charset="0"/>
              </a:endParaRPr>
            </a:p>
          </p:txBody>
        </p:sp>
        <p:sp>
          <p:nvSpPr>
            <p:cNvPr id="6182" name="Rectangle 1103"/>
            <p:cNvSpPr>
              <a:spLocks noChangeArrowheads="1"/>
            </p:cNvSpPr>
            <p:nvPr/>
          </p:nvSpPr>
          <p:spPr bwMode="auto">
            <a:xfrm>
              <a:off x="1388" y="3228"/>
              <a:ext cx="20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0.3</a:t>
              </a:r>
              <a:endParaRPr lang="en-US" sz="1800">
                <a:latin typeface="Helvetica" pitchFamily="16" charset="0"/>
              </a:endParaRPr>
            </a:p>
          </p:txBody>
        </p:sp>
        <p:sp>
          <p:nvSpPr>
            <p:cNvPr id="6183" name="Rectangle 1104"/>
            <p:cNvSpPr>
              <a:spLocks noChangeArrowheads="1"/>
            </p:cNvSpPr>
            <p:nvPr/>
          </p:nvSpPr>
          <p:spPr bwMode="auto">
            <a:xfrm>
              <a:off x="1388" y="2900"/>
              <a:ext cx="20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0.4</a:t>
              </a:r>
              <a:endParaRPr lang="en-US" sz="1800">
                <a:latin typeface="Helvetica" pitchFamily="16" charset="0"/>
              </a:endParaRPr>
            </a:p>
          </p:txBody>
        </p:sp>
        <p:sp>
          <p:nvSpPr>
            <p:cNvPr id="6184" name="Rectangle 1105"/>
            <p:cNvSpPr>
              <a:spLocks noChangeArrowheads="1"/>
            </p:cNvSpPr>
            <p:nvPr/>
          </p:nvSpPr>
          <p:spPr bwMode="auto">
            <a:xfrm>
              <a:off x="1388" y="2564"/>
              <a:ext cx="20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0.5</a:t>
              </a:r>
              <a:endParaRPr lang="en-US" sz="1800">
                <a:latin typeface="Helvetica" pitchFamily="16" charset="0"/>
              </a:endParaRPr>
            </a:p>
          </p:txBody>
        </p:sp>
        <p:sp>
          <p:nvSpPr>
            <p:cNvPr id="6185" name="Rectangle 1106"/>
            <p:cNvSpPr>
              <a:spLocks noChangeArrowheads="1"/>
            </p:cNvSpPr>
            <p:nvPr/>
          </p:nvSpPr>
          <p:spPr bwMode="auto">
            <a:xfrm>
              <a:off x="1388" y="2236"/>
              <a:ext cx="20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0.6</a:t>
              </a:r>
              <a:endParaRPr lang="en-US" sz="1800">
                <a:latin typeface="Helvetica" pitchFamily="16" charset="0"/>
              </a:endParaRPr>
            </a:p>
          </p:txBody>
        </p:sp>
        <p:sp>
          <p:nvSpPr>
            <p:cNvPr id="6186" name="Rectangle 1107"/>
            <p:cNvSpPr>
              <a:spLocks noChangeArrowheads="1"/>
            </p:cNvSpPr>
            <p:nvPr/>
          </p:nvSpPr>
          <p:spPr bwMode="auto">
            <a:xfrm>
              <a:off x="1388" y="1908"/>
              <a:ext cx="20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0.7</a:t>
              </a:r>
              <a:endParaRPr lang="en-US" sz="1800">
                <a:latin typeface="Helvetica" pitchFamily="16" charset="0"/>
              </a:endParaRPr>
            </a:p>
          </p:txBody>
        </p:sp>
        <p:sp>
          <p:nvSpPr>
            <p:cNvPr id="6187" name="Rectangle 1108"/>
            <p:cNvSpPr>
              <a:spLocks noChangeArrowheads="1"/>
            </p:cNvSpPr>
            <p:nvPr/>
          </p:nvSpPr>
          <p:spPr bwMode="auto">
            <a:xfrm>
              <a:off x="1388" y="1580"/>
              <a:ext cx="20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0.8</a:t>
              </a:r>
              <a:endParaRPr lang="en-US" sz="1800">
                <a:latin typeface="Helvetica" pitchFamily="16" charset="0"/>
              </a:endParaRPr>
            </a:p>
          </p:txBody>
        </p:sp>
        <p:sp>
          <p:nvSpPr>
            <p:cNvPr id="6188" name="Rectangle 1109"/>
            <p:cNvSpPr>
              <a:spLocks noChangeArrowheads="1"/>
            </p:cNvSpPr>
            <p:nvPr/>
          </p:nvSpPr>
          <p:spPr bwMode="auto">
            <a:xfrm>
              <a:off x="1388" y="1252"/>
              <a:ext cx="20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0.9</a:t>
              </a:r>
              <a:endParaRPr lang="en-US" sz="1800">
                <a:latin typeface="Helvetica" pitchFamily="16" charset="0"/>
              </a:endParaRPr>
            </a:p>
          </p:txBody>
        </p:sp>
      </p:grpSp>
      <p:grpSp>
        <p:nvGrpSpPr>
          <p:cNvPr id="5" name="Group 1118"/>
          <p:cNvGrpSpPr>
            <a:grpSpLocks/>
          </p:cNvGrpSpPr>
          <p:nvPr/>
        </p:nvGrpSpPr>
        <p:grpSpPr bwMode="auto">
          <a:xfrm>
            <a:off x="2109788" y="5364163"/>
            <a:ext cx="4775200" cy="274637"/>
            <a:chOff x="1572" y="3652"/>
            <a:chExt cx="3008" cy="173"/>
          </a:xfrm>
        </p:grpSpPr>
        <p:sp>
          <p:nvSpPr>
            <p:cNvPr id="6174" name="Rectangle 1111"/>
            <p:cNvSpPr>
              <a:spLocks noChangeArrowheads="1"/>
            </p:cNvSpPr>
            <p:nvPr/>
          </p:nvSpPr>
          <p:spPr bwMode="auto">
            <a:xfrm>
              <a:off x="1572" y="3652"/>
              <a:ext cx="8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0</a:t>
              </a:r>
              <a:endParaRPr lang="en-US" sz="1800">
                <a:latin typeface="Helvetica" pitchFamily="16" charset="0"/>
              </a:endParaRPr>
            </a:p>
          </p:txBody>
        </p:sp>
        <p:sp>
          <p:nvSpPr>
            <p:cNvPr id="6175" name="Rectangle 1112"/>
            <p:cNvSpPr>
              <a:spLocks noChangeArrowheads="1"/>
            </p:cNvSpPr>
            <p:nvPr/>
          </p:nvSpPr>
          <p:spPr bwMode="auto">
            <a:xfrm>
              <a:off x="2052" y="3652"/>
              <a:ext cx="8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2</a:t>
              </a:r>
              <a:endParaRPr lang="en-US" sz="1800">
                <a:latin typeface="Helvetica" pitchFamily="16" charset="0"/>
              </a:endParaRPr>
            </a:p>
          </p:txBody>
        </p:sp>
        <p:sp>
          <p:nvSpPr>
            <p:cNvPr id="6176" name="Rectangle 1113"/>
            <p:cNvSpPr>
              <a:spLocks noChangeArrowheads="1"/>
            </p:cNvSpPr>
            <p:nvPr/>
          </p:nvSpPr>
          <p:spPr bwMode="auto">
            <a:xfrm>
              <a:off x="2532" y="3652"/>
              <a:ext cx="8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4</a:t>
              </a:r>
              <a:endParaRPr lang="en-US" sz="1800">
                <a:latin typeface="Helvetica" pitchFamily="16" charset="0"/>
              </a:endParaRPr>
            </a:p>
          </p:txBody>
        </p:sp>
        <p:sp>
          <p:nvSpPr>
            <p:cNvPr id="6177" name="Rectangle 1114"/>
            <p:cNvSpPr>
              <a:spLocks noChangeArrowheads="1"/>
            </p:cNvSpPr>
            <p:nvPr/>
          </p:nvSpPr>
          <p:spPr bwMode="auto">
            <a:xfrm>
              <a:off x="3012" y="3652"/>
              <a:ext cx="8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6</a:t>
              </a:r>
              <a:endParaRPr lang="en-US" sz="1800">
                <a:latin typeface="Helvetica" pitchFamily="16" charset="0"/>
              </a:endParaRPr>
            </a:p>
          </p:txBody>
        </p:sp>
        <p:sp>
          <p:nvSpPr>
            <p:cNvPr id="6178" name="Rectangle 1115"/>
            <p:cNvSpPr>
              <a:spLocks noChangeArrowheads="1"/>
            </p:cNvSpPr>
            <p:nvPr/>
          </p:nvSpPr>
          <p:spPr bwMode="auto">
            <a:xfrm>
              <a:off x="3492" y="3652"/>
              <a:ext cx="8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8</a:t>
              </a:r>
              <a:endParaRPr lang="en-US" sz="1800">
                <a:latin typeface="Helvetica" pitchFamily="16" charset="0"/>
              </a:endParaRPr>
            </a:p>
          </p:txBody>
        </p:sp>
        <p:sp>
          <p:nvSpPr>
            <p:cNvPr id="6179" name="Rectangle 1116"/>
            <p:cNvSpPr>
              <a:spLocks noChangeArrowheads="1"/>
            </p:cNvSpPr>
            <p:nvPr/>
          </p:nvSpPr>
          <p:spPr bwMode="auto">
            <a:xfrm>
              <a:off x="3940" y="3652"/>
              <a:ext cx="16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10</a:t>
              </a:r>
              <a:endParaRPr lang="en-US" sz="1800">
                <a:latin typeface="Helvetica" pitchFamily="16" charset="0"/>
              </a:endParaRPr>
            </a:p>
          </p:txBody>
        </p:sp>
        <p:sp>
          <p:nvSpPr>
            <p:cNvPr id="6180" name="Rectangle 1117"/>
            <p:cNvSpPr>
              <a:spLocks noChangeArrowheads="1"/>
            </p:cNvSpPr>
            <p:nvPr/>
          </p:nvSpPr>
          <p:spPr bwMode="auto">
            <a:xfrm>
              <a:off x="4420" y="3652"/>
              <a:ext cx="160" cy="173"/>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12</a:t>
              </a:r>
              <a:endParaRPr lang="en-US" sz="1800">
                <a:latin typeface="Helvetica" pitchFamily="16" charset="0"/>
              </a:endParaRPr>
            </a:p>
          </p:txBody>
        </p:sp>
      </p:grpSp>
      <p:sp>
        <p:nvSpPr>
          <p:cNvPr id="6162" name="Rectangle 1135"/>
          <p:cNvSpPr>
            <a:spLocks noChangeArrowheads="1"/>
          </p:cNvSpPr>
          <p:nvPr/>
        </p:nvSpPr>
        <p:spPr bwMode="auto">
          <a:xfrm rot="-5400000">
            <a:off x="-9525" y="3354388"/>
            <a:ext cx="2312987" cy="274638"/>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Volatile Fraction, kg/kg</a:t>
            </a:r>
            <a:endParaRPr lang="en-US" sz="1800">
              <a:latin typeface="Helvetica" pitchFamily="16" charset="0"/>
            </a:endParaRPr>
          </a:p>
        </p:txBody>
      </p:sp>
      <p:sp>
        <p:nvSpPr>
          <p:cNvPr id="6163" name="Rectangle 1137"/>
          <p:cNvSpPr>
            <a:spLocks noChangeArrowheads="1"/>
          </p:cNvSpPr>
          <p:nvPr/>
        </p:nvSpPr>
        <p:spPr bwMode="auto">
          <a:xfrm>
            <a:off x="6853238" y="2087563"/>
            <a:ext cx="1504950" cy="366712"/>
          </a:xfrm>
          <a:prstGeom prst="rect">
            <a:avLst/>
          </a:prstGeom>
          <a:noFill/>
          <a:ln w="9525">
            <a:noFill/>
            <a:miter lim="800000"/>
            <a:headEnd/>
            <a:tailEnd/>
          </a:ln>
        </p:spPr>
        <p:txBody>
          <a:bodyPr wrap="none">
            <a:spAutoFit/>
          </a:bodyPr>
          <a:lstStyle/>
          <a:p>
            <a:r>
              <a:rPr lang="en-US" sz="1800" b="0" u="none">
                <a:solidFill>
                  <a:schemeClr val="accent2"/>
                </a:solidFill>
                <a:latin typeface="Helvetica" pitchFamily="16" charset="0"/>
              </a:rPr>
              <a:t>MCC or TGA</a:t>
            </a:r>
          </a:p>
        </p:txBody>
      </p:sp>
      <p:sp>
        <p:nvSpPr>
          <p:cNvPr id="6164" name="Rectangle 1138"/>
          <p:cNvSpPr>
            <a:spLocks noChangeArrowheads="1"/>
          </p:cNvSpPr>
          <p:nvPr/>
        </p:nvSpPr>
        <p:spPr bwMode="auto">
          <a:xfrm>
            <a:off x="6757988" y="4678363"/>
            <a:ext cx="1924050" cy="366712"/>
          </a:xfrm>
          <a:prstGeom prst="rect">
            <a:avLst/>
          </a:prstGeom>
          <a:noFill/>
          <a:ln w="9525">
            <a:noFill/>
            <a:miter lim="800000"/>
            <a:headEnd/>
            <a:tailEnd/>
          </a:ln>
        </p:spPr>
        <p:txBody>
          <a:bodyPr wrap="none">
            <a:spAutoFit/>
          </a:bodyPr>
          <a:lstStyle/>
          <a:p>
            <a:r>
              <a:rPr lang="en-US" sz="1800" b="0" u="none">
                <a:solidFill>
                  <a:srgbClr val="07601A"/>
                </a:solidFill>
                <a:latin typeface="Helvetica" pitchFamily="16" charset="0"/>
              </a:rPr>
              <a:t>Cone calorimeter</a:t>
            </a:r>
          </a:p>
        </p:txBody>
      </p:sp>
      <p:sp>
        <p:nvSpPr>
          <p:cNvPr id="6165" name="Rectangle 1139"/>
          <p:cNvSpPr>
            <a:spLocks noChangeArrowheads="1"/>
          </p:cNvSpPr>
          <p:nvPr/>
        </p:nvSpPr>
        <p:spPr bwMode="auto">
          <a:xfrm>
            <a:off x="2133600" y="2286000"/>
            <a:ext cx="431800" cy="304800"/>
          </a:xfrm>
          <a:prstGeom prst="rect">
            <a:avLst/>
          </a:prstGeom>
          <a:noFill/>
          <a:ln w="9525">
            <a:noFill/>
            <a:miter lim="800000"/>
            <a:headEnd/>
            <a:tailEnd/>
          </a:ln>
        </p:spPr>
        <p:txBody>
          <a:bodyPr wrap="none">
            <a:spAutoFit/>
          </a:bodyPr>
          <a:lstStyle/>
          <a:p>
            <a:r>
              <a:rPr lang="en-US" sz="1400" b="0" u="none">
                <a:latin typeface="Helvetica" pitchFamily="16" charset="0"/>
              </a:rPr>
              <a:t>PC</a:t>
            </a:r>
          </a:p>
        </p:txBody>
      </p:sp>
      <p:sp>
        <p:nvSpPr>
          <p:cNvPr id="6166" name="Rectangle 1140"/>
          <p:cNvSpPr>
            <a:spLocks noChangeArrowheads="1"/>
          </p:cNvSpPr>
          <p:nvPr/>
        </p:nvSpPr>
        <p:spPr bwMode="auto">
          <a:xfrm>
            <a:off x="3352800" y="2514600"/>
            <a:ext cx="851515" cy="307777"/>
          </a:xfrm>
          <a:prstGeom prst="rect">
            <a:avLst/>
          </a:prstGeom>
          <a:noFill/>
          <a:ln w="9525">
            <a:noFill/>
            <a:miter lim="800000"/>
            <a:headEnd/>
            <a:tailEnd/>
          </a:ln>
        </p:spPr>
        <p:txBody>
          <a:bodyPr wrap="none">
            <a:spAutoFit/>
          </a:bodyPr>
          <a:lstStyle/>
          <a:p>
            <a:r>
              <a:rPr lang="en-US" sz="1400" b="0" u="none" dirty="0" smtClean="0">
                <a:latin typeface="Helvetica" pitchFamily="16" charset="0"/>
              </a:rPr>
              <a:t>CO3000</a:t>
            </a:r>
            <a:endParaRPr lang="en-US" sz="1400" b="0" u="none" dirty="0">
              <a:latin typeface="Helvetica" pitchFamily="16" charset="0"/>
            </a:endParaRPr>
          </a:p>
        </p:txBody>
      </p:sp>
      <p:sp>
        <p:nvSpPr>
          <p:cNvPr id="6167" name="Rectangle 1141"/>
          <p:cNvSpPr>
            <a:spLocks noChangeArrowheads="1"/>
          </p:cNvSpPr>
          <p:nvPr/>
        </p:nvSpPr>
        <p:spPr bwMode="auto">
          <a:xfrm>
            <a:off x="4343400" y="2514600"/>
            <a:ext cx="851515" cy="307777"/>
          </a:xfrm>
          <a:prstGeom prst="rect">
            <a:avLst/>
          </a:prstGeom>
          <a:noFill/>
          <a:ln w="9525">
            <a:noFill/>
            <a:miter lim="800000"/>
            <a:headEnd/>
            <a:tailEnd/>
          </a:ln>
        </p:spPr>
        <p:txBody>
          <a:bodyPr wrap="none">
            <a:spAutoFit/>
          </a:bodyPr>
          <a:lstStyle/>
          <a:p>
            <a:r>
              <a:rPr lang="en-US" sz="1400" b="0" u="none" dirty="0" smtClean="0">
                <a:latin typeface="Helvetica" pitchFamily="16" charset="0"/>
              </a:rPr>
              <a:t>CO6000</a:t>
            </a:r>
            <a:endParaRPr lang="en-US" sz="1400" b="0" u="none" dirty="0">
              <a:latin typeface="Helvetica" pitchFamily="16" charset="0"/>
            </a:endParaRPr>
          </a:p>
        </p:txBody>
      </p:sp>
      <p:sp>
        <p:nvSpPr>
          <p:cNvPr id="6168" name="Rectangle 1142"/>
          <p:cNvSpPr>
            <a:spLocks noChangeArrowheads="1"/>
          </p:cNvSpPr>
          <p:nvPr/>
        </p:nvSpPr>
        <p:spPr bwMode="auto">
          <a:xfrm>
            <a:off x="5867400" y="1752600"/>
            <a:ext cx="939800" cy="304800"/>
          </a:xfrm>
          <a:prstGeom prst="rect">
            <a:avLst/>
          </a:prstGeom>
          <a:noFill/>
          <a:ln w="9525">
            <a:noFill/>
            <a:miter lim="800000"/>
            <a:headEnd/>
            <a:tailEnd/>
          </a:ln>
        </p:spPr>
        <p:txBody>
          <a:bodyPr>
            <a:spAutoFit/>
          </a:bodyPr>
          <a:lstStyle/>
          <a:p>
            <a:pPr algn="ctr"/>
            <a:r>
              <a:rPr lang="en-US" sz="1400" b="0" u="none" dirty="0" smtClean="0">
                <a:latin typeface="Helvetica" pitchFamily="16" charset="0"/>
              </a:rPr>
              <a:t>HM1100</a:t>
            </a:r>
            <a:endParaRPr lang="en-US" sz="1400" b="0" u="none" dirty="0">
              <a:latin typeface="Helvetica" pitchFamily="16" charset="0"/>
            </a:endParaRPr>
          </a:p>
        </p:txBody>
      </p:sp>
      <p:sp>
        <p:nvSpPr>
          <p:cNvPr id="31863" name="Line 1143"/>
          <p:cNvSpPr>
            <a:spLocks noChangeShapeType="1"/>
          </p:cNvSpPr>
          <p:nvPr/>
        </p:nvSpPr>
        <p:spPr bwMode="auto">
          <a:xfrm>
            <a:off x="6345238" y="3757613"/>
            <a:ext cx="0" cy="838200"/>
          </a:xfrm>
          <a:prstGeom prst="line">
            <a:avLst/>
          </a:prstGeom>
          <a:noFill/>
          <a:ln w="9525">
            <a:solidFill>
              <a:schemeClr val="tx1"/>
            </a:solidFill>
            <a:round/>
            <a:headEnd/>
            <a:tailEnd type="triangle" w="med" len="med"/>
          </a:ln>
          <a:effectLst/>
        </p:spPr>
        <p:txBody>
          <a:bodyPr wrap="none" anchor="ctr"/>
          <a:lstStyle/>
          <a:p>
            <a:pPr>
              <a:defRPr/>
            </a:pPr>
            <a:endParaRPr lang="en-US"/>
          </a:p>
        </p:txBody>
      </p:sp>
      <p:sp>
        <p:nvSpPr>
          <p:cNvPr id="6170" name="Rectangle 1144"/>
          <p:cNvSpPr>
            <a:spLocks noChangeArrowheads="1"/>
          </p:cNvSpPr>
          <p:nvPr/>
        </p:nvSpPr>
        <p:spPr bwMode="auto">
          <a:xfrm>
            <a:off x="4719638" y="3076575"/>
            <a:ext cx="3814762" cy="581025"/>
          </a:xfrm>
          <a:prstGeom prst="rect">
            <a:avLst/>
          </a:prstGeom>
          <a:noFill/>
          <a:ln w="9525">
            <a:noFill/>
            <a:miter lim="800000"/>
            <a:headEnd/>
            <a:tailEnd/>
          </a:ln>
        </p:spPr>
        <p:txBody>
          <a:bodyPr>
            <a:spAutoFit/>
          </a:bodyPr>
          <a:lstStyle/>
          <a:p>
            <a:pPr algn="ctr"/>
            <a:r>
              <a:rPr lang="en-US" b="0" i="1" u="none">
                <a:latin typeface="Helvetica" pitchFamily="16" charset="0"/>
              </a:rPr>
              <a:t>Thermal shielding by intumescence prevents volatilization of fuel </a:t>
            </a:r>
          </a:p>
        </p:txBody>
      </p:sp>
      <p:sp>
        <p:nvSpPr>
          <p:cNvPr id="31865" name="Line 1145"/>
          <p:cNvSpPr>
            <a:spLocks noChangeShapeType="1"/>
          </p:cNvSpPr>
          <p:nvPr/>
        </p:nvSpPr>
        <p:spPr bwMode="auto">
          <a:xfrm>
            <a:off x="6345238" y="2309813"/>
            <a:ext cx="0" cy="738187"/>
          </a:xfrm>
          <a:prstGeom prst="line">
            <a:avLst/>
          </a:prstGeom>
          <a:noFill/>
          <a:ln w="9525">
            <a:solidFill>
              <a:schemeClr val="tx1"/>
            </a:solidFill>
            <a:round/>
            <a:headEnd/>
            <a:tailEnd/>
          </a:ln>
          <a:effectLst/>
        </p:spPr>
        <p:txBody>
          <a:bodyPr wrap="none" anchor="ctr"/>
          <a:lstStyle/>
          <a:p>
            <a:pPr>
              <a:defRPr/>
            </a:pPr>
            <a:endParaRPr lang="en-US"/>
          </a:p>
        </p:txBody>
      </p:sp>
      <p:sp>
        <p:nvSpPr>
          <p:cNvPr id="6172" name="Rectangle 1146"/>
          <p:cNvSpPr>
            <a:spLocks noChangeArrowheads="1"/>
          </p:cNvSpPr>
          <p:nvPr/>
        </p:nvSpPr>
        <p:spPr bwMode="auto">
          <a:xfrm>
            <a:off x="2995613" y="5715000"/>
            <a:ext cx="3481387" cy="274638"/>
          </a:xfrm>
          <a:prstGeom prst="rect">
            <a:avLst/>
          </a:prstGeom>
          <a:noFill/>
          <a:ln w="9525">
            <a:noFill/>
            <a:miter lim="800000"/>
            <a:headEnd/>
            <a:tailEnd/>
          </a:ln>
        </p:spPr>
        <p:txBody>
          <a:bodyPr wrap="none" lIns="0" tIns="0" rIns="0" bIns="0">
            <a:spAutoFit/>
          </a:bodyPr>
          <a:lstStyle/>
          <a:p>
            <a:r>
              <a:rPr lang="en-US" sz="1800" b="0" u="none">
                <a:solidFill>
                  <a:srgbClr val="000000"/>
                </a:solidFill>
                <a:latin typeface="Helvetica" pitchFamily="16" charset="0"/>
              </a:rPr>
              <a:t>Weight Percent Phosphorus (% P)</a:t>
            </a:r>
            <a:endParaRPr lang="en-US" sz="1800">
              <a:latin typeface="Helvetica" pitchFamily="16" charset="0"/>
            </a:endParaRPr>
          </a:p>
        </p:txBody>
      </p:sp>
      <p:sp>
        <p:nvSpPr>
          <p:cNvPr id="106" name="Title 105"/>
          <p:cNvSpPr>
            <a:spLocks noGrp="1"/>
          </p:cNvSpPr>
          <p:nvPr>
            <p:ph type="title"/>
          </p:nvPr>
        </p:nvSpPr>
        <p:spPr/>
        <p:txBody>
          <a:bodyPr/>
          <a:lstStyle/>
          <a:p>
            <a:r>
              <a:rPr lang="en-US" sz="2400" dirty="0" smtClean="0"/>
              <a:t>Condensed Phase Mechanism is Thermal Protection</a:t>
            </a:r>
            <a:endParaRPr lang="en-US" sz="2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bwMode="ltGray"/>
        <p:txBody>
          <a:bodyPr/>
          <a:lstStyle/>
          <a:p>
            <a:pPr>
              <a:spcBef>
                <a:spcPts val="0"/>
              </a:spcBef>
            </a:pPr>
            <a:endParaRPr lang="en-US" sz="2400" dirty="0" smtClean="0"/>
          </a:p>
          <a:p>
            <a:pPr>
              <a:spcBef>
                <a:spcPts val="0"/>
              </a:spcBef>
            </a:pPr>
            <a:r>
              <a:rPr lang="en-US" sz="2400" dirty="0" smtClean="0">
                <a:solidFill>
                  <a:schemeClr val="accent2">
                    <a:lumMod val="40000"/>
                    <a:lumOff val="60000"/>
                  </a:schemeClr>
                </a:solidFill>
              </a:rPr>
              <a:t>General Introduction and Company Profile</a:t>
            </a:r>
          </a:p>
          <a:p>
            <a:r>
              <a:rPr lang="en-US" sz="2400" dirty="0" smtClean="0">
                <a:solidFill>
                  <a:schemeClr val="accent2">
                    <a:lumMod val="40000"/>
                    <a:lumOff val="60000"/>
                  </a:schemeClr>
                </a:solidFill>
              </a:rPr>
              <a:t>Product Introduction</a:t>
            </a:r>
          </a:p>
          <a:p>
            <a:r>
              <a:rPr lang="en-US" sz="2400" dirty="0" smtClean="0"/>
              <a:t>Applications</a:t>
            </a:r>
          </a:p>
          <a:p>
            <a:pPr>
              <a:spcBef>
                <a:spcPts val="600"/>
              </a:spcBef>
              <a:tabLst>
                <a:tab pos="228600" algn="l"/>
              </a:tabLst>
            </a:pPr>
            <a:r>
              <a:rPr lang="en-US" sz="2000" b="0" dirty="0" smtClean="0"/>
              <a:t>	</a:t>
            </a:r>
            <a:r>
              <a:rPr lang="en-US" sz="2000" b="0" dirty="0" smtClean="0">
                <a:solidFill>
                  <a:schemeClr val="accent2">
                    <a:lumMod val="40000"/>
                    <a:lumOff val="60000"/>
                  </a:schemeClr>
                </a:solidFill>
              </a:rPr>
              <a:t>- Fibers</a:t>
            </a:r>
          </a:p>
          <a:p>
            <a:pPr>
              <a:spcBef>
                <a:spcPts val="600"/>
              </a:spcBef>
              <a:tabLst>
                <a:tab pos="228600" algn="l"/>
              </a:tabLst>
            </a:pPr>
            <a:r>
              <a:rPr lang="en-US" sz="2000" b="0" dirty="0" smtClean="0">
                <a:solidFill>
                  <a:schemeClr val="accent2">
                    <a:lumMod val="40000"/>
                    <a:lumOff val="60000"/>
                  </a:schemeClr>
                </a:solidFill>
              </a:rPr>
              <a:t>	- Thermoplastic Polyurethane (TPU)</a:t>
            </a:r>
          </a:p>
          <a:p>
            <a:pPr>
              <a:spcBef>
                <a:spcPts val="600"/>
              </a:spcBef>
              <a:tabLst>
                <a:tab pos="228600" algn="l"/>
              </a:tabLst>
            </a:pPr>
            <a:r>
              <a:rPr lang="en-US" sz="2000" b="0" dirty="0" smtClean="0">
                <a:solidFill>
                  <a:schemeClr val="accent2">
                    <a:lumMod val="40000"/>
                    <a:lumOff val="60000"/>
                  </a:schemeClr>
                </a:solidFill>
              </a:rPr>
              <a:t>	- Polycarbonate (PC)</a:t>
            </a:r>
          </a:p>
          <a:p>
            <a:pPr>
              <a:spcBef>
                <a:spcPts val="600"/>
              </a:spcBef>
              <a:tabLst>
                <a:tab pos="228600" algn="l"/>
              </a:tabLst>
            </a:pPr>
            <a:r>
              <a:rPr lang="en-US" sz="2000" b="0" dirty="0" smtClean="0"/>
              <a:t>	- </a:t>
            </a:r>
            <a:r>
              <a:rPr lang="en-US" sz="2000" b="0" dirty="0" err="1" smtClean="0"/>
              <a:t>Thermosets</a:t>
            </a:r>
            <a:endParaRPr lang="en-US" sz="2000" b="0" dirty="0" smtClean="0"/>
          </a:p>
          <a:p>
            <a:r>
              <a:rPr lang="en-US" sz="2400" dirty="0" smtClean="0">
                <a:solidFill>
                  <a:schemeClr val="accent2">
                    <a:lumMod val="40000"/>
                    <a:lumOff val="60000"/>
                  </a:schemeClr>
                </a:solidFill>
              </a:rPr>
              <a:t>Recap and Future Outlook</a:t>
            </a:r>
            <a:endParaRPr lang="en-US" sz="2400" dirty="0">
              <a:solidFill>
                <a:schemeClr val="accent2">
                  <a:lumMod val="40000"/>
                  <a:lumOff val="60000"/>
                </a:schemeClr>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nvGraphicFramePr>
        <p:xfrm>
          <a:off x="533400" y="1143000"/>
          <a:ext cx="815340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15364" name="Oval 6"/>
          <p:cNvSpPr>
            <a:spLocks noChangeArrowheads="1"/>
          </p:cNvSpPr>
          <p:nvPr/>
        </p:nvSpPr>
        <p:spPr bwMode="auto">
          <a:xfrm>
            <a:off x="2209800" y="1524000"/>
            <a:ext cx="3048000" cy="3124200"/>
          </a:xfrm>
          <a:prstGeom prst="ellipse">
            <a:avLst/>
          </a:prstGeom>
          <a:noFill/>
          <a:ln w="28575" algn="ctr">
            <a:solidFill>
              <a:srgbClr val="FF000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15365" name="Oval 9"/>
          <p:cNvSpPr>
            <a:spLocks noChangeArrowheads="1"/>
          </p:cNvSpPr>
          <p:nvPr/>
        </p:nvSpPr>
        <p:spPr bwMode="auto">
          <a:xfrm>
            <a:off x="6019800" y="3352800"/>
            <a:ext cx="1752600" cy="1524000"/>
          </a:xfrm>
          <a:prstGeom prst="ellipse">
            <a:avLst/>
          </a:prstGeom>
          <a:noFill/>
          <a:ln w="28575" algn="ctr">
            <a:solidFill>
              <a:schemeClr val="bg1"/>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15366" name="TextBox 6"/>
          <p:cNvSpPr txBox="1">
            <a:spLocks noChangeArrowheads="1"/>
          </p:cNvSpPr>
          <p:nvPr/>
        </p:nvSpPr>
        <p:spPr bwMode="auto">
          <a:xfrm>
            <a:off x="6477000" y="3886200"/>
            <a:ext cx="1371600" cy="369888"/>
          </a:xfrm>
          <a:prstGeom prst="rect">
            <a:avLst/>
          </a:prstGeom>
          <a:noFill/>
          <a:ln w="9525">
            <a:noFill/>
            <a:miter lim="800000"/>
            <a:headEnd/>
            <a:tailEnd/>
          </a:ln>
        </p:spPr>
        <p:txBody>
          <a:bodyPr>
            <a:spAutoFit/>
          </a:bodyPr>
          <a:lstStyle/>
          <a:p>
            <a:r>
              <a:rPr lang="en-US" sz="1800" u="none">
                <a:solidFill>
                  <a:schemeClr val="bg1"/>
                </a:solidFill>
              </a:rPr>
              <a:t>Additive</a:t>
            </a:r>
            <a:r>
              <a:rPr lang="en-US" u="none">
                <a:solidFill>
                  <a:schemeClr val="bg1"/>
                </a:solidFill>
              </a:rPr>
              <a:t> </a:t>
            </a:r>
          </a:p>
        </p:txBody>
      </p:sp>
      <p:sp>
        <p:nvSpPr>
          <p:cNvPr id="15367" name="TextBox 8"/>
          <p:cNvSpPr txBox="1">
            <a:spLocks noChangeArrowheads="1"/>
          </p:cNvSpPr>
          <p:nvPr/>
        </p:nvSpPr>
        <p:spPr bwMode="auto">
          <a:xfrm>
            <a:off x="3429000" y="2133600"/>
            <a:ext cx="1143000" cy="369888"/>
          </a:xfrm>
          <a:prstGeom prst="rect">
            <a:avLst/>
          </a:prstGeom>
          <a:noFill/>
          <a:ln w="9525">
            <a:noFill/>
            <a:miter lim="800000"/>
            <a:headEnd/>
            <a:tailEnd/>
          </a:ln>
        </p:spPr>
        <p:txBody>
          <a:bodyPr>
            <a:spAutoFit/>
          </a:bodyPr>
          <a:lstStyle/>
          <a:p>
            <a:r>
              <a:rPr lang="en-US" sz="1800" u="none">
                <a:solidFill>
                  <a:schemeClr val="bg1"/>
                </a:solidFill>
              </a:rPr>
              <a:t>Reactive</a:t>
            </a:r>
          </a:p>
        </p:txBody>
      </p:sp>
      <p:sp>
        <p:nvSpPr>
          <p:cNvPr id="9" name="Title 8"/>
          <p:cNvSpPr>
            <a:spLocks noGrp="1"/>
          </p:cNvSpPr>
          <p:nvPr>
            <p:ph type="title"/>
          </p:nvPr>
        </p:nvSpPr>
        <p:spPr/>
        <p:txBody>
          <a:bodyPr/>
          <a:lstStyle/>
          <a:p>
            <a:r>
              <a:rPr lang="en-US" dirty="0" smtClean="0"/>
              <a:t>Reactive versus Additive Oligomers</a:t>
            </a:r>
            <a:endParaRPr lang="en-US"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Main OL Applications</a:t>
            </a:r>
            <a:endParaRPr lang="en-US" dirty="0"/>
          </a:p>
        </p:txBody>
      </p:sp>
      <p:graphicFrame>
        <p:nvGraphicFramePr>
          <p:cNvPr id="5" name="Table 4"/>
          <p:cNvGraphicFramePr>
            <a:graphicFrameLocks noGrp="1"/>
          </p:cNvGraphicFramePr>
          <p:nvPr/>
        </p:nvGraphicFramePr>
        <p:xfrm>
          <a:off x="533400" y="1219200"/>
          <a:ext cx="8382001" cy="3958154"/>
        </p:xfrm>
        <a:graphic>
          <a:graphicData uri="http://schemas.openxmlformats.org/drawingml/2006/table">
            <a:tbl>
              <a:tblPr firstRow="1" bandRow="1">
                <a:tableStyleId>{9D7B26C5-4107-4FEC-AEDC-1716B250A1EF}</a:tableStyleId>
              </a:tblPr>
              <a:tblGrid>
                <a:gridCol w="1450731"/>
                <a:gridCol w="1370135"/>
                <a:gridCol w="5561135"/>
              </a:tblGrid>
              <a:tr h="457200">
                <a:tc>
                  <a:txBody>
                    <a:bodyPr/>
                    <a:lstStyle/>
                    <a:p>
                      <a:endParaRPr lang="en-US" dirty="0" smtClean="0"/>
                    </a:p>
                    <a:p>
                      <a:r>
                        <a:rPr lang="en-US" dirty="0" smtClean="0"/>
                        <a:t>OL</a:t>
                      </a:r>
                      <a:r>
                        <a:rPr lang="en-US" baseline="0" dirty="0" smtClean="0"/>
                        <a:t> Product</a:t>
                      </a:r>
                      <a:endParaRPr lang="en-US" dirty="0"/>
                    </a:p>
                  </a:txBody>
                  <a:tcPr/>
                </a:tc>
                <a:tc>
                  <a:txBody>
                    <a:bodyPr/>
                    <a:lstStyle/>
                    <a:p>
                      <a:pPr algn="ctr"/>
                      <a:endParaRPr lang="en-US" dirty="0" smtClean="0"/>
                    </a:p>
                    <a:p>
                      <a:pPr algn="l"/>
                      <a:r>
                        <a:rPr lang="en-US" dirty="0" smtClean="0"/>
                        <a:t>Resin</a:t>
                      </a:r>
                      <a:endParaRPr lang="en-US" dirty="0"/>
                    </a:p>
                  </a:txBody>
                  <a:tcPr/>
                </a:tc>
                <a:tc>
                  <a:txBody>
                    <a:bodyPr/>
                    <a:lstStyle/>
                    <a:p>
                      <a:endParaRPr lang="en-US" dirty="0" smtClean="0"/>
                    </a:p>
                    <a:p>
                      <a:pPr algn="l"/>
                      <a:r>
                        <a:rPr lang="en-US" dirty="0" smtClean="0"/>
                        <a:t>Market </a:t>
                      </a:r>
                      <a:endParaRPr lang="en-US" dirty="0"/>
                    </a:p>
                  </a:txBody>
                  <a:tcPr/>
                </a:tc>
              </a:tr>
              <a:tr h="731520">
                <a:tc>
                  <a:txBody>
                    <a:bodyPr/>
                    <a:lstStyle/>
                    <a:p>
                      <a:r>
                        <a:rPr lang="en-US" sz="1600" b="0" dirty="0" smtClean="0"/>
                        <a:t>OL1001</a:t>
                      </a:r>
                    </a:p>
                  </a:txBody>
                  <a:tcPr/>
                </a:tc>
                <a:tc>
                  <a:txBody>
                    <a:bodyPr/>
                    <a:lstStyle/>
                    <a:p>
                      <a:pPr algn="l"/>
                      <a:r>
                        <a:rPr lang="en-US" sz="1600" b="0" dirty="0" smtClean="0"/>
                        <a:t>Epoxy</a:t>
                      </a:r>
                    </a:p>
                    <a:p>
                      <a:pPr algn="l"/>
                      <a:r>
                        <a:rPr lang="en-US" sz="1600" b="0" dirty="0" smtClean="0"/>
                        <a:t>PU</a:t>
                      </a:r>
                    </a:p>
                    <a:p>
                      <a:pPr algn="l"/>
                      <a:r>
                        <a:rPr lang="en-US" sz="1600" b="0" dirty="0" smtClean="0"/>
                        <a:t>UPET</a:t>
                      </a:r>
                      <a:endParaRPr lang="en-US" sz="1600" b="0" dirty="0"/>
                    </a:p>
                  </a:txBody>
                  <a:tcPr/>
                </a:tc>
                <a:tc>
                  <a:txBody>
                    <a:bodyPr/>
                    <a:lstStyle/>
                    <a:p>
                      <a:r>
                        <a:rPr lang="en-US" sz="1600" b="0" baseline="0" dirty="0" smtClean="0"/>
                        <a:t>Electronic Equipment (Adhesives, Printed Circuit Boards)</a:t>
                      </a:r>
                    </a:p>
                    <a:p>
                      <a:r>
                        <a:rPr lang="en-US" sz="1600" b="0" baseline="0" dirty="0" smtClean="0"/>
                        <a:t>Building &amp; Construction  (Cable jacketing), Industrial  </a:t>
                      </a:r>
                    </a:p>
                    <a:p>
                      <a:r>
                        <a:rPr lang="en-US" sz="1600" b="0" baseline="0" dirty="0" smtClean="0"/>
                        <a:t>Building &amp; Construction </a:t>
                      </a:r>
                      <a:endParaRPr lang="en-US" sz="1600" b="0" dirty="0"/>
                    </a:p>
                  </a:txBody>
                  <a:tcPr/>
                </a:tc>
              </a:tr>
              <a:tr h="583366">
                <a:tc>
                  <a:txBody>
                    <a:bodyPr/>
                    <a:lstStyle/>
                    <a:p>
                      <a:r>
                        <a:rPr lang="en-US" sz="1600" b="0" dirty="0" smtClean="0"/>
                        <a:t>OL3000</a:t>
                      </a:r>
                      <a:endParaRPr lang="en-US" sz="1600" b="0" dirty="0"/>
                    </a:p>
                  </a:txBody>
                  <a:tcPr/>
                </a:tc>
                <a:tc>
                  <a:txBody>
                    <a:bodyPr/>
                    <a:lstStyle/>
                    <a:p>
                      <a:pPr algn="l"/>
                      <a:r>
                        <a:rPr lang="en-US" sz="1600" b="0" dirty="0" smtClean="0"/>
                        <a:t>UPET</a:t>
                      </a:r>
                    </a:p>
                    <a:p>
                      <a:pPr algn="l"/>
                      <a:r>
                        <a:rPr lang="en-US" sz="1600" b="0" dirty="0" smtClean="0"/>
                        <a:t>TPU</a:t>
                      </a:r>
                      <a:endParaRPr lang="en-US" sz="16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baseline="0" dirty="0" smtClean="0"/>
                        <a:t>Building &amp; Construction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baseline="0" dirty="0" smtClean="0"/>
                        <a:t>Industrial</a:t>
                      </a:r>
                    </a:p>
                  </a:txBody>
                  <a:tcPr/>
                </a:tc>
              </a:tr>
              <a:tr h="925394">
                <a:tc>
                  <a:txBody>
                    <a:bodyPr/>
                    <a:lstStyle/>
                    <a:p>
                      <a:r>
                        <a:rPr lang="en-US" sz="1600" b="0" dirty="0" smtClean="0"/>
                        <a:t>OL3001</a:t>
                      </a:r>
                      <a:endParaRPr lang="en-US" sz="1600" b="0" dirty="0"/>
                    </a:p>
                  </a:txBody>
                  <a:tcPr/>
                </a:tc>
                <a:tc>
                  <a:txBody>
                    <a:bodyPr/>
                    <a:lstStyle/>
                    <a:p>
                      <a:pPr algn="l"/>
                      <a:r>
                        <a:rPr lang="en-US" sz="1600" b="0" dirty="0" smtClean="0"/>
                        <a:t>Epoxy</a:t>
                      </a:r>
                    </a:p>
                    <a:p>
                      <a:pPr algn="l"/>
                      <a:r>
                        <a:rPr lang="en-US" sz="1600" b="0" dirty="0" smtClean="0"/>
                        <a:t>PU</a:t>
                      </a:r>
                    </a:p>
                    <a:p>
                      <a:pPr algn="l"/>
                      <a:r>
                        <a:rPr lang="en-US" sz="1600" b="0" dirty="0" smtClean="0"/>
                        <a:t>UPET</a:t>
                      </a:r>
                    </a:p>
                  </a:txBody>
                  <a:tcPr/>
                </a:tc>
                <a:tc>
                  <a:txBody>
                    <a:bodyPr/>
                    <a:lstStyle/>
                    <a:p>
                      <a:r>
                        <a:rPr lang="en-US" sz="1600" b="0" baseline="0" dirty="0" smtClean="0"/>
                        <a:t>Electrical Equipment  (</a:t>
                      </a:r>
                      <a:r>
                        <a:rPr lang="en-US" sz="1600" b="0" dirty="0" smtClean="0"/>
                        <a:t>Printe</a:t>
                      </a:r>
                      <a:r>
                        <a:rPr lang="en-US" sz="1600" b="0" baseline="0" dirty="0" smtClean="0"/>
                        <a:t>d Circuit boards) </a:t>
                      </a:r>
                    </a:p>
                    <a:p>
                      <a:r>
                        <a:rPr lang="en-US" sz="1600" b="0" baseline="0" dirty="0" smtClean="0"/>
                        <a:t>Building &amp; Construction, Artificial Leather </a:t>
                      </a:r>
                    </a:p>
                    <a:p>
                      <a:r>
                        <a:rPr lang="en-US" sz="1600" b="0" baseline="0" dirty="0" smtClean="0"/>
                        <a:t>Building &amp; Construction</a:t>
                      </a:r>
                    </a:p>
                  </a:txBody>
                  <a:tcPr/>
                </a:tc>
              </a:tr>
              <a:tr h="986354">
                <a:tc>
                  <a:txBody>
                    <a:bodyPr/>
                    <a:lstStyle/>
                    <a:p>
                      <a:r>
                        <a:rPr lang="en-US" sz="1600" b="0" dirty="0" smtClean="0"/>
                        <a:t>OL5000</a:t>
                      </a:r>
                      <a:endParaRPr lang="en-US" sz="1600" b="0" dirty="0"/>
                    </a:p>
                  </a:txBody>
                  <a:tcPr/>
                </a:tc>
                <a:tc>
                  <a:txBody>
                    <a:bodyPr/>
                    <a:lstStyle/>
                    <a:p>
                      <a:pPr algn="l"/>
                      <a:r>
                        <a:rPr lang="en-US" sz="1600" b="0" dirty="0" smtClean="0"/>
                        <a:t>Epoxy</a:t>
                      </a:r>
                      <a:endParaRPr lang="en-US" sz="1600" b="0" baseline="0" dirty="0" smtClean="0"/>
                    </a:p>
                    <a:p>
                      <a:pPr algn="l"/>
                      <a:r>
                        <a:rPr lang="en-US" sz="1600" b="0" baseline="0" dirty="0" smtClean="0"/>
                        <a:t>TPU</a:t>
                      </a:r>
                    </a:p>
                    <a:p>
                      <a:pPr algn="l"/>
                      <a:r>
                        <a:rPr lang="en-US" sz="1600" b="0" baseline="0" dirty="0" smtClean="0"/>
                        <a:t>UPET</a:t>
                      </a:r>
                      <a:endParaRPr lang="en-US" sz="16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baseline="0" dirty="0" smtClean="0"/>
                        <a:t>Building &amp; Construction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t>Cable</a:t>
                      </a:r>
                      <a:r>
                        <a:rPr lang="en-US" sz="1600" b="0" baseline="0" dirty="0" smtClean="0"/>
                        <a:t> Jacketing, Transportation, Building &amp; Construction, Electrical Equipment , Building &amp; Construction</a:t>
                      </a:r>
                    </a:p>
                  </a:txBody>
                  <a:tcPr/>
                </a:tc>
              </a:tr>
            </a:tbl>
          </a:graphicData>
        </a:graphic>
      </p:graphicFrame>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p:txBody>
          <a:bodyPr/>
          <a:lstStyle/>
          <a:p>
            <a:r>
              <a:rPr lang="en-US" dirty="0" smtClean="0"/>
              <a:t>Use of NOFIA OL1001 like other FR Additives </a:t>
            </a:r>
          </a:p>
        </p:txBody>
      </p:sp>
      <p:sp>
        <p:nvSpPr>
          <p:cNvPr id="2052" name="TextBox 4"/>
          <p:cNvSpPr txBox="1">
            <a:spLocks noChangeArrowheads="1"/>
          </p:cNvSpPr>
          <p:nvPr/>
        </p:nvSpPr>
        <p:spPr bwMode="auto">
          <a:xfrm>
            <a:off x="3881438" y="1593850"/>
            <a:ext cx="615950" cy="338138"/>
          </a:xfrm>
          <a:prstGeom prst="rect">
            <a:avLst/>
          </a:prstGeom>
          <a:noFill/>
          <a:ln w="9525">
            <a:noFill/>
            <a:miter lim="800000"/>
            <a:headEnd/>
            <a:tailEnd/>
          </a:ln>
        </p:spPr>
        <p:txBody>
          <a:bodyPr wrap="none">
            <a:spAutoFit/>
          </a:bodyPr>
          <a:lstStyle/>
          <a:p>
            <a:r>
              <a:rPr lang="en-US" b="0" u="none"/>
              <a:t>ECH</a:t>
            </a:r>
          </a:p>
        </p:txBody>
      </p:sp>
      <p:graphicFrame>
        <p:nvGraphicFramePr>
          <p:cNvPr id="2050" name="Object 2"/>
          <p:cNvGraphicFramePr>
            <a:graphicFrameLocks/>
          </p:cNvGraphicFramePr>
          <p:nvPr/>
        </p:nvGraphicFramePr>
        <p:xfrm>
          <a:off x="3824288" y="1219200"/>
          <a:ext cx="731837" cy="374650"/>
        </p:xfrm>
        <a:graphic>
          <a:graphicData uri="http://schemas.openxmlformats.org/presentationml/2006/ole">
            <mc:AlternateContent xmlns:mc="http://schemas.openxmlformats.org/markup-compatibility/2006">
              <mc:Choice xmlns:v="urn:schemas-microsoft-com:vml" Requires="v">
                <p:oleObj spid="_x0000_s2054" name="CS ChemDraw Drawing" r:id="rId3" imgW="736560" imgH="372240" progId="">
                  <p:embed/>
                </p:oleObj>
              </mc:Choice>
              <mc:Fallback>
                <p:oleObj name="CS ChemDraw Drawing" r:id="rId3" imgW="736560" imgH="372240" progId="">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4288" y="1219200"/>
                        <a:ext cx="731837"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3" name="Picture 5"/>
          <p:cNvPicPr>
            <a:picLocks noChangeAspect="1" noChangeArrowheads="1"/>
          </p:cNvPicPr>
          <p:nvPr/>
        </p:nvPicPr>
        <p:blipFill>
          <a:blip r:embed="rId5" cstate="screen"/>
          <a:srcRect/>
          <a:stretch>
            <a:fillRect/>
          </a:stretch>
        </p:blipFill>
        <p:spPr bwMode="auto">
          <a:xfrm>
            <a:off x="533400" y="1784350"/>
            <a:ext cx="2095500" cy="571500"/>
          </a:xfrm>
          <a:prstGeom prst="rect">
            <a:avLst/>
          </a:prstGeom>
          <a:noFill/>
          <a:ln w="9525">
            <a:noFill/>
            <a:miter lim="800000"/>
            <a:headEnd/>
            <a:tailEnd/>
          </a:ln>
        </p:spPr>
      </p:pic>
      <p:grpSp>
        <p:nvGrpSpPr>
          <p:cNvPr id="2" name="Group 38"/>
          <p:cNvGrpSpPr>
            <a:grpSpLocks/>
          </p:cNvGrpSpPr>
          <p:nvPr/>
        </p:nvGrpSpPr>
        <p:grpSpPr bwMode="auto">
          <a:xfrm>
            <a:off x="5722938" y="1798638"/>
            <a:ext cx="2095500" cy="596900"/>
            <a:chOff x="4476750" y="4191000"/>
            <a:chExt cx="2095500" cy="598017"/>
          </a:xfrm>
        </p:grpSpPr>
        <p:grpSp>
          <p:nvGrpSpPr>
            <p:cNvPr id="3" name="Group 21"/>
            <p:cNvGrpSpPr>
              <a:grpSpLocks/>
            </p:cNvGrpSpPr>
            <p:nvPr/>
          </p:nvGrpSpPr>
          <p:grpSpPr bwMode="auto">
            <a:xfrm>
              <a:off x="4476750" y="4191000"/>
              <a:ext cx="2095500" cy="571500"/>
              <a:chOff x="4476750" y="4191000"/>
              <a:chExt cx="2095500" cy="571500"/>
            </a:xfrm>
          </p:grpSpPr>
          <p:pic>
            <p:nvPicPr>
              <p:cNvPr id="2125" name="Picture 5"/>
              <p:cNvPicPr>
                <a:picLocks noChangeAspect="1" noChangeArrowheads="1"/>
              </p:cNvPicPr>
              <p:nvPr/>
            </p:nvPicPr>
            <p:blipFill>
              <a:blip r:embed="rId5" cstate="screen"/>
              <a:srcRect/>
              <a:stretch>
                <a:fillRect/>
              </a:stretch>
            </p:blipFill>
            <p:spPr bwMode="auto">
              <a:xfrm>
                <a:off x="4476750" y="4191000"/>
                <a:ext cx="2095500" cy="571500"/>
              </a:xfrm>
              <a:prstGeom prst="rect">
                <a:avLst/>
              </a:prstGeom>
              <a:noFill/>
              <a:ln w="9525">
                <a:noFill/>
                <a:miter lim="800000"/>
                <a:headEnd/>
                <a:tailEnd/>
              </a:ln>
            </p:spPr>
          </p:pic>
          <p:sp>
            <p:nvSpPr>
              <p:cNvPr id="2126" name="Rectangle 19"/>
              <p:cNvSpPr>
                <a:spLocks noChangeArrowheads="1"/>
              </p:cNvSpPr>
              <p:nvPr/>
            </p:nvSpPr>
            <p:spPr bwMode="white">
              <a:xfrm>
                <a:off x="6248400" y="4362450"/>
                <a:ext cx="304800" cy="228600"/>
              </a:xfrm>
              <a:prstGeom prst="rect">
                <a:avLst/>
              </a:prstGeom>
              <a:solidFill>
                <a:schemeClr val="bg1"/>
              </a:solidFill>
              <a:ln w="9525" algn="ctr">
                <a:solidFill>
                  <a:schemeClr val="bg1"/>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2127" name="Rectangle 20"/>
              <p:cNvSpPr>
                <a:spLocks noChangeArrowheads="1"/>
              </p:cNvSpPr>
              <p:nvPr/>
            </p:nvSpPr>
            <p:spPr bwMode="white">
              <a:xfrm>
                <a:off x="4495800" y="4362450"/>
                <a:ext cx="304800" cy="228600"/>
              </a:xfrm>
              <a:prstGeom prst="rect">
                <a:avLst/>
              </a:prstGeom>
              <a:solidFill>
                <a:schemeClr val="bg1"/>
              </a:solidFill>
              <a:ln w="9525" algn="ctr">
                <a:solidFill>
                  <a:schemeClr val="bg1"/>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grpSp>
        <p:sp>
          <p:nvSpPr>
            <p:cNvPr id="2121" name="Isosceles Triangle 18"/>
            <p:cNvSpPr>
              <a:spLocks noChangeArrowheads="1"/>
            </p:cNvSpPr>
            <p:nvPr/>
          </p:nvSpPr>
          <p:spPr bwMode="auto">
            <a:xfrm rot="3840000">
              <a:off x="6154968" y="4408094"/>
              <a:ext cx="274320" cy="274320"/>
            </a:xfrm>
            <a:prstGeom prst="triangle">
              <a:avLst>
                <a:gd name="adj" fmla="val 50000"/>
              </a:avLst>
            </a:prstGeom>
            <a:no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2122" name="Isosceles Triangle 25"/>
            <p:cNvSpPr>
              <a:spLocks noChangeArrowheads="1"/>
            </p:cNvSpPr>
            <p:nvPr/>
          </p:nvSpPr>
          <p:spPr bwMode="auto">
            <a:xfrm rot="3840000">
              <a:off x="4618246" y="4404437"/>
              <a:ext cx="274320" cy="274320"/>
            </a:xfrm>
            <a:prstGeom prst="triangle">
              <a:avLst>
                <a:gd name="adj" fmla="val 50000"/>
              </a:avLst>
            </a:prstGeom>
            <a:no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2123" name="Oval 27"/>
            <p:cNvSpPr>
              <a:spLocks noChangeArrowheads="1"/>
            </p:cNvSpPr>
            <p:nvPr/>
          </p:nvSpPr>
          <p:spPr bwMode="auto">
            <a:xfrm>
              <a:off x="6172810" y="4651857"/>
              <a:ext cx="137160" cy="137160"/>
            </a:xfrm>
            <a:prstGeom prst="ellipse">
              <a:avLst/>
            </a:prstGeom>
            <a:solidFill>
              <a:schemeClr val="bg1"/>
            </a:solid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2124" name="Oval 28"/>
            <p:cNvSpPr>
              <a:spLocks noChangeArrowheads="1"/>
            </p:cNvSpPr>
            <p:nvPr/>
          </p:nvSpPr>
          <p:spPr bwMode="auto">
            <a:xfrm>
              <a:off x="4624810" y="4651857"/>
              <a:ext cx="137160" cy="137160"/>
            </a:xfrm>
            <a:prstGeom prst="ellipse">
              <a:avLst/>
            </a:prstGeom>
            <a:solidFill>
              <a:schemeClr val="bg1"/>
            </a:solid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grpSp>
      <p:sp>
        <p:nvSpPr>
          <p:cNvPr id="42" name="TextBox 41"/>
          <p:cNvSpPr txBox="1">
            <a:spLocks noChangeArrowheads="1"/>
          </p:cNvSpPr>
          <p:nvPr/>
        </p:nvSpPr>
        <p:spPr bwMode="auto">
          <a:xfrm>
            <a:off x="7086600" y="3319463"/>
            <a:ext cx="1430338" cy="338137"/>
          </a:xfrm>
          <a:prstGeom prst="rect">
            <a:avLst/>
          </a:prstGeom>
          <a:solidFill>
            <a:srgbClr val="0077B4"/>
          </a:solidFill>
          <a:ln w="9525">
            <a:solidFill>
              <a:srgbClr val="0077B4"/>
            </a:solidFill>
            <a:miter lim="800000"/>
            <a:headEnd/>
            <a:tailEnd/>
          </a:ln>
        </p:spPr>
        <p:txBody>
          <a:bodyPr wrap="none">
            <a:spAutoFit/>
          </a:bodyPr>
          <a:lstStyle/>
          <a:p>
            <a:r>
              <a:rPr lang="en-US" u="none">
                <a:solidFill>
                  <a:schemeClr val="bg1"/>
                </a:solidFill>
              </a:rPr>
              <a:t>FR Additives</a:t>
            </a:r>
          </a:p>
        </p:txBody>
      </p:sp>
      <p:grpSp>
        <p:nvGrpSpPr>
          <p:cNvPr id="4" name="Group 92"/>
          <p:cNvGrpSpPr>
            <a:grpSpLocks/>
          </p:cNvGrpSpPr>
          <p:nvPr/>
        </p:nvGrpSpPr>
        <p:grpSpPr bwMode="auto">
          <a:xfrm>
            <a:off x="5722938" y="4157663"/>
            <a:ext cx="2095500" cy="1633537"/>
            <a:chOff x="5562600" y="3886200"/>
            <a:chExt cx="2095500" cy="1633954"/>
          </a:xfrm>
        </p:grpSpPr>
        <p:cxnSp>
          <p:nvCxnSpPr>
            <p:cNvPr id="2107" name="Straight Connector 56"/>
            <p:cNvCxnSpPr>
              <a:cxnSpLocks noChangeShapeType="1"/>
            </p:cNvCxnSpPr>
            <p:nvPr/>
          </p:nvCxnSpPr>
          <p:spPr bwMode="hidden">
            <a:xfrm>
              <a:off x="6610350" y="4123961"/>
              <a:ext cx="0" cy="381000"/>
            </a:xfrm>
            <a:prstGeom prst="line">
              <a:avLst/>
            </a:prstGeom>
            <a:noFill/>
            <a:ln w="28575" algn="ctr">
              <a:solidFill>
                <a:srgbClr val="0077B4"/>
              </a:solidFill>
              <a:round/>
              <a:headEnd/>
              <a:tailEnd/>
            </a:ln>
          </p:spPr>
        </p:cxnSp>
        <p:cxnSp>
          <p:nvCxnSpPr>
            <p:cNvPr id="2108" name="Straight Connector 57"/>
            <p:cNvCxnSpPr>
              <a:cxnSpLocks noChangeShapeType="1"/>
            </p:cNvCxnSpPr>
            <p:nvPr/>
          </p:nvCxnSpPr>
          <p:spPr bwMode="hidden">
            <a:xfrm>
              <a:off x="6610350" y="4901392"/>
              <a:ext cx="0" cy="381000"/>
            </a:xfrm>
            <a:prstGeom prst="line">
              <a:avLst/>
            </a:prstGeom>
            <a:noFill/>
            <a:ln w="28575" algn="ctr">
              <a:solidFill>
                <a:srgbClr val="0077B4"/>
              </a:solidFill>
              <a:round/>
              <a:headEnd/>
              <a:tailEnd/>
            </a:ln>
          </p:spPr>
        </p:cxnSp>
        <p:grpSp>
          <p:nvGrpSpPr>
            <p:cNvPr id="5" name="Group 44"/>
            <p:cNvGrpSpPr>
              <a:grpSpLocks/>
            </p:cNvGrpSpPr>
            <p:nvPr/>
          </p:nvGrpSpPr>
          <p:grpSpPr bwMode="auto">
            <a:xfrm>
              <a:off x="5562600" y="4404168"/>
              <a:ext cx="2095500" cy="598017"/>
              <a:chOff x="4476750" y="4191000"/>
              <a:chExt cx="2095500" cy="598017"/>
            </a:xfrm>
          </p:grpSpPr>
          <p:grpSp>
            <p:nvGrpSpPr>
              <p:cNvPr id="6" name="Group 21"/>
              <p:cNvGrpSpPr>
                <a:grpSpLocks/>
              </p:cNvGrpSpPr>
              <p:nvPr/>
            </p:nvGrpSpPr>
            <p:grpSpPr bwMode="auto">
              <a:xfrm>
                <a:off x="4476750" y="4191000"/>
                <a:ext cx="2095500" cy="571500"/>
                <a:chOff x="4476750" y="4191000"/>
                <a:chExt cx="2095500" cy="571500"/>
              </a:xfrm>
            </p:grpSpPr>
            <p:pic>
              <p:nvPicPr>
                <p:cNvPr id="2117" name="Picture 5"/>
                <p:cNvPicPr>
                  <a:picLocks noChangeAspect="1" noChangeArrowheads="1"/>
                </p:cNvPicPr>
                <p:nvPr/>
              </p:nvPicPr>
              <p:blipFill>
                <a:blip r:embed="rId5" cstate="screen"/>
                <a:srcRect/>
                <a:stretch>
                  <a:fillRect/>
                </a:stretch>
              </p:blipFill>
              <p:spPr bwMode="hidden">
                <a:xfrm>
                  <a:off x="4476750" y="4191000"/>
                  <a:ext cx="2095500" cy="571500"/>
                </a:xfrm>
                <a:prstGeom prst="rect">
                  <a:avLst/>
                </a:prstGeom>
                <a:noFill/>
                <a:ln w="9525">
                  <a:noFill/>
                  <a:miter lim="800000"/>
                  <a:headEnd/>
                  <a:tailEnd/>
                </a:ln>
              </p:spPr>
            </p:pic>
            <p:sp>
              <p:nvSpPr>
                <p:cNvPr id="2118" name="Rectangle 51"/>
                <p:cNvSpPr>
                  <a:spLocks noChangeArrowheads="1"/>
                </p:cNvSpPr>
                <p:nvPr/>
              </p:nvSpPr>
              <p:spPr bwMode="hidden">
                <a:xfrm>
                  <a:off x="6248400" y="4362450"/>
                  <a:ext cx="304800" cy="228600"/>
                </a:xfrm>
                <a:prstGeom prst="rect">
                  <a:avLst/>
                </a:prstGeom>
                <a:solidFill>
                  <a:schemeClr val="bg1"/>
                </a:solidFill>
                <a:ln w="9525" algn="ctr">
                  <a:solidFill>
                    <a:schemeClr val="bg1"/>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2119" name="Rectangle 52"/>
                <p:cNvSpPr>
                  <a:spLocks noChangeArrowheads="1"/>
                </p:cNvSpPr>
                <p:nvPr/>
              </p:nvSpPr>
              <p:spPr bwMode="hidden">
                <a:xfrm>
                  <a:off x="4495800" y="4362450"/>
                  <a:ext cx="304800" cy="228600"/>
                </a:xfrm>
                <a:prstGeom prst="rect">
                  <a:avLst/>
                </a:prstGeom>
                <a:solidFill>
                  <a:schemeClr val="bg1"/>
                </a:solidFill>
                <a:ln w="9525" algn="ctr">
                  <a:solidFill>
                    <a:schemeClr val="bg1"/>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grpSp>
          <p:sp>
            <p:nvSpPr>
              <p:cNvPr id="2113" name="Isosceles Triangle 46"/>
              <p:cNvSpPr>
                <a:spLocks noChangeArrowheads="1"/>
              </p:cNvSpPr>
              <p:nvPr/>
            </p:nvSpPr>
            <p:spPr bwMode="hidden">
              <a:xfrm rot="3840000">
                <a:off x="6154968" y="4408094"/>
                <a:ext cx="274320" cy="274320"/>
              </a:xfrm>
              <a:prstGeom prst="triangle">
                <a:avLst>
                  <a:gd name="adj" fmla="val 50000"/>
                </a:avLst>
              </a:prstGeom>
              <a:no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2114" name="Isosceles Triangle 47"/>
              <p:cNvSpPr>
                <a:spLocks noChangeArrowheads="1"/>
              </p:cNvSpPr>
              <p:nvPr/>
            </p:nvSpPr>
            <p:spPr bwMode="hidden">
              <a:xfrm rot="3840000">
                <a:off x="4618246" y="4404437"/>
                <a:ext cx="274320" cy="274320"/>
              </a:xfrm>
              <a:prstGeom prst="triangle">
                <a:avLst>
                  <a:gd name="adj" fmla="val 50000"/>
                </a:avLst>
              </a:prstGeom>
              <a:no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2115" name="Oval 48"/>
              <p:cNvSpPr>
                <a:spLocks noChangeArrowheads="1"/>
              </p:cNvSpPr>
              <p:nvPr/>
            </p:nvSpPr>
            <p:spPr bwMode="hidden">
              <a:xfrm>
                <a:off x="6172810" y="4651857"/>
                <a:ext cx="137160" cy="137160"/>
              </a:xfrm>
              <a:prstGeom prst="ellipse">
                <a:avLst/>
              </a:prstGeom>
              <a:solidFill>
                <a:schemeClr val="bg1"/>
              </a:solid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2116" name="Oval 49"/>
              <p:cNvSpPr>
                <a:spLocks noChangeArrowheads="1"/>
              </p:cNvSpPr>
              <p:nvPr/>
            </p:nvSpPr>
            <p:spPr bwMode="hidden">
              <a:xfrm>
                <a:off x="4624810" y="4651857"/>
                <a:ext cx="137160" cy="137160"/>
              </a:xfrm>
              <a:prstGeom prst="ellipse">
                <a:avLst/>
              </a:prstGeom>
              <a:solidFill>
                <a:schemeClr val="bg1"/>
              </a:solid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grpSp>
        <p:sp>
          <p:nvSpPr>
            <p:cNvPr id="2110" name="TextBox 58"/>
            <p:cNvSpPr txBox="1">
              <a:spLocks noChangeArrowheads="1"/>
            </p:cNvSpPr>
            <p:nvPr/>
          </p:nvSpPr>
          <p:spPr bwMode="hidden">
            <a:xfrm>
              <a:off x="5895058" y="3886200"/>
              <a:ext cx="1430584" cy="338554"/>
            </a:xfrm>
            <a:prstGeom prst="rect">
              <a:avLst/>
            </a:prstGeom>
            <a:solidFill>
              <a:srgbClr val="0077B4"/>
            </a:solidFill>
            <a:ln w="9525">
              <a:solidFill>
                <a:srgbClr val="0077B4"/>
              </a:solidFill>
              <a:miter lim="800000"/>
              <a:headEnd/>
              <a:tailEnd/>
            </a:ln>
          </p:spPr>
          <p:txBody>
            <a:bodyPr wrap="none">
              <a:spAutoFit/>
            </a:bodyPr>
            <a:lstStyle/>
            <a:p>
              <a:r>
                <a:rPr lang="en-US" u="none">
                  <a:solidFill>
                    <a:schemeClr val="bg1"/>
                  </a:solidFill>
                </a:rPr>
                <a:t>FR Additives</a:t>
              </a:r>
            </a:p>
          </p:txBody>
        </p:sp>
        <p:sp>
          <p:nvSpPr>
            <p:cNvPr id="2111" name="TextBox 59"/>
            <p:cNvSpPr txBox="1">
              <a:spLocks noChangeArrowheads="1"/>
            </p:cNvSpPr>
            <p:nvPr/>
          </p:nvSpPr>
          <p:spPr bwMode="hidden">
            <a:xfrm>
              <a:off x="5895058" y="5181600"/>
              <a:ext cx="1430584" cy="338554"/>
            </a:xfrm>
            <a:prstGeom prst="rect">
              <a:avLst/>
            </a:prstGeom>
            <a:solidFill>
              <a:srgbClr val="0077B4"/>
            </a:solidFill>
            <a:ln w="9525">
              <a:solidFill>
                <a:srgbClr val="0077B4"/>
              </a:solidFill>
              <a:miter lim="800000"/>
              <a:headEnd/>
              <a:tailEnd/>
            </a:ln>
          </p:spPr>
          <p:txBody>
            <a:bodyPr wrap="none">
              <a:spAutoFit/>
            </a:bodyPr>
            <a:lstStyle/>
            <a:p>
              <a:r>
                <a:rPr lang="en-US" u="none" dirty="0">
                  <a:solidFill>
                    <a:schemeClr val="bg1"/>
                  </a:solidFill>
                </a:rPr>
                <a:t>FR Additives</a:t>
              </a:r>
            </a:p>
          </p:txBody>
        </p:sp>
      </p:grpSp>
      <p:cxnSp>
        <p:nvCxnSpPr>
          <p:cNvPr id="2057" name="Straight Arrow Connector 94"/>
          <p:cNvCxnSpPr>
            <a:cxnSpLocks noChangeShapeType="1"/>
          </p:cNvCxnSpPr>
          <p:nvPr/>
        </p:nvCxnSpPr>
        <p:spPr bwMode="auto">
          <a:xfrm>
            <a:off x="3124200" y="2097088"/>
            <a:ext cx="2133600" cy="0"/>
          </a:xfrm>
          <a:prstGeom prst="straightConnector1">
            <a:avLst/>
          </a:prstGeom>
          <a:noFill/>
          <a:ln w="28575" algn="ctr">
            <a:solidFill>
              <a:schemeClr val="tx1"/>
            </a:solidFill>
            <a:round/>
            <a:headEnd/>
            <a:tailEnd type="arrow" w="med" len="med"/>
          </a:ln>
        </p:spPr>
      </p:cxnSp>
      <p:cxnSp>
        <p:nvCxnSpPr>
          <p:cNvPr id="2058" name="Straight Arrow Connector 98"/>
          <p:cNvCxnSpPr>
            <a:cxnSpLocks noChangeShapeType="1"/>
          </p:cNvCxnSpPr>
          <p:nvPr/>
        </p:nvCxnSpPr>
        <p:spPr bwMode="auto">
          <a:xfrm>
            <a:off x="6770688" y="2895600"/>
            <a:ext cx="0" cy="1066800"/>
          </a:xfrm>
          <a:prstGeom prst="straightConnector1">
            <a:avLst/>
          </a:prstGeom>
          <a:noFill/>
          <a:ln w="28575" algn="ctr">
            <a:solidFill>
              <a:schemeClr val="tx1"/>
            </a:solidFill>
            <a:round/>
            <a:headEnd/>
            <a:tailEnd type="arrow" w="med" len="med"/>
          </a:ln>
        </p:spPr>
      </p:cxnSp>
      <p:grpSp>
        <p:nvGrpSpPr>
          <p:cNvPr id="7" name="Group 85"/>
          <p:cNvGrpSpPr>
            <a:grpSpLocks/>
          </p:cNvGrpSpPr>
          <p:nvPr/>
        </p:nvGrpSpPr>
        <p:grpSpPr bwMode="auto">
          <a:xfrm>
            <a:off x="838200" y="3319463"/>
            <a:ext cx="2095500" cy="2928937"/>
            <a:chOff x="838200" y="3319046"/>
            <a:chExt cx="2095500" cy="2929354"/>
          </a:xfrm>
        </p:grpSpPr>
        <p:sp>
          <p:nvSpPr>
            <p:cNvPr id="100" name="Rectangle 99"/>
            <p:cNvSpPr/>
            <p:nvPr/>
          </p:nvSpPr>
          <p:spPr bwMode="hidden">
            <a:xfrm>
              <a:off x="914400" y="4663849"/>
              <a:ext cx="274638" cy="273089"/>
            </a:xfrm>
            <a:prstGeom prst="rect">
              <a:avLst/>
            </a:prstGeom>
            <a:solidFill>
              <a:schemeClr val="bg1">
                <a:lumMod val="50000"/>
              </a:schemeClr>
            </a:solidFill>
            <a:ln w="9525" cap="flat" cmpd="sng" algn="ctr">
              <a:noFill/>
              <a:prstDash val="solid"/>
              <a:round/>
              <a:headEnd type="none" w="med" len="med"/>
              <a:tailEnd type="none" w="med" len="med"/>
            </a:ln>
            <a:effectLst/>
          </p:spPr>
          <p:txBody>
            <a:bodyPr wrap="none" anchor="ctr"/>
            <a:lstStyle/>
            <a:p>
              <a:pPr marL="230188" indent="-230188">
                <a:lnSpc>
                  <a:spcPct val="90000"/>
                </a:lnSpc>
                <a:spcBef>
                  <a:spcPct val="40000"/>
                </a:spcBef>
                <a:buClr>
                  <a:srgbClr val="38AB5D"/>
                </a:buClr>
                <a:buSzPct val="150000"/>
                <a:defRPr/>
              </a:pPr>
              <a:endParaRPr lang="en-US">
                <a:cs typeface="+mn-cs"/>
              </a:endParaRPr>
            </a:p>
          </p:txBody>
        </p:sp>
        <p:cxnSp>
          <p:nvCxnSpPr>
            <p:cNvPr id="2084" name="Straight Connector 102"/>
            <p:cNvCxnSpPr>
              <a:cxnSpLocks noChangeShapeType="1"/>
            </p:cNvCxnSpPr>
            <p:nvPr/>
          </p:nvCxnSpPr>
          <p:spPr bwMode="hidden">
            <a:xfrm>
              <a:off x="1885950" y="3556807"/>
              <a:ext cx="0" cy="381000"/>
            </a:xfrm>
            <a:prstGeom prst="line">
              <a:avLst/>
            </a:prstGeom>
            <a:noFill/>
            <a:ln w="28575" algn="ctr">
              <a:solidFill>
                <a:srgbClr val="0077B4"/>
              </a:solidFill>
              <a:round/>
              <a:headEnd/>
              <a:tailEnd/>
            </a:ln>
          </p:spPr>
        </p:cxnSp>
        <p:grpSp>
          <p:nvGrpSpPr>
            <p:cNvPr id="8" name="Group 21"/>
            <p:cNvGrpSpPr>
              <a:grpSpLocks/>
            </p:cNvGrpSpPr>
            <p:nvPr/>
          </p:nvGrpSpPr>
          <p:grpSpPr bwMode="auto">
            <a:xfrm>
              <a:off x="838200" y="3837014"/>
              <a:ext cx="2095500" cy="571500"/>
              <a:chOff x="4476750" y="4191000"/>
              <a:chExt cx="2095500" cy="571500"/>
            </a:xfrm>
          </p:grpSpPr>
          <p:pic>
            <p:nvPicPr>
              <p:cNvPr id="2104" name="Picture 5"/>
              <p:cNvPicPr>
                <a:picLocks noChangeAspect="1" noChangeArrowheads="1"/>
              </p:cNvPicPr>
              <p:nvPr/>
            </p:nvPicPr>
            <p:blipFill>
              <a:blip r:embed="rId5" cstate="screen"/>
              <a:srcRect/>
              <a:stretch>
                <a:fillRect/>
              </a:stretch>
            </p:blipFill>
            <p:spPr bwMode="hidden">
              <a:xfrm>
                <a:off x="4476750" y="4191000"/>
                <a:ext cx="2095500" cy="571500"/>
              </a:xfrm>
              <a:prstGeom prst="rect">
                <a:avLst/>
              </a:prstGeom>
              <a:noFill/>
              <a:ln w="9525">
                <a:noFill/>
                <a:miter lim="800000"/>
                <a:headEnd/>
                <a:tailEnd/>
              </a:ln>
            </p:spPr>
          </p:pic>
          <p:sp>
            <p:nvSpPr>
              <p:cNvPr id="2105" name="Rectangle 113"/>
              <p:cNvSpPr>
                <a:spLocks noChangeArrowheads="1"/>
              </p:cNvSpPr>
              <p:nvPr/>
            </p:nvSpPr>
            <p:spPr bwMode="hidden">
              <a:xfrm>
                <a:off x="6248400" y="4362450"/>
                <a:ext cx="304800" cy="228600"/>
              </a:xfrm>
              <a:prstGeom prst="rect">
                <a:avLst/>
              </a:prstGeom>
              <a:solidFill>
                <a:schemeClr val="bg1"/>
              </a:solidFill>
              <a:ln w="9525" algn="ctr">
                <a:solidFill>
                  <a:schemeClr val="bg1"/>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2106" name="Rectangle 114"/>
              <p:cNvSpPr>
                <a:spLocks noChangeArrowheads="1"/>
              </p:cNvSpPr>
              <p:nvPr/>
            </p:nvSpPr>
            <p:spPr bwMode="hidden">
              <a:xfrm>
                <a:off x="4495800" y="4362450"/>
                <a:ext cx="304800" cy="228600"/>
              </a:xfrm>
              <a:prstGeom prst="rect">
                <a:avLst/>
              </a:prstGeom>
              <a:solidFill>
                <a:schemeClr val="bg1"/>
              </a:solidFill>
              <a:ln w="9525" algn="ctr">
                <a:solidFill>
                  <a:schemeClr val="bg1"/>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grpSp>
        <p:sp>
          <p:nvSpPr>
            <p:cNvPr id="2086" name="Isosceles Triangle 108"/>
            <p:cNvSpPr>
              <a:spLocks noChangeArrowheads="1"/>
            </p:cNvSpPr>
            <p:nvPr/>
          </p:nvSpPr>
          <p:spPr bwMode="hidden">
            <a:xfrm rot="3840000">
              <a:off x="2516418" y="4054108"/>
              <a:ext cx="274320" cy="274320"/>
            </a:xfrm>
            <a:prstGeom prst="triangle">
              <a:avLst>
                <a:gd name="adj" fmla="val 50000"/>
              </a:avLst>
            </a:prstGeom>
            <a:no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2087" name="Isosceles Triangle 109"/>
            <p:cNvSpPr>
              <a:spLocks noChangeArrowheads="1"/>
            </p:cNvSpPr>
            <p:nvPr/>
          </p:nvSpPr>
          <p:spPr bwMode="hidden">
            <a:xfrm rot="3840000">
              <a:off x="979696" y="4050451"/>
              <a:ext cx="274320" cy="274320"/>
            </a:xfrm>
            <a:prstGeom prst="triangle">
              <a:avLst>
                <a:gd name="adj" fmla="val 50000"/>
              </a:avLst>
            </a:prstGeom>
            <a:no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111" name="Oval 110"/>
            <p:cNvSpPr/>
            <p:nvPr/>
          </p:nvSpPr>
          <p:spPr bwMode="hidden">
            <a:xfrm>
              <a:off x="2533650" y="4297085"/>
              <a:ext cx="138113" cy="138132"/>
            </a:xfrm>
            <a:prstGeom prst="ellipse">
              <a:avLst/>
            </a:prstGeom>
            <a:solidFill>
              <a:schemeClr val="bg1">
                <a:lumMod val="50000"/>
              </a:schemeClr>
            </a:solidFill>
            <a:ln w="28575" cap="flat" cmpd="sng" algn="ctr">
              <a:solidFill>
                <a:schemeClr val="bg1">
                  <a:lumMod val="50000"/>
                </a:schemeClr>
              </a:solidFill>
              <a:prstDash val="solid"/>
              <a:round/>
              <a:headEnd type="none" w="med" len="med"/>
              <a:tailEnd type="none" w="med" len="med"/>
            </a:ln>
            <a:effectLst/>
          </p:spPr>
          <p:txBody>
            <a:bodyPr wrap="none" anchor="ctr"/>
            <a:lstStyle/>
            <a:p>
              <a:pPr marL="230188" indent="-230188">
                <a:lnSpc>
                  <a:spcPct val="90000"/>
                </a:lnSpc>
                <a:spcBef>
                  <a:spcPct val="40000"/>
                </a:spcBef>
                <a:buClr>
                  <a:srgbClr val="38AB5D"/>
                </a:buClr>
                <a:buSzPct val="150000"/>
                <a:defRPr/>
              </a:pPr>
              <a:endParaRPr lang="en-US">
                <a:cs typeface="+mn-cs"/>
              </a:endParaRPr>
            </a:p>
          </p:txBody>
        </p:sp>
        <p:sp>
          <p:nvSpPr>
            <p:cNvPr id="112" name="Oval 111"/>
            <p:cNvSpPr/>
            <p:nvPr/>
          </p:nvSpPr>
          <p:spPr bwMode="hidden">
            <a:xfrm>
              <a:off x="985838" y="4297085"/>
              <a:ext cx="138112" cy="138132"/>
            </a:xfrm>
            <a:prstGeom prst="ellipse">
              <a:avLst/>
            </a:prstGeom>
            <a:solidFill>
              <a:schemeClr val="bg1">
                <a:lumMod val="50000"/>
              </a:schemeClr>
            </a:solidFill>
            <a:ln w="28575" cap="flat" cmpd="sng" algn="ctr">
              <a:solidFill>
                <a:schemeClr val="bg1">
                  <a:lumMod val="50000"/>
                </a:schemeClr>
              </a:solidFill>
              <a:prstDash val="solid"/>
              <a:round/>
              <a:headEnd type="none" w="med" len="med"/>
              <a:tailEnd type="none" w="med" len="med"/>
            </a:ln>
            <a:effectLst/>
          </p:spPr>
          <p:txBody>
            <a:bodyPr wrap="none" anchor="ctr"/>
            <a:lstStyle/>
            <a:p>
              <a:pPr marL="230188" indent="-230188">
                <a:lnSpc>
                  <a:spcPct val="90000"/>
                </a:lnSpc>
                <a:spcBef>
                  <a:spcPct val="40000"/>
                </a:spcBef>
                <a:buClr>
                  <a:srgbClr val="38AB5D"/>
                </a:buClr>
                <a:buSzPct val="150000"/>
                <a:defRPr/>
              </a:pPr>
              <a:endParaRPr lang="en-US">
                <a:cs typeface="+mn-cs"/>
              </a:endParaRPr>
            </a:p>
          </p:txBody>
        </p:sp>
        <p:sp>
          <p:nvSpPr>
            <p:cNvPr id="2090" name="TextBox 105"/>
            <p:cNvSpPr txBox="1">
              <a:spLocks noChangeArrowheads="1"/>
            </p:cNvSpPr>
            <p:nvPr/>
          </p:nvSpPr>
          <p:spPr bwMode="hidden">
            <a:xfrm>
              <a:off x="1170658" y="3319046"/>
              <a:ext cx="1430584" cy="338554"/>
            </a:xfrm>
            <a:prstGeom prst="rect">
              <a:avLst/>
            </a:prstGeom>
            <a:solidFill>
              <a:srgbClr val="0077B4"/>
            </a:solidFill>
            <a:ln w="9525">
              <a:solidFill>
                <a:srgbClr val="0077B4"/>
              </a:solidFill>
              <a:miter lim="800000"/>
              <a:headEnd/>
              <a:tailEnd/>
            </a:ln>
          </p:spPr>
          <p:txBody>
            <a:bodyPr wrap="none">
              <a:spAutoFit/>
            </a:bodyPr>
            <a:lstStyle/>
            <a:p>
              <a:r>
                <a:rPr lang="en-US" u="none">
                  <a:solidFill>
                    <a:schemeClr val="bg1"/>
                  </a:solidFill>
                </a:rPr>
                <a:t>FR Additives</a:t>
              </a:r>
            </a:p>
          </p:txBody>
        </p:sp>
        <p:cxnSp>
          <p:nvCxnSpPr>
            <p:cNvPr id="2091" name="Straight Connector 117"/>
            <p:cNvCxnSpPr>
              <a:cxnSpLocks noChangeShapeType="1"/>
            </p:cNvCxnSpPr>
            <p:nvPr/>
          </p:nvCxnSpPr>
          <p:spPr bwMode="hidden">
            <a:xfrm>
              <a:off x="1885950" y="5629638"/>
              <a:ext cx="0" cy="381000"/>
            </a:xfrm>
            <a:prstGeom prst="line">
              <a:avLst/>
            </a:prstGeom>
            <a:noFill/>
            <a:ln w="28575" algn="ctr">
              <a:solidFill>
                <a:srgbClr val="0077B4"/>
              </a:solidFill>
              <a:round/>
              <a:headEnd/>
              <a:tailEnd/>
            </a:ln>
          </p:spPr>
        </p:cxnSp>
        <p:grpSp>
          <p:nvGrpSpPr>
            <p:cNvPr id="9" name="Group 21"/>
            <p:cNvGrpSpPr>
              <a:grpSpLocks/>
            </p:cNvGrpSpPr>
            <p:nvPr/>
          </p:nvGrpSpPr>
          <p:grpSpPr bwMode="auto">
            <a:xfrm>
              <a:off x="838200" y="5132414"/>
              <a:ext cx="2095500" cy="571500"/>
              <a:chOff x="4476750" y="4191000"/>
              <a:chExt cx="2095500" cy="571500"/>
            </a:xfrm>
          </p:grpSpPr>
          <p:pic>
            <p:nvPicPr>
              <p:cNvPr id="2101" name="Picture 5"/>
              <p:cNvPicPr>
                <a:picLocks noChangeAspect="1" noChangeArrowheads="1"/>
              </p:cNvPicPr>
              <p:nvPr/>
            </p:nvPicPr>
            <p:blipFill>
              <a:blip r:embed="rId5" cstate="screen"/>
              <a:srcRect/>
              <a:stretch>
                <a:fillRect/>
              </a:stretch>
            </p:blipFill>
            <p:spPr bwMode="hidden">
              <a:xfrm>
                <a:off x="4476750" y="4191000"/>
                <a:ext cx="2095500" cy="571500"/>
              </a:xfrm>
              <a:prstGeom prst="rect">
                <a:avLst/>
              </a:prstGeom>
              <a:noFill/>
              <a:ln w="9525">
                <a:noFill/>
                <a:miter lim="800000"/>
                <a:headEnd/>
                <a:tailEnd/>
              </a:ln>
            </p:spPr>
          </p:pic>
          <p:sp>
            <p:nvSpPr>
              <p:cNvPr id="2102" name="Rectangle 127"/>
              <p:cNvSpPr>
                <a:spLocks noChangeArrowheads="1"/>
              </p:cNvSpPr>
              <p:nvPr/>
            </p:nvSpPr>
            <p:spPr bwMode="hidden">
              <a:xfrm>
                <a:off x="6248400" y="4362450"/>
                <a:ext cx="304800" cy="228600"/>
              </a:xfrm>
              <a:prstGeom prst="rect">
                <a:avLst/>
              </a:prstGeom>
              <a:solidFill>
                <a:schemeClr val="bg1"/>
              </a:solidFill>
              <a:ln w="9525" algn="ctr">
                <a:solidFill>
                  <a:schemeClr val="bg1"/>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2103" name="Rectangle 128"/>
              <p:cNvSpPr>
                <a:spLocks noChangeArrowheads="1"/>
              </p:cNvSpPr>
              <p:nvPr/>
            </p:nvSpPr>
            <p:spPr bwMode="hidden">
              <a:xfrm>
                <a:off x="4495800" y="4362450"/>
                <a:ext cx="304800" cy="228600"/>
              </a:xfrm>
              <a:prstGeom prst="rect">
                <a:avLst/>
              </a:prstGeom>
              <a:solidFill>
                <a:schemeClr val="bg1"/>
              </a:solidFill>
              <a:ln w="9525" algn="ctr">
                <a:solidFill>
                  <a:schemeClr val="bg1"/>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grpSp>
        <p:sp>
          <p:nvSpPr>
            <p:cNvPr id="2093" name="Isosceles Triangle 122"/>
            <p:cNvSpPr>
              <a:spLocks noChangeArrowheads="1"/>
            </p:cNvSpPr>
            <p:nvPr/>
          </p:nvSpPr>
          <p:spPr bwMode="hidden">
            <a:xfrm rot="17760000" flipV="1">
              <a:off x="2516418" y="5228832"/>
              <a:ext cx="274320" cy="274320"/>
            </a:xfrm>
            <a:prstGeom prst="triangle">
              <a:avLst>
                <a:gd name="adj" fmla="val 50000"/>
              </a:avLst>
            </a:prstGeom>
            <a:no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125" name="Oval 124"/>
            <p:cNvSpPr/>
            <p:nvPr/>
          </p:nvSpPr>
          <p:spPr bwMode="hidden">
            <a:xfrm flipV="1">
              <a:off x="2533650" y="5122703"/>
              <a:ext cx="138113" cy="136544"/>
            </a:xfrm>
            <a:prstGeom prst="ellipse">
              <a:avLst/>
            </a:prstGeom>
            <a:solidFill>
              <a:schemeClr val="bg1">
                <a:lumMod val="50000"/>
              </a:schemeClr>
            </a:solidFill>
            <a:ln w="28575" cap="flat" cmpd="sng" algn="ctr">
              <a:solidFill>
                <a:schemeClr val="bg1">
                  <a:lumMod val="50000"/>
                </a:schemeClr>
              </a:solidFill>
              <a:prstDash val="solid"/>
              <a:round/>
              <a:headEnd type="none" w="med" len="med"/>
              <a:tailEnd type="none" w="med" len="med"/>
            </a:ln>
            <a:effectLst/>
          </p:spPr>
          <p:txBody>
            <a:bodyPr wrap="none" anchor="ctr"/>
            <a:lstStyle/>
            <a:p>
              <a:pPr marL="230188" indent="-230188">
                <a:lnSpc>
                  <a:spcPct val="90000"/>
                </a:lnSpc>
                <a:spcBef>
                  <a:spcPct val="40000"/>
                </a:spcBef>
                <a:buClr>
                  <a:srgbClr val="38AB5D"/>
                </a:buClr>
                <a:buSzPct val="150000"/>
                <a:defRPr/>
              </a:pPr>
              <a:endParaRPr lang="en-US">
                <a:cs typeface="+mn-cs"/>
              </a:endParaRPr>
            </a:p>
          </p:txBody>
        </p:sp>
        <p:sp>
          <p:nvSpPr>
            <p:cNvPr id="2095" name="Isosceles Triangle 123"/>
            <p:cNvSpPr>
              <a:spLocks noChangeArrowheads="1"/>
            </p:cNvSpPr>
            <p:nvPr/>
          </p:nvSpPr>
          <p:spPr bwMode="hidden">
            <a:xfrm rot="17760000" flipV="1">
              <a:off x="979696" y="5226572"/>
              <a:ext cx="274320" cy="274320"/>
            </a:xfrm>
            <a:prstGeom prst="triangle">
              <a:avLst>
                <a:gd name="adj" fmla="val 50000"/>
              </a:avLst>
            </a:prstGeom>
            <a:no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126" name="Oval 125"/>
            <p:cNvSpPr/>
            <p:nvPr/>
          </p:nvSpPr>
          <p:spPr bwMode="hidden">
            <a:xfrm flipV="1">
              <a:off x="985838" y="5116352"/>
              <a:ext cx="138112" cy="136544"/>
            </a:xfrm>
            <a:prstGeom prst="ellipse">
              <a:avLst/>
            </a:prstGeom>
            <a:solidFill>
              <a:schemeClr val="bg1">
                <a:lumMod val="50000"/>
              </a:schemeClr>
            </a:solidFill>
            <a:ln w="28575" cap="flat" cmpd="sng" algn="ctr">
              <a:solidFill>
                <a:schemeClr val="bg1">
                  <a:lumMod val="50000"/>
                </a:schemeClr>
              </a:solidFill>
              <a:prstDash val="solid"/>
              <a:round/>
              <a:headEnd type="none" w="med" len="med"/>
              <a:tailEnd type="none" w="med" len="med"/>
            </a:ln>
            <a:effectLst/>
          </p:spPr>
          <p:txBody>
            <a:bodyPr wrap="none" anchor="ctr"/>
            <a:lstStyle/>
            <a:p>
              <a:pPr marL="230188" indent="-230188">
                <a:lnSpc>
                  <a:spcPct val="90000"/>
                </a:lnSpc>
                <a:spcBef>
                  <a:spcPct val="40000"/>
                </a:spcBef>
                <a:buClr>
                  <a:srgbClr val="38AB5D"/>
                </a:buClr>
                <a:buSzPct val="150000"/>
                <a:defRPr/>
              </a:pPr>
              <a:endParaRPr lang="en-US">
                <a:cs typeface="+mn-cs"/>
              </a:endParaRPr>
            </a:p>
          </p:txBody>
        </p:sp>
        <p:sp>
          <p:nvSpPr>
            <p:cNvPr id="2097" name="TextBox 120"/>
            <p:cNvSpPr txBox="1">
              <a:spLocks noChangeArrowheads="1"/>
            </p:cNvSpPr>
            <p:nvPr/>
          </p:nvSpPr>
          <p:spPr bwMode="hidden">
            <a:xfrm>
              <a:off x="1170658" y="5909846"/>
              <a:ext cx="1430584" cy="338554"/>
            </a:xfrm>
            <a:prstGeom prst="rect">
              <a:avLst/>
            </a:prstGeom>
            <a:solidFill>
              <a:srgbClr val="0077B4"/>
            </a:solidFill>
            <a:ln w="9525">
              <a:solidFill>
                <a:srgbClr val="0077B4"/>
              </a:solidFill>
              <a:miter lim="800000"/>
              <a:headEnd/>
              <a:tailEnd/>
            </a:ln>
          </p:spPr>
          <p:txBody>
            <a:bodyPr wrap="none">
              <a:spAutoFit/>
            </a:bodyPr>
            <a:lstStyle/>
            <a:p>
              <a:r>
                <a:rPr lang="en-US" u="none">
                  <a:solidFill>
                    <a:schemeClr val="bg1"/>
                  </a:solidFill>
                </a:rPr>
                <a:t>FR Additives</a:t>
              </a:r>
            </a:p>
          </p:txBody>
        </p:sp>
        <p:sp>
          <p:nvSpPr>
            <p:cNvPr id="134" name="Rectangle 133"/>
            <p:cNvSpPr/>
            <p:nvPr/>
          </p:nvSpPr>
          <p:spPr bwMode="hidden">
            <a:xfrm>
              <a:off x="2468563" y="4663849"/>
              <a:ext cx="274637" cy="273089"/>
            </a:xfrm>
            <a:prstGeom prst="rect">
              <a:avLst/>
            </a:prstGeom>
            <a:solidFill>
              <a:schemeClr val="bg1">
                <a:lumMod val="50000"/>
              </a:schemeClr>
            </a:solidFill>
            <a:ln w="9525" cap="flat" cmpd="sng" algn="ctr">
              <a:noFill/>
              <a:prstDash val="solid"/>
              <a:round/>
              <a:headEnd type="none" w="med" len="med"/>
              <a:tailEnd type="none" w="med" len="med"/>
            </a:ln>
            <a:effectLst/>
          </p:spPr>
          <p:txBody>
            <a:bodyPr wrap="none" anchor="ctr"/>
            <a:lstStyle/>
            <a:p>
              <a:pPr marL="230188" indent="-230188">
                <a:lnSpc>
                  <a:spcPct val="90000"/>
                </a:lnSpc>
                <a:spcBef>
                  <a:spcPct val="40000"/>
                </a:spcBef>
                <a:buClr>
                  <a:srgbClr val="38AB5D"/>
                </a:buClr>
                <a:buSzPct val="150000"/>
                <a:defRPr/>
              </a:pPr>
              <a:endParaRPr lang="en-US">
                <a:cs typeface="+mn-cs"/>
              </a:endParaRPr>
            </a:p>
          </p:txBody>
        </p:sp>
        <p:cxnSp>
          <p:nvCxnSpPr>
            <p:cNvPr id="138" name="Straight Connector 137"/>
            <p:cNvCxnSpPr/>
            <p:nvPr/>
          </p:nvCxnSpPr>
          <p:spPr bwMode="hidden">
            <a:xfrm>
              <a:off x="1050925" y="4359006"/>
              <a:ext cx="0" cy="822442"/>
            </a:xfrm>
            <a:prstGeom prst="line">
              <a:avLst/>
            </a:prstGeom>
            <a:solidFill>
              <a:srgbClr val="FFCC00"/>
            </a:solidFill>
            <a:ln w="57150" cap="flat" cmpd="sng" algn="ctr">
              <a:solidFill>
                <a:schemeClr val="bg1">
                  <a:lumMod val="50000"/>
                </a:schemeClr>
              </a:solidFill>
              <a:prstDash val="solid"/>
              <a:round/>
              <a:headEnd type="none" w="med" len="med"/>
              <a:tailEnd type="none" w="med" len="med"/>
            </a:ln>
            <a:effectLst/>
          </p:spPr>
        </p:cxnSp>
        <p:cxnSp>
          <p:nvCxnSpPr>
            <p:cNvPr id="139" name="Straight Connector 138"/>
            <p:cNvCxnSpPr/>
            <p:nvPr/>
          </p:nvCxnSpPr>
          <p:spPr bwMode="hidden">
            <a:xfrm>
              <a:off x="2606675" y="4359006"/>
              <a:ext cx="0" cy="822442"/>
            </a:xfrm>
            <a:prstGeom prst="line">
              <a:avLst/>
            </a:prstGeom>
            <a:solidFill>
              <a:srgbClr val="FFCC00"/>
            </a:solidFill>
            <a:ln w="57150" cap="flat" cmpd="sng" algn="ctr">
              <a:solidFill>
                <a:schemeClr val="bg1">
                  <a:lumMod val="50000"/>
                </a:schemeClr>
              </a:solidFill>
              <a:prstDash val="solid"/>
              <a:round/>
              <a:headEnd type="none" w="med" len="med"/>
              <a:tailEnd type="none" w="med" len="med"/>
            </a:ln>
            <a:effectLst/>
          </p:spPr>
        </p:cxnSp>
      </p:grpSp>
      <p:pic>
        <p:nvPicPr>
          <p:cNvPr id="72" name="Picture 4"/>
          <p:cNvPicPr>
            <a:picLocks noChangeAspect="1" noChangeArrowheads="1"/>
          </p:cNvPicPr>
          <p:nvPr/>
        </p:nvPicPr>
        <p:blipFill>
          <a:blip r:embed="rId6" cstate="screen"/>
          <a:srcRect/>
          <a:stretch>
            <a:fillRect/>
          </a:stretch>
        </p:blipFill>
        <p:spPr bwMode="auto">
          <a:xfrm>
            <a:off x="6904038" y="3162300"/>
            <a:ext cx="2087562" cy="571500"/>
          </a:xfrm>
          <a:prstGeom prst="rect">
            <a:avLst/>
          </a:prstGeom>
          <a:noFill/>
          <a:ln w="9525">
            <a:noFill/>
            <a:miter lim="800000"/>
            <a:headEnd/>
            <a:tailEnd/>
          </a:ln>
        </p:spPr>
      </p:pic>
      <p:pic>
        <p:nvPicPr>
          <p:cNvPr id="35843" name="Picture 3"/>
          <p:cNvPicPr>
            <a:picLocks noChangeAspect="1" noChangeArrowheads="1"/>
          </p:cNvPicPr>
          <p:nvPr/>
        </p:nvPicPr>
        <p:blipFill>
          <a:blip r:embed="rId7" cstate="screen"/>
          <a:srcRect/>
          <a:stretch>
            <a:fillRect/>
          </a:stretch>
        </p:blipFill>
        <p:spPr bwMode="auto">
          <a:xfrm>
            <a:off x="195263" y="4337050"/>
            <a:ext cx="2989262" cy="1225550"/>
          </a:xfrm>
          <a:prstGeom prst="rect">
            <a:avLst/>
          </a:prstGeom>
          <a:noFill/>
          <a:ln w="9525">
            <a:noFill/>
            <a:miter lim="800000"/>
            <a:headEnd/>
            <a:tailEnd/>
          </a:ln>
        </p:spPr>
      </p:pic>
      <p:cxnSp>
        <p:nvCxnSpPr>
          <p:cNvPr id="97" name="Straight Arrow Connector 96"/>
          <p:cNvCxnSpPr>
            <a:cxnSpLocks noChangeShapeType="1"/>
          </p:cNvCxnSpPr>
          <p:nvPr/>
        </p:nvCxnSpPr>
        <p:spPr bwMode="auto">
          <a:xfrm>
            <a:off x="3124200" y="4986338"/>
            <a:ext cx="2057400" cy="0"/>
          </a:xfrm>
          <a:prstGeom prst="straightConnector1">
            <a:avLst/>
          </a:prstGeom>
          <a:noFill/>
          <a:ln w="28575" algn="ctr">
            <a:solidFill>
              <a:schemeClr val="tx1"/>
            </a:solidFill>
            <a:round/>
            <a:headEnd type="arrow" w="med" len="med"/>
            <a:tailEnd/>
          </a:ln>
        </p:spPr>
      </p:cxnSp>
      <p:grpSp>
        <p:nvGrpSpPr>
          <p:cNvPr id="10" name="Group 91"/>
          <p:cNvGrpSpPr>
            <a:grpSpLocks/>
          </p:cNvGrpSpPr>
          <p:nvPr/>
        </p:nvGrpSpPr>
        <p:grpSpPr bwMode="auto">
          <a:xfrm>
            <a:off x="4443413" y="4678363"/>
            <a:ext cx="4583112" cy="596900"/>
            <a:chOff x="4903788" y="1447800"/>
            <a:chExt cx="4583112" cy="598017"/>
          </a:xfrm>
        </p:grpSpPr>
        <p:pic>
          <p:nvPicPr>
            <p:cNvPr id="2071" name="Picture 5"/>
            <p:cNvPicPr>
              <a:picLocks noChangeAspect="1" noChangeArrowheads="1"/>
            </p:cNvPicPr>
            <p:nvPr/>
          </p:nvPicPr>
          <p:blipFill>
            <a:blip r:embed="rId8" cstate="screen"/>
            <a:srcRect/>
            <a:stretch>
              <a:fillRect/>
            </a:stretch>
          </p:blipFill>
          <p:spPr bwMode="auto">
            <a:xfrm>
              <a:off x="4903788" y="1447800"/>
              <a:ext cx="1573212" cy="571500"/>
            </a:xfrm>
            <a:prstGeom prst="rect">
              <a:avLst/>
            </a:prstGeom>
            <a:noFill/>
            <a:ln w="9525">
              <a:noFill/>
              <a:miter lim="800000"/>
              <a:headEnd/>
              <a:tailEnd/>
            </a:ln>
          </p:spPr>
        </p:pic>
        <p:sp>
          <p:nvSpPr>
            <p:cNvPr id="2072" name="Rectangle 74"/>
            <p:cNvSpPr>
              <a:spLocks noChangeArrowheads="1"/>
            </p:cNvSpPr>
            <p:nvPr/>
          </p:nvSpPr>
          <p:spPr bwMode="white">
            <a:xfrm>
              <a:off x="4922838" y="1619250"/>
              <a:ext cx="304800" cy="228600"/>
            </a:xfrm>
            <a:prstGeom prst="rect">
              <a:avLst/>
            </a:prstGeom>
            <a:solidFill>
              <a:schemeClr val="bg1"/>
            </a:solidFill>
            <a:ln w="9525" algn="ctr">
              <a:solidFill>
                <a:schemeClr val="bg1"/>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2073" name="Isosceles Triangle 75"/>
            <p:cNvSpPr>
              <a:spLocks noChangeArrowheads="1"/>
            </p:cNvSpPr>
            <p:nvPr/>
          </p:nvSpPr>
          <p:spPr bwMode="auto">
            <a:xfrm rot="3840000">
              <a:off x="5045284" y="1661237"/>
              <a:ext cx="274320" cy="274320"/>
            </a:xfrm>
            <a:prstGeom prst="triangle">
              <a:avLst>
                <a:gd name="adj" fmla="val 50000"/>
              </a:avLst>
            </a:prstGeom>
            <a:no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2074" name="Oval 76"/>
            <p:cNvSpPr>
              <a:spLocks noChangeArrowheads="1"/>
            </p:cNvSpPr>
            <p:nvPr/>
          </p:nvSpPr>
          <p:spPr bwMode="auto">
            <a:xfrm>
              <a:off x="5051848" y="1908657"/>
              <a:ext cx="137160" cy="137160"/>
            </a:xfrm>
            <a:prstGeom prst="ellipse">
              <a:avLst/>
            </a:prstGeom>
            <a:solidFill>
              <a:schemeClr val="bg1"/>
            </a:solid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grpSp>
          <p:nvGrpSpPr>
            <p:cNvPr id="11" name="Group 90"/>
            <p:cNvGrpSpPr>
              <a:grpSpLocks/>
            </p:cNvGrpSpPr>
            <p:nvPr/>
          </p:nvGrpSpPr>
          <p:grpSpPr bwMode="auto">
            <a:xfrm>
              <a:off x="7391400" y="1447800"/>
              <a:ext cx="2095500" cy="598017"/>
              <a:chOff x="6629400" y="2109229"/>
              <a:chExt cx="2095500" cy="598017"/>
            </a:xfrm>
          </p:grpSpPr>
          <p:grpSp>
            <p:nvGrpSpPr>
              <p:cNvPr id="12" name="Group 21"/>
              <p:cNvGrpSpPr>
                <a:grpSpLocks/>
              </p:cNvGrpSpPr>
              <p:nvPr/>
            </p:nvGrpSpPr>
            <p:grpSpPr bwMode="auto">
              <a:xfrm>
                <a:off x="6629400" y="2109229"/>
                <a:ext cx="2095500" cy="571500"/>
                <a:chOff x="4476750" y="4191000"/>
                <a:chExt cx="2095500" cy="571500"/>
              </a:xfrm>
            </p:grpSpPr>
            <p:pic>
              <p:nvPicPr>
                <p:cNvPr id="2080" name="Picture 5"/>
                <p:cNvPicPr>
                  <a:picLocks noChangeAspect="1" noChangeArrowheads="1"/>
                </p:cNvPicPr>
                <p:nvPr/>
              </p:nvPicPr>
              <p:blipFill>
                <a:blip r:embed="rId5" cstate="screen"/>
                <a:srcRect/>
                <a:stretch>
                  <a:fillRect/>
                </a:stretch>
              </p:blipFill>
              <p:spPr bwMode="auto">
                <a:xfrm>
                  <a:off x="4476750" y="4191000"/>
                  <a:ext cx="2095500" cy="571500"/>
                </a:xfrm>
                <a:prstGeom prst="rect">
                  <a:avLst/>
                </a:prstGeom>
                <a:noFill/>
                <a:ln w="9525">
                  <a:noFill/>
                  <a:miter lim="800000"/>
                  <a:headEnd/>
                  <a:tailEnd/>
                </a:ln>
              </p:spPr>
            </p:pic>
            <p:sp>
              <p:nvSpPr>
                <p:cNvPr id="2081" name="Rectangle 83"/>
                <p:cNvSpPr>
                  <a:spLocks noChangeArrowheads="1"/>
                </p:cNvSpPr>
                <p:nvPr/>
              </p:nvSpPr>
              <p:spPr bwMode="white">
                <a:xfrm>
                  <a:off x="6248400" y="4362450"/>
                  <a:ext cx="304800" cy="228600"/>
                </a:xfrm>
                <a:prstGeom prst="rect">
                  <a:avLst/>
                </a:prstGeom>
                <a:solidFill>
                  <a:schemeClr val="bg1"/>
                </a:solidFill>
                <a:ln w="9525" algn="ctr">
                  <a:solidFill>
                    <a:schemeClr val="bg1"/>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2082" name="Rectangle 84"/>
                <p:cNvSpPr>
                  <a:spLocks noChangeArrowheads="1"/>
                </p:cNvSpPr>
                <p:nvPr/>
              </p:nvSpPr>
              <p:spPr bwMode="white">
                <a:xfrm>
                  <a:off x="4495800" y="4362450"/>
                  <a:ext cx="304800" cy="228600"/>
                </a:xfrm>
                <a:prstGeom prst="rect">
                  <a:avLst/>
                </a:prstGeom>
                <a:solidFill>
                  <a:schemeClr val="bg1"/>
                </a:solidFill>
                <a:ln w="9525" algn="ctr">
                  <a:solidFill>
                    <a:schemeClr val="bg1"/>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grpSp>
          <p:sp>
            <p:nvSpPr>
              <p:cNvPr id="2078" name="Isosceles Triangle 80"/>
              <p:cNvSpPr>
                <a:spLocks noChangeArrowheads="1"/>
              </p:cNvSpPr>
              <p:nvPr/>
            </p:nvSpPr>
            <p:spPr bwMode="auto">
              <a:xfrm rot="3840000">
                <a:off x="8307618" y="2326323"/>
                <a:ext cx="274320" cy="274320"/>
              </a:xfrm>
              <a:prstGeom prst="triangle">
                <a:avLst>
                  <a:gd name="adj" fmla="val 50000"/>
                </a:avLst>
              </a:prstGeom>
              <a:no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2079" name="Oval 81"/>
              <p:cNvSpPr>
                <a:spLocks noChangeArrowheads="1"/>
              </p:cNvSpPr>
              <p:nvPr/>
            </p:nvSpPr>
            <p:spPr bwMode="auto">
              <a:xfrm>
                <a:off x="8325460" y="2570086"/>
                <a:ext cx="137160" cy="137160"/>
              </a:xfrm>
              <a:prstGeom prst="ellipse">
                <a:avLst/>
              </a:prstGeom>
              <a:solidFill>
                <a:schemeClr val="bg1"/>
              </a:solid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grpSp>
        <p:pic>
          <p:nvPicPr>
            <p:cNvPr id="2076" name="Picture 7"/>
            <p:cNvPicPr>
              <a:picLocks noChangeAspect="1" noChangeArrowheads="1"/>
            </p:cNvPicPr>
            <p:nvPr/>
          </p:nvPicPr>
          <p:blipFill>
            <a:blip r:embed="rId9" cstate="screen"/>
            <a:srcRect/>
            <a:stretch>
              <a:fillRect/>
            </a:stretch>
          </p:blipFill>
          <p:spPr bwMode="auto">
            <a:xfrm>
              <a:off x="6477000" y="1447800"/>
              <a:ext cx="1447800" cy="579437"/>
            </a:xfrm>
            <a:prstGeom prst="rect">
              <a:avLst/>
            </a:prstGeom>
            <a:noFill/>
            <a:ln w="9525">
              <a:noFill/>
              <a:miter lim="800000"/>
              <a:headEnd/>
              <a:tailEnd/>
            </a:ln>
          </p:spPr>
        </p:pic>
      </p:grpSp>
      <p:sp>
        <p:nvSpPr>
          <p:cNvPr id="133" name="TextBox 132"/>
          <p:cNvSpPr txBox="1">
            <a:spLocks noChangeArrowheads="1"/>
          </p:cNvSpPr>
          <p:nvPr/>
        </p:nvSpPr>
        <p:spPr bwMode="hidden">
          <a:xfrm>
            <a:off x="3505200" y="4538663"/>
            <a:ext cx="1368425" cy="338137"/>
          </a:xfrm>
          <a:prstGeom prst="rect">
            <a:avLst/>
          </a:prstGeom>
          <a:noFill/>
          <a:ln w="9525">
            <a:noFill/>
            <a:miter lim="800000"/>
            <a:headEnd/>
            <a:tailEnd/>
          </a:ln>
        </p:spPr>
        <p:txBody>
          <a:bodyPr wrap="none">
            <a:spAutoFit/>
          </a:bodyPr>
          <a:lstStyle/>
          <a:p>
            <a:r>
              <a:rPr lang="en-US" b="0" u="none"/>
              <a:t>Curing Agent</a:t>
            </a:r>
          </a:p>
        </p:txBody>
      </p:sp>
      <p:grpSp>
        <p:nvGrpSpPr>
          <p:cNvPr id="13" name="Group 143"/>
          <p:cNvGrpSpPr>
            <a:grpSpLocks/>
          </p:cNvGrpSpPr>
          <p:nvPr/>
        </p:nvGrpSpPr>
        <p:grpSpPr bwMode="auto">
          <a:xfrm>
            <a:off x="3587750" y="4267200"/>
            <a:ext cx="1203325" cy="274638"/>
            <a:chOff x="4114800" y="5638800"/>
            <a:chExt cx="1203960" cy="274320"/>
          </a:xfrm>
        </p:grpSpPr>
        <p:sp>
          <p:nvSpPr>
            <p:cNvPr id="101" name="Rectangle 100"/>
            <p:cNvSpPr/>
            <p:nvPr/>
          </p:nvSpPr>
          <p:spPr bwMode="hidden">
            <a:xfrm>
              <a:off x="4580183" y="5638800"/>
              <a:ext cx="273194" cy="274320"/>
            </a:xfrm>
            <a:prstGeom prst="rect">
              <a:avLst/>
            </a:prstGeom>
            <a:solidFill>
              <a:schemeClr val="bg1">
                <a:lumMod val="50000"/>
              </a:schemeClr>
            </a:solidFill>
            <a:ln w="9525" cap="flat" cmpd="sng" algn="ctr">
              <a:noFill/>
              <a:prstDash val="solid"/>
              <a:round/>
              <a:headEnd type="none" w="med" len="med"/>
              <a:tailEnd type="none" w="med" len="med"/>
            </a:ln>
            <a:effectLst/>
          </p:spPr>
          <p:txBody>
            <a:bodyPr wrap="none" anchor="ctr"/>
            <a:lstStyle/>
            <a:p>
              <a:pPr marL="230188" indent="-230188">
                <a:lnSpc>
                  <a:spcPct val="90000"/>
                </a:lnSpc>
                <a:spcBef>
                  <a:spcPct val="40000"/>
                </a:spcBef>
                <a:buClr>
                  <a:srgbClr val="38AB5D"/>
                </a:buClr>
                <a:buSzPct val="150000"/>
                <a:defRPr/>
              </a:pPr>
              <a:endParaRPr lang="en-US">
                <a:cs typeface="+mn-cs"/>
              </a:endParaRPr>
            </a:p>
          </p:txBody>
        </p:sp>
        <p:cxnSp>
          <p:nvCxnSpPr>
            <p:cNvPr id="140" name="Straight Connector 139"/>
            <p:cNvCxnSpPr/>
            <p:nvPr/>
          </p:nvCxnSpPr>
          <p:spPr bwMode="hidden">
            <a:xfrm flipH="1" flipV="1">
              <a:off x="4114800" y="5776753"/>
              <a:ext cx="1143603" cy="0"/>
            </a:xfrm>
            <a:prstGeom prst="line">
              <a:avLst/>
            </a:prstGeom>
            <a:solidFill>
              <a:srgbClr val="FFCC00"/>
            </a:solidFill>
            <a:ln w="57150" cap="flat" cmpd="sng" algn="ctr">
              <a:solidFill>
                <a:schemeClr val="bg1">
                  <a:lumMod val="50000"/>
                </a:schemeClr>
              </a:solidFill>
              <a:prstDash val="solid"/>
              <a:round/>
              <a:headEnd type="none" w="med" len="med"/>
              <a:tailEnd type="none" w="med" len="med"/>
            </a:ln>
            <a:effectLst/>
          </p:spPr>
        </p:cxnSp>
        <p:sp>
          <p:nvSpPr>
            <p:cNvPr id="142" name="Oval 141"/>
            <p:cNvSpPr/>
            <p:nvPr/>
          </p:nvSpPr>
          <p:spPr bwMode="hidden">
            <a:xfrm flipV="1">
              <a:off x="4114800" y="5706984"/>
              <a:ext cx="136597" cy="137952"/>
            </a:xfrm>
            <a:prstGeom prst="ellipse">
              <a:avLst/>
            </a:prstGeom>
            <a:solidFill>
              <a:schemeClr val="bg1">
                <a:lumMod val="50000"/>
              </a:schemeClr>
            </a:solidFill>
            <a:ln w="28575" cap="flat" cmpd="sng" algn="ctr">
              <a:solidFill>
                <a:schemeClr val="bg1">
                  <a:lumMod val="50000"/>
                </a:schemeClr>
              </a:solidFill>
              <a:prstDash val="solid"/>
              <a:round/>
              <a:headEnd type="none" w="med" len="med"/>
              <a:tailEnd type="none" w="med" len="med"/>
            </a:ln>
            <a:effectLst/>
          </p:spPr>
          <p:txBody>
            <a:bodyPr wrap="none" anchor="ctr"/>
            <a:lstStyle/>
            <a:p>
              <a:pPr marL="230188" indent="-230188">
                <a:lnSpc>
                  <a:spcPct val="90000"/>
                </a:lnSpc>
                <a:spcBef>
                  <a:spcPct val="40000"/>
                </a:spcBef>
                <a:buClr>
                  <a:srgbClr val="38AB5D"/>
                </a:buClr>
                <a:buSzPct val="150000"/>
                <a:defRPr/>
              </a:pPr>
              <a:endParaRPr lang="en-US">
                <a:cs typeface="+mn-cs"/>
              </a:endParaRPr>
            </a:p>
          </p:txBody>
        </p:sp>
        <p:sp>
          <p:nvSpPr>
            <p:cNvPr id="143" name="Oval 142"/>
            <p:cNvSpPr/>
            <p:nvPr/>
          </p:nvSpPr>
          <p:spPr bwMode="hidden">
            <a:xfrm flipV="1">
              <a:off x="5182163" y="5706984"/>
              <a:ext cx="136597" cy="137952"/>
            </a:xfrm>
            <a:prstGeom prst="ellipse">
              <a:avLst/>
            </a:prstGeom>
            <a:solidFill>
              <a:schemeClr val="bg1">
                <a:lumMod val="50000"/>
              </a:schemeClr>
            </a:solidFill>
            <a:ln w="28575" cap="flat" cmpd="sng" algn="ctr">
              <a:solidFill>
                <a:schemeClr val="bg1">
                  <a:lumMod val="50000"/>
                </a:schemeClr>
              </a:solidFill>
              <a:prstDash val="solid"/>
              <a:round/>
              <a:headEnd type="none" w="med" len="med"/>
              <a:tailEnd type="none" w="med" len="med"/>
            </a:ln>
            <a:effectLst/>
          </p:spPr>
          <p:txBody>
            <a:bodyPr wrap="none" anchor="ctr"/>
            <a:lstStyle/>
            <a:p>
              <a:pPr marL="230188" indent="-230188">
                <a:lnSpc>
                  <a:spcPct val="90000"/>
                </a:lnSpc>
                <a:spcBef>
                  <a:spcPct val="40000"/>
                </a:spcBef>
                <a:buClr>
                  <a:srgbClr val="38AB5D"/>
                </a:buClr>
                <a:buSzPct val="150000"/>
                <a:defRPr/>
              </a:pPr>
              <a:endParaRPr lang="en-US">
                <a:cs typeface="+mn-cs"/>
              </a:endParaRPr>
            </a:p>
          </p:txBody>
        </p:sp>
      </p:grpSp>
      <p:sp>
        <p:nvSpPr>
          <p:cNvPr id="2066" name="TextBox 162"/>
          <p:cNvSpPr txBox="1">
            <a:spLocks noChangeArrowheads="1"/>
          </p:cNvSpPr>
          <p:nvPr/>
        </p:nvSpPr>
        <p:spPr bwMode="auto">
          <a:xfrm>
            <a:off x="7810500" y="1947863"/>
            <a:ext cx="1333500" cy="338137"/>
          </a:xfrm>
          <a:prstGeom prst="rect">
            <a:avLst/>
          </a:prstGeom>
          <a:noFill/>
          <a:ln w="9525">
            <a:noFill/>
            <a:miter lim="800000"/>
            <a:headEnd/>
            <a:tailEnd/>
          </a:ln>
        </p:spPr>
        <p:txBody>
          <a:bodyPr wrap="none">
            <a:spAutoFit/>
          </a:bodyPr>
          <a:lstStyle/>
          <a:p>
            <a:r>
              <a:rPr lang="en-US" b="0" u="none"/>
              <a:t>Epoxy Resin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97"/>
                                        </p:tgtEl>
                                      </p:cBhvr>
                                    </p:animEffect>
                                    <p:set>
                                      <p:cBhvr>
                                        <p:cTn id="10" dur="1" fill="hold">
                                          <p:stCondLst>
                                            <p:cond delay="999"/>
                                          </p:stCondLst>
                                        </p:cTn>
                                        <p:tgtEl>
                                          <p:spTgt spid="9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33"/>
                                        </p:tgtEl>
                                      </p:cBhvr>
                                    </p:animEffect>
                                    <p:set>
                                      <p:cBhvr>
                                        <p:cTn id="13" dur="1" fill="hold">
                                          <p:stCondLst>
                                            <p:cond delay="999"/>
                                          </p:stCondLst>
                                        </p:cTn>
                                        <p:tgtEl>
                                          <p:spTgt spid="13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13"/>
                                        </p:tgtEl>
                                      </p:cBhvr>
                                    </p:animEffect>
                                    <p:set>
                                      <p:cBhvr>
                                        <p:cTn id="16" dur="1" fill="hold">
                                          <p:stCondLst>
                                            <p:cond delay="999"/>
                                          </p:stCondLst>
                                        </p:cTn>
                                        <p:tgtEl>
                                          <p:spTgt spid="13"/>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blinds(horizontal)">
                                      <p:cBhvr>
                                        <p:cTn id="24" dur="1000"/>
                                        <p:tgtEl>
                                          <p:spTgt spid="72"/>
                                        </p:tgtEl>
                                      </p:cBhvr>
                                    </p:animEffect>
                                  </p:childTnLst>
                                </p:cTn>
                              </p:par>
                              <p:par>
                                <p:cTn id="25" presetID="10" presetClass="exit" presetSubtype="0" fill="hold" grpId="0" nodeType="withEffect">
                                  <p:stCondLst>
                                    <p:cond delay="0"/>
                                  </p:stCondLst>
                                  <p:childTnLst>
                                    <p:animEffect transition="out" filter="fade">
                                      <p:cBhvr>
                                        <p:cTn id="26" dur="1000"/>
                                        <p:tgtEl>
                                          <p:spTgt spid="42"/>
                                        </p:tgtEl>
                                      </p:cBhvr>
                                    </p:animEffect>
                                    <p:set>
                                      <p:cBhvr>
                                        <p:cTn id="27" dur="1" fill="hold">
                                          <p:stCondLst>
                                            <p:cond delay="999"/>
                                          </p:stCondLst>
                                        </p:cTn>
                                        <p:tgtEl>
                                          <p:spTgt spid="4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97"/>
                                        </p:tgtEl>
                                        <p:attrNameLst>
                                          <p:attrName>style.visibility</p:attrName>
                                        </p:attrNameLst>
                                      </p:cBhvr>
                                      <p:to>
                                        <p:strVal val="visible"/>
                                      </p:to>
                                    </p:set>
                                    <p:animEffect transition="in" filter="blinds(horizontal)">
                                      <p:cBhvr>
                                        <p:cTn id="36" dur="1000"/>
                                        <p:tgtEl>
                                          <p:spTgt spid="97"/>
                                        </p:tgtEl>
                                      </p:cBhvr>
                                    </p:animEffect>
                                  </p:childTnLst>
                                </p:cTn>
                              </p:par>
                              <p:par>
                                <p:cTn id="37" presetID="3" presetClass="entr" presetSubtype="10" fill="hold" nodeType="withEffect">
                                  <p:stCondLst>
                                    <p:cond delay="0"/>
                                  </p:stCondLst>
                                  <p:childTnLst>
                                    <p:set>
                                      <p:cBhvr>
                                        <p:cTn id="38" dur="1" fill="hold">
                                          <p:stCondLst>
                                            <p:cond delay="0"/>
                                          </p:stCondLst>
                                        </p:cTn>
                                        <p:tgtEl>
                                          <p:spTgt spid="35843"/>
                                        </p:tgtEl>
                                        <p:attrNameLst>
                                          <p:attrName>style.visibility</p:attrName>
                                        </p:attrNameLst>
                                      </p:cBhvr>
                                      <p:to>
                                        <p:strVal val="visible"/>
                                      </p:to>
                                    </p:set>
                                    <p:animEffect transition="in" filter="blinds(horizontal)">
                                      <p:cBhvr>
                                        <p:cTn id="39" dur="1000"/>
                                        <p:tgtEl>
                                          <p:spTgt spid="3584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33"/>
                                        </p:tgtEl>
                                        <p:attrNameLst>
                                          <p:attrName>style.visibility</p:attrName>
                                        </p:attrNameLst>
                                      </p:cBhvr>
                                      <p:to>
                                        <p:strVal val="visible"/>
                                      </p:to>
                                    </p:set>
                                    <p:animEffect transition="in" filter="blinds(horizontal)">
                                      <p:cBhvr>
                                        <p:cTn id="42" dur="1000"/>
                                        <p:tgtEl>
                                          <p:spTgt spid="133"/>
                                        </p:tgtEl>
                                      </p:cBhvr>
                                    </p:animEffect>
                                  </p:childTnLst>
                                </p:cTn>
                              </p:par>
                              <p:par>
                                <p:cTn id="43" presetID="3" presetClass="entr" presetSubtype="1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linds(horizontal)">
                                      <p:cBhvr>
                                        <p:cTn id="4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p:txBody>
          <a:bodyPr/>
          <a:lstStyle/>
          <a:p>
            <a:r>
              <a:rPr lang="en-US" dirty="0" smtClean="0"/>
              <a:t>Use of NOFIA OL1001 as a Curing Agent</a:t>
            </a:r>
          </a:p>
        </p:txBody>
      </p:sp>
      <p:sp>
        <p:nvSpPr>
          <p:cNvPr id="5124" name="TextBox 4"/>
          <p:cNvSpPr txBox="1">
            <a:spLocks noChangeArrowheads="1"/>
          </p:cNvSpPr>
          <p:nvPr/>
        </p:nvSpPr>
        <p:spPr bwMode="auto">
          <a:xfrm>
            <a:off x="3881438" y="1593850"/>
            <a:ext cx="615950" cy="338138"/>
          </a:xfrm>
          <a:prstGeom prst="rect">
            <a:avLst/>
          </a:prstGeom>
          <a:noFill/>
          <a:ln w="9525">
            <a:noFill/>
            <a:miter lim="800000"/>
            <a:headEnd/>
            <a:tailEnd/>
          </a:ln>
        </p:spPr>
        <p:txBody>
          <a:bodyPr wrap="none">
            <a:spAutoFit/>
          </a:bodyPr>
          <a:lstStyle/>
          <a:p>
            <a:r>
              <a:rPr lang="en-US" b="0" u="none"/>
              <a:t>ECH</a:t>
            </a:r>
          </a:p>
        </p:txBody>
      </p:sp>
      <p:graphicFrame>
        <p:nvGraphicFramePr>
          <p:cNvPr id="5122" name="Object 2"/>
          <p:cNvGraphicFramePr>
            <a:graphicFrameLocks/>
          </p:cNvGraphicFramePr>
          <p:nvPr/>
        </p:nvGraphicFramePr>
        <p:xfrm>
          <a:off x="3824288" y="1219200"/>
          <a:ext cx="731837" cy="374650"/>
        </p:xfrm>
        <a:graphic>
          <a:graphicData uri="http://schemas.openxmlformats.org/presentationml/2006/ole">
            <mc:AlternateContent xmlns:mc="http://schemas.openxmlformats.org/markup-compatibility/2006">
              <mc:Choice xmlns:v="urn:schemas-microsoft-com:vml" Requires="v">
                <p:oleObj spid="_x0000_s3078" name="CS ChemDraw Drawing" r:id="rId3" imgW="736560" imgH="372240" progId="">
                  <p:embed/>
                </p:oleObj>
              </mc:Choice>
              <mc:Fallback>
                <p:oleObj name="CS ChemDraw Drawing" r:id="rId3" imgW="736560" imgH="372240" progId="">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4288" y="1219200"/>
                        <a:ext cx="731837"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5" name="Picture 5"/>
          <p:cNvPicPr>
            <a:picLocks noChangeAspect="1" noChangeArrowheads="1"/>
          </p:cNvPicPr>
          <p:nvPr/>
        </p:nvPicPr>
        <p:blipFill>
          <a:blip r:embed="rId5" cstate="screen"/>
          <a:srcRect/>
          <a:stretch>
            <a:fillRect/>
          </a:stretch>
        </p:blipFill>
        <p:spPr bwMode="auto">
          <a:xfrm>
            <a:off x="533400" y="1784350"/>
            <a:ext cx="2095500" cy="571500"/>
          </a:xfrm>
          <a:prstGeom prst="rect">
            <a:avLst/>
          </a:prstGeom>
          <a:noFill/>
          <a:ln w="9525">
            <a:noFill/>
            <a:miter lim="800000"/>
            <a:headEnd/>
            <a:tailEnd/>
          </a:ln>
        </p:spPr>
      </p:pic>
      <p:grpSp>
        <p:nvGrpSpPr>
          <p:cNvPr id="2" name="Group 38"/>
          <p:cNvGrpSpPr>
            <a:grpSpLocks/>
          </p:cNvGrpSpPr>
          <p:nvPr/>
        </p:nvGrpSpPr>
        <p:grpSpPr bwMode="auto">
          <a:xfrm>
            <a:off x="5722938" y="1798638"/>
            <a:ext cx="2095500" cy="596900"/>
            <a:chOff x="4476750" y="4191000"/>
            <a:chExt cx="2095500" cy="598017"/>
          </a:xfrm>
        </p:grpSpPr>
        <p:grpSp>
          <p:nvGrpSpPr>
            <p:cNvPr id="3" name="Group 21"/>
            <p:cNvGrpSpPr>
              <a:grpSpLocks/>
            </p:cNvGrpSpPr>
            <p:nvPr/>
          </p:nvGrpSpPr>
          <p:grpSpPr bwMode="auto">
            <a:xfrm>
              <a:off x="4476750" y="4191000"/>
              <a:ext cx="2095500" cy="571500"/>
              <a:chOff x="4476750" y="4191000"/>
              <a:chExt cx="2095500" cy="571500"/>
            </a:xfrm>
          </p:grpSpPr>
          <p:pic>
            <p:nvPicPr>
              <p:cNvPr id="5197" name="Picture 5"/>
              <p:cNvPicPr>
                <a:picLocks noChangeAspect="1" noChangeArrowheads="1"/>
              </p:cNvPicPr>
              <p:nvPr/>
            </p:nvPicPr>
            <p:blipFill>
              <a:blip r:embed="rId5" cstate="screen"/>
              <a:srcRect/>
              <a:stretch>
                <a:fillRect/>
              </a:stretch>
            </p:blipFill>
            <p:spPr bwMode="auto">
              <a:xfrm>
                <a:off x="4476750" y="4191000"/>
                <a:ext cx="2095500" cy="571500"/>
              </a:xfrm>
              <a:prstGeom prst="rect">
                <a:avLst/>
              </a:prstGeom>
              <a:noFill/>
              <a:ln w="9525">
                <a:noFill/>
                <a:miter lim="800000"/>
                <a:headEnd/>
                <a:tailEnd/>
              </a:ln>
            </p:spPr>
          </p:pic>
          <p:sp>
            <p:nvSpPr>
              <p:cNvPr id="5198" name="Rectangle 19"/>
              <p:cNvSpPr>
                <a:spLocks noChangeArrowheads="1"/>
              </p:cNvSpPr>
              <p:nvPr/>
            </p:nvSpPr>
            <p:spPr bwMode="white">
              <a:xfrm>
                <a:off x="6248400" y="4362450"/>
                <a:ext cx="304800" cy="228600"/>
              </a:xfrm>
              <a:prstGeom prst="rect">
                <a:avLst/>
              </a:prstGeom>
              <a:solidFill>
                <a:schemeClr val="bg1"/>
              </a:solidFill>
              <a:ln w="9525" algn="ctr">
                <a:solidFill>
                  <a:schemeClr val="bg1"/>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5199" name="Rectangle 20"/>
              <p:cNvSpPr>
                <a:spLocks noChangeArrowheads="1"/>
              </p:cNvSpPr>
              <p:nvPr/>
            </p:nvSpPr>
            <p:spPr bwMode="white">
              <a:xfrm>
                <a:off x="4495800" y="4362450"/>
                <a:ext cx="304800" cy="228600"/>
              </a:xfrm>
              <a:prstGeom prst="rect">
                <a:avLst/>
              </a:prstGeom>
              <a:solidFill>
                <a:schemeClr val="bg1"/>
              </a:solidFill>
              <a:ln w="9525" algn="ctr">
                <a:solidFill>
                  <a:schemeClr val="bg1"/>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grpSp>
        <p:sp>
          <p:nvSpPr>
            <p:cNvPr id="5193" name="Isosceles Triangle 18"/>
            <p:cNvSpPr>
              <a:spLocks noChangeArrowheads="1"/>
            </p:cNvSpPr>
            <p:nvPr/>
          </p:nvSpPr>
          <p:spPr bwMode="auto">
            <a:xfrm rot="3840000">
              <a:off x="6154968" y="4408094"/>
              <a:ext cx="274320" cy="274320"/>
            </a:xfrm>
            <a:prstGeom prst="triangle">
              <a:avLst>
                <a:gd name="adj" fmla="val 50000"/>
              </a:avLst>
            </a:prstGeom>
            <a:no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5194" name="Isosceles Triangle 25"/>
            <p:cNvSpPr>
              <a:spLocks noChangeArrowheads="1"/>
            </p:cNvSpPr>
            <p:nvPr/>
          </p:nvSpPr>
          <p:spPr bwMode="auto">
            <a:xfrm rot="3840000">
              <a:off x="4618246" y="4404437"/>
              <a:ext cx="274320" cy="274320"/>
            </a:xfrm>
            <a:prstGeom prst="triangle">
              <a:avLst>
                <a:gd name="adj" fmla="val 50000"/>
              </a:avLst>
            </a:prstGeom>
            <a:no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5195" name="Oval 27"/>
            <p:cNvSpPr>
              <a:spLocks noChangeArrowheads="1"/>
            </p:cNvSpPr>
            <p:nvPr/>
          </p:nvSpPr>
          <p:spPr bwMode="auto">
            <a:xfrm>
              <a:off x="6172810" y="4651857"/>
              <a:ext cx="137160" cy="137160"/>
            </a:xfrm>
            <a:prstGeom prst="ellipse">
              <a:avLst/>
            </a:prstGeom>
            <a:solidFill>
              <a:schemeClr val="bg1"/>
            </a:solid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5196" name="Oval 28"/>
            <p:cNvSpPr>
              <a:spLocks noChangeArrowheads="1"/>
            </p:cNvSpPr>
            <p:nvPr/>
          </p:nvSpPr>
          <p:spPr bwMode="auto">
            <a:xfrm>
              <a:off x="4624810" y="4651857"/>
              <a:ext cx="137160" cy="137160"/>
            </a:xfrm>
            <a:prstGeom prst="ellipse">
              <a:avLst/>
            </a:prstGeom>
            <a:solidFill>
              <a:schemeClr val="bg1"/>
            </a:solid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grpSp>
      <p:sp>
        <p:nvSpPr>
          <p:cNvPr id="42" name="TextBox 41"/>
          <p:cNvSpPr txBox="1">
            <a:spLocks noChangeArrowheads="1"/>
          </p:cNvSpPr>
          <p:nvPr/>
        </p:nvSpPr>
        <p:spPr bwMode="hidden">
          <a:xfrm>
            <a:off x="7086600" y="3319463"/>
            <a:ext cx="1430338" cy="338137"/>
          </a:xfrm>
          <a:prstGeom prst="rect">
            <a:avLst/>
          </a:prstGeom>
          <a:solidFill>
            <a:srgbClr val="0077B4"/>
          </a:solidFill>
          <a:ln w="9525">
            <a:solidFill>
              <a:srgbClr val="0077B4"/>
            </a:solidFill>
            <a:miter lim="800000"/>
            <a:headEnd/>
            <a:tailEnd/>
          </a:ln>
        </p:spPr>
        <p:txBody>
          <a:bodyPr wrap="none">
            <a:spAutoFit/>
          </a:bodyPr>
          <a:lstStyle/>
          <a:p>
            <a:r>
              <a:rPr lang="en-US" u="none">
                <a:solidFill>
                  <a:schemeClr val="bg1"/>
                </a:solidFill>
              </a:rPr>
              <a:t>FR Additives</a:t>
            </a:r>
          </a:p>
        </p:txBody>
      </p:sp>
      <p:cxnSp>
        <p:nvCxnSpPr>
          <p:cNvPr id="57" name="Straight Connector 56"/>
          <p:cNvCxnSpPr>
            <a:cxnSpLocks noChangeShapeType="1"/>
          </p:cNvCxnSpPr>
          <p:nvPr/>
        </p:nvCxnSpPr>
        <p:spPr bwMode="hidden">
          <a:xfrm>
            <a:off x="6770688" y="4395788"/>
            <a:ext cx="0" cy="381000"/>
          </a:xfrm>
          <a:prstGeom prst="line">
            <a:avLst/>
          </a:prstGeom>
          <a:noFill/>
          <a:ln w="28575" algn="ctr">
            <a:solidFill>
              <a:srgbClr val="0077B4"/>
            </a:solidFill>
            <a:round/>
            <a:headEnd/>
            <a:tailEnd/>
          </a:ln>
        </p:spPr>
      </p:cxnSp>
      <p:cxnSp>
        <p:nvCxnSpPr>
          <p:cNvPr id="58" name="Straight Connector 57"/>
          <p:cNvCxnSpPr>
            <a:cxnSpLocks noChangeShapeType="1"/>
          </p:cNvCxnSpPr>
          <p:nvPr/>
        </p:nvCxnSpPr>
        <p:spPr bwMode="hidden">
          <a:xfrm>
            <a:off x="6770688" y="5172075"/>
            <a:ext cx="0" cy="381000"/>
          </a:xfrm>
          <a:prstGeom prst="line">
            <a:avLst/>
          </a:prstGeom>
          <a:noFill/>
          <a:ln w="28575" algn="ctr">
            <a:solidFill>
              <a:srgbClr val="0077B4"/>
            </a:solidFill>
            <a:round/>
            <a:headEnd/>
            <a:tailEnd/>
          </a:ln>
        </p:spPr>
      </p:cxnSp>
      <p:grpSp>
        <p:nvGrpSpPr>
          <p:cNvPr id="4" name="Group 44"/>
          <p:cNvGrpSpPr>
            <a:grpSpLocks/>
          </p:cNvGrpSpPr>
          <p:nvPr/>
        </p:nvGrpSpPr>
        <p:grpSpPr bwMode="auto">
          <a:xfrm>
            <a:off x="5722938" y="4675188"/>
            <a:ext cx="2095500" cy="598487"/>
            <a:chOff x="4476750" y="4191000"/>
            <a:chExt cx="2095500" cy="598017"/>
          </a:xfrm>
        </p:grpSpPr>
        <p:grpSp>
          <p:nvGrpSpPr>
            <p:cNvPr id="5" name="Group 21"/>
            <p:cNvGrpSpPr>
              <a:grpSpLocks/>
            </p:cNvGrpSpPr>
            <p:nvPr/>
          </p:nvGrpSpPr>
          <p:grpSpPr bwMode="auto">
            <a:xfrm>
              <a:off x="4476750" y="4191000"/>
              <a:ext cx="2095500" cy="571500"/>
              <a:chOff x="4476750" y="4191000"/>
              <a:chExt cx="2095500" cy="571500"/>
            </a:xfrm>
          </p:grpSpPr>
          <p:pic>
            <p:nvPicPr>
              <p:cNvPr id="5189" name="Picture 5"/>
              <p:cNvPicPr>
                <a:picLocks noChangeAspect="1" noChangeArrowheads="1"/>
              </p:cNvPicPr>
              <p:nvPr/>
            </p:nvPicPr>
            <p:blipFill>
              <a:blip r:embed="rId5" cstate="screen"/>
              <a:srcRect/>
              <a:stretch>
                <a:fillRect/>
              </a:stretch>
            </p:blipFill>
            <p:spPr bwMode="hidden">
              <a:xfrm>
                <a:off x="4476750" y="4191000"/>
                <a:ext cx="2095500" cy="571500"/>
              </a:xfrm>
              <a:prstGeom prst="rect">
                <a:avLst/>
              </a:prstGeom>
              <a:noFill/>
              <a:ln w="9525">
                <a:noFill/>
                <a:miter lim="800000"/>
                <a:headEnd/>
                <a:tailEnd/>
              </a:ln>
            </p:spPr>
          </p:pic>
          <p:sp>
            <p:nvSpPr>
              <p:cNvPr id="5190" name="Rectangle 51"/>
              <p:cNvSpPr>
                <a:spLocks noChangeArrowheads="1"/>
              </p:cNvSpPr>
              <p:nvPr/>
            </p:nvSpPr>
            <p:spPr bwMode="hidden">
              <a:xfrm>
                <a:off x="6248400" y="4362450"/>
                <a:ext cx="304800" cy="228600"/>
              </a:xfrm>
              <a:prstGeom prst="rect">
                <a:avLst/>
              </a:prstGeom>
              <a:solidFill>
                <a:schemeClr val="bg1"/>
              </a:solidFill>
              <a:ln w="9525" algn="ctr">
                <a:solidFill>
                  <a:schemeClr val="bg1"/>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5191" name="Rectangle 52"/>
              <p:cNvSpPr>
                <a:spLocks noChangeArrowheads="1"/>
              </p:cNvSpPr>
              <p:nvPr/>
            </p:nvSpPr>
            <p:spPr bwMode="hidden">
              <a:xfrm>
                <a:off x="4495800" y="4362450"/>
                <a:ext cx="304800" cy="228600"/>
              </a:xfrm>
              <a:prstGeom prst="rect">
                <a:avLst/>
              </a:prstGeom>
              <a:solidFill>
                <a:schemeClr val="bg1"/>
              </a:solidFill>
              <a:ln w="9525" algn="ctr">
                <a:solidFill>
                  <a:schemeClr val="bg1"/>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grpSp>
        <p:sp>
          <p:nvSpPr>
            <p:cNvPr id="5185" name="Isosceles Triangle 46"/>
            <p:cNvSpPr>
              <a:spLocks noChangeArrowheads="1"/>
            </p:cNvSpPr>
            <p:nvPr/>
          </p:nvSpPr>
          <p:spPr bwMode="hidden">
            <a:xfrm rot="3840000">
              <a:off x="6154968" y="4408094"/>
              <a:ext cx="274320" cy="274320"/>
            </a:xfrm>
            <a:prstGeom prst="triangle">
              <a:avLst>
                <a:gd name="adj" fmla="val 50000"/>
              </a:avLst>
            </a:prstGeom>
            <a:no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5186" name="Isosceles Triangle 47"/>
            <p:cNvSpPr>
              <a:spLocks noChangeArrowheads="1"/>
            </p:cNvSpPr>
            <p:nvPr/>
          </p:nvSpPr>
          <p:spPr bwMode="hidden">
            <a:xfrm rot="3840000">
              <a:off x="4618246" y="4404437"/>
              <a:ext cx="274320" cy="274320"/>
            </a:xfrm>
            <a:prstGeom prst="triangle">
              <a:avLst>
                <a:gd name="adj" fmla="val 50000"/>
              </a:avLst>
            </a:prstGeom>
            <a:no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5187" name="Oval 48"/>
            <p:cNvSpPr>
              <a:spLocks noChangeArrowheads="1"/>
            </p:cNvSpPr>
            <p:nvPr/>
          </p:nvSpPr>
          <p:spPr bwMode="hidden">
            <a:xfrm>
              <a:off x="6172810" y="4651857"/>
              <a:ext cx="137160" cy="137160"/>
            </a:xfrm>
            <a:prstGeom prst="ellipse">
              <a:avLst/>
            </a:prstGeom>
            <a:solidFill>
              <a:schemeClr val="bg1"/>
            </a:solid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5188" name="Oval 49"/>
            <p:cNvSpPr>
              <a:spLocks noChangeArrowheads="1"/>
            </p:cNvSpPr>
            <p:nvPr/>
          </p:nvSpPr>
          <p:spPr bwMode="hidden">
            <a:xfrm>
              <a:off x="4624810" y="4651857"/>
              <a:ext cx="137160" cy="137160"/>
            </a:xfrm>
            <a:prstGeom prst="ellipse">
              <a:avLst/>
            </a:prstGeom>
            <a:solidFill>
              <a:schemeClr val="bg1"/>
            </a:solid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grpSp>
      <p:sp>
        <p:nvSpPr>
          <p:cNvPr id="59" name="TextBox 58"/>
          <p:cNvSpPr txBox="1">
            <a:spLocks noChangeArrowheads="1"/>
          </p:cNvSpPr>
          <p:nvPr/>
        </p:nvSpPr>
        <p:spPr bwMode="hidden">
          <a:xfrm>
            <a:off x="6054725" y="4157663"/>
            <a:ext cx="1431925" cy="338137"/>
          </a:xfrm>
          <a:prstGeom prst="rect">
            <a:avLst/>
          </a:prstGeom>
          <a:solidFill>
            <a:srgbClr val="0077B4"/>
          </a:solidFill>
          <a:ln w="9525">
            <a:solidFill>
              <a:srgbClr val="0077B4"/>
            </a:solidFill>
            <a:miter lim="800000"/>
            <a:headEnd/>
            <a:tailEnd/>
          </a:ln>
        </p:spPr>
        <p:txBody>
          <a:bodyPr wrap="none">
            <a:spAutoFit/>
          </a:bodyPr>
          <a:lstStyle/>
          <a:p>
            <a:r>
              <a:rPr lang="en-US" u="none">
                <a:solidFill>
                  <a:schemeClr val="bg1"/>
                </a:solidFill>
              </a:rPr>
              <a:t>FR Additives</a:t>
            </a:r>
          </a:p>
        </p:txBody>
      </p:sp>
      <p:sp>
        <p:nvSpPr>
          <p:cNvPr id="60" name="TextBox 59"/>
          <p:cNvSpPr txBox="1">
            <a:spLocks noChangeArrowheads="1"/>
          </p:cNvSpPr>
          <p:nvPr/>
        </p:nvSpPr>
        <p:spPr bwMode="hidden">
          <a:xfrm>
            <a:off x="6054725" y="5453063"/>
            <a:ext cx="1431925" cy="338137"/>
          </a:xfrm>
          <a:prstGeom prst="rect">
            <a:avLst/>
          </a:prstGeom>
          <a:solidFill>
            <a:srgbClr val="0077B4"/>
          </a:solidFill>
          <a:ln w="9525">
            <a:solidFill>
              <a:srgbClr val="0077B4"/>
            </a:solidFill>
            <a:miter lim="800000"/>
            <a:headEnd/>
            <a:tailEnd/>
          </a:ln>
        </p:spPr>
        <p:txBody>
          <a:bodyPr wrap="none">
            <a:spAutoFit/>
          </a:bodyPr>
          <a:lstStyle/>
          <a:p>
            <a:r>
              <a:rPr lang="en-US" u="none">
                <a:solidFill>
                  <a:schemeClr val="bg1"/>
                </a:solidFill>
              </a:rPr>
              <a:t>FR Additives</a:t>
            </a:r>
          </a:p>
        </p:txBody>
      </p:sp>
      <p:cxnSp>
        <p:nvCxnSpPr>
          <p:cNvPr id="5133" name="Straight Arrow Connector 94"/>
          <p:cNvCxnSpPr>
            <a:cxnSpLocks noChangeShapeType="1"/>
          </p:cNvCxnSpPr>
          <p:nvPr/>
        </p:nvCxnSpPr>
        <p:spPr bwMode="auto">
          <a:xfrm>
            <a:off x="3124200" y="2097088"/>
            <a:ext cx="2133600" cy="0"/>
          </a:xfrm>
          <a:prstGeom prst="straightConnector1">
            <a:avLst/>
          </a:prstGeom>
          <a:noFill/>
          <a:ln w="28575" algn="ctr">
            <a:solidFill>
              <a:schemeClr val="tx1"/>
            </a:solidFill>
            <a:round/>
            <a:headEnd/>
            <a:tailEnd type="arrow" w="med" len="med"/>
          </a:ln>
        </p:spPr>
      </p:cxnSp>
      <p:cxnSp>
        <p:nvCxnSpPr>
          <p:cNvPr id="97" name="Straight Arrow Connector 96"/>
          <p:cNvCxnSpPr>
            <a:cxnSpLocks noChangeShapeType="1"/>
          </p:cNvCxnSpPr>
          <p:nvPr/>
        </p:nvCxnSpPr>
        <p:spPr bwMode="hidden">
          <a:xfrm>
            <a:off x="3124200" y="4986338"/>
            <a:ext cx="2057400" cy="0"/>
          </a:xfrm>
          <a:prstGeom prst="straightConnector1">
            <a:avLst/>
          </a:prstGeom>
          <a:noFill/>
          <a:ln w="28575" algn="ctr">
            <a:solidFill>
              <a:schemeClr val="tx1"/>
            </a:solidFill>
            <a:round/>
            <a:headEnd type="arrow" w="med" len="med"/>
            <a:tailEnd/>
          </a:ln>
        </p:spPr>
      </p:cxnSp>
      <p:cxnSp>
        <p:nvCxnSpPr>
          <p:cNvPr id="99" name="Straight Arrow Connector 98"/>
          <p:cNvCxnSpPr>
            <a:cxnSpLocks noChangeShapeType="1"/>
          </p:cNvCxnSpPr>
          <p:nvPr/>
        </p:nvCxnSpPr>
        <p:spPr bwMode="hidden">
          <a:xfrm>
            <a:off x="6770688" y="2895600"/>
            <a:ext cx="0" cy="1066800"/>
          </a:xfrm>
          <a:prstGeom prst="straightConnector1">
            <a:avLst/>
          </a:prstGeom>
          <a:noFill/>
          <a:ln w="28575" algn="ctr">
            <a:solidFill>
              <a:schemeClr val="tx1"/>
            </a:solidFill>
            <a:round/>
            <a:headEnd/>
            <a:tailEnd type="arrow" w="med" len="med"/>
          </a:ln>
        </p:spPr>
      </p:cxnSp>
      <p:sp>
        <p:nvSpPr>
          <p:cNvPr id="133" name="TextBox 132"/>
          <p:cNvSpPr txBox="1">
            <a:spLocks noChangeArrowheads="1"/>
          </p:cNvSpPr>
          <p:nvPr/>
        </p:nvSpPr>
        <p:spPr bwMode="auto">
          <a:xfrm>
            <a:off x="3505200" y="4538663"/>
            <a:ext cx="1368425" cy="338137"/>
          </a:xfrm>
          <a:prstGeom prst="rect">
            <a:avLst/>
          </a:prstGeom>
          <a:noFill/>
          <a:ln w="9525">
            <a:noFill/>
            <a:miter lim="800000"/>
            <a:headEnd/>
            <a:tailEnd/>
          </a:ln>
        </p:spPr>
        <p:txBody>
          <a:bodyPr wrap="none">
            <a:spAutoFit/>
          </a:bodyPr>
          <a:lstStyle/>
          <a:p>
            <a:r>
              <a:rPr lang="en-US" b="0" u="none"/>
              <a:t>Curing Agent</a:t>
            </a:r>
          </a:p>
        </p:txBody>
      </p:sp>
      <p:cxnSp>
        <p:nvCxnSpPr>
          <p:cNvPr id="103" name="Straight Connector 102"/>
          <p:cNvCxnSpPr>
            <a:cxnSpLocks noChangeShapeType="1"/>
          </p:cNvCxnSpPr>
          <p:nvPr/>
        </p:nvCxnSpPr>
        <p:spPr bwMode="auto">
          <a:xfrm>
            <a:off x="1885950" y="3557588"/>
            <a:ext cx="0" cy="381000"/>
          </a:xfrm>
          <a:prstGeom prst="line">
            <a:avLst/>
          </a:prstGeom>
          <a:noFill/>
          <a:ln w="28575" algn="ctr">
            <a:solidFill>
              <a:srgbClr val="0077B4"/>
            </a:solidFill>
            <a:round/>
            <a:headEnd/>
            <a:tailEnd/>
          </a:ln>
        </p:spPr>
      </p:cxnSp>
      <p:sp>
        <p:nvSpPr>
          <p:cNvPr id="106" name="TextBox 105"/>
          <p:cNvSpPr txBox="1">
            <a:spLocks noChangeArrowheads="1"/>
          </p:cNvSpPr>
          <p:nvPr/>
        </p:nvSpPr>
        <p:spPr bwMode="auto">
          <a:xfrm>
            <a:off x="1169988" y="3319463"/>
            <a:ext cx="1431925" cy="338137"/>
          </a:xfrm>
          <a:prstGeom prst="rect">
            <a:avLst/>
          </a:prstGeom>
          <a:solidFill>
            <a:srgbClr val="0077B4"/>
          </a:solidFill>
          <a:ln w="9525">
            <a:solidFill>
              <a:srgbClr val="0077B4"/>
            </a:solidFill>
            <a:miter lim="800000"/>
            <a:headEnd/>
            <a:tailEnd/>
          </a:ln>
        </p:spPr>
        <p:txBody>
          <a:bodyPr wrap="none">
            <a:spAutoFit/>
          </a:bodyPr>
          <a:lstStyle/>
          <a:p>
            <a:r>
              <a:rPr lang="en-US" u="none">
                <a:solidFill>
                  <a:schemeClr val="bg1"/>
                </a:solidFill>
              </a:rPr>
              <a:t>FR Additives</a:t>
            </a:r>
          </a:p>
        </p:txBody>
      </p:sp>
      <p:cxnSp>
        <p:nvCxnSpPr>
          <p:cNvPr id="118" name="Straight Connector 117"/>
          <p:cNvCxnSpPr>
            <a:cxnSpLocks noChangeShapeType="1"/>
          </p:cNvCxnSpPr>
          <p:nvPr/>
        </p:nvCxnSpPr>
        <p:spPr bwMode="auto">
          <a:xfrm>
            <a:off x="1885950" y="5629275"/>
            <a:ext cx="0" cy="381000"/>
          </a:xfrm>
          <a:prstGeom prst="line">
            <a:avLst/>
          </a:prstGeom>
          <a:noFill/>
          <a:ln w="28575" algn="ctr">
            <a:solidFill>
              <a:srgbClr val="0077B4"/>
            </a:solidFill>
            <a:round/>
            <a:headEnd/>
            <a:tailEnd/>
          </a:ln>
        </p:spPr>
      </p:cxnSp>
      <p:sp>
        <p:nvSpPr>
          <p:cNvPr id="121" name="TextBox 120"/>
          <p:cNvSpPr txBox="1">
            <a:spLocks noChangeArrowheads="1"/>
          </p:cNvSpPr>
          <p:nvPr/>
        </p:nvSpPr>
        <p:spPr bwMode="auto">
          <a:xfrm>
            <a:off x="1169988" y="5910263"/>
            <a:ext cx="1431925" cy="338137"/>
          </a:xfrm>
          <a:prstGeom prst="rect">
            <a:avLst/>
          </a:prstGeom>
          <a:solidFill>
            <a:srgbClr val="0077B4"/>
          </a:solidFill>
          <a:ln w="9525">
            <a:solidFill>
              <a:srgbClr val="0077B4"/>
            </a:solidFill>
            <a:miter lim="800000"/>
            <a:headEnd/>
            <a:tailEnd/>
          </a:ln>
        </p:spPr>
        <p:txBody>
          <a:bodyPr wrap="none">
            <a:spAutoFit/>
          </a:bodyPr>
          <a:lstStyle/>
          <a:p>
            <a:r>
              <a:rPr lang="en-US" u="none">
                <a:solidFill>
                  <a:schemeClr val="bg1"/>
                </a:solidFill>
              </a:rPr>
              <a:t>FR Additives</a:t>
            </a:r>
          </a:p>
        </p:txBody>
      </p:sp>
      <p:grpSp>
        <p:nvGrpSpPr>
          <p:cNvPr id="6" name="Group 143"/>
          <p:cNvGrpSpPr>
            <a:grpSpLocks/>
          </p:cNvGrpSpPr>
          <p:nvPr/>
        </p:nvGrpSpPr>
        <p:grpSpPr bwMode="auto">
          <a:xfrm>
            <a:off x="3587750" y="4267200"/>
            <a:ext cx="1203325" cy="274638"/>
            <a:chOff x="4114800" y="5638800"/>
            <a:chExt cx="1203960" cy="274320"/>
          </a:xfrm>
        </p:grpSpPr>
        <p:sp>
          <p:nvSpPr>
            <p:cNvPr id="101" name="Rectangle 100"/>
            <p:cNvSpPr/>
            <p:nvPr/>
          </p:nvSpPr>
          <p:spPr bwMode="invGray">
            <a:xfrm>
              <a:off x="4580183" y="5638800"/>
              <a:ext cx="273194" cy="274320"/>
            </a:xfrm>
            <a:prstGeom prst="rect">
              <a:avLst/>
            </a:prstGeom>
            <a:solidFill>
              <a:schemeClr val="bg1">
                <a:lumMod val="50000"/>
              </a:schemeClr>
            </a:solidFill>
            <a:ln w="9525" cap="flat" cmpd="sng" algn="ctr">
              <a:noFill/>
              <a:prstDash val="solid"/>
              <a:round/>
              <a:headEnd type="none" w="med" len="med"/>
              <a:tailEnd type="none" w="med" len="med"/>
            </a:ln>
            <a:effectLst/>
          </p:spPr>
          <p:txBody>
            <a:bodyPr wrap="none" anchor="ctr"/>
            <a:lstStyle/>
            <a:p>
              <a:pPr marL="230188" indent="-230188">
                <a:lnSpc>
                  <a:spcPct val="90000"/>
                </a:lnSpc>
                <a:spcBef>
                  <a:spcPct val="40000"/>
                </a:spcBef>
                <a:buClr>
                  <a:srgbClr val="38AB5D"/>
                </a:buClr>
                <a:buSzPct val="150000"/>
                <a:defRPr/>
              </a:pPr>
              <a:endParaRPr lang="en-US">
                <a:cs typeface="+mn-cs"/>
              </a:endParaRPr>
            </a:p>
          </p:txBody>
        </p:sp>
        <p:cxnSp>
          <p:nvCxnSpPr>
            <p:cNvPr id="140" name="Straight Connector 139"/>
            <p:cNvCxnSpPr/>
            <p:nvPr/>
          </p:nvCxnSpPr>
          <p:spPr bwMode="invGray">
            <a:xfrm flipH="1" flipV="1">
              <a:off x="4114800" y="5776753"/>
              <a:ext cx="1143603" cy="0"/>
            </a:xfrm>
            <a:prstGeom prst="line">
              <a:avLst/>
            </a:prstGeom>
            <a:solidFill>
              <a:srgbClr val="FFCC00"/>
            </a:solidFill>
            <a:ln w="57150" cap="flat" cmpd="sng" algn="ctr">
              <a:solidFill>
                <a:schemeClr val="bg1">
                  <a:lumMod val="50000"/>
                </a:schemeClr>
              </a:solidFill>
              <a:prstDash val="solid"/>
              <a:round/>
              <a:headEnd type="none" w="med" len="med"/>
              <a:tailEnd type="none" w="med" len="med"/>
            </a:ln>
            <a:effectLst/>
          </p:spPr>
        </p:cxnSp>
        <p:sp>
          <p:nvSpPr>
            <p:cNvPr id="142" name="Oval 141"/>
            <p:cNvSpPr/>
            <p:nvPr/>
          </p:nvSpPr>
          <p:spPr bwMode="invGray">
            <a:xfrm flipV="1">
              <a:off x="4114800" y="5706984"/>
              <a:ext cx="136597" cy="137952"/>
            </a:xfrm>
            <a:prstGeom prst="ellipse">
              <a:avLst/>
            </a:prstGeom>
            <a:solidFill>
              <a:schemeClr val="bg1">
                <a:lumMod val="50000"/>
              </a:schemeClr>
            </a:solidFill>
            <a:ln w="28575" cap="flat" cmpd="sng" algn="ctr">
              <a:solidFill>
                <a:schemeClr val="bg1">
                  <a:lumMod val="50000"/>
                </a:schemeClr>
              </a:solidFill>
              <a:prstDash val="solid"/>
              <a:round/>
              <a:headEnd type="none" w="med" len="med"/>
              <a:tailEnd type="none" w="med" len="med"/>
            </a:ln>
            <a:effectLst/>
          </p:spPr>
          <p:txBody>
            <a:bodyPr wrap="none" anchor="ctr"/>
            <a:lstStyle/>
            <a:p>
              <a:pPr marL="230188" indent="-230188">
                <a:lnSpc>
                  <a:spcPct val="90000"/>
                </a:lnSpc>
                <a:spcBef>
                  <a:spcPct val="40000"/>
                </a:spcBef>
                <a:buClr>
                  <a:srgbClr val="38AB5D"/>
                </a:buClr>
                <a:buSzPct val="150000"/>
                <a:defRPr/>
              </a:pPr>
              <a:endParaRPr lang="en-US">
                <a:cs typeface="+mn-cs"/>
              </a:endParaRPr>
            </a:p>
          </p:txBody>
        </p:sp>
        <p:sp>
          <p:nvSpPr>
            <p:cNvPr id="143" name="Oval 142"/>
            <p:cNvSpPr/>
            <p:nvPr/>
          </p:nvSpPr>
          <p:spPr bwMode="invGray">
            <a:xfrm flipV="1">
              <a:off x="5182163" y="5706984"/>
              <a:ext cx="136597" cy="137952"/>
            </a:xfrm>
            <a:prstGeom prst="ellipse">
              <a:avLst/>
            </a:prstGeom>
            <a:solidFill>
              <a:schemeClr val="bg1">
                <a:lumMod val="50000"/>
              </a:schemeClr>
            </a:solidFill>
            <a:ln w="28575" cap="flat" cmpd="sng" algn="ctr">
              <a:solidFill>
                <a:schemeClr val="bg1">
                  <a:lumMod val="50000"/>
                </a:schemeClr>
              </a:solidFill>
              <a:prstDash val="solid"/>
              <a:round/>
              <a:headEnd type="none" w="med" len="med"/>
              <a:tailEnd type="none" w="med" len="med"/>
            </a:ln>
            <a:effectLst/>
          </p:spPr>
          <p:txBody>
            <a:bodyPr wrap="none" anchor="ctr"/>
            <a:lstStyle/>
            <a:p>
              <a:pPr marL="230188" indent="-230188">
                <a:lnSpc>
                  <a:spcPct val="90000"/>
                </a:lnSpc>
                <a:spcBef>
                  <a:spcPct val="40000"/>
                </a:spcBef>
                <a:buClr>
                  <a:srgbClr val="38AB5D"/>
                </a:buClr>
                <a:buSzPct val="150000"/>
                <a:defRPr/>
              </a:pPr>
              <a:endParaRPr lang="en-US">
                <a:cs typeface="+mn-cs"/>
              </a:endParaRPr>
            </a:p>
          </p:txBody>
        </p:sp>
      </p:grpSp>
      <p:pic>
        <p:nvPicPr>
          <p:cNvPr id="69" name="Picture 4"/>
          <p:cNvPicPr>
            <a:picLocks noChangeAspect="1" noChangeArrowheads="1"/>
          </p:cNvPicPr>
          <p:nvPr/>
        </p:nvPicPr>
        <p:blipFill>
          <a:blip r:embed="rId6" cstate="screen"/>
          <a:srcRect/>
          <a:stretch>
            <a:fillRect/>
          </a:stretch>
        </p:blipFill>
        <p:spPr bwMode="auto">
          <a:xfrm>
            <a:off x="2705100" y="2590800"/>
            <a:ext cx="2087563" cy="571500"/>
          </a:xfrm>
          <a:prstGeom prst="rect">
            <a:avLst/>
          </a:prstGeom>
          <a:noFill/>
          <a:ln w="9525">
            <a:noFill/>
            <a:miter lim="800000"/>
            <a:headEnd/>
            <a:tailEnd/>
          </a:ln>
        </p:spPr>
      </p:pic>
      <p:cxnSp>
        <p:nvCxnSpPr>
          <p:cNvPr id="66" name="Straight Arrow Connector 65"/>
          <p:cNvCxnSpPr>
            <a:cxnSpLocks noChangeShapeType="1"/>
          </p:cNvCxnSpPr>
          <p:nvPr/>
        </p:nvCxnSpPr>
        <p:spPr bwMode="auto">
          <a:xfrm flipV="1">
            <a:off x="3124200" y="2895600"/>
            <a:ext cx="2057400" cy="990600"/>
          </a:xfrm>
          <a:prstGeom prst="straightConnector1">
            <a:avLst/>
          </a:prstGeom>
          <a:noFill/>
          <a:ln w="28575" algn="ctr">
            <a:solidFill>
              <a:schemeClr val="tx1"/>
            </a:solidFill>
            <a:round/>
            <a:headEnd type="arrow" w="med" len="med"/>
            <a:tailEnd/>
          </a:ln>
        </p:spPr>
      </p:cxnSp>
      <p:grpSp>
        <p:nvGrpSpPr>
          <p:cNvPr id="7" name="Group 97"/>
          <p:cNvGrpSpPr>
            <a:grpSpLocks/>
          </p:cNvGrpSpPr>
          <p:nvPr/>
        </p:nvGrpSpPr>
        <p:grpSpPr bwMode="auto">
          <a:xfrm>
            <a:off x="838200" y="3836988"/>
            <a:ext cx="2095500" cy="571500"/>
            <a:chOff x="838200" y="3837014"/>
            <a:chExt cx="2095500" cy="571500"/>
          </a:xfrm>
        </p:grpSpPr>
        <p:grpSp>
          <p:nvGrpSpPr>
            <p:cNvPr id="8" name="Group 21"/>
            <p:cNvGrpSpPr>
              <a:grpSpLocks/>
            </p:cNvGrpSpPr>
            <p:nvPr/>
          </p:nvGrpSpPr>
          <p:grpSpPr bwMode="auto">
            <a:xfrm>
              <a:off x="838200" y="3837014"/>
              <a:ext cx="2095500" cy="571500"/>
              <a:chOff x="4476750" y="4191000"/>
              <a:chExt cx="2095500" cy="571500"/>
            </a:xfrm>
          </p:grpSpPr>
          <p:pic>
            <p:nvPicPr>
              <p:cNvPr id="5177" name="Picture 5"/>
              <p:cNvPicPr>
                <a:picLocks noChangeAspect="1" noChangeArrowheads="1"/>
              </p:cNvPicPr>
              <p:nvPr/>
            </p:nvPicPr>
            <p:blipFill>
              <a:blip r:embed="rId5" cstate="screen"/>
              <a:srcRect/>
              <a:stretch>
                <a:fillRect/>
              </a:stretch>
            </p:blipFill>
            <p:spPr bwMode="auto">
              <a:xfrm>
                <a:off x="4476750" y="4191000"/>
                <a:ext cx="2095500" cy="571500"/>
              </a:xfrm>
              <a:prstGeom prst="rect">
                <a:avLst/>
              </a:prstGeom>
              <a:noFill/>
              <a:ln w="9525">
                <a:noFill/>
                <a:miter lim="800000"/>
                <a:headEnd/>
                <a:tailEnd/>
              </a:ln>
            </p:spPr>
          </p:pic>
          <p:sp>
            <p:nvSpPr>
              <p:cNvPr id="5178" name="Rectangle 113"/>
              <p:cNvSpPr>
                <a:spLocks noChangeArrowheads="1"/>
              </p:cNvSpPr>
              <p:nvPr/>
            </p:nvSpPr>
            <p:spPr bwMode="white">
              <a:xfrm>
                <a:off x="6248400" y="4362450"/>
                <a:ext cx="304800" cy="228600"/>
              </a:xfrm>
              <a:prstGeom prst="rect">
                <a:avLst/>
              </a:prstGeom>
              <a:solidFill>
                <a:schemeClr val="bg1"/>
              </a:solidFill>
              <a:ln w="9525" algn="ctr">
                <a:solidFill>
                  <a:schemeClr val="bg1"/>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5179" name="Rectangle 114"/>
              <p:cNvSpPr>
                <a:spLocks noChangeArrowheads="1"/>
              </p:cNvSpPr>
              <p:nvPr/>
            </p:nvSpPr>
            <p:spPr bwMode="white">
              <a:xfrm>
                <a:off x="4495800" y="4362450"/>
                <a:ext cx="304800" cy="228600"/>
              </a:xfrm>
              <a:prstGeom prst="rect">
                <a:avLst/>
              </a:prstGeom>
              <a:solidFill>
                <a:schemeClr val="bg1"/>
              </a:solidFill>
              <a:ln w="9525" algn="ctr">
                <a:solidFill>
                  <a:schemeClr val="bg1"/>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grpSp>
        <p:sp>
          <p:nvSpPr>
            <p:cNvPr id="5173" name="Isosceles Triangle 108"/>
            <p:cNvSpPr>
              <a:spLocks noChangeArrowheads="1"/>
            </p:cNvSpPr>
            <p:nvPr/>
          </p:nvSpPr>
          <p:spPr bwMode="auto">
            <a:xfrm rot="3840000">
              <a:off x="2516418" y="4054108"/>
              <a:ext cx="274320" cy="274320"/>
            </a:xfrm>
            <a:prstGeom prst="triangle">
              <a:avLst>
                <a:gd name="adj" fmla="val 50000"/>
              </a:avLst>
            </a:prstGeom>
            <a:no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grpSp>
          <p:nvGrpSpPr>
            <p:cNvPr id="9" name="Group 95"/>
            <p:cNvGrpSpPr>
              <a:grpSpLocks/>
            </p:cNvGrpSpPr>
            <p:nvPr/>
          </p:nvGrpSpPr>
          <p:grpSpPr bwMode="auto">
            <a:xfrm>
              <a:off x="979696" y="4050451"/>
              <a:ext cx="274320" cy="353909"/>
              <a:chOff x="979696" y="4050451"/>
              <a:chExt cx="274320" cy="353909"/>
            </a:xfrm>
          </p:grpSpPr>
          <p:sp>
            <p:nvSpPr>
              <p:cNvPr id="5175" name="Isosceles Triangle 109"/>
              <p:cNvSpPr>
                <a:spLocks noChangeArrowheads="1"/>
              </p:cNvSpPr>
              <p:nvPr/>
            </p:nvSpPr>
            <p:spPr bwMode="auto">
              <a:xfrm rot="3840000">
                <a:off x="979696" y="4050451"/>
                <a:ext cx="274320" cy="274320"/>
              </a:xfrm>
              <a:prstGeom prst="triangle">
                <a:avLst>
                  <a:gd name="adj" fmla="val 50000"/>
                </a:avLst>
              </a:prstGeom>
              <a:no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5176" name="Oval 85"/>
              <p:cNvSpPr>
                <a:spLocks noChangeArrowheads="1"/>
              </p:cNvSpPr>
              <p:nvPr/>
            </p:nvSpPr>
            <p:spPr bwMode="auto">
              <a:xfrm>
                <a:off x="990600" y="4267200"/>
                <a:ext cx="137160" cy="137160"/>
              </a:xfrm>
              <a:prstGeom prst="ellipse">
                <a:avLst/>
              </a:prstGeom>
              <a:solidFill>
                <a:schemeClr val="bg1"/>
              </a:solid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grpSp>
      </p:grpSp>
      <p:grpSp>
        <p:nvGrpSpPr>
          <p:cNvPr id="10" name="Group 101"/>
          <p:cNvGrpSpPr>
            <a:grpSpLocks/>
          </p:cNvGrpSpPr>
          <p:nvPr/>
        </p:nvGrpSpPr>
        <p:grpSpPr bwMode="auto">
          <a:xfrm>
            <a:off x="838200" y="5086350"/>
            <a:ext cx="2095500" cy="617538"/>
            <a:chOff x="838200" y="5085641"/>
            <a:chExt cx="2095500" cy="618273"/>
          </a:xfrm>
        </p:grpSpPr>
        <p:pic>
          <p:nvPicPr>
            <p:cNvPr id="5165" name="Picture 5"/>
            <p:cNvPicPr>
              <a:picLocks noChangeAspect="1" noChangeArrowheads="1"/>
            </p:cNvPicPr>
            <p:nvPr/>
          </p:nvPicPr>
          <p:blipFill>
            <a:blip r:embed="rId5" cstate="screen"/>
            <a:srcRect/>
            <a:stretch>
              <a:fillRect/>
            </a:stretch>
          </p:blipFill>
          <p:spPr bwMode="auto">
            <a:xfrm>
              <a:off x="838200" y="5132414"/>
              <a:ext cx="2095500" cy="571500"/>
            </a:xfrm>
            <a:prstGeom prst="rect">
              <a:avLst/>
            </a:prstGeom>
            <a:noFill/>
            <a:ln w="9525">
              <a:noFill/>
              <a:miter lim="800000"/>
              <a:headEnd/>
              <a:tailEnd/>
            </a:ln>
          </p:spPr>
        </p:pic>
        <p:sp>
          <p:nvSpPr>
            <p:cNvPr id="5166" name="Rectangle 127"/>
            <p:cNvSpPr>
              <a:spLocks noChangeArrowheads="1"/>
            </p:cNvSpPr>
            <p:nvPr/>
          </p:nvSpPr>
          <p:spPr bwMode="white">
            <a:xfrm>
              <a:off x="2609850" y="5303864"/>
              <a:ext cx="304800" cy="228600"/>
            </a:xfrm>
            <a:prstGeom prst="rect">
              <a:avLst/>
            </a:prstGeom>
            <a:solidFill>
              <a:schemeClr val="bg1"/>
            </a:solidFill>
            <a:ln w="9525" algn="ctr">
              <a:solidFill>
                <a:schemeClr val="bg1"/>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5167" name="Isosceles Triangle 122"/>
            <p:cNvSpPr>
              <a:spLocks noChangeArrowheads="1"/>
            </p:cNvSpPr>
            <p:nvPr/>
          </p:nvSpPr>
          <p:spPr bwMode="auto">
            <a:xfrm rot="17760000" flipV="1">
              <a:off x="2516418" y="5228832"/>
              <a:ext cx="274320" cy="274320"/>
            </a:xfrm>
            <a:prstGeom prst="triangle">
              <a:avLst>
                <a:gd name="adj" fmla="val 50000"/>
              </a:avLst>
            </a:prstGeom>
            <a:no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grpSp>
          <p:nvGrpSpPr>
            <p:cNvPr id="11" name="Group 93"/>
            <p:cNvGrpSpPr>
              <a:grpSpLocks/>
            </p:cNvGrpSpPr>
            <p:nvPr/>
          </p:nvGrpSpPr>
          <p:grpSpPr bwMode="auto">
            <a:xfrm>
              <a:off x="857250" y="5085641"/>
              <a:ext cx="396766" cy="446823"/>
              <a:chOff x="857250" y="5085641"/>
              <a:chExt cx="396766" cy="446823"/>
            </a:xfrm>
          </p:grpSpPr>
          <p:sp>
            <p:nvSpPr>
              <p:cNvPr id="5169" name="Rectangle 128"/>
              <p:cNvSpPr>
                <a:spLocks noChangeArrowheads="1"/>
              </p:cNvSpPr>
              <p:nvPr/>
            </p:nvSpPr>
            <p:spPr bwMode="white">
              <a:xfrm>
                <a:off x="857250" y="5303864"/>
                <a:ext cx="304800" cy="228600"/>
              </a:xfrm>
              <a:prstGeom prst="rect">
                <a:avLst/>
              </a:prstGeom>
              <a:solidFill>
                <a:schemeClr val="bg1"/>
              </a:solidFill>
              <a:ln w="9525" algn="ctr">
                <a:solidFill>
                  <a:schemeClr val="bg1"/>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5170" name="Isosceles Triangle 123"/>
              <p:cNvSpPr>
                <a:spLocks noChangeArrowheads="1"/>
              </p:cNvSpPr>
              <p:nvPr/>
            </p:nvSpPr>
            <p:spPr bwMode="auto">
              <a:xfrm rot="17760000" flipV="1">
                <a:off x="979696" y="5226572"/>
                <a:ext cx="274320" cy="274320"/>
              </a:xfrm>
              <a:prstGeom prst="triangle">
                <a:avLst>
                  <a:gd name="adj" fmla="val 50000"/>
                </a:avLst>
              </a:prstGeom>
              <a:no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5171" name="Oval 86"/>
              <p:cNvSpPr>
                <a:spLocks noChangeArrowheads="1"/>
              </p:cNvSpPr>
              <p:nvPr/>
            </p:nvSpPr>
            <p:spPr bwMode="auto">
              <a:xfrm flipV="1">
                <a:off x="990600" y="5085641"/>
                <a:ext cx="137160" cy="137160"/>
              </a:xfrm>
              <a:prstGeom prst="ellipse">
                <a:avLst/>
              </a:prstGeom>
              <a:solidFill>
                <a:schemeClr val="bg1"/>
              </a:solidFill>
              <a:ln w="28575" algn="ctr">
                <a:solidFill>
                  <a:srgbClr val="00B05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grpSp>
      </p:grpSp>
      <p:grpSp>
        <p:nvGrpSpPr>
          <p:cNvPr id="12" name="Group 92"/>
          <p:cNvGrpSpPr>
            <a:grpSpLocks/>
          </p:cNvGrpSpPr>
          <p:nvPr/>
        </p:nvGrpSpPr>
        <p:grpSpPr bwMode="auto">
          <a:xfrm>
            <a:off x="2468563" y="4297363"/>
            <a:ext cx="274637" cy="962025"/>
            <a:chOff x="2468880" y="4297871"/>
            <a:chExt cx="274320" cy="961518"/>
          </a:xfrm>
        </p:grpSpPr>
        <p:sp>
          <p:nvSpPr>
            <p:cNvPr id="111" name="Oval 110"/>
            <p:cNvSpPr/>
            <p:nvPr/>
          </p:nvSpPr>
          <p:spPr bwMode="auto">
            <a:xfrm>
              <a:off x="2533892" y="4297871"/>
              <a:ext cx="137954" cy="136453"/>
            </a:xfrm>
            <a:prstGeom prst="ellipse">
              <a:avLst/>
            </a:prstGeom>
            <a:solidFill>
              <a:schemeClr val="bg1">
                <a:lumMod val="50000"/>
              </a:schemeClr>
            </a:solidFill>
            <a:ln w="28575" cap="flat" cmpd="sng" algn="ctr">
              <a:solidFill>
                <a:schemeClr val="bg1">
                  <a:lumMod val="50000"/>
                </a:schemeClr>
              </a:solidFill>
              <a:prstDash val="solid"/>
              <a:round/>
              <a:headEnd type="none" w="med" len="med"/>
              <a:tailEnd type="none" w="med" len="med"/>
            </a:ln>
            <a:effectLst/>
          </p:spPr>
          <p:txBody>
            <a:bodyPr wrap="none" anchor="ctr"/>
            <a:lstStyle/>
            <a:p>
              <a:pPr marL="230188" indent="-230188">
                <a:lnSpc>
                  <a:spcPct val="90000"/>
                </a:lnSpc>
                <a:spcBef>
                  <a:spcPct val="40000"/>
                </a:spcBef>
                <a:buClr>
                  <a:srgbClr val="38AB5D"/>
                </a:buClr>
                <a:buSzPct val="150000"/>
                <a:defRPr/>
              </a:pPr>
              <a:endParaRPr lang="en-US">
                <a:cs typeface="+mn-cs"/>
              </a:endParaRPr>
            </a:p>
          </p:txBody>
        </p:sp>
        <p:sp>
          <p:nvSpPr>
            <p:cNvPr id="125" name="Oval 124"/>
            <p:cNvSpPr/>
            <p:nvPr/>
          </p:nvSpPr>
          <p:spPr bwMode="auto">
            <a:xfrm flipV="1">
              <a:off x="2533892" y="5122936"/>
              <a:ext cx="137954" cy="136453"/>
            </a:xfrm>
            <a:prstGeom prst="ellipse">
              <a:avLst/>
            </a:prstGeom>
            <a:solidFill>
              <a:schemeClr val="bg1">
                <a:lumMod val="50000"/>
              </a:schemeClr>
            </a:solidFill>
            <a:ln w="28575" cap="flat" cmpd="sng" algn="ctr">
              <a:solidFill>
                <a:schemeClr val="bg1">
                  <a:lumMod val="50000"/>
                </a:schemeClr>
              </a:solidFill>
              <a:prstDash val="solid"/>
              <a:round/>
              <a:headEnd type="none" w="med" len="med"/>
              <a:tailEnd type="none" w="med" len="med"/>
            </a:ln>
            <a:effectLst/>
          </p:spPr>
          <p:txBody>
            <a:bodyPr wrap="none" anchor="ctr"/>
            <a:lstStyle/>
            <a:p>
              <a:pPr marL="230188" indent="-230188">
                <a:lnSpc>
                  <a:spcPct val="90000"/>
                </a:lnSpc>
                <a:spcBef>
                  <a:spcPct val="40000"/>
                </a:spcBef>
                <a:buClr>
                  <a:srgbClr val="38AB5D"/>
                </a:buClr>
                <a:buSzPct val="150000"/>
                <a:defRPr/>
              </a:pPr>
              <a:endParaRPr lang="en-US">
                <a:cs typeface="+mn-cs"/>
              </a:endParaRPr>
            </a:p>
          </p:txBody>
        </p:sp>
        <p:sp>
          <p:nvSpPr>
            <p:cNvPr id="134" name="Rectangle 133"/>
            <p:cNvSpPr/>
            <p:nvPr/>
          </p:nvSpPr>
          <p:spPr bwMode="auto">
            <a:xfrm>
              <a:off x="2468880" y="4662804"/>
              <a:ext cx="274320" cy="274492"/>
            </a:xfrm>
            <a:prstGeom prst="rect">
              <a:avLst/>
            </a:prstGeom>
            <a:solidFill>
              <a:schemeClr val="bg1">
                <a:lumMod val="50000"/>
              </a:schemeClr>
            </a:solidFill>
            <a:ln w="9525" cap="flat" cmpd="sng" algn="ctr">
              <a:noFill/>
              <a:prstDash val="solid"/>
              <a:round/>
              <a:headEnd type="none" w="med" len="med"/>
              <a:tailEnd type="none" w="med" len="med"/>
            </a:ln>
            <a:effectLst/>
          </p:spPr>
          <p:txBody>
            <a:bodyPr wrap="none" anchor="ctr"/>
            <a:lstStyle/>
            <a:p>
              <a:pPr marL="230188" indent="-230188">
                <a:lnSpc>
                  <a:spcPct val="90000"/>
                </a:lnSpc>
                <a:spcBef>
                  <a:spcPct val="40000"/>
                </a:spcBef>
                <a:buClr>
                  <a:srgbClr val="38AB5D"/>
                </a:buClr>
                <a:buSzPct val="150000"/>
                <a:defRPr/>
              </a:pPr>
              <a:endParaRPr lang="en-US">
                <a:cs typeface="+mn-cs"/>
              </a:endParaRPr>
            </a:p>
          </p:txBody>
        </p:sp>
        <p:cxnSp>
          <p:nvCxnSpPr>
            <p:cNvPr id="139" name="Straight Connector 138"/>
            <p:cNvCxnSpPr/>
            <p:nvPr/>
          </p:nvCxnSpPr>
          <p:spPr bwMode="auto">
            <a:xfrm>
              <a:off x="2606833" y="4358164"/>
              <a:ext cx="0" cy="823478"/>
            </a:xfrm>
            <a:prstGeom prst="line">
              <a:avLst/>
            </a:prstGeom>
            <a:solidFill>
              <a:srgbClr val="FFCC00"/>
            </a:solidFill>
            <a:ln w="57150" cap="flat" cmpd="sng" algn="ctr">
              <a:solidFill>
                <a:schemeClr val="bg1">
                  <a:lumMod val="50000"/>
                </a:schemeClr>
              </a:solidFill>
              <a:prstDash val="solid"/>
              <a:round/>
              <a:headEnd type="none" w="med" len="med"/>
              <a:tailEnd type="none" w="med" len="med"/>
            </a:ln>
            <a:effectLst/>
          </p:spPr>
        </p:cxnSp>
      </p:grpSp>
      <p:grpSp>
        <p:nvGrpSpPr>
          <p:cNvPr id="13" name="Group 87"/>
          <p:cNvGrpSpPr>
            <a:grpSpLocks/>
          </p:cNvGrpSpPr>
          <p:nvPr/>
        </p:nvGrpSpPr>
        <p:grpSpPr bwMode="auto">
          <a:xfrm>
            <a:off x="914400" y="4265613"/>
            <a:ext cx="274638" cy="955675"/>
            <a:chOff x="914400" y="4297871"/>
            <a:chExt cx="274320" cy="955601"/>
          </a:xfrm>
        </p:grpSpPr>
        <p:sp>
          <p:nvSpPr>
            <p:cNvPr id="100" name="Rectangle 99"/>
            <p:cNvSpPr/>
            <p:nvPr/>
          </p:nvSpPr>
          <p:spPr bwMode="invGray">
            <a:xfrm>
              <a:off x="914400" y="4662968"/>
              <a:ext cx="274320" cy="274616"/>
            </a:xfrm>
            <a:prstGeom prst="rect">
              <a:avLst/>
            </a:prstGeom>
            <a:solidFill>
              <a:schemeClr val="bg1">
                <a:lumMod val="50000"/>
              </a:schemeClr>
            </a:solidFill>
            <a:ln w="9525" cap="flat" cmpd="sng" algn="ctr">
              <a:noFill/>
              <a:prstDash val="solid"/>
              <a:round/>
              <a:headEnd type="none" w="med" len="med"/>
              <a:tailEnd type="none" w="med" len="med"/>
            </a:ln>
            <a:effectLst/>
          </p:spPr>
          <p:txBody>
            <a:bodyPr wrap="none" anchor="ctr"/>
            <a:lstStyle/>
            <a:p>
              <a:pPr marL="230188" indent="-230188">
                <a:lnSpc>
                  <a:spcPct val="90000"/>
                </a:lnSpc>
                <a:spcBef>
                  <a:spcPct val="40000"/>
                </a:spcBef>
                <a:buClr>
                  <a:srgbClr val="38AB5D"/>
                </a:buClr>
                <a:buSzPct val="150000"/>
                <a:defRPr/>
              </a:pPr>
              <a:endParaRPr lang="en-US">
                <a:cs typeface="+mn-cs"/>
              </a:endParaRPr>
            </a:p>
          </p:txBody>
        </p:sp>
        <p:sp>
          <p:nvSpPr>
            <p:cNvPr id="112" name="Oval 111"/>
            <p:cNvSpPr/>
            <p:nvPr/>
          </p:nvSpPr>
          <p:spPr bwMode="invGray">
            <a:xfrm>
              <a:off x="985755" y="4297871"/>
              <a:ext cx="137952" cy="136514"/>
            </a:xfrm>
            <a:prstGeom prst="ellipse">
              <a:avLst/>
            </a:prstGeom>
            <a:solidFill>
              <a:schemeClr val="bg1">
                <a:lumMod val="50000"/>
              </a:schemeClr>
            </a:solidFill>
            <a:ln w="28575" cap="flat" cmpd="sng" algn="ctr">
              <a:solidFill>
                <a:schemeClr val="bg1">
                  <a:lumMod val="50000"/>
                </a:schemeClr>
              </a:solidFill>
              <a:prstDash val="solid"/>
              <a:round/>
              <a:headEnd type="none" w="med" len="med"/>
              <a:tailEnd type="none" w="med" len="med"/>
            </a:ln>
            <a:effectLst/>
          </p:spPr>
          <p:txBody>
            <a:bodyPr wrap="none" anchor="ctr"/>
            <a:lstStyle/>
            <a:p>
              <a:pPr marL="230188" indent="-230188">
                <a:lnSpc>
                  <a:spcPct val="90000"/>
                </a:lnSpc>
                <a:spcBef>
                  <a:spcPct val="40000"/>
                </a:spcBef>
                <a:buClr>
                  <a:srgbClr val="38AB5D"/>
                </a:buClr>
                <a:buSzPct val="150000"/>
                <a:defRPr/>
              </a:pPr>
              <a:endParaRPr lang="en-US">
                <a:cs typeface="+mn-cs"/>
              </a:endParaRPr>
            </a:p>
          </p:txBody>
        </p:sp>
        <p:sp>
          <p:nvSpPr>
            <p:cNvPr id="126" name="Oval 125"/>
            <p:cNvSpPr/>
            <p:nvPr/>
          </p:nvSpPr>
          <p:spPr bwMode="invGray">
            <a:xfrm flipV="1">
              <a:off x="985755" y="5116958"/>
              <a:ext cx="137952" cy="136514"/>
            </a:xfrm>
            <a:prstGeom prst="ellipse">
              <a:avLst/>
            </a:prstGeom>
            <a:solidFill>
              <a:schemeClr val="bg1">
                <a:lumMod val="50000"/>
              </a:schemeClr>
            </a:solidFill>
            <a:ln w="28575" cap="flat" cmpd="sng" algn="ctr">
              <a:solidFill>
                <a:schemeClr val="bg1">
                  <a:lumMod val="50000"/>
                </a:schemeClr>
              </a:solidFill>
              <a:prstDash val="solid"/>
              <a:round/>
              <a:headEnd type="none" w="med" len="med"/>
              <a:tailEnd type="none" w="med" len="med"/>
            </a:ln>
            <a:effectLst/>
          </p:spPr>
          <p:txBody>
            <a:bodyPr wrap="none" anchor="ctr"/>
            <a:lstStyle/>
            <a:p>
              <a:pPr marL="230188" indent="-230188">
                <a:lnSpc>
                  <a:spcPct val="90000"/>
                </a:lnSpc>
                <a:spcBef>
                  <a:spcPct val="40000"/>
                </a:spcBef>
                <a:buClr>
                  <a:srgbClr val="38AB5D"/>
                </a:buClr>
                <a:buSzPct val="150000"/>
                <a:defRPr/>
              </a:pPr>
              <a:endParaRPr lang="en-US">
                <a:cs typeface="+mn-cs"/>
              </a:endParaRPr>
            </a:p>
          </p:txBody>
        </p:sp>
        <p:cxnSp>
          <p:nvCxnSpPr>
            <p:cNvPr id="138" name="Straight Connector 137"/>
            <p:cNvCxnSpPr/>
            <p:nvPr/>
          </p:nvCxnSpPr>
          <p:spPr bwMode="invGray">
            <a:xfrm>
              <a:off x="1052353" y="4358191"/>
              <a:ext cx="0" cy="823848"/>
            </a:xfrm>
            <a:prstGeom prst="line">
              <a:avLst/>
            </a:prstGeom>
            <a:solidFill>
              <a:srgbClr val="FFCC00"/>
            </a:solidFill>
            <a:ln w="57150" cap="flat" cmpd="sng" algn="ctr">
              <a:solidFill>
                <a:schemeClr val="bg1">
                  <a:lumMod val="50000"/>
                </a:schemeClr>
              </a:solidFill>
              <a:prstDash val="solid"/>
              <a:round/>
              <a:headEnd type="none" w="med" len="med"/>
              <a:tailEnd type="none" w="med" len="med"/>
            </a:ln>
            <a:effectLst/>
          </p:spPr>
        </p:cxnSp>
      </p:grpSp>
      <p:sp>
        <p:nvSpPr>
          <p:cNvPr id="5148" name="TextBox 103"/>
          <p:cNvSpPr txBox="1">
            <a:spLocks noChangeArrowheads="1"/>
          </p:cNvSpPr>
          <p:nvPr/>
        </p:nvSpPr>
        <p:spPr bwMode="auto">
          <a:xfrm>
            <a:off x="7810500" y="1947863"/>
            <a:ext cx="1333500" cy="338137"/>
          </a:xfrm>
          <a:prstGeom prst="rect">
            <a:avLst/>
          </a:prstGeom>
          <a:noFill/>
          <a:ln w="9525">
            <a:noFill/>
            <a:miter lim="800000"/>
            <a:headEnd/>
            <a:tailEnd/>
          </a:ln>
        </p:spPr>
        <p:txBody>
          <a:bodyPr wrap="none">
            <a:spAutoFit/>
          </a:bodyPr>
          <a:lstStyle/>
          <a:p>
            <a:r>
              <a:rPr lang="en-US" b="0" u="none"/>
              <a:t>Epoxy Resin</a:t>
            </a:r>
          </a:p>
        </p:txBody>
      </p:sp>
      <p:grpSp>
        <p:nvGrpSpPr>
          <p:cNvPr id="14" name="Group 118"/>
          <p:cNvGrpSpPr>
            <a:grpSpLocks/>
          </p:cNvGrpSpPr>
          <p:nvPr/>
        </p:nvGrpSpPr>
        <p:grpSpPr bwMode="auto">
          <a:xfrm>
            <a:off x="1597025" y="4251325"/>
            <a:ext cx="587375" cy="1022350"/>
            <a:chOff x="3429000" y="5223320"/>
            <a:chExt cx="587375" cy="1023287"/>
          </a:xfrm>
        </p:grpSpPr>
        <p:pic>
          <p:nvPicPr>
            <p:cNvPr id="5154" name="Picture 4"/>
            <p:cNvPicPr>
              <a:picLocks noChangeAspect="1" noChangeArrowheads="1"/>
            </p:cNvPicPr>
            <p:nvPr/>
          </p:nvPicPr>
          <p:blipFill>
            <a:blip r:embed="rId7" cstate="screen"/>
            <a:srcRect/>
            <a:stretch>
              <a:fillRect/>
            </a:stretch>
          </p:blipFill>
          <p:spPr bwMode="auto">
            <a:xfrm>
              <a:off x="3429000" y="5378824"/>
              <a:ext cx="587375" cy="715797"/>
            </a:xfrm>
            <a:prstGeom prst="rect">
              <a:avLst/>
            </a:prstGeom>
            <a:noFill/>
            <a:ln w="9525">
              <a:noFill/>
              <a:miter lim="800000"/>
              <a:headEnd/>
              <a:tailEnd/>
            </a:ln>
          </p:spPr>
        </p:pic>
        <p:sp>
          <p:nvSpPr>
            <p:cNvPr id="5155" name="Oval 115"/>
            <p:cNvSpPr>
              <a:spLocks noChangeArrowheads="1"/>
            </p:cNvSpPr>
            <p:nvPr/>
          </p:nvSpPr>
          <p:spPr bwMode="auto">
            <a:xfrm>
              <a:off x="3647601" y="6109447"/>
              <a:ext cx="137160" cy="137160"/>
            </a:xfrm>
            <a:prstGeom prst="ellipse">
              <a:avLst/>
            </a:prstGeom>
            <a:solidFill>
              <a:srgbClr val="FF0000"/>
            </a:solidFill>
            <a:ln w="9525" algn="ctr">
              <a:no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5156" name="Oval 116"/>
            <p:cNvSpPr>
              <a:spLocks noChangeArrowheads="1"/>
            </p:cNvSpPr>
            <p:nvPr/>
          </p:nvSpPr>
          <p:spPr bwMode="auto">
            <a:xfrm>
              <a:off x="3646911" y="5223320"/>
              <a:ext cx="137160" cy="137160"/>
            </a:xfrm>
            <a:prstGeom prst="ellipse">
              <a:avLst/>
            </a:prstGeom>
            <a:solidFill>
              <a:srgbClr val="FF0000"/>
            </a:solidFill>
            <a:ln w="9525" algn="ctr">
              <a:noFill/>
              <a:round/>
              <a:headEnd/>
              <a:tailEnd/>
            </a:ln>
          </p:spPr>
          <p:txBody>
            <a:bodyPr wrap="none" anchor="ctr"/>
            <a:lstStyle/>
            <a:p>
              <a:pPr marL="230188" indent="-230188">
                <a:lnSpc>
                  <a:spcPct val="90000"/>
                </a:lnSpc>
                <a:spcBef>
                  <a:spcPct val="40000"/>
                </a:spcBef>
                <a:buClr>
                  <a:srgbClr val="38AB5D"/>
                </a:buClr>
                <a:buSzPct val="150000"/>
              </a:pPr>
              <a:endParaRPr lang="en-US"/>
            </a:p>
          </p:txBody>
        </p:sp>
      </p:grpSp>
      <p:grpSp>
        <p:nvGrpSpPr>
          <p:cNvPr id="15" name="Group 83"/>
          <p:cNvGrpSpPr>
            <a:grpSpLocks/>
          </p:cNvGrpSpPr>
          <p:nvPr/>
        </p:nvGrpSpPr>
        <p:grpSpPr bwMode="auto">
          <a:xfrm>
            <a:off x="2328863" y="4284663"/>
            <a:ext cx="571500" cy="985837"/>
            <a:chOff x="1600200" y="4257929"/>
            <a:chExt cx="571500" cy="984631"/>
          </a:xfrm>
        </p:grpSpPr>
        <p:sp>
          <p:nvSpPr>
            <p:cNvPr id="5151" name="Oval 80"/>
            <p:cNvSpPr>
              <a:spLocks noChangeArrowheads="1"/>
            </p:cNvSpPr>
            <p:nvPr/>
          </p:nvSpPr>
          <p:spPr bwMode="auto">
            <a:xfrm flipV="1">
              <a:off x="1810360" y="5105400"/>
              <a:ext cx="137160" cy="137160"/>
            </a:xfrm>
            <a:prstGeom prst="ellipse">
              <a:avLst/>
            </a:prstGeom>
            <a:solidFill>
              <a:srgbClr val="FF0000"/>
            </a:solidFill>
            <a:ln w="28575" algn="ctr">
              <a:solidFill>
                <a:srgbClr val="FF000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sp>
          <p:nvSpPr>
            <p:cNvPr id="5152" name="Oval 81"/>
            <p:cNvSpPr>
              <a:spLocks noChangeArrowheads="1"/>
            </p:cNvSpPr>
            <p:nvPr/>
          </p:nvSpPr>
          <p:spPr bwMode="auto">
            <a:xfrm>
              <a:off x="1810360" y="4257929"/>
              <a:ext cx="137160" cy="137160"/>
            </a:xfrm>
            <a:prstGeom prst="ellipse">
              <a:avLst/>
            </a:prstGeom>
            <a:solidFill>
              <a:srgbClr val="FF0000"/>
            </a:solidFill>
            <a:ln w="28575" algn="ctr">
              <a:solidFill>
                <a:srgbClr val="FF0000"/>
              </a:solidFill>
              <a:round/>
              <a:headEnd/>
              <a:tailEnd/>
            </a:ln>
          </p:spPr>
          <p:txBody>
            <a:bodyPr wrap="none" anchor="ctr"/>
            <a:lstStyle/>
            <a:p>
              <a:pPr marL="230188" indent="-230188">
                <a:lnSpc>
                  <a:spcPct val="90000"/>
                </a:lnSpc>
                <a:spcBef>
                  <a:spcPct val="40000"/>
                </a:spcBef>
                <a:buClr>
                  <a:srgbClr val="38AB5D"/>
                </a:buClr>
                <a:buSzPct val="150000"/>
              </a:pPr>
              <a:endParaRPr lang="en-US"/>
            </a:p>
          </p:txBody>
        </p:sp>
        <p:pic>
          <p:nvPicPr>
            <p:cNvPr id="5153" name="Picture 4"/>
            <p:cNvPicPr>
              <a:picLocks noChangeAspect="1" noChangeArrowheads="1"/>
            </p:cNvPicPr>
            <p:nvPr/>
          </p:nvPicPr>
          <p:blipFill>
            <a:blip r:embed="rId8" cstate="screen"/>
            <a:srcRect/>
            <a:stretch>
              <a:fillRect/>
            </a:stretch>
          </p:blipFill>
          <p:spPr bwMode="auto">
            <a:xfrm rot="5400000">
              <a:off x="1530236" y="4476636"/>
              <a:ext cx="711428" cy="571500"/>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97"/>
                                        </p:tgtEl>
                                      </p:cBhvr>
                                    </p:animEffect>
                                    <p:set>
                                      <p:cBhvr>
                                        <p:cTn id="7" dur="1" fill="hold">
                                          <p:stCondLst>
                                            <p:cond delay="1999"/>
                                          </p:stCondLst>
                                        </p:cTn>
                                        <p:tgtEl>
                                          <p:spTgt spid="9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133"/>
                                        </p:tgtEl>
                                      </p:cBhvr>
                                    </p:animEffect>
                                    <p:set>
                                      <p:cBhvr>
                                        <p:cTn id="10" dur="1" fill="hold">
                                          <p:stCondLst>
                                            <p:cond delay="1999"/>
                                          </p:stCondLst>
                                        </p:cTn>
                                        <p:tgtEl>
                                          <p:spTgt spid="13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103"/>
                                        </p:tgtEl>
                                      </p:cBhvr>
                                    </p:animEffect>
                                    <p:set>
                                      <p:cBhvr>
                                        <p:cTn id="13" dur="1" fill="hold">
                                          <p:stCondLst>
                                            <p:cond delay="1999"/>
                                          </p:stCondLst>
                                        </p:cTn>
                                        <p:tgtEl>
                                          <p:spTgt spid="10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106"/>
                                        </p:tgtEl>
                                      </p:cBhvr>
                                    </p:animEffect>
                                    <p:set>
                                      <p:cBhvr>
                                        <p:cTn id="16" dur="1" fill="hold">
                                          <p:stCondLst>
                                            <p:cond delay="1999"/>
                                          </p:stCondLst>
                                        </p:cTn>
                                        <p:tgtEl>
                                          <p:spTgt spid="10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118"/>
                                        </p:tgtEl>
                                      </p:cBhvr>
                                    </p:animEffect>
                                    <p:set>
                                      <p:cBhvr>
                                        <p:cTn id="19" dur="1" fill="hold">
                                          <p:stCondLst>
                                            <p:cond delay="1999"/>
                                          </p:stCondLst>
                                        </p:cTn>
                                        <p:tgtEl>
                                          <p:spTgt spid="11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121"/>
                                        </p:tgtEl>
                                      </p:cBhvr>
                                    </p:animEffect>
                                    <p:set>
                                      <p:cBhvr>
                                        <p:cTn id="22" dur="1" fill="hold">
                                          <p:stCondLst>
                                            <p:cond delay="1999"/>
                                          </p:stCondLst>
                                        </p:cTn>
                                        <p:tgtEl>
                                          <p:spTgt spid="121"/>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2000"/>
                                        <p:tgtEl>
                                          <p:spTgt spid="7"/>
                                        </p:tgtEl>
                                      </p:cBhvr>
                                    </p:animEffect>
                                    <p:set>
                                      <p:cBhvr>
                                        <p:cTn id="28" dur="1" fill="hold">
                                          <p:stCondLst>
                                            <p:cond delay="1999"/>
                                          </p:stCondLst>
                                        </p:cTn>
                                        <p:tgtEl>
                                          <p:spTgt spid="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000"/>
                                        <p:tgtEl>
                                          <p:spTgt spid="12"/>
                                        </p:tgtEl>
                                      </p:cBhvr>
                                    </p:animEffect>
                                    <p:set>
                                      <p:cBhvr>
                                        <p:cTn id="34" dur="1" fill="hold">
                                          <p:stCondLst>
                                            <p:cond delay="1999"/>
                                          </p:stCondLst>
                                        </p:cTn>
                                        <p:tgtEl>
                                          <p:spTgt spid="1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2000"/>
                                        <p:tgtEl>
                                          <p:spTgt spid="13"/>
                                        </p:tgtEl>
                                      </p:cBhvr>
                                    </p:animEffect>
                                    <p:set>
                                      <p:cBhvr>
                                        <p:cTn id="37" dur="1" fill="hold">
                                          <p:stCondLst>
                                            <p:cond delay="19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blinds(horizontal)">
                                      <p:cBhvr>
                                        <p:cTn id="42" dur="500"/>
                                        <p:tgtEl>
                                          <p:spTgt spid="66"/>
                                        </p:tgtEl>
                                      </p:cBhvr>
                                    </p:animEffect>
                                  </p:childTnLst>
                                </p:cTn>
                              </p:par>
                              <p:par>
                                <p:cTn id="43" presetID="10" presetClass="exit" presetSubtype="0" fill="hold" grpId="0" nodeType="withEffect">
                                  <p:stCondLst>
                                    <p:cond delay="0"/>
                                  </p:stCondLst>
                                  <p:childTnLst>
                                    <p:animEffect transition="out" filter="fade">
                                      <p:cBhvr>
                                        <p:cTn id="44" dur="2000"/>
                                        <p:tgtEl>
                                          <p:spTgt spid="42"/>
                                        </p:tgtEl>
                                      </p:cBhvr>
                                    </p:animEffect>
                                    <p:set>
                                      <p:cBhvr>
                                        <p:cTn id="45" dur="1" fill="hold">
                                          <p:stCondLst>
                                            <p:cond delay="1999"/>
                                          </p:stCondLst>
                                        </p:cTn>
                                        <p:tgtEl>
                                          <p:spTgt spid="42"/>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2000"/>
                                        <p:tgtEl>
                                          <p:spTgt spid="57"/>
                                        </p:tgtEl>
                                      </p:cBhvr>
                                    </p:animEffect>
                                    <p:set>
                                      <p:cBhvr>
                                        <p:cTn id="48" dur="1" fill="hold">
                                          <p:stCondLst>
                                            <p:cond delay="1999"/>
                                          </p:stCondLst>
                                        </p:cTn>
                                        <p:tgtEl>
                                          <p:spTgt spid="5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2000"/>
                                        <p:tgtEl>
                                          <p:spTgt spid="58"/>
                                        </p:tgtEl>
                                      </p:cBhvr>
                                    </p:animEffect>
                                    <p:set>
                                      <p:cBhvr>
                                        <p:cTn id="51" dur="1" fill="hold">
                                          <p:stCondLst>
                                            <p:cond delay="1999"/>
                                          </p:stCondLst>
                                        </p:cTn>
                                        <p:tgtEl>
                                          <p:spTgt spid="5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2000"/>
                                        <p:tgtEl>
                                          <p:spTgt spid="4"/>
                                        </p:tgtEl>
                                      </p:cBhvr>
                                    </p:animEffect>
                                    <p:set>
                                      <p:cBhvr>
                                        <p:cTn id="54" dur="1" fill="hold">
                                          <p:stCondLst>
                                            <p:cond delay="1999"/>
                                          </p:stCondLst>
                                        </p:cTn>
                                        <p:tgtEl>
                                          <p:spTgt spid="4"/>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2000"/>
                                        <p:tgtEl>
                                          <p:spTgt spid="59"/>
                                        </p:tgtEl>
                                      </p:cBhvr>
                                    </p:animEffect>
                                    <p:set>
                                      <p:cBhvr>
                                        <p:cTn id="57" dur="1" fill="hold">
                                          <p:stCondLst>
                                            <p:cond delay="1999"/>
                                          </p:stCondLst>
                                        </p:cTn>
                                        <p:tgtEl>
                                          <p:spTgt spid="59"/>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2000"/>
                                        <p:tgtEl>
                                          <p:spTgt spid="60"/>
                                        </p:tgtEl>
                                      </p:cBhvr>
                                    </p:animEffect>
                                    <p:set>
                                      <p:cBhvr>
                                        <p:cTn id="60" dur="1" fill="hold">
                                          <p:stCondLst>
                                            <p:cond delay="1999"/>
                                          </p:stCondLst>
                                        </p:cTn>
                                        <p:tgtEl>
                                          <p:spTgt spid="60"/>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2000"/>
                                        <p:tgtEl>
                                          <p:spTgt spid="99"/>
                                        </p:tgtEl>
                                      </p:cBhvr>
                                    </p:animEffect>
                                    <p:set>
                                      <p:cBhvr>
                                        <p:cTn id="63" dur="1" fill="hold">
                                          <p:stCondLst>
                                            <p:cond delay="1999"/>
                                          </p:stCondLst>
                                        </p:cTn>
                                        <p:tgtEl>
                                          <p:spTgt spid="99"/>
                                        </p:tgtEl>
                                        <p:attrNameLst>
                                          <p:attrName>style.visibility</p:attrName>
                                        </p:attrNameLst>
                                      </p:cBhvr>
                                      <p:to>
                                        <p:strVal val="hidden"/>
                                      </p:to>
                                    </p:set>
                                  </p:childTnLst>
                                </p:cTn>
                              </p:par>
                              <p:par>
                                <p:cTn id="64" presetID="3" presetClass="entr" presetSubtype="10" fill="hold" nodeType="with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blinds(horizontal)">
                                      <p:cBhvr>
                                        <p:cTn id="66" dur="500"/>
                                        <p:tgtEl>
                                          <p:spTgt spid="69"/>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blinds(horizontal)">
                                      <p:cBhvr>
                                        <p:cTn id="71" dur="500"/>
                                        <p:tgtEl>
                                          <p:spTgt spid="7"/>
                                        </p:tgtEl>
                                      </p:cBhvr>
                                    </p:animEffect>
                                  </p:childTnLst>
                                </p:cTn>
                              </p:par>
                              <p:par>
                                <p:cTn id="72" presetID="3" presetClass="entr" presetSubtype="10" fill="hold"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blinds(horizontal)">
                                      <p:cBhvr>
                                        <p:cTn id="74" dur="500"/>
                                        <p:tgtEl>
                                          <p:spTgt spid="10"/>
                                        </p:tgtEl>
                                      </p:cBhvr>
                                    </p:animEffect>
                                  </p:childTnLst>
                                </p:cTn>
                              </p:par>
                              <p:par>
                                <p:cTn id="75" presetID="3" presetClass="entr" presetSubtype="1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blinds(horizontal)">
                                      <p:cBhvr>
                                        <p:cTn id="77" dur="500"/>
                                        <p:tgtEl>
                                          <p:spTgt spid="14"/>
                                        </p:tgtEl>
                                      </p:cBhvr>
                                    </p:animEffect>
                                  </p:childTnLst>
                                </p:cTn>
                              </p:par>
                              <p:par>
                                <p:cTn id="78" presetID="3" presetClass="entr" presetSubtype="10" fill="hold"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blinds(horizontal)">
                                      <p:cBhvr>
                                        <p:cTn id="80" dur="500"/>
                                        <p:tgtEl>
                                          <p:spTgt spid="15"/>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1" nodeType="clickEffect">
                                  <p:stCondLst>
                                    <p:cond delay="0"/>
                                  </p:stCondLst>
                                  <p:childTnLst>
                                    <p:set>
                                      <p:cBhvr>
                                        <p:cTn id="84" dur="1" fill="hold">
                                          <p:stCondLst>
                                            <p:cond delay="0"/>
                                          </p:stCondLst>
                                        </p:cTn>
                                        <p:tgtEl>
                                          <p:spTgt spid="133"/>
                                        </p:tgtEl>
                                        <p:attrNameLst>
                                          <p:attrName>style.visibility</p:attrName>
                                        </p:attrNameLst>
                                      </p:cBhvr>
                                      <p:to>
                                        <p:strVal val="visible"/>
                                      </p:to>
                                    </p:set>
                                    <p:animEffect transition="in" filter="blinds(horizontal)">
                                      <p:cBhvr>
                                        <p:cTn id="85" dur="500"/>
                                        <p:tgtEl>
                                          <p:spTgt spid="133"/>
                                        </p:tgtEl>
                                      </p:cBhvr>
                                    </p:animEffect>
                                  </p:childTnLst>
                                </p:cTn>
                              </p:par>
                              <p:par>
                                <p:cTn id="86" presetID="3" presetClass="entr" presetSubtype="1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blinds(horizontal)">
                                      <p:cBhvr>
                                        <p:cTn id="88" dur="500"/>
                                        <p:tgtEl>
                                          <p:spTgt spid="6"/>
                                        </p:tgtEl>
                                      </p:cBhvr>
                                    </p:animEffect>
                                  </p:childTnLst>
                                </p:cTn>
                              </p:par>
                              <p:par>
                                <p:cTn id="89" presetID="3" presetClass="entr" presetSubtype="10" fill="hold" nodeType="with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blinds(horizontal)">
                                      <p:cBhvr>
                                        <p:cTn id="91" dur="500"/>
                                        <p:tgtEl>
                                          <p:spTgt spid="13"/>
                                        </p:tgtEl>
                                      </p:cBhvr>
                                    </p:animEffect>
                                  </p:childTnLst>
                                </p:cTn>
                              </p:par>
                            </p:childTnLst>
                          </p:cTn>
                        </p:par>
                      </p:childTnLst>
                    </p:cTn>
                  </p:par>
                  <p:par>
                    <p:cTn id="92" fill="hold">
                      <p:stCondLst>
                        <p:cond delay="indefinite"/>
                      </p:stCondLst>
                      <p:childTnLst>
                        <p:par>
                          <p:cTn id="93" fill="hold">
                            <p:stCondLst>
                              <p:cond delay="0"/>
                            </p:stCondLst>
                            <p:childTnLst>
                              <p:par>
                                <p:cTn id="94" presetID="3" presetClass="entr" presetSubtype="10" fill="hold" nodeType="clickEffect">
                                  <p:stCondLst>
                                    <p:cond delay="0"/>
                                  </p:stCondLst>
                                  <p:childTnLst>
                                    <p:set>
                                      <p:cBhvr>
                                        <p:cTn id="95" dur="1" fill="hold">
                                          <p:stCondLst>
                                            <p:cond delay="0"/>
                                          </p:stCondLst>
                                        </p:cTn>
                                        <p:tgtEl>
                                          <p:spTgt spid="58"/>
                                        </p:tgtEl>
                                        <p:attrNameLst>
                                          <p:attrName>style.visibility</p:attrName>
                                        </p:attrNameLst>
                                      </p:cBhvr>
                                      <p:to>
                                        <p:strVal val="visible"/>
                                      </p:to>
                                    </p:set>
                                    <p:animEffect transition="in" filter="blinds(horizontal)">
                                      <p:cBhvr>
                                        <p:cTn id="96" dur="500"/>
                                        <p:tgtEl>
                                          <p:spTgt spid="58"/>
                                        </p:tgtEl>
                                      </p:cBhvr>
                                    </p:animEffect>
                                  </p:childTnLst>
                                </p:cTn>
                              </p:par>
                              <p:par>
                                <p:cTn id="97" presetID="3" presetClass="entr" presetSubtype="10" fill="hold" nodeType="withEffect">
                                  <p:stCondLst>
                                    <p:cond delay="0"/>
                                  </p:stCondLst>
                                  <p:childTnLst>
                                    <p:set>
                                      <p:cBhvr>
                                        <p:cTn id="98" dur="1" fill="hold">
                                          <p:stCondLst>
                                            <p:cond delay="0"/>
                                          </p:stCondLst>
                                        </p:cTn>
                                        <p:tgtEl>
                                          <p:spTgt spid="4"/>
                                        </p:tgtEl>
                                        <p:attrNameLst>
                                          <p:attrName>style.visibility</p:attrName>
                                        </p:attrNameLst>
                                      </p:cBhvr>
                                      <p:to>
                                        <p:strVal val="visible"/>
                                      </p:to>
                                    </p:set>
                                    <p:animEffect transition="in" filter="blinds(horizontal)">
                                      <p:cBhvr>
                                        <p:cTn id="99" dur="500"/>
                                        <p:tgtEl>
                                          <p:spTgt spid="4"/>
                                        </p:tgtEl>
                                      </p:cBhvr>
                                    </p:animEffect>
                                  </p:childTnLst>
                                </p:cTn>
                              </p:par>
                              <p:par>
                                <p:cTn id="100" presetID="3" presetClass="entr" presetSubtype="10" fill="hold" grpId="1" nodeType="withEffect">
                                  <p:stCondLst>
                                    <p:cond delay="0"/>
                                  </p:stCondLst>
                                  <p:childTnLst>
                                    <p:set>
                                      <p:cBhvr>
                                        <p:cTn id="101" dur="1" fill="hold">
                                          <p:stCondLst>
                                            <p:cond delay="0"/>
                                          </p:stCondLst>
                                        </p:cTn>
                                        <p:tgtEl>
                                          <p:spTgt spid="60"/>
                                        </p:tgtEl>
                                        <p:attrNameLst>
                                          <p:attrName>style.visibility</p:attrName>
                                        </p:attrNameLst>
                                      </p:cBhvr>
                                      <p:to>
                                        <p:strVal val="visible"/>
                                      </p:to>
                                    </p:set>
                                    <p:animEffect transition="in" filter="blinds(horizontal)">
                                      <p:cBhvr>
                                        <p:cTn id="102" dur="500"/>
                                        <p:tgtEl>
                                          <p:spTgt spid="60"/>
                                        </p:tgtEl>
                                      </p:cBhvr>
                                    </p:animEffect>
                                  </p:childTnLst>
                                </p:cTn>
                              </p:par>
                              <p:par>
                                <p:cTn id="103" presetID="3" presetClass="entr" presetSubtype="10" fill="hold" grpId="1" nodeType="withEffect">
                                  <p:stCondLst>
                                    <p:cond delay="0"/>
                                  </p:stCondLst>
                                  <p:childTnLst>
                                    <p:set>
                                      <p:cBhvr>
                                        <p:cTn id="104" dur="1" fill="hold">
                                          <p:stCondLst>
                                            <p:cond delay="0"/>
                                          </p:stCondLst>
                                        </p:cTn>
                                        <p:tgtEl>
                                          <p:spTgt spid="42"/>
                                        </p:tgtEl>
                                        <p:attrNameLst>
                                          <p:attrName>style.visibility</p:attrName>
                                        </p:attrNameLst>
                                      </p:cBhvr>
                                      <p:to>
                                        <p:strVal val="visible"/>
                                      </p:to>
                                    </p:set>
                                    <p:animEffect transition="in" filter="blinds(horizontal)">
                                      <p:cBhvr>
                                        <p:cTn id="105" dur="500"/>
                                        <p:tgtEl>
                                          <p:spTgt spid="42"/>
                                        </p:tgtEl>
                                      </p:cBhvr>
                                    </p:animEffect>
                                  </p:childTnLst>
                                </p:cTn>
                              </p:par>
                              <p:par>
                                <p:cTn id="106" presetID="3" presetClass="entr" presetSubtype="10" fill="hold" nodeType="withEffect">
                                  <p:stCondLst>
                                    <p:cond delay="0"/>
                                  </p:stCondLst>
                                  <p:childTnLst>
                                    <p:set>
                                      <p:cBhvr>
                                        <p:cTn id="107" dur="1" fill="hold">
                                          <p:stCondLst>
                                            <p:cond delay="0"/>
                                          </p:stCondLst>
                                        </p:cTn>
                                        <p:tgtEl>
                                          <p:spTgt spid="99"/>
                                        </p:tgtEl>
                                        <p:attrNameLst>
                                          <p:attrName>style.visibility</p:attrName>
                                        </p:attrNameLst>
                                      </p:cBhvr>
                                      <p:to>
                                        <p:strVal val="visible"/>
                                      </p:to>
                                    </p:set>
                                    <p:animEffect transition="in" filter="blinds(horizontal)">
                                      <p:cBhvr>
                                        <p:cTn id="108" dur="500"/>
                                        <p:tgtEl>
                                          <p:spTgt spid="99"/>
                                        </p:tgtEl>
                                      </p:cBhvr>
                                    </p:animEffect>
                                  </p:childTnLst>
                                </p:cTn>
                              </p:par>
                              <p:par>
                                <p:cTn id="109" presetID="3" presetClass="entr" presetSubtype="10" fill="hold" nodeType="withEffect">
                                  <p:stCondLst>
                                    <p:cond delay="0"/>
                                  </p:stCondLst>
                                  <p:childTnLst>
                                    <p:set>
                                      <p:cBhvr>
                                        <p:cTn id="110" dur="1" fill="hold">
                                          <p:stCondLst>
                                            <p:cond delay="0"/>
                                          </p:stCondLst>
                                        </p:cTn>
                                        <p:tgtEl>
                                          <p:spTgt spid="97"/>
                                        </p:tgtEl>
                                        <p:attrNameLst>
                                          <p:attrName>style.visibility</p:attrName>
                                        </p:attrNameLst>
                                      </p:cBhvr>
                                      <p:to>
                                        <p:strVal val="visible"/>
                                      </p:to>
                                    </p:set>
                                    <p:animEffect transition="in" filter="blinds(horizontal)">
                                      <p:cBhvr>
                                        <p:cTn id="111" dur="500"/>
                                        <p:tgtEl>
                                          <p:spTgt spid="97"/>
                                        </p:tgtEl>
                                      </p:cBhvr>
                                    </p:animEffect>
                                  </p:childTnLst>
                                </p:cTn>
                              </p:par>
                              <p:par>
                                <p:cTn id="112" presetID="3" presetClass="entr" presetSubtype="10" fill="hold" nodeType="withEffect">
                                  <p:stCondLst>
                                    <p:cond delay="0"/>
                                  </p:stCondLst>
                                  <p:childTnLst>
                                    <p:set>
                                      <p:cBhvr>
                                        <p:cTn id="113" dur="1" fill="hold">
                                          <p:stCondLst>
                                            <p:cond delay="0"/>
                                          </p:stCondLst>
                                        </p:cTn>
                                        <p:tgtEl>
                                          <p:spTgt spid="118"/>
                                        </p:tgtEl>
                                        <p:attrNameLst>
                                          <p:attrName>style.visibility</p:attrName>
                                        </p:attrNameLst>
                                      </p:cBhvr>
                                      <p:to>
                                        <p:strVal val="visible"/>
                                      </p:to>
                                    </p:set>
                                    <p:animEffect transition="in" filter="blinds(horizontal)">
                                      <p:cBhvr>
                                        <p:cTn id="114" dur="500"/>
                                        <p:tgtEl>
                                          <p:spTgt spid="118"/>
                                        </p:tgtEl>
                                      </p:cBhvr>
                                    </p:animEffect>
                                  </p:childTnLst>
                                </p:cTn>
                              </p:par>
                              <p:par>
                                <p:cTn id="115" presetID="3" presetClass="entr" presetSubtype="10" fill="hold" grpId="1" nodeType="withEffect">
                                  <p:stCondLst>
                                    <p:cond delay="0"/>
                                  </p:stCondLst>
                                  <p:childTnLst>
                                    <p:set>
                                      <p:cBhvr>
                                        <p:cTn id="116" dur="1" fill="hold">
                                          <p:stCondLst>
                                            <p:cond delay="0"/>
                                          </p:stCondLst>
                                        </p:cTn>
                                        <p:tgtEl>
                                          <p:spTgt spid="121"/>
                                        </p:tgtEl>
                                        <p:attrNameLst>
                                          <p:attrName>style.visibility</p:attrName>
                                        </p:attrNameLst>
                                      </p:cBhvr>
                                      <p:to>
                                        <p:strVal val="visible"/>
                                      </p:to>
                                    </p:set>
                                    <p:animEffect transition="in" filter="blinds(horizontal)">
                                      <p:cBhvr>
                                        <p:cTn id="117"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59" grpId="0" animBg="1"/>
      <p:bldP spid="60" grpId="0" animBg="1"/>
      <p:bldP spid="60" grpId="1" animBg="1"/>
      <p:bldP spid="133" grpId="0"/>
      <p:bldP spid="133" grpId="1"/>
      <p:bldP spid="106" grpId="0" animBg="1"/>
      <p:bldP spid="121" grpId="0" animBg="1"/>
      <p:bldP spid="12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14" name="Picture 14"/>
          <p:cNvPicPr>
            <a:picLocks noChangeAspect="1" noChangeArrowheads="1"/>
          </p:cNvPicPr>
          <p:nvPr/>
        </p:nvPicPr>
        <p:blipFill>
          <a:blip r:embed="rId3" cstate="screen"/>
          <a:srcRect/>
          <a:stretch>
            <a:fillRect/>
          </a:stretch>
        </p:blipFill>
        <p:spPr bwMode="auto">
          <a:xfrm>
            <a:off x="4636008" y="5029200"/>
            <a:ext cx="1987550" cy="914400"/>
          </a:xfrm>
          <a:prstGeom prst="rect">
            <a:avLst/>
          </a:prstGeom>
          <a:noFill/>
          <a:ln w="9525">
            <a:noFill/>
            <a:miter lim="800000"/>
            <a:headEnd/>
            <a:tailEnd/>
          </a:ln>
          <a:effectLst/>
        </p:spPr>
      </p:pic>
      <p:sp>
        <p:nvSpPr>
          <p:cNvPr id="5" name="TextBox 4"/>
          <p:cNvSpPr txBox="1"/>
          <p:nvPr/>
        </p:nvSpPr>
        <p:spPr bwMode="ltGray">
          <a:xfrm>
            <a:off x="533400" y="1143000"/>
            <a:ext cx="5843266" cy="307777"/>
          </a:xfrm>
          <a:prstGeom prst="rect">
            <a:avLst/>
          </a:prstGeom>
          <a:solidFill>
            <a:srgbClr val="0077C0"/>
          </a:solidFill>
          <a:ln>
            <a:solidFill>
              <a:schemeClr val="tx1"/>
            </a:solidFill>
          </a:ln>
        </p:spPr>
        <p:txBody>
          <a:bodyPr wrap="none" rtlCol="0">
            <a:spAutoFit/>
          </a:bodyPr>
          <a:lstStyle/>
          <a:p>
            <a:r>
              <a:rPr lang="en-US" sz="1400" b="1" u="none" dirty="0" smtClean="0">
                <a:solidFill>
                  <a:schemeClr val="bg1"/>
                </a:solidFill>
                <a:latin typeface="Verdana" pitchFamily="34" charset="0"/>
                <a:ea typeface="Verdana" pitchFamily="34" charset="0"/>
                <a:cs typeface="Verdana" pitchFamily="34" charset="0"/>
              </a:rPr>
              <a:t>Electrical Equipment and Consumer Electronics (EE&amp;CE)</a:t>
            </a:r>
          </a:p>
        </p:txBody>
      </p:sp>
      <p:pic>
        <p:nvPicPr>
          <p:cNvPr id="72719" name="Picture 15"/>
          <p:cNvPicPr>
            <a:picLocks noChangeAspect="1" noChangeArrowheads="1"/>
          </p:cNvPicPr>
          <p:nvPr/>
        </p:nvPicPr>
        <p:blipFill>
          <a:blip r:embed="rId4" cstate="screen"/>
          <a:srcRect/>
          <a:stretch>
            <a:fillRect/>
          </a:stretch>
        </p:blipFill>
        <p:spPr bwMode="auto">
          <a:xfrm>
            <a:off x="533400" y="1524000"/>
            <a:ext cx="1393636" cy="947057"/>
          </a:xfrm>
          <a:prstGeom prst="rect">
            <a:avLst/>
          </a:prstGeom>
          <a:noFill/>
          <a:ln w="9525">
            <a:noFill/>
            <a:miter lim="800000"/>
            <a:headEnd/>
            <a:tailEnd/>
          </a:ln>
          <a:effectLst/>
        </p:spPr>
      </p:pic>
      <p:sp>
        <p:nvSpPr>
          <p:cNvPr id="51" name="TextBox 50"/>
          <p:cNvSpPr txBox="1"/>
          <p:nvPr/>
        </p:nvSpPr>
        <p:spPr>
          <a:xfrm>
            <a:off x="6946669" y="2547257"/>
            <a:ext cx="994183" cy="230832"/>
          </a:xfrm>
          <a:prstGeom prst="rect">
            <a:avLst/>
          </a:prstGeom>
          <a:noFill/>
        </p:spPr>
        <p:txBody>
          <a:bodyPr wrap="none" rtlCol="0">
            <a:spAutoFit/>
          </a:bodyPr>
          <a:lstStyle/>
          <a:p>
            <a:r>
              <a:rPr lang="en-US" sz="1000" u="none" smtClean="0">
                <a:latin typeface="Verdana" pitchFamily="34" charset="0"/>
                <a:ea typeface="Verdana" pitchFamily="34" charset="0"/>
                <a:cs typeface="Verdana" pitchFamily="34" charset="0"/>
              </a:rPr>
              <a:t>Connectors</a:t>
            </a:r>
            <a:endParaRPr lang="en-US" sz="1000" u="none" dirty="0" smtClean="0">
              <a:latin typeface="Verdana" pitchFamily="34" charset="0"/>
              <a:ea typeface="Verdana" pitchFamily="34" charset="0"/>
              <a:cs typeface="Verdana" pitchFamily="34" charset="0"/>
            </a:endParaRPr>
          </a:p>
        </p:txBody>
      </p:sp>
      <p:sp>
        <p:nvSpPr>
          <p:cNvPr id="54" name="TextBox 53"/>
          <p:cNvSpPr txBox="1"/>
          <p:nvPr/>
        </p:nvSpPr>
        <p:spPr>
          <a:xfrm>
            <a:off x="1535018" y="2547257"/>
            <a:ext cx="846707" cy="230832"/>
          </a:xfrm>
          <a:prstGeom prst="rect">
            <a:avLst/>
          </a:prstGeom>
          <a:noFill/>
        </p:spPr>
        <p:txBody>
          <a:bodyPr wrap="none" rtlCol="0">
            <a:spAutoFit/>
          </a:bodyPr>
          <a:lstStyle/>
          <a:p>
            <a:r>
              <a:rPr lang="en-US" sz="1000" u="none" smtClean="0">
                <a:latin typeface="Verdana" pitchFamily="34" charset="0"/>
                <a:ea typeface="Verdana" pitchFamily="34" charset="0"/>
                <a:cs typeface="Verdana" pitchFamily="34" charset="0"/>
              </a:rPr>
              <a:t>Housings</a:t>
            </a:r>
            <a:endParaRPr lang="en-US" sz="1000" u="none" dirty="0" smtClean="0">
              <a:latin typeface="Verdana" pitchFamily="34" charset="0"/>
              <a:ea typeface="Verdana" pitchFamily="34" charset="0"/>
              <a:cs typeface="Verdana" pitchFamily="34" charset="0"/>
            </a:endParaRPr>
          </a:p>
        </p:txBody>
      </p:sp>
      <p:pic>
        <p:nvPicPr>
          <p:cNvPr id="72723" name="Picture 19"/>
          <p:cNvPicPr>
            <a:picLocks noChangeAspect="1" noChangeArrowheads="1"/>
          </p:cNvPicPr>
          <p:nvPr/>
        </p:nvPicPr>
        <p:blipFill>
          <a:blip r:embed="rId5" cstate="screen"/>
          <a:srcRect/>
          <a:stretch>
            <a:fillRect/>
          </a:stretch>
        </p:blipFill>
        <p:spPr bwMode="auto">
          <a:xfrm>
            <a:off x="1992218" y="1556657"/>
            <a:ext cx="1452283" cy="914400"/>
          </a:xfrm>
          <a:prstGeom prst="rect">
            <a:avLst/>
          </a:prstGeom>
          <a:noFill/>
          <a:ln w="9525">
            <a:noFill/>
            <a:miter lim="800000"/>
            <a:headEnd/>
            <a:tailEnd/>
          </a:ln>
          <a:effectLst/>
        </p:spPr>
      </p:pic>
      <p:pic>
        <p:nvPicPr>
          <p:cNvPr id="72727" name="Picture 23"/>
          <p:cNvPicPr>
            <a:picLocks noChangeAspect="1" noChangeArrowheads="1"/>
          </p:cNvPicPr>
          <p:nvPr/>
        </p:nvPicPr>
        <p:blipFill>
          <a:blip r:embed="rId6" cstate="screen"/>
          <a:srcRect/>
          <a:stretch>
            <a:fillRect/>
          </a:stretch>
        </p:blipFill>
        <p:spPr bwMode="auto">
          <a:xfrm>
            <a:off x="8237180" y="1709057"/>
            <a:ext cx="762000" cy="762000"/>
          </a:xfrm>
          <a:prstGeom prst="rect">
            <a:avLst/>
          </a:prstGeom>
          <a:noFill/>
          <a:ln w="9525">
            <a:noFill/>
            <a:miter lim="800000"/>
            <a:headEnd/>
            <a:tailEnd/>
          </a:ln>
          <a:effectLst/>
        </p:spPr>
      </p:pic>
      <p:sp>
        <p:nvSpPr>
          <p:cNvPr id="65" name="TextBox 64"/>
          <p:cNvSpPr txBox="1"/>
          <p:nvPr/>
        </p:nvSpPr>
        <p:spPr>
          <a:xfrm>
            <a:off x="8323067" y="2547257"/>
            <a:ext cx="590226" cy="230832"/>
          </a:xfrm>
          <a:prstGeom prst="rect">
            <a:avLst/>
          </a:prstGeom>
          <a:noFill/>
        </p:spPr>
        <p:txBody>
          <a:bodyPr wrap="none" rtlCol="0">
            <a:spAutoFit/>
          </a:bodyPr>
          <a:lstStyle/>
          <a:p>
            <a:r>
              <a:rPr lang="en-US" sz="1000" u="none" smtClean="0">
                <a:latin typeface="Verdana" pitchFamily="34" charset="0"/>
                <a:ea typeface="Verdana" pitchFamily="34" charset="0"/>
                <a:cs typeface="Verdana" pitchFamily="34" charset="0"/>
              </a:rPr>
              <a:t>Mcb’s</a:t>
            </a:r>
            <a:endParaRPr lang="en-US" sz="1000" u="none" dirty="0" smtClean="0">
              <a:latin typeface="Verdana" pitchFamily="34" charset="0"/>
              <a:ea typeface="Verdana" pitchFamily="34" charset="0"/>
              <a:cs typeface="Verdana" pitchFamily="34" charset="0"/>
            </a:endParaRPr>
          </a:p>
        </p:txBody>
      </p:sp>
      <p:pic>
        <p:nvPicPr>
          <p:cNvPr id="72730" name="Picture 26"/>
          <p:cNvPicPr>
            <a:picLocks noChangeAspect="1" noChangeArrowheads="1"/>
          </p:cNvPicPr>
          <p:nvPr/>
        </p:nvPicPr>
        <p:blipFill>
          <a:blip r:embed="rId7" cstate="screen"/>
          <a:srcRect/>
          <a:stretch>
            <a:fillRect/>
          </a:stretch>
        </p:blipFill>
        <p:spPr bwMode="auto">
          <a:xfrm>
            <a:off x="6781800" y="1556657"/>
            <a:ext cx="1306286" cy="914400"/>
          </a:xfrm>
          <a:prstGeom prst="rect">
            <a:avLst/>
          </a:prstGeom>
          <a:noFill/>
          <a:ln w="9525">
            <a:noFill/>
            <a:miter lim="800000"/>
            <a:headEnd/>
            <a:tailEnd/>
          </a:ln>
          <a:effectLst/>
        </p:spPr>
      </p:pic>
      <p:pic>
        <p:nvPicPr>
          <p:cNvPr id="72733" name="Picture 29"/>
          <p:cNvPicPr>
            <a:picLocks noChangeAspect="1" noChangeArrowheads="1"/>
          </p:cNvPicPr>
          <p:nvPr/>
        </p:nvPicPr>
        <p:blipFill>
          <a:blip r:embed="rId8" cstate="screen"/>
          <a:srcRect/>
          <a:stretch>
            <a:fillRect/>
          </a:stretch>
        </p:blipFill>
        <p:spPr bwMode="auto">
          <a:xfrm>
            <a:off x="5105400" y="1556657"/>
            <a:ext cx="1438174" cy="914400"/>
          </a:xfrm>
          <a:prstGeom prst="rect">
            <a:avLst/>
          </a:prstGeom>
          <a:noFill/>
          <a:ln w="9525">
            <a:noFill/>
            <a:miter lim="800000"/>
            <a:headEnd/>
            <a:tailEnd/>
          </a:ln>
          <a:effectLst/>
        </p:spPr>
      </p:pic>
      <p:sp>
        <p:nvSpPr>
          <p:cNvPr id="72" name="TextBox 71"/>
          <p:cNvSpPr txBox="1"/>
          <p:nvPr/>
        </p:nvSpPr>
        <p:spPr>
          <a:xfrm>
            <a:off x="5530176" y="2547257"/>
            <a:ext cx="588623" cy="230832"/>
          </a:xfrm>
          <a:prstGeom prst="rect">
            <a:avLst/>
          </a:prstGeom>
          <a:noFill/>
        </p:spPr>
        <p:txBody>
          <a:bodyPr wrap="none" rtlCol="0">
            <a:spAutoFit/>
          </a:bodyPr>
          <a:lstStyle/>
          <a:p>
            <a:r>
              <a:rPr lang="en-US" sz="1000" u="none" smtClean="0">
                <a:latin typeface="Verdana" pitchFamily="34" charset="0"/>
                <a:ea typeface="Verdana" pitchFamily="34" charset="0"/>
                <a:cs typeface="Verdana" pitchFamily="34" charset="0"/>
              </a:rPr>
              <a:t>PCB’s</a:t>
            </a:r>
            <a:endParaRPr lang="en-US" sz="1000" u="none" dirty="0" smtClean="0">
              <a:latin typeface="Verdana" pitchFamily="34" charset="0"/>
              <a:ea typeface="Verdana" pitchFamily="34" charset="0"/>
              <a:cs typeface="Verdana" pitchFamily="34" charset="0"/>
            </a:endParaRPr>
          </a:p>
        </p:txBody>
      </p:sp>
      <p:sp>
        <p:nvSpPr>
          <p:cNvPr id="47" name="TextBox 46"/>
          <p:cNvSpPr txBox="1"/>
          <p:nvPr/>
        </p:nvSpPr>
        <p:spPr bwMode="ltGray">
          <a:xfrm>
            <a:off x="533400" y="2890911"/>
            <a:ext cx="3252814" cy="307777"/>
          </a:xfrm>
          <a:prstGeom prst="rect">
            <a:avLst/>
          </a:prstGeom>
          <a:solidFill>
            <a:srgbClr val="0077C0"/>
          </a:solidFill>
          <a:ln>
            <a:solidFill>
              <a:schemeClr val="tx1"/>
            </a:solidFill>
          </a:ln>
        </p:spPr>
        <p:txBody>
          <a:bodyPr wrap="none" rtlCol="0">
            <a:spAutoFit/>
          </a:bodyPr>
          <a:lstStyle/>
          <a:p>
            <a:r>
              <a:rPr lang="en-US" sz="1400" b="1" u="none" smtClean="0">
                <a:solidFill>
                  <a:schemeClr val="bg1"/>
                </a:solidFill>
                <a:latin typeface="Verdana" pitchFamily="34" charset="0"/>
                <a:ea typeface="Verdana" pitchFamily="34" charset="0"/>
                <a:cs typeface="Verdana" pitchFamily="34" charset="0"/>
              </a:rPr>
              <a:t>Building &amp; Construction (B&amp;C)</a:t>
            </a:r>
            <a:endParaRPr lang="en-US" sz="1400" b="1" u="none" dirty="0" smtClean="0">
              <a:solidFill>
                <a:schemeClr val="bg1"/>
              </a:solidFill>
              <a:latin typeface="Verdana" pitchFamily="34" charset="0"/>
              <a:ea typeface="Verdana" pitchFamily="34" charset="0"/>
              <a:cs typeface="Verdana" pitchFamily="34" charset="0"/>
            </a:endParaRPr>
          </a:p>
        </p:txBody>
      </p:sp>
      <p:sp>
        <p:nvSpPr>
          <p:cNvPr id="49" name="TextBox 48"/>
          <p:cNvSpPr txBox="1"/>
          <p:nvPr/>
        </p:nvSpPr>
        <p:spPr bwMode="ltGray">
          <a:xfrm>
            <a:off x="533400" y="4596618"/>
            <a:ext cx="1685077" cy="307777"/>
          </a:xfrm>
          <a:prstGeom prst="rect">
            <a:avLst/>
          </a:prstGeom>
          <a:solidFill>
            <a:srgbClr val="0077C0"/>
          </a:solidFill>
          <a:ln>
            <a:solidFill>
              <a:schemeClr val="tx1"/>
            </a:solidFill>
          </a:ln>
        </p:spPr>
        <p:txBody>
          <a:bodyPr wrap="none" rtlCol="0">
            <a:spAutoFit/>
          </a:bodyPr>
          <a:lstStyle/>
          <a:p>
            <a:r>
              <a:rPr lang="en-US" sz="1400" b="1" u="none" dirty="0" smtClean="0">
                <a:solidFill>
                  <a:schemeClr val="bg1"/>
                </a:solidFill>
                <a:latin typeface="Verdana" pitchFamily="34" charset="0"/>
                <a:ea typeface="Verdana" pitchFamily="34" charset="0"/>
                <a:cs typeface="Verdana" pitchFamily="34" charset="0"/>
              </a:rPr>
              <a:t>Transportation</a:t>
            </a:r>
          </a:p>
        </p:txBody>
      </p:sp>
      <p:pic>
        <p:nvPicPr>
          <p:cNvPr id="50" name="Picture 16"/>
          <p:cNvPicPr>
            <a:picLocks noChangeAspect="1" noChangeArrowheads="1"/>
          </p:cNvPicPr>
          <p:nvPr/>
        </p:nvPicPr>
        <p:blipFill>
          <a:blip r:embed="rId9" cstate="screen"/>
          <a:srcRect/>
          <a:stretch>
            <a:fillRect/>
          </a:stretch>
        </p:blipFill>
        <p:spPr bwMode="auto">
          <a:xfrm>
            <a:off x="3657600" y="1556657"/>
            <a:ext cx="1268534" cy="914401"/>
          </a:xfrm>
          <a:prstGeom prst="rect">
            <a:avLst/>
          </a:prstGeom>
          <a:noFill/>
          <a:ln w="9525">
            <a:noFill/>
            <a:miter lim="800000"/>
            <a:headEnd/>
            <a:tailEnd/>
          </a:ln>
          <a:effectLst/>
        </p:spPr>
      </p:pic>
      <p:sp>
        <p:nvSpPr>
          <p:cNvPr id="52" name="TextBox 51"/>
          <p:cNvSpPr txBox="1"/>
          <p:nvPr/>
        </p:nvSpPr>
        <p:spPr>
          <a:xfrm>
            <a:off x="3665734" y="2547257"/>
            <a:ext cx="1252266" cy="230832"/>
          </a:xfrm>
          <a:prstGeom prst="rect">
            <a:avLst/>
          </a:prstGeom>
          <a:noFill/>
        </p:spPr>
        <p:txBody>
          <a:bodyPr wrap="none" rtlCol="0">
            <a:spAutoFit/>
          </a:bodyPr>
          <a:lstStyle/>
          <a:p>
            <a:r>
              <a:rPr lang="en-US" sz="1000" u="none" smtClean="0">
                <a:latin typeface="Verdana" pitchFamily="34" charset="0"/>
                <a:ea typeface="Verdana" pitchFamily="34" charset="0"/>
                <a:cs typeface="Verdana" pitchFamily="34" charset="0"/>
              </a:rPr>
              <a:t>Wire and cable</a:t>
            </a:r>
            <a:endParaRPr lang="en-US" sz="1000" u="none" dirty="0" smtClean="0">
              <a:latin typeface="Verdana" pitchFamily="34" charset="0"/>
              <a:ea typeface="Verdana" pitchFamily="34" charset="0"/>
              <a:cs typeface="Verdana" pitchFamily="34" charset="0"/>
            </a:endParaRPr>
          </a:p>
        </p:txBody>
      </p:sp>
      <p:pic>
        <p:nvPicPr>
          <p:cNvPr id="76801" name="Picture 1"/>
          <p:cNvPicPr>
            <a:picLocks noChangeAspect="1" noChangeArrowheads="1"/>
          </p:cNvPicPr>
          <p:nvPr/>
        </p:nvPicPr>
        <p:blipFill>
          <a:blip r:embed="rId10" cstate="screen"/>
          <a:srcRect/>
          <a:stretch>
            <a:fillRect/>
          </a:stretch>
        </p:blipFill>
        <p:spPr bwMode="auto">
          <a:xfrm>
            <a:off x="533400" y="3276600"/>
            <a:ext cx="1298024" cy="914400"/>
          </a:xfrm>
          <a:prstGeom prst="rect">
            <a:avLst/>
          </a:prstGeom>
          <a:noFill/>
          <a:ln w="9525">
            <a:noFill/>
            <a:miter lim="800000"/>
            <a:headEnd/>
            <a:tailEnd/>
          </a:ln>
          <a:effectLst/>
        </p:spPr>
      </p:pic>
      <p:pic>
        <p:nvPicPr>
          <p:cNvPr id="76802" name="Picture 2"/>
          <p:cNvPicPr>
            <a:picLocks noChangeAspect="1" noChangeArrowheads="1"/>
          </p:cNvPicPr>
          <p:nvPr/>
        </p:nvPicPr>
        <p:blipFill>
          <a:blip r:embed="rId11" cstate="screen"/>
          <a:srcRect/>
          <a:stretch>
            <a:fillRect/>
          </a:stretch>
        </p:blipFill>
        <p:spPr bwMode="auto">
          <a:xfrm>
            <a:off x="2322755" y="3276600"/>
            <a:ext cx="1215811" cy="914400"/>
          </a:xfrm>
          <a:prstGeom prst="rect">
            <a:avLst/>
          </a:prstGeom>
          <a:noFill/>
          <a:ln w="9525">
            <a:noFill/>
            <a:miter lim="800000"/>
            <a:headEnd/>
            <a:tailEnd/>
          </a:ln>
          <a:effectLst/>
        </p:spPr>
      </p:pic>
      <p:pic>
        <p:nvPicPr>
          <p:cNvPr id="76803" name="Picture 3"/>
          <p:cNvPicPr>
            <a:picLocks noChangeAspect="1" noChangeArrowheads="1"/>
          </p:cNvPicPr>
          <p:nvPr/>
        </p:nvPicPr>
        <p:blipFill>
          <a:blip r:embed="rId12" cstate="screen"/>
          <a:srcRect/>
          <a:stretch>
            <a:fillRect/>
          </a:stretch>
        </p:blipFill>
        <p:spPr bwMode="auto">
          <a:xfrm>
            <a:off x="7543800" y="3276600"/>
            <a:ext cx="1241032" cy="914400"/>
          </a:xfrm>
          <a:prstGeom prst="rect">
            <a:avLst/>
          </a:prstGeom>
          <a:noFill/>
          <a:ln w="9525">
            <a:noFill/>
            <a:miter lim="800000"/>
            <a:headEnd/>
            <a:tailEnd/>
          </a:ln>
          <a:effectLst/>
        </p:spPr>
      </p:pic>
      <p:pic>
        <p:nvPicPr>
          <p:cNvPr id="76804" name="Picture 4"/>
          <p:cNvPicPr>
            <a:picLocks noChangeAspect="1" noChangeArrowheads="1"/>
          </p:cNvPicPr>
          <p:nvPr/>
        </p:nvPicPr>
        <p:blipFill>
          <a:blip r:embed="rId13" cstate="screen"/>
          <a:srcRect/>
          <a:stretch>
            <a:fillRect/>
          </a:stretch>
        </p:blipFill>
        <p:spPr bwMode="auto">
          <a:xfrm>
            <a:off x="4029897" y="3276600"/>
            <a:ext cx="1216205" cy="914400"/>
          </a:xfrm>
          <a:prstGeom prst="rect">
            <a:avLst/>
          </a:prstGeom>
          <a:noFill/>
          <a:ln w="9525">
            <a:noFill/>
            <a:miter lim="800000"/>
            <a:headEnd/>
            <a:tailEnd/>
          </a:ln>
          <a:effectLst/>
        </p:spPr>
      </p:pic>
      <p:pic>
        <p:nvPicPr>
          <p:cNvPr id="76806" name="Picture 6"/>
          <p:cNvPicPr>
            <a:picLocks noChangeAspect="1" noChangeArrowheads="1"/>
          </p:cNvPicPr>
          <p:nvPr/>
        </p:nvPicPr>
        <p:blipFill>
          <a:blip r:embed="rId14" cstate="screen"/>
          <a:srcRect/>
          <a:stretch>
            <a:fillRect/>
          </a:stretch>
        </p:blipFill>
        <p:spPr bwMode="auto">
          <a:xfrm>
            <a:off x="5737433" y="3276600"/>
            <a:ext cx="1315035" cy="914400"/>
          </a:xfrm>
          <a:prstGeom prst="rect">
            <a:avLst/>
          </a:prstGeom>
          <a:noFill/>
          <a:ln w="9525">
            <a:noFill/>
            <a:miter lim="800000"/>
            <a:headEnd/>
            <a:tailEnd/>
          </a:ln>
          <a:effectLst/>
        </p:spPr>
      </p:pic>
      <p:sp>
        <p:nvSpPr>
          <p:cNvPr id="26" name="TextBox 25"/>
          <p:cNvSpPr txBox="1"/>
          <p:nvPr/>
        </p:nvSpPr>
        <p:spPr>
          <a:xfrm>
            <a:off x="7772400" y="4239065"/>
            <a:ext cx="772969" cy="230832"/>
          </a:xfrm>
          <a:prstGeom prst="rect">
            <a:avLst/>
          </a:prstGeom>
          <a:noFill/>
        </p:spPr>
        <p:txBody>
          <a:bodyPr wrap="none" rtlCol="0">
            <a:spAutoFit/>
          </a:bodyPr>
          <a:lstStyle/>
          <a:p>
            <a:r>
              <a:rPr lang="en-US" sz="1000" u="none" smtClean="0">
                <a:latin typeface="Verdana" pitchFamily="34" charset="0"/>
                <a:ea typeface="Verdana" pitchFamily="34" charset="0"/>
                <a:cs typeface="Verdana" pitchFamily="34" charset="0"/>
              </a:rPr>
              <a:t>Lighting</a:t>
            </a:r>
            <a:endParaRPr lang="en-US" sz="1000" u="none" dirty="0" smtClean="0">
              <a:latin typeface="Verdana" pitchFamily="34" charset="0"/>
              <a:ea typeface="Verdana" pitchFamily="34" charset="0"/>
              <a:cs typeface="Verdana" pitchFamily="34" charset="0"/>
            </a:endParaRPr>
          </a:p>
        </p:txBody>
      </p:sp>
      <p:sp>
        <p:nvSpPr>
          <p:cNvPr id="27" name="TextBox 26"/>
          <p:cNvSpPr txBox="1"/>
          <p:nvPr/>
        </p:nvSpPr>
        <p:spPr>
          <a:xfrm>
            <a:off x="762000" y="4239065"/>
            <a:ext cx="883575" cy="230832"/>
          </a:xfrm>
          <a:prstGeom prst="rect">
            <a:avLst/>
          </a:prstGeom>
          <a:noFill/>
        </p:spPr>
        <p:txBody>
          <a:bodyPr wrap="none" rtlCol="0">
            <a:spAutoFit/>
          </a:bodyPr>
          <a:lstStyle/>
          <a:p>
            <a:r>
              <a:rPr lang="en-US" sz="1000" u="none" smtClean="0">
                <a:latin typeface="Verdana" pitchFamily="34" charset="0"/>
                <a:ea typeface="Verdana" pitchFamily="34" charset="0"/>
                <a:cs typeface="Verdana" pitchFamily="34" charset="0"/>
              </a:rPr>
              <a:t>Carpeting</a:t>
            </a:r>
            <a:endParaRPr lang="en-US" sz="1000" u="none" dirty="0" smtClean="0">
              <a:latin typeface="Verdana" pitchFamily="34" charset="0"/>
              <a:ea typeface="Verdana" pitchFamily="34" charset="0"/>
              <a:cs typeface="Verdana" pitchFamily="34" charset="0"/>
            </a:endParaRPr>
          </a:p>
        </p:txBody>
      </p:sp>
      <p:sp>
        <p:nvSpPr>
          <p:cNvPr id="28" name="TextBox 27"/>
          <p:cNvSpPr txBox="1"/>
          <p:nvPr/>
        </p:nvSpPr>
        <p:spPr>
          <a:xfrm>
            <a:off x="4343400" y="4239065"/>
            <a:ext cx="595035" cy="230832"/>
          </a:xfrm>
          <a:prstGeom prst="rect">
            <a:avLst/>
          </a:prstGeom>
          <a:noFill/>
        </p:spPr>
        <p:txBody>
          <a:bodyPr wrap="none" rtlCol="0">
            <a:spAutoFit/>
          </a:bodyPr>
          <a:lstStyle/>
          <a:p>
            <a:r>
              <a:rPr lang="en-US" sz="1000" u="none" smtClean="0">
                <a:latin typeface="Verdana" pitchFamily="34" charset="0"/>
                <a:ea typeface="Verdana" pitchFamily="34" charset="0"/>
                <a:cs typeface="Verdana" pitchFamily="34" charset="0"/>
              </a:rPr>
              <a:t>Sheet</a:t>
            </a:r>
            <a:endParaRPr lang="en-US" sz="1000" u="none" dirty="0" smtClean="0">
              <a:latin typeface="Verdana" pitchFamily="34" charset="0"/>
              <a:ea typeface="Verdana" pitchFamily="34" charset="0"/>
              <a:cs typeface="Verdana" pitchFamily="34" charset="0"/>
            </a:endParaRPr>
          </a:p>
        </p:txBody>
      </p:sp>
      <p:sp>
        <p:nvSpPr>
          <p:cNvPr id="29" name="TextBox 28"/>
          <p:cNvSpPr txBox="1"/>
          <p:nvPr/>
        </p:nvSpPr>
        <p:spPr>
          <a:xfrm>
            <a:off x="2341099" y="4239065"/>
            <a:ext cx="1164101" cy="230832"/>
          </a:xfrm>
          <a:prstGeom prst="rect">
            <a:avLst/>
          </a:prstGeom>
          <a:noFill/>
        </p:spPr>
        <p:txBody>
          <a:bodyPr wrap="none" rtlCol="0">
            <a:spAutoFit/>
          </a:bodyPr>
          <a:lstStyle/>
          <a:p>
            <a:r>
              <a:rPr lang="en-US" sz="1000" u="none" smtClean="0">
                <a:latin typeface="Verdana" pitchFamily="34" charset="0"/>
                <a:ea typeface="Verdana" pitchFamily="34" charset="0"/>
                <a:cs typeface="Verdana" pitchFamily="34" charset="0"/>
              </a:rPr>
              <a:t>Thermoplasts</a:t>
            </a:r>
            <a:endParaRPr lang="en-US" sz="1000" u="none" dirty="0" smtClean="0">
              <a:latin typeface="Verdana" pitchFamily="34" charset="0"/>
              <a:ea typeface="Verdana" pitchFamily="34" charset="0"/>
              <a:cs typeface="Verdana" pitchFamily="34" charset="0"/>
            </a:endParaRPr>
          </a:p>
        </p:txBody>
      </p:sp>
      <p:sp>
        <p:nvSpPr>
          <p:cNvPr id="30" name="TextBox 29"/>
          <p:cNvSpPr txBox="1"/>
          <p:nvPr/>
        </p:nvSpPr>
        <p:spPr>
          <a:xfrm>
            <a:off x="5932747" y="4239065"/>
            <a:ext cx="925253" cy="230832"/>
          </a:xfrm>
          <a:prstGeom prst="rect">
            <a:avLst/>
          </a:prstGeom>
          <a:noFill/>
        </p:spPr>
        <p:txBody>
          <a:bodyPr wrap="none" rtlCol="0">
            <a:spAutoFit/>
          </a:bodyPr>
          <a:lstStyle/>
          <a:p>
            <a:r>
              <a:rPr lang="en-US" sz="1000" u="none" smtClean="0">
                <a:latin typeface="Verdana" pitchFamily="34" charset="0"/>
                <a:ea typeface="Verdana" pitchFamily="34" charset="0"/>
                <a:cs typeface="Verdana" pitchFamily="34" charset="0"/>
              </a:rPr>
              <a:t>Laminates</a:t>
            </a:r>
            <a:endParaRPr lang="en-US" sz="1000" u="none" dirty="0" smtClean="0">
              <a:latin typeface="Verdana" pitchFamily="34" charset="0"/>
              <a:ea typeface="Verdana" pitchFamily="34" charset="0"/>
              <a:cs typeface="Verdana" pitchFamily="34" charset="0"/>
            </a:endParaRPr>
          </a:p>
        </p:txBody>
      </p:sp>
      <p:pic>
        <p:nvPicPr>
          <p:cNvPr id="76808" name="Picture 8"/>
          <p:cNvPicPr>
            <a:picLocks noChangeAspect="1" noChangeArrowheads="1"/>
          </p:cNvPicPr>
          <p:nvPr/>
        </p:nvPicPr>
        <p:blipFill>
          <a:blip r:embed="rId15" cstate="screen"/>
          <a:srcRect/>
          <a:stretch>
            <a:fillRect/>
          </a:stretch>
        </p:blipFill>
        <p:spPr bwMode="auto">
          <a:xfrm>
            <a:off x="552450" y="5029200"/>
            <a:ext cx="2114550" cy="914400"/>
          </a:xfrm>
          <a:prstGeom prst="rect">
            <a:avLst/>
          </a:prstGeom>
          <a:noFill/>
          <a:ln w="9525">
            <a:noFill/>
            <a:miter lim="800000"/>
            <a:headEnd/>
            <a:tailEnd/>
          </a:ln>
          <a:effectLst/>
        </p:spPr>
      </p:pic>
      <p:pic>
        <p:nvPicPr>
          <p:cNvPr id="76810" name="Picture 10"/>
          <p:cNvPicPr>
            <a:picLocks noChangeAspect="1" noChangeArrowheads="1"/>
          </p:cNvPicPr>
          <p:nvPr/>
        </p:nvPicPr>
        <p:blipFill>
          <a:blip r:embed="rId16" cstate="screen"/>
          <a:srcRect/>
          <a:stretch>
            <a:fillRect/>
          </a:stretch>
        </p:blipFill>
        <p:spPr bwMode="auto">
          <a:xfrm>
            <a:off x="2959608" y="5029200"/>
            <a:ext cx="1375742" cy="914400"/>
          </a:xfrm>
          <a:prstGeom prst="rect">
            <a:avLst/>
          </a:prstGeom>
          <a:noFill/>
          <a:ln w="9525">
            <a:noFill/>
            <a:miter lim="800000"/>
            <a:headEnd/>
            <a:tailEnd/>
          </a:ln>
          <a:effectLst/>
        </p:spPr>
      </p:pic>
      <p:cxnSp>
        <p:nvCxnSpPr>
          <p:cNvPr id="40" name="Straight Connector 39"/>
          <p:cNvCxnSpPr/>
          <p:nvPr/>
        </p:nvCxnSpPr>
        <p:spPr bwMode="auto">
          <a:xfrm>
            <a:off x="533400" y="4495800"/>
            <a:ext cx="8534400" cy="0"/>
          </a:xfrm>
          <a:prstGeom prst="line">
            <a:avLst/>
          </a:prstGeom>
          <a:solidFill>
            <a:srgbClr val="FFCC00"/>
          </a:solidFill>
          <a:ln w="12700"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a:off x="533400" y="2819400"/>
            <a:ext cx="8534400" cy="0"/>
          </a:xfrm>
          <a:prstGeom prst="line">
            <a:avLst/>
          </a:prstGeom>
          <a:solidFill>
            <a:srgbClr val="FFCC00"/>
          </a:solidFill>
          <a:ln w="12700" cap="flat" cmpd="sng" algn="ctr">
            <a:solidFill>
              <a:schemeClr val="tx1"/>
            </a:solidFill>
            <a:prstDash val="solid"/>
            <a:round/>
            <a:headEnd type="none" w="med" len="med"/>
            <a:tailEnd type="none" w="med" len="med"/>
          </a:ln>
          <a:effectLst/>
        </p:spPr>
      </p:cxnSp>
      <p:sp>
        <p:nvSpPr>
          <p:cNvPr id="36" name="Title 35"/>
          <p:cNvSpPr>
            <a:spLocks noGrp="1"/>
          </p:cNvSpPr>
          <p:nvPr>
            <p:ph type="title"/>
          </p:nvPr>
        </p:nvSpPr>
        <p:spPr/>
        <p:txBody>
          <a:bodyPr/>
          <a:lstStyle/>
          <a:p>
            <a:r>
              <a:rPr lang="en-US" dirty="0" smtClean="0"/>
              <a:t>~5% of all Plastics contain Flame Retardants</a:t>
            </a:r>
            <a:endParaRPr lang="en-US" dirty="0"/>
          </a:p>
        </p:txBody>
      </p:sp>
      <p:sp>
        <p:nvSpPr>
          <p:cNvPr id="33" name="TextBox 9"/>
          <p:cNvSpPr txBox="1"/>
          <p:nvPr/>
        </p:nvSpPr>
        <p:spPr bwMode="ltGray">
          <a:xfrm>
            <a:off x="1630680" y="6336664"/>
            <a:ext cx="6492240" cy="341632"/>
          </a:xfrm>
          <a:prstGeom prst="rect">
            <a:avLst/>
          </a:prstGeom>
          <a:solidFill>
            <a:srgbClr val="0077C0"/>
          </a:solidFill>
          <a:ln w="19050">
            <a:solidFill>
              <a:schemeClr val="tx1"/>
            </a:solidFill>
            <a:miter lim="800000"/>
            <a:headEnd type="none" w="sm" len="sm"/>
            <a:tailEnd type="none" w="sm" len="sm"/>
          </a:ln>
          <a:effectLst>
            <a:outerShdw dist="81320" dir="3080412" algn="ctr" rotWithShape="0">
              <a:schemeClr val="bg2"/>
            </a:outerShdw>
          </a:effectLst>
        </p:spPr>
        <p:txBody>
          <a:bodyPr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90000"/>
              </a:lnSpc>
              <a:spcBef>
                <a:spcPct val="40000"/>
              </a:spcBef>
              <a:spcAft>
                <a:spcPct val="0"/>
              </a:spcAft>
              <a:buClr>
                <a:srgbClr val="38AB5D"/>
              </a:buClr>
              <a:buSzPct val="150000"/>
            </a:pPr>
            <a:r>
              <a:rPr lang="en-US" b="1" u="none" dirty="0" smtClean="0">
                <a:solidFill>
                  <a:schemeClr val="bg1"/>
                </a:solidFill>
                <a:latin typeface="Arial" charset="0"/>
                <a:sym typeface="Symbol" pitchFamily="18" charset="2"/>
              </a:rPr>
              <a:t>Average Annual Growth Rate of Flame Retardants ~6-7%</a:t>
            </a:r>
          </a:p>
        </p:txBody>
      </p:sp>
      <p:pic>
        <p:nvPicPr>
          <p:cNvPr id="1391619" name="Picture 3"/>
          <p:cNvPicPr>
            <a:picLocks noChangeArrowheads="1"/>
          </p:cNvPicPr>
          <p:nvPr/>
        </p:nvPicPr>
        <p:blipFill>
          <a:blip r:embed="rId17" cstate="screen"/>
          <a:srcRect/>
          <a:stretch>
            <a:fillRect/>
          </a:stretch>
        </p:blipFill>
        <p:spPr bwMode="auto">
          <a:xfrm>
            <a:off x="6922008" y="5029200"/>
            <a:ext cx="1764792" cy="914400"/>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UPET Applications</a:t>
            </a:r>
            <a:endParaRPr lang="en-US" dirty="0"/>
          </a:p>
        </p:txBody>
      </p:sp>
      <p:graphicFrame>
        <p:nvGraphicFramePr>
          <p:cNvPr id="6" name="Table 5"/>
          <p:cNvGraphicFramePr>
            <a:graphicFrameLocks noGrp="1"/>
          </p:cNvGraphicFramePr>
          <p:nvPr/>
        </p:nvGraphicFramePr>
        <p:xfrm>
          <a:off x="550862" y="1447800"/>
          <a:ext cx="8440737" cy="3211252"/>
        </p:xfrm>
        <a:graphic>
          <a:graphicData uri="http://schemas.openxmlformats.org/drawingml/2006/table">
            <a:tbl>
              <a:tblPr firstRow="1" bandRow="1">
                <a:tableStyleId>{6E25E649-3F16-4E02-A733-19D2CDBF48F0}</a:tableStyleId>
              </a:tblPr>
              <a:tblGrid>
                <a:gridCol w="1887538"/>
                <a:gridCol w="2036664"/>
                <a:gridCol w="1729499"/>
                <a:gridCol w="2787036"/>
              </a:tblGrid>
              <a:tr h="685800">
                <a:tc>
                  <a:txBody>
                    <a:bodyPr/>
                    <a:lstStyle/>
                    <a:p>
                      <a:endParaRPr lang="en-US" sz="1600" dirty="0" smtClean="0"/>
                    </a:p>
                    <a:p>
                      <a:r>
                        <a:rPr lang="en-US" sz="1600" dirty="0" smtClean="0"/>
                        <a:t>Application</a:t>
                      </a:r>
                      <a:endParaRPr lang="en-US" sz="1600" dirty="0"/>
                    </a:p>
                  </a:txBody>
                  <a:tcPr>
                    <a:solidFill>
                      <a:srgbClr val="0070C0"/>
                    </a:solidFill>
                  </a:tcPr>
                </a:tc>
                <a:tc>
                  <a:txBody>
                    <a:bodyPr/>
                    <a:lstStyle/>
                    <a:p>
                      <a:endParaRPr lang="en-US" sz="1600" dirty="0" smtClean="0"/>
                    </a:p>
                    <a:p>
                      <a:r>
                        <a:rPr lang="en-US" sz="1600" dirty="0" smtClean="0"/>
                        <a:t>Examples </a:t>
                      </a:r>
                      <a:endParaRPr lang="en-US" sz="1600" dirty="0"/>
                    </a:p>
                  </a:txBody>
                  <a:tcPr>
                    <a:solidFill>
                      <a:srgbClr val="0070C0"/>
                    </a:solidFill>
                  </a:tcPr>
                </a:tc>
                <a:tc>
                  <a:txBody>
                    <a:bodyPr/>
                    <a:lstStyle/>
                    <a:p>
                      <a:r>
                        <a:rPr lang="en-US" sz="1600" dirty="0" smtClean="0"/>
                        <a:t> </a:t>
                      </a:r>
                    </a:p>
                    <a:p>
                      <a:r>
                        <a:rPr lang="en-US" sz="1600" dirty="0" smtClean="0"/>
                        <a:t>Competitive Products</a:t>
                      </a:r>
                      <a:r>
                        <a:rPr lang="en-US" sz="1600" baseline="0" dirty="0" smtClean="0"/>
                        <a:t> </a:t>
                      </a:r>
                      <a:endParaRPr lang="en-US" sz="1600" dirty="0" smtClean="0"/>
                    </a:p>
                  </a:txBody>
                  <a:tcPr>
                    <a:solidFill>
                      <a:srgbClr val="0070C0"/>
                    </a:solidFill>
                  </a:tcPr>
                </a:tc>
                <a:tc>
                  <a:txBody>
                    <a:bodyPr/>
                    <a:lstStyle/>
                    <a:p>
                      <a:endParaRPr lang="en-US" sz="1600" dirty="0" smtClean="0"/>
                    </a:p>
                    <a:p>
                      <a:r>
                        <a:rPr lang="en-US" sz="1600" dirty="0" smtClean="0"/>
                        <a:t>Benefits</a:t>
                      </a:r>
                      <a:r>
                        <a:rPr lang="en-US" sz="1600" baseline="0" dirty="0" smtClean="0"/>
                        <a:t> of </a:t>
                      </a:r>
                    </a:p>
                    <a:p>
                      <a:r>
                        <a:rPr lang="en-US" sz="1600" baseline="0" dirty="0" smtClean="0"/>
                        <a:t>NOFIA OL5000</a:t>
                      </a:r>
                      <a:endParaRPr lang="en-US" sz="1600" dirty="0"/>
                    </a:p>
                  </a:txBody>
                  <a:tcPr>
                    <a:solidFill>
                      <a:srgbClr val="0070C0"/>
                    </a:solidFill>
                  </a:tcPr>
                </a:tc>
              </a:tr>
              <a:tr h="605212">
                <a:tc>
                  <a:txBody>
                    <a:bodyPr/>
                    <a:lstStyle/>
                    <a:p>
                      <a:r>
                        <a:rPr lang="en-US" sz="1500" dirty="0" smtClean="0"/>
                        <a:t>Transparent</a:t>
                      </a:r>
                      <a:r>
                        <a:rPr lang="en-US" sz="1500" baseline="0" dirty="0" smtClean="0"/>
                        <a:t> </a:t>
                      </a:r>
                    </a:p>
                  </a:txBody>
                  <a:tcPr/>
                </a:tc>
                <a:tc>
                  <a:txBody>
                    <a:bodyPr/>
                    <a:lstStyle/>
                    <a:p>
                      <a:r>
                        <a:rPr lang="en-US" sz="1500" dirty="0" smtClean="0"/>
                        <a:t>sky</a:t>
                      </a:r>
                      <a:r>
                        <a:rPr lang="en-US" sz="1500" baseline="0" dirty="0" smtClean="0"/>
                        <a:t> lights </a:t>
                      </a:r>
                      <a:endParaRPr lang="en-US" sz="1500" dirty="0"/>
                    </a:p>
                  </a:txBody>
                  <a:tcPr/>
                </a:tc>
                <a:tc>
                  <a:txBody>
                    <a:bodyPr/>
                    <a:lstStyle/>
                    <a:p>
                      <a:r>
                        <a:rPr lang="en-US" sz="1500" dirty="0" smtClean="0"/>
                        <a:t>RDP,</a:t>
                      </a:r>
                      <a:r>
                        <a:rPr lang="en-US" sz="1500" baseline="0" dirty="0" smtClean="0"/>
                        <a:t> TEP</a:t>
                      </a:r>
                      <a:endParaRPr lang="en-US" sz="1500" dirty="0"/>
                    </a:p>
                  </a:txBody>
                  <a:tcPr/>
                </a:tc>
                <a:tc>
                  <a:txBody>
                    <a:bodyPr/>
                    <a:lstStyle/>
                    <a:p>
                      <a:r>
                        <a:rPr lang="en-US" sz="1500" dirty="0" smtClean="0"/>
                        <a:t>Improved strength</a:t>
                      </a:r>
                      <a:endParaRPr lang="en-US" sz="1500" dirty="0"/>
                    </a:p>
                  </a:txBody>
                  <a:tcPr/>
                </a:tc>
              </a:tr>
              <a:tr h="621569">
                <a:tc>
                  <a:txBody>
                    <a:bodyPr/>
                    <a:lstStyle/>
                    <a:p>
                      <a:r>
                        <a:rPr lang="en-US" sz="1500" dirty="0" smtClean="0"/>
                        <a:t>Structural</a:t>
                      </a:r>
                      <a:r>
                        <a:rPr lang="en-US" sz="1500" baseline="0" dirty="0" smtClean="0"/>
                        <a:t> panels</a:t>
                      </a:r>
                    </a:p>
                    <a:p>
                      <a:endParaRPr lang="en-US" sz="1500" dirty="0"/>
                    </a:p>
                  </a:txBody>
                  <a:tcPr/>
                </a:tc>
                <a:tc>
                  <a:txBody>
                    <a:bodyPr/>
                    <a:lstStyle/>
                    <a:p>
                      <a:r>
                        <a:rPr lang="en-US" sz="1500" baseline="0" dirty="0" smtClean="0"/>
                        <a:t>transportation -trains, boats, buses</a:t>
                      </a:r>
                      <a:endParaRPr lang="en-US" sz="15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t>APP,</a:t>
                      </a:r>
                      <a:r>
                        <a:rPr lang="en-US" sz="1500" baseline="0" dirty="0" smtClean="0"/>
                        <a:t> RDP  </a:t>
                      </a:r>
                    </a:p>
                    <a:p>
                      <a:pPr marL="0" marR="0" indent="0" algn="l" defTabSz="914400" rtl="0" eaLnBrk="1" fontAlgn="auto" latinLnBrk="0" hangingPunct="1">
                        <a:lnSpc>
                          <a:spcPct val="100000"/>
                        </a:lnSpc>
                        <a:spcBef>
                          <a:spcPts val="0"/>
                        </a:spcBef>
                        <a:spcAft>
                          <a:spcPts val="0"/>
                        </a:spcAft>
                        <a:buClrTx/>
                        <a:buSzTx/>
                        <a:buFontTx/>
                        <a:buNone/>
                        <a:tabLst/>
                        <a:defRPr/>
                      </a:pPr>
                      <a:r>
                        <a:rPr lang="en-US" sz="1500" baseline="0" dirty="0" smtClean="0"/>
                        <a:t>(with ATH)</a:t>
                      </a:r>
                      <a:endParaRPr lang="en-US" sz="1500" dirty="0"/>
                    </a:p>
                  </a:txBody>
                  <a:tcPr/>
                </a:tc>
                <a:tc>
                  <a:txBody>
                    <a:bodyPr/>
                    <a:lstStyle/>
                    <a:p>
                      <a:r>
                        <a:rPr lang="en-US" sz="1500" dirty="0" smtClean="0"/>
                        <a:t>Improved</a:t>
                      </a:r>
                      <a:r>
                        <a:rPr lang="en-US" sz="1500" baseline="0" dirty="0" smtClean="0"/>
                        <a:t>:</a:t>
                      </a:r>
                    </a:p>
                    <a:p>
                      <a:pPr>
                        <a:buFont typeface="Arial" pitchFamily="34" charset="0"/>
                        <a:buChar char="•"/>
                      </a:pPr>
                      <a:r>
                        <a:rPr lang="en-US" sz="1500" baseline="0" dirty="0" smtClean="0"/>
                        <a:t>  tensile strength</a:t>
                      </a:r>
                    </a:p>
                    <a:p>
                      <a:pPr>
                        <a:buFont typeface="Arial" pitchFamily="34" charset="0"/>
                        <a:buChar char="•"/>
                      </a:pPr>
                      <a:r>
                        <a:rPr lang="en-US" sz="1500" baseline="0" dirty="0" smtClean="0"/>
                        <a:t>  HDT (+20-23°C)</a:t>
                      </a:r>
                    </a:p>
                    <a:p>
                      <a:pPr>
                        <a:buFont typeface="Arial" pitchFamily="34" charset="0"/>
                        <a:buChar char="•"/>
                      </a:pPr>
                      <a:r>
                        <a:rPr lang="en-US" sz="1500" baseline="0" dirty="0" smtClean="0"/>
                        <a:t>  pot life (3 days </a:t>
                      </a:r>
                      <a:r>
                        <a:rPr lang="en-US" sz="1500" baseline="0" dirty="0" err="1" smtClean="0"/>
                        <a:t>vs</a:t>
                      </a:r>
                      <a:r>
                        <a:rPr lang="en-US" sz="1500" baseline="0" dirty="0" smtClean="0"/>
                        <a:t> 1 day)</a:t>
                      </a:r>
                      <a:endParaRPr lang="en-US" sz="1500" dirty="0"/>
                    </a:p>
                  </a:txBody>
                  <a:tcPr/>
                </a:tc>
              </a:tr>
              <a:tr h="621569">
                <a:tc>
                  <a:txBody>
                    <a:bodyPr/>
                    <a:lstStyle/>
                    <a:p>
                      <a:r>
                        <a:rPr lang="en-US" sz="1500" dirty="0" smtClean="0"/>
                        <a:t>Building and construction</a:t>
                      </a:r>
                      <a:r>
                        <a:rPr lang="en-US" sz="1500" baseline="0" dirty="0" smtClean="0"/>
                        <a:t> </a:t>
                      </a:r>
                      <a:endParaRPr lang="en-US" sz="1500" dirty="0"/>
                    </a:p>
                  </a:txBody>
                  <a:tcPr/>
                </a:tc>
                <a:tc>
                  <a:txBody>
                    <a:bodyPr/>
                    <a:lstStyle/>
                    <a:p>
                      <a:r>
                        <a:rPr lang="en-US" sz="1500" dirty="0" smtClean="0"/>
                        <a:t>decorative laminates</a:t>
                      </a:r>
                    </a:p>
                    <a:p>
                      <a:r>
                        <a:rPr lang="en-US" sz="1500" dirty="0" smtClean="0"/>
                        <a:t>architectural</a:t>
                      </a:r>
                      <a:r>
                        <a:rPr lang="en-US" sz="1500" baseline="0" dirty="0" smtClean="0"/>
                        <a:t> panels</a:t>
                      </a:r>
                      <a:endParaRPr lang="en-US" sz="1500" dirty="0"/>
                    </a:p>
                  </a:txBody>
                  <a:tcPr/>
                </a:tc>
                <a:tc>
                  <a:txBody>
                    <a:bodyPr/>
                    <a:lstStyle/>
                    <a:p>
                      <a:r>
                        <a:rPr lang="en-US" sz="1500" dirty="0" smtClean="0"/>
                        <a:t>Halogenated</a:t>
                      </a:r>
                      <a:endParaRPr lang="en-US" sz="1500" dirty="0"/>
                    </a:p>
                  </a:txBody>
                  <a:tcPr/>
                </a:tc>
                <a:tc>
                  <a:txBody>
                    <a:bodyPr/>
                    <a:lstStyle/>
                    <a:p>
                      <a:pPr>
                        <a:buFont typeface="Arial" pitchFamily="34" charset="0"/>
                        <a:buChar char="•"/>
                      </a:pPr>
                      <a:r>
                        <a:rPr lang="en-US" sz="1500" dirty="0" smtClean="0"/>
                        <a:t>  Non-blooming</a:t>
                      </a:r>
                    </a:p>
                    <a:p>
                      <a:pPr marL="168275" indent="-168275">
                        <a:buFont typeface="Arial" pitchFamily="34" charset="0"/>
                        <a:buChar char="•"/>
                      </a:pPr>
                      <a:r>
                        <a:rPr lang="en-US" sz="1500" baseline="0" dirty="0" smtClean="0"/>
                        <a:t>Improved resistance to humidity</a:t>
                      </a:r>
                      <a:endParaRPr lang="en-US" sz="1500" dirty="0"/>
                    </a:p>
                  </a:txBody>
                  <a:tcPr/>
                </a:tc>
              </a:tr>
            </a:tbl>
          </a:graphicData>
        </a:graphic>
      </p:graphicFrame>
      <p:sp>
        <p:nvSpPr>
          <p:cNvPr id="9239" name="Rectangle 6"/>
          <p:cNvSpPr>
            <a:spLocks noChangeArrowheads="1"/>
          </p:cNvSpPr>
          <p:nvPr/>
        </p:nvSpPr>
        <p:spPr bwMode="auto">
          <a:xfrm>
            <a:off x="550863" y="5105400"/>
            <a:ext cx="8516937" cy="523220"/>
          </a:xfrm>
          <a:prstGeom prst="rect">
            <a:avLst/>
          </a:prstGeom>
          <a:noFill/>
          <a:ln w="9525">
            <a:noFill/>
            <a:miter lim="800000"/>
            <a:headEnd/>
            <a:tailEnd/>
          </a:ln>
        </p:spPr>
        <p:txBody>
          <a:bodyPr wrap="square">
            <a:spAutoFit/>
          </a:bodyPr>
          <a:lstStyle/>
          <a:p>
            <a:r>
              <a:rPr lang="en-US" sz="1400" b="0" dirty="0"/>
              <a:t>Passed FR tests: </a:t>
            </a:r>
          </a:p>
          <a:p>
            <a:r>
              <a:rPr lang="en-US" sz="1400" b="0" u="none" dirty="0"/>
              <a:t>DIN 5510-2 (S4, ST2 and SR2) and also NFF 16.01 (MIFI &amp; MIFO) with OL5000/ATH </a:t>
            </a:r>
            <a:r>
              <a:rPr lang="en-US" sz="1400" b="0" u="none" dirty="0" smtClean="0"/>
              <a:t>system.</a:t>
            </a:r>
            <a:endParaRPr lang="en-US" sz="1400" b="0" u="none"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smtClean="0"/>
              <a:t>UPET Panels containing OL5000 pass ASTM E162</a:t>
            </a:r>
            <a:endParaRPr lang="en-US" dirty="0"/>
          </a:p>
        </p:txBody>
      </p:sp>
      <p:pic>
        <p:nvPicPr>
          <p:cNvPr id="41990" name="Picture 8" descr="G:\FRX\Photos\IMG_2851.JPG"/>
          <p:cNvPicPr>
            <a:picLocks noChangeAspect="1" noChangeArrowheads="1"/>
          </p:cNvPicPr>
          <p:nvPr/>
        </p:nvPicPr>
        <p:blipFill>
          <a:blip r:embed="rId2" cstate="screen"/>
          <a:srcRect/>
          <a:stretch>
            <a:fillRect/>
          </a:stretch>
        </p:blipFill>
        <p:spPr bwMode="auto">
          <a:xfrm>
            <a:off x="550863" y="1295400"/>
            <a:ext cx="3054350" cy="4648200"/>
          </a:xfrm>
          <a:prstGeom prst="rect">
            <a:avLst/>
          </a:prstGeom>
          <a:noFill/>
          <a:ln w="9525">
            <a:noFill/>
            <a:miter lim="800000"/>
            <a:headEnd/>
            <a:tailEnd/>
          </a:ln>
        </p:spPr>
      </p:pic>
      <p:sp>
        <p:nvSpPr>
          <p:cNvPr id="41991" name="TextBox 5"/>
          <p:cNvSpPr txBox="1">
            <a:spLocks noChangeArrowheads="1"/>
          </p:cNvSpPr>
          <p:nvPr/>
        </p:nvSpPr>
        <p:spPr bwMode="auto">
          <a:xfrm>
            <a:off x="855663" y="1876425"/>
            <a:ext cx="1143000" cy="400110"/>
          </a:xfrm>
          <a:prstGeom prst="rect">
            <a:avLst/>
          </a:prstGeom>
          <a:solidFill>
            <a:srgbClr val="0077C0"/>
          </a:solidFill>
          <a:ln w="9525">
            <a:noFill/>
            <a:miter lim="800000"/>
            <a:headEnd/>
            <a:tailEnd/>
          </a:ln>
        </p:spPr>
        <p:txBody>
          <a:bodyPr>
            <a:spAutoFit/>
          </a:bodyPr>
          <a:lstStyle/>
          <a:p>
            <a:r>
              <a:rPr lang="en-US" sz="2000" u="none" dirty="0" smtClean="0">
                <a:solidFill>
                  <a:schemeClr val="bg1"/>
                </a:solidFill>
              </a:rPr>
              <a:t>Control</a:t>
            </a:r>
            <a:r>
              <a:rPr lang="en-US" sz="2000" dirty="0" smtClean="0">
                <a:solidFill>
                  <a:schemeClr val="bg1"/>
                </a:solidFill>
              </a:rPr>
              <a:t>     </a:t>
            </a:r>
            <a:endParaRPr lang="en-US" sz="2000" dirty="0">
              <a:solidFill>
                <a:schemeClr val="bg1"/>
              </a:solidFill>
            </a:endParaRPr>
          </a:p>
        </p:txBody>
      </p:sp>
      <p:sp>
        <p:nvSpPr>
          <p:cNvPr id="41992" name="Rectangle 6"/>
          <p:cNvSpPr>
            <a:spLocks noChangeArrowheads="1"/>
          </p:cNvSpPr>
          <p:nvPr/>
        </p:nvSpPr>
        <p:spPr bwMode="auto">
          <a:xfrm>
            <a:off x="2151063" y="1876425"/>
            <a:ext cx="982961" cy="400110"/>
          </a:xfrm>
          <a:prstGeom prst="rect">
            <a:avLst/>
          </a:prstGeom>
          <a:solidFill>
            <a:srgbClr val="0077C0"/>
          </a:solidFill>
          <a:ln w="9525">
            <a:noFill/>
            <a:miter lim="800000"/>
            <a:headEnd/>
            <a:tailEnd/>
          </a:ln>
        </p:spPr>
        <p:txBody>
          <a:bodyPr wrap="none">
            <a:spAutoFit/>
          </a:bodyPr>
          <a:lstStyle/>
          <a:p>
            <a:r>
              <a:rPr lang="en-US" sz="2000" u="none" dirty="0" smtClean="0">
                <a:solidFill>
                  <a:schemeClr val="bg1"/>
                </a:solidFill>
              </a:rPr>
              <a:t>NOFIA</a:t>
            </a:r>
            <a:endParaRPr lang="en-US" sz="2000" dirty="0"/>
          </a:p>
        </p:txBody>
      </p:sp>
      <p:graphicFrame>
        <p:nvGraphicFramePr>
          <p:cNvPr id="9" name="Chart 8"/>
          <p:cNvGraphicFramePr/>
          <p:nvPr/>
        </p:nvGraphicFramePr>
        <p:xfrm>
          <a:off x="3886200" y="2057400"/>
          <a:ext cx="5181600"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0"/>
          <p:cNvSpPr>
            <a:spLocks noChangeArrowheads="1"/>
          </p:cNvSpPr>
          <p:nvPr/>
        </p:nvSpPr>
        <p:spPr bwMode="auto">
          <a:xfrm>
            <a:off x="7848600" y="3886200"/>
            <a:ext cx="914400" cy="346075"/>
          </a:xfrm>
          <a:prstGeom prst="rect">
            <a:avLst/>
          </a:prstGeom>
          <a:solidFill>
            <a:srgbClr val="99FF33"/>
          </a:solidFill>
          <a:ln w="9525" algn="ctr">
            <a:solidFill>
              <a:schemeClr val="tx2"/>
            </a:solidFill>
            <a:round/>
            <a:headEnd/>
            <a:tailEnd/>
          </a:ln>
        </p:spPr>
        <p:txBody>
          <a:bodyPr wrap="none" anchor="ctr"/>
          <a:lstStyle/>
          <a:p>
            <a:pPr marL="230188" indent="-230188">
              <a:lnSpc>
                <a:spcPct val="90000"/>
              </a:lnSpc>
              <a:spcBef>
                <a:spcPct val="40000"/>
              </a:spcBef>
              <a:buClr>
                <a:srgbClr val="38AB5D"/>
              </a:buClr>
              <a:buSzPct val="150000"/>
            </a:pPr>
            <a:r>
              <a:rPr lang="en-US" b="0" u="none" dirty="0"/>
              <a:t>Class A </a:t>
            </a:r>
          </a:p>
        </p:txBody>
      </p:sp>
      <p:cxnSp>
        <p:nvCxnSpPr>
          <p:cNvPr id="14" name="Straight Arrow Connector 13"/>
          <p:cNvCxnSpPr/>
          <p:nvPr/>
        </p:nvCxnSpPr>
        <p:spPr bwMode="auto">
          <a:xfrm flipV="1">
            <a:off x="5943600" y="5334000"/>
            <a:ext cx="2560320" cy="0"/>
          </a:xfrm>
          <a:prstGeom prst="straightConnector1">
            <a:avLst/>
          </a:prstGeom>
          <a:solidFill>
            <a:srgbClr val="FFCC00"/>
          </a:solidFill>
          <a:ln w="9525" cap="flat" cmpd="sng" algn="ctr">
            <a:solidFill>
              <a:schemeClr val="bg1"/>
            </a:solidFill>
            <a:prstDash val="solid"/>
            <a:round/>
            <a:headEnd type="none" w="med" len="med"/>
            <a:tailEnd type="arrow"/>
          </a:ln>
          <a:effectLst/>
        </p:spPr>
      </p:cxnSp>
      <p:sp>
        <p:nvSpPr>
          <p:cNvPr id="15" name="Rectangle 10"/>
          <p:cNvSpPr>
            <a:spLocks noChangeArrowheads="1"/>
          </p:cNvSpPr>
          <p:nvPr/>
        </p:nvSpPr>
        <p:spPr bwMode="auto">
          <a:xfrm>
            <a:off x="5867400" y="3886200"/>
            <a:ext cx="1676400" cy="346075"/>
          </a:xfrm>
          <a:prstGeom prst="rect">
            <a:avLst/>
          </a:prstGeom>
          <a:solidFill>
            <a:srgbClr val="FFFF00"/>
          </a:solidFill>
          <a:ln w="9525" algn="ctr">
            <a:solidFill>
              <a:schemeClr val="tx2"/>
            </a:solidFill>
            <a:round/>
            <a:headEnd/>
            <a:tailEnd/>
          </a:ln>
        </p:spPr>
        <p:txBody>
          <a:bodyPr wrap="none" anchor="ctr"/>
          <a:lstStyle/>
          <a:p>
            <a:pPr marL="230188" indent="-230188" algn="ctr">
              <a:lnSpc>
                <a:spcPct val="90000"/>
              </a:lnSpc>
              <a:spcBef>
                <a:spcPct val="40000"/>
              </a:spcBef>
              <a:buClr>
                <a:srgbClr val="38AB5D"/>
              </a:buClr>
              <a:buSzPct val="150000"/>
            </a:pPr>
            <a:r>
              <a:rPr lang="en-US" b="0" u="none" dirty="0"/>
              <a:t>Class </a:t>
            </a:r>
            <a:r>
              <a:rPr lang="en-US" b="0" u="none" dirty="0" smtClean="0"/>
              <a:t>B </a:t>
            </a:r>
            <a:endParaRPr lang="en-US" b="0" u="none" dirty="0"/>
          </a:p>
        </p:txBody>
      </p:sp>
      <p:sp>
        <p:nvSpPr>
          <p:cNvPr id="16" name="TextBox 15"/>
          <p:cNvSpPr txBox="1"/>
          <p:nvPr/>
        </p:nvSpPr>
        <p:spPr>
          <a:xfrm>
            <a:off x="4800600" y="5419923"/>
            <a:ext cx="577081" cy="307777"/>
          </a:xfrm>
          <a:prstGeom prst="rect">
            <a:avLst/>
          </a:prstGeom>
          <a:noFill/>
        </p:spPr>
        <p:txBody>
          <a:bodyPr wrap="none" lIns="0" rIns="0" rtlCol="0">
            <a:spAutoFit/>
          </a:bodyPr>
          <a:lstStyle/>
          <a:p>
            <a:r>
              <a:rPr lang="en-US" sz="1400" b="0" u="none" dirty="0" smtClean="0">
                <a:solidFill>
                  <a:schemeClr val="bg1"/>
                </a:solidFill>
              </a:rPr>
              <a:t>Control</a:t>
            </a:r>
          </a:p>
        </p:txBody>
      </p:sp>
      <p:pic>
        <p:nvPicPr>
          <p:cNvPr id="1604610" name="Picture 2"/>
          <p:cNvPicPr>
            <a:picLocks noChangeAspect="1" noChangeArrowheads="1"/>
          </p:cNvPicPr>
          <p:nvPr/>
        </p:nvPicPr>
        <p:blipFill>
          <a:blip r:embed="rId4" cstate="screen"/>
          <a:srcRect/>
          <a:stretch>
            <a:fillRect/>
          </a:stretch>
        </p:blipFill>
        <p:spPr bwMode="auto">
          <a:xfrm>
            <a:off x="5287963" y="1284727"/>
            <a:ext cx="2560637" cy="69647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bwMode="ltGray"/>
        <p:txBody>
          <a:bodyPr/>
          <a:lstStyle/>
          <a:p>
            <a:pPr>
              <a:spcBef>
                <a:spcPts val="0"/>
              </a:spcBef>
            </a:pPr>
            <a:endParaRPr lang="en-US" sz="2400" dirty="0" smtClean="0"/>
          </a:p>
          <a:p>
            <a:pPr>
              <a:spcBef>
                <a:spcPts val="0"/>
              </a:spcBef>
            </a:pPr>
            <a:r>
              <a:rPr lang="en-US" sz="2400" dirty="0" smtClean="0">
                <a:solidFill>
                  <a:schemeClr val="accent2">
                    <a:lumMod val="40000"/>
                    <a:lumOff val="60000"/>
                  </a:schemeClr>
                </a:solidFill>
              </a:rPr>
              <a:t>General Introduction and Company Profile</a:t>
            </a:r>
          </a:p>
          <a:p>
            <a:r>
              <a:rPr lang="en-US" sz="2400" dirty="0" smtClean="0">
                <a:solidFill>
                  <a:schemeClr val="accent2">
                    <a:lumMod val="40000"/>
                    <a:lumOff val="60000"/>
                  </a:schemeClr>
                </a:solidFill>
              </a:rPr>
              <a:t>Product Introduction</a:t>
            </a:r>
          </a:p>
          <a:p>
            <a:r>
              <a:rPr lang="en-US" sz="2400" dirty="0" smtClean="0">
                <a:solidFill>
                  <a:schemeClr val="accent2">
                    <a:lumMod val="40000"/>
                    <a:lumOff val="60000"/>
                  </a:schemeClr>
                </a:solidFill>
              </a:rPr>
              <a:t>Applications</a:t>
            </a:r>
          </a:p>
          <a:p>
            <a:pPr>
              <a:spcBef>
                <a:spcPts val="600"/>
              </a:spcBef>
              <a:tabLst>
                <a:tab pos="228600" algn="l"/>
              </a:tabLst>
            </a:pPr>
            <a:r>
              <a:rPr lang="en-US" sz="2000" b="0" dirty="0" smtClean="0">
                <a:solidFill>
                  <a:schemeClr val="accent2">
                    <a:lumMod val="40000"/>
                    <a:lumOff val="60000"/>
                  </a:schemeClr>
                </a:solidFill>
              </a:rPr>
              <a:t>	- Fibers</a:t>
            </a:r>
          </a:p>
          <a:p>
            <a:pPr>
              <a:spcBef>
                <a:spcPts val="600"/>
              </a:spcBef>
              <a:tabLst>
                <a:tab pos="228600" algn="l"/>
              </a:tabLst>
            </a:pPr>
            <a:r>
              <a:rPr lang="en-US" sz="2000" b="0" dirty="0" smtClean="0">
                <a:solidFill>
                  <a:schemeClr val="accent2">
                    <a:lumMod val="40000"/>
                    <a:lumOff val="60000"/>
                  </a:schemeClr>
                </a:solidFill>
              </a:rPr>
              <a:t>	- Thermoplastic Polyurethane (TPU)</a:t>
            </a:r>
          </a:p>
          <a:p>
            <a:pPr>
              <a:spcBef>
                <a:spcPts val="600"/>
              </a:spcBef>
              <a:tabLst>
                <a:tab pos="228600" algn="l"/>
              </a:tabLst>
            </a:pPr>
            <a:r>
              <a:rPr lang="en-US" sz="2000" b="0" dirty="0" smtClean="0">
                <a:solidFill>
                  <a:schemeClr val="accent2">
                    <a:lumMod val="40000"/>
                    <a:lumOff val="60000"/>
                  </a:schemeClr>
                </a:solidFill>
              </a:rPr>
              <a:t>	- Polycarbonate (PC)</a:t>
            </a:r>
          </a:p>
          <a:p>
            <a:pPr>
              <a:spcBef>
                <a:spcPts val="600"/>
              </a:spcBef>
              <a:tabLst>
                <a:tab pos="228600" algn="l"/>
              </a:tabLst>
            </a:pPr>
            <a:r>
              <a:rPr lang="en-US" sz="2000" b="0" dirty="0" smtClean="0">
                <a:solidFill>
                  <a:schemeClr val="accent2">
                    <a:lumMod val="40000"/>
                    <a:lumOff val="60000"/>
                  </a:schemeClr>
                </a:solidFill>
              </a:rPr>
              <a:t>	- </a:t>
            </a:r>
            <a:r>
              <a:rPr lang="en-US" sz="2000" b="0" dirty="0" err="1" smtClean="0">
                <a:solidFill>
                  <a:schemeClr val="accent2">
                    <a:lumMod val="40000"/>
                    <a:lumOff val="60000"/>
                  </a:schemeClr>
                </a:solidFill>
              </a:rPr>
              <a:t>Thermosets</a:t>
            </a:r>
            <a:endParaRPr lang="en-US" sz="2000" b="0" dirty="0" smtClean="0">
              <a:solidFill>
                <a:schemeClr val="accent2">
                  <a:lumMod val="40000"/>
                  <a:lumOff val="60000"/>
                </a:schemeClr>
              </a:solidFill>
            </a:endParaRPr>
          </a:p>
          <a:p>
            <a:r>
              <a:rPr lang="en-US" sz="2400" dirty="0" smtClean="0"/>
              <a:t>Recap and Future Outlook</a:t>
            </a:r>
            <a:endParaRPr lang="en-US" sz="2400"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p:txBody>
          <a:bodyPr/>
          <a:lstStyle/>
          <a:p>
            <a:r>
              <a:rPr lang="en-US" dirty="0" smtClean="0"/>
              <a:t>Current markets/polymer systems</a:t>
            </a:r>
            <a:endParaRPr lang="en-US" dirty="0"/>
          </a:p>
        </p:txBody>
      </p:sp>
      <p:sp>
        <p:nvSpPr>
          <p:cNvPr id="118" name="TextBox 117"/>
          <p:cNvSpPr txBox="1"/>
          <p:nvPr/>
        </p:nvSpPr>
        <p:spPr bwMode="ltGray">
          <a:xfrm>
            <a:off x="995680" y="1143000"/>
            <a:ext cx="1920240" cy="286232"/>
          </a:xfrm>
          <a:prstGeom prst="rect">
            <a:avLst/>
          </a:prstGeom>
          <a:solidFill>
            <a:srgbClr val="0077C0"/>
          </a:solidFill>
        </p:spPr>
        <p:txBody>
          <a:bodyPr wrap="none" rtlCol="0">
            <a:noAutofit/>
          </a:bodyPr>
          <a:lstStyle/>
          <a:p>
            <a:pPr algn="ctr"/>
            <a:r>
              <a:rPr lang="en-US" sz="1400" u="none" dirty="0" smtClean="0">
                <a:solidFill>
                  <a:schemeClr val="bg1"/>
                </a:solidFill>
                <a:latin typeface="Verdana" pitchFamily="34" charset="0"/>
                <a:ea typeface="Verdana" pitchFamily="34" charset="0"/>
                <a:cs typeface="Verdana" pitchFamily="34" charset="0"/>
              </a:rPr>
              <a:t>Nofia HM1100</a:t>
            </a:r>
          </a:p>
        </p:txBody>
      </p:sp>
      <p:sp>
        <p:nvSpPr>
          <p:cNvPr id="119" name="TextBox 118"/>
          <p:cNvSpPr txBox="1"/>
          <p:nvPr/>
        </p:nvSpPr>
        <p:spPr bwMode="ltGray">
          <a:xfrm>
            <a:off x="3840480" y="1143000"/>
            <a:ext cx="1920240" cy="286232"/>
          </a:xfrm>
          <a:prstGeom prst="rect">
            <a:avLst/>
          </a:prstGeom>
          <a:solidFill>
            <a:srgbClr val="0077C0"/>
          </a:solidFill>
        </p:spPr>
        <p:txBody>
          <a:bodyPr wrap="none" rtlCol="0">
            <a:noAutofit/>
          </a:bodyPr>
          <a:lstStyle/>
          <a:p>
            <a:pPr algn="ctr"/>
            <a:r>
              <a:rPr lang="en-US" sz="1400" u="none" dirty="0" smtClean="0">
                <a:solidFill>
                  <a:schemeClr val="bg1"/>
                </a:solidFill>
                <a:latin typeface="Verdana" pitchFamily="34" charset="0"/>
                <a:ea typeface="Verdana" pitchFamily="34" charset="0"/>
                <a:cs typeface="Verdana" pitchFamily="34" charset="0"/>
              </a:rPr>
              <a:t>Nofia COPOs</a:t>
            </a:r>
          </a:p>
        </p:txBody>
      </p:sp>
      <p:sp>
        <p:nvSpPr>
          <p:cNvPr id="120" name="TextBox 119"/>
          <p:cNvSpPr txBox="1"/>
          <p:nvPr/>
        </p:nvSpPr>
        <p:spPr bwMode="ltGray">
          <a:xfrm>
            <a:off x="6685280" y="1143000"/>
            <a:ext cx="1920240" cy="286232"/>
          </a:xfrm>
          <a:prstGeom prst="rect">
            <a:avLst/>
          </a:prstGeom>
          <a:solidFill>
            <a:srgbClr val="0077C0"/>
          </a:solidFill>
        </p:spPr>
        <p:txBody>
          <a:bodyPr wrap="none" rtlCol="0">
            <a:noAutofit/>
          </a:bodyPr>
          <a:lstStyle/>
          <a:p>
            <a:pPr algn="ctr"/>
            <a:r>
              <a:rPr lang="en-US" sz="1400" u="none" dirty="0" smtClean="0">
                <a:solidFill>
                  <a:schemeClr val="bg1"/>
                </a:solidFill>
                <a:latin typeface="Verdana" pitchFamily="34" charset="0"/>
                <a:ea typeface="Verdana" pitchFamily="34" charset="0"/>
                <a:cs typeface="Verdana" pitchFamily="34" charset="0"/>
              </a:rPr>
              <a:t>Nofia Oligomers</a:t>
            </a:r>
          </a:p>
        </p:txBody>
      </p:sp>
      <p:cxnSp>
        <p:nvCxnSpPr>
          <p:cNvPr id="121" name="Straight Connector 120"/>
          <p:cNvCxnSpPr/>
          <p:nvPr/>
        </p:nvCxnSpPr>
        <p:spPr bwMode="auto">
          <a:xfrm rot="5400000">
            <a:off x="863600" y="3657600"/>
            <a:ext cx="5029200" cy="0"/>
          </a:xfrm>
          <a:prstGeom prst="line">
            <a:avLst/>
          </a:prstGeom>
          <a:solidFill>
            <a:srgbClr val="FFCC00"/>
          </a:solidFill>
          <a:ln w="9525" cap="flat" cmpd="sng" algn="ctr">
            <a:solidFill>
              <a:schemeClr val="tx1"/>
            </a:solidFill>
            <a:prstDash val="solid"/>
            <a:round/>
            <a:headEnd type="none" w="med" len="med"/>
            <a:tailEnd type="none" w="med" len="med"/>
          </a:ln>
          <a:effectLst/>
        </p:spPr>
      </p:cxnSp>
      <p:cxnSp>
        <p:nvCxnSpPr>
          <p:cNvPr id="122" name="Straight Connector 121"/>
          <p:cNvCxnSpPr/>
          <p:nvPr/>
        </p:nvCxnSpPr>
        <p:spPr bwMode="auto">
          <a:xfrm rot="5400000">
            <a:off x="3708400" y="3657600"/>
            <a:ext cx="5029200" cy="0"/>
          </a:xfrm>
          <a:prstGeom prst="line">
            <a:avLst/>
          </a:prstGeom>
          <a:solidFill>
            <a:srgbClr val="FFCC00"/>
          </a:solidFill>
          <a:ln w="9525" cap="flat" cmpd="sng" algn="ctr">
            <a:solidFill>
              <a:schemeClr val="tx1"/>
            </a:solidFill>
            <a:prstDash val="solid"/>
            <a:round/>
            <a:headEnd type="none" w="med" len="med"/>
            <a:tailEnd type="none" w="med" len="med"/>
          </a:ln>
          <a:effectLst/>
        </p:spPr>
      </p:cxnSp>
      <p:sp>
        <p:nvSpPr>
          <p:cNvPr id="114" name="Content Placeholder 4"/>
          <p:cNvSpPr txBox="1">
            <a:spLocks/>
          </p:cNvSpPr>
          <p:nvPr/>
        </p:nvSpPr>
        <p:spPr bwMode="auto">
          <a:xfrm>
            <a:off x="533400" y="1447800"/>
            <a:ext cx="2819400" cy="2893100"/>
          </a:xfrm>
          <a:prstGeom prst="rect">
            <a:avLst/>
          </a:prstGeom>
          <a:noFill/>
          <a:ln w="19050">
            <a:noFill/>
            <a:miter lim="800000"/>
            <a:headEnd/>
            <a:tailEnd/>
          </a:ln>
        </p:spPr>
        <p:txBody>
          <a:bodyPr vert="horz" wrap="square" lIns="91440" tIns="45720" rIns="91440" bIns="45720" numCol="1" anchor="t" anchorCtr="0" compatLnSpc="1">
            <a:prstTxWarp prst="textNoShape">
              <a:avLst/>
            </a:prstTxWarp>
            <a:spAutoFit/>
          </a:bodyPr>
          <a:lstStyle/>
          <a:p>
            <a:pPr marL="174625" marR="0" lvl="1" indent="-174625" algn="l" defTabSz="914400" rtl="0" eaLnBrk="0" fontAlgn="base" latinLnBrk="0" hangingPunct="0">
              <a:lnSpc>
                <a:spcPct val="100000"/>
              </a:lnSpc>
              <a:spcBef>
                <a:spcPts val="0"/>
              </a:spcBef>
              <a:spcAft>
                <a:spcPct val="0"/>
              </a:spcAft>
              <a:buClr>
                <a:schemeClr val="accent2"/>
              </a:buClr>
              <a:buSzTx/>
              <a:tabLst/>
              <a:defRPr/>
            </a:pPr>
            <a:r>
              <a:rPr kumimoji="0" lang="en-US" sz="1400" i="0" u="none" strike="noStrike" kern="0" cap="none" spc="0" normalizeH="0" baseline="0" noProof="0" smtClean="0">
                <a:ln>
                  <a:noFill/>
                </a:ln>
                <a:solidFill>
                  <a:schemeClr val="tx1"/>
                </a:solidFill>
                <a:effectLst/>
                <a:uLnTx/>
                <a:uFillTx/>
                <a:latin typeface="Verdana" pitchFamily="34" charset="0"/>
                <a:ea typeface="Verdana" pitchFamily="34" charset="0"/>
                <a:cs typeface="Verdana" pitchFamily="34" charset="0"/>
              </a:rPr>
              <a:t>Polymer System</a:t>
            </a:r>
          </a:p>
          <a:p>
            <a:pPr marL="174625" marR="0" lvl="1" indent="-174625" algn="l" defTabSz="914400" rtl="0" eaLnBrk="0" fontAlgn="base" latinLnBrk="0" hangingPunct="0">
              <a:lnSpc>
                <a:spcPct val="100000"/>
              </a:lnSpc>
              <a:spcBef>
                <a:spcPts val="0"/>
              </a:spcBef>
              <a:spcAft>
                <a:spcPct val="0"/>
              </a:spcAft>
              <a:buClr>
                <a:schemeClr val="accent2"/>
              </a:buClr>
              <a:buSzTx/>
              <a:buFont typeface="Arial" pitchFamily="34" charset="0"/>
              <a:buChar char="•"/>
              <a:tabLst/>
              <a:defRPr/>
            </a:pPr>
            <a:r>
              <a:rPr kumimoji="0" lang="en-US" sz="1400" b="0" i="0" u="none" strike="noStrike" kern="0" cap="none" spc="0" normalizeH="0" baseline="0" noProof="0" smtClean="0">
                <a:ln>
                  <a:noFill/>
                </a:ln>
                <a:solidFill>
                  <a:schemeClr val="tx1"/>
                </a:solidFill>
                <a:effectLst/>
                <a:uLnTx/>
                <a:uFillTx/>
                <a:latin typeface="Verdana" pitchFamily="34" charset="0"/>
                <a:ea typeface="Verdana" pitchFamily="34" charset="0"/>
                <a:cs typeface="Verdana" pitchFamily="34" charset="0"/>
              </a:rPr>
              <a:t>Polyesters (PET, PBT, PTT)</a:t>
            </a:r>
          </a:p>
          <a:p>
            <a:pPr marL="174625" marR="0" lvl="1" indent="-174625" algn="l" defTabSz="914400" rtl="0" eaLnBrk="0" fontAlgn="base" latinLnBrk="0" hangingPunct="0">
              <a:lnSpc>
                <a:spcPct val="100000"/>
              </a:lnSpc>
              <a:spcBef>
                <a:spcPts val="0"/>
              </a:spcBef>
              <a:spcAft>
                <a:spcPct val="0"/>
              </a:spcAft>
              <a:buClr>
                <a:schemeClr val="accent2"/>
              </a:buClr>
              <a:buSzTx/>
              <a:buFont typeface="Arial" pitchFamily="34" charset="0"/>
              <a:buChar char="•"/>
              <a:tabLst/>
              <a:defRPr/>
            </a:pPr>
            <a:r>
              <a:rPr lang="en-US" sz="1400" b="0" u="none" kern="0" smtClean="0">
                <a:latin typeface="Verdana" pitchFamily="34" charset="0"/>
                <a:ea typeface="Verdana" pitchFamily="34" charset="0"/>
                <a:cs typeface="Verdana" pitchFamily="34" charset="0"/>
              </a:rPr>
              <a:t>TPUs</a:t>
            </a:r>
            <a:endParaRPr kumimoji="0" lang="en-US" sz="1400" b="0" i="0" u="none" strike="noStrike" kern="0" cap="none" spc="0" normalizeH="0" baseline="0" noProof="0" smtClean="0">
              <a:ln>
                <a:noFill/>
              </a:ln>
              <a:solidFill>
                <a:schemeClr val="tx1"/>
              </a:solidFill>
              <a:effectLst/>
              <a:uLnTx/>
              <a:uFillTx/>
              <a:latin typeface="Verdana" pitchFamily="34" charset="0"/>
              <a:ea typeface="Verdana" pitchFamily="34" charset="0"/>
              <a:cs typeface="Verdana" pitchFamily="34" charset="0"/>
            </a:endParaRPr>
          </a:p>
          <a:p>
            <a:pPr marL="174625" lvl="1" indent="-174625" eaLnBrk="0" hangingPunct="0">
              <a:lnSpc>
                <a:spcPct val="100000"/>
              </a:lnSpc>
              <a:spcBef>
                <a:spcPts val="0"/>
              </a:spcBef>
              <a:buClr>
                <a:schemeClr val="accent2"/>
              </a:buClr>
              <a:buSzTx/>
              <a:defRPr/>
            </a:pPr>
            <a:r>
              <a:rPr lang="en-US" sz="1400" u="none" kern="0" smtClean="0">
                <a:latin typeface="Verdana" pitchFamily="34" charset="0"/>
                <a:ea typeface="Verdana" pitchFamily="34" charset="0"/>
                <a:cs typeface="Verdana" pitchFamily="34" charset="0"/>
              </a:rPr>
              <a:t>Markets</a:t>
            </a:r>
          </a:p>
          <a:p>
            <a:pPr marL="174625" marR="0" lvl="1" indent="-174625" algn="l" defTabSz="914400" rtl="0" eaLnBrk="0" fontAlgn="base" latinLnBrk="0" hangingPunct="0">
              <a:lnSpc>
                <a:spcPct val="100000"/>
              </a:lnSpc>
              <a:spcBef>
                <a:spcPts val="0"/>
              </a:spcBef>
              <a:spcAft>
                <a:spcPct val="0"/>
              </a:spcAft>
              <a:buClr>
                <a:schemeClr val="accent2"/>
              </a:buClr>
              <a:buSzTx/>
              <a:buFont typeface="Arial" pitchFamily="34" charset="0"/>
              <a:buChar char="•"/>
              <a:tabLst/>
              <a:defRPr/>
            </a:pPr>
            <a:r>
              <a:rPr lang="en-US" sz="1400" b="0" u="none" kern="0" smtClean="0">
                <a:latin typeface="Verdana" pitchFamily="34" charset="0"/>
                <a:ea typeface="Verdana" pitchFamily="34" charset="0"/>
                <a:cs typeface="Verdana" pitchFamily="34" charset="0"/>
              </a:rPr>
              <a:t>Electrical Equipment</a:t>
            </a:r>
          </a:p>
          <a:p>
            <a:pPr marL="174625" marR="0" lvl="1" indent="-174625" algn="l" defTabSz="914400" rtl="0" eaLnBrk="0" fontAlgn="base" latinLnBrk="0" hangingPunct="0">
              <a:lnSpc>
                <a:spcPct val="100000"/>
              </a:lnSpc>
              <a:spcBef>
                <a:spcPts val="0"/>
              </a:spcBef>
              <a:spcAft>
                <a:spcPct val="0"/>
              </a:spcAft>
              <a:buClr>
                <a:schemeClr val="accent2"/>
              </a:buClr>
              <a:buSzTx/>
              <a:buFont typeface="Arial" pitchFamily="34" charset="0"/>
              <a:buChar char="•"/>
              <a:tabLst/>
              <a:defRPr/>
            </a:pPr>
            <a:r>
              <a:rPr lang="en-US" sz="1400" b="0" u="none" kern="0" smtClean="0">
                <a:latin typeface="Verdana" pitchFamily="34" charset="0"/>
                <a:ea typeface="Verdana" pitchFamily="34" charset="0"/>
                <a:cs typeface="Verdana" pitchFamily="34" charset="0"/>
              </a:rPr>
              <a:t>Consumer Electronics</a:t>
            </a:r>
          </a:p>
          <a:p>
            <a:pPr marL="174625" marR="0" lvl="1" indent="-174625" algn="l" defTabSz="914400" rtl="0" eaLnBrk="0" fontAlgn="base" latinLnBrk="0" hangingPunct="0">
              <a:lnSpc>
                <a:spcPct val="100000"/>
              </a:lnSpc>
              <a:spcBef>
                <a:spcPts val="0"/>
              </a:spcBef>
              <a:spcAft>
                <a:spcPct val="0"/>
              </a:spcAft>
              <a:buClr>
                <a:schemeClr val="accent2"/>
              </a:buClr>
              <a:buSzTx/>
              <a:buFont typeface="Arial" pitchFamily="34" charset="0"/>
              <a:buChar char="•"/>
              <a:tabLst/>
              <a:defRPr/>
            </a:pPr>
            <a:r>
              <a:rPr lang="en-US" sz="1400" b="0" u="none" kern="0" smtClean="0">
                <a:latin typeface="Verdana" pitchFamily="34" charset="0"/>
                <a:ea typeface="Verdana" pitchFamily="34" charset="0"/>
                <a:cs typeface="Verdana" pitchFamily="34" charset="0"/>
              </a:rPr>
              <a:t>Fibers</a:t>
            </a:r>
          </a:p>
          <a:p>
            <a:pPr marL="174625" marR="0" lvl="1" indent="-174625" algn="l" defTabSz="914400" rtl="0" eaLnBrk="0" fontAlgn="base" latinLnBrk="0" hangingPunct="0">
              <a:lnSpc>
                <a:spcPct val="100000"/>
              </a:lnSpc>
              <a:spcBef>
                <a:spcPts val="0"/>
              </a:spcBef>
              <a:spcAft>
                <a:spcPct val="0"/>
              </a:spcAft>
              <a:buClr>
                <a:schemeClr val="accent2"/>
              </a:buClr>
              <a:buSzTx/>
              <a:buFont typeface="Arial" pitchFamily="34" charset="0"/>
              <a:buChar char="•"/>
              <a:tabLst/>
              <a:defRPr/>
            </a:pPr>
            <a:r>
              <a:rPr lang="en-US" sz="1400" b="0" u="none" kern="0" smtClean="0">
                <a:latin typeface="Verdana" pitchFamily="34" charset="0"/>
                <a:ea typeface="Verdana" pitchFamily="34" charset="0"/>
                <a:cs typeface="Verdana" pitchFamily="34" charset="0"/>
              </a:rPr>
              <a:t>Building and Construction</a:t>
            </a:r>
          </a:p>
          <a:p>
            <a:pPr marL="174625" lvl="1" indent="-174625" eaLnBrk="0" hangingPunct="0">
              <a:lnSpc>
                <a:spcPct val="100000"/>
              </a:lnSpc>
              <a:spcBef>
                <a:spcPts val="0"/>
              </a:spcBef>
              <a:buClr>
                <a:schemeClr val="accent2"/>
              </a:buClr>
              <a:buSzTx/>
              <a:defRPr/>
            </a:pPr>
            <a:r>
              <a:rPr lang="en-US" sz="1400" u="none" kern="0" smtClean="0">
                <a:latin typeface="Verdana" pitchFamily="34" charset="0"/>
                <a:ea typeface="Verdana" pitchFamily="34" charset="0"/>
                <a:cs typeface="Verdana" pitchFamily="34" charset="0"/>
              </a:rPr>
              <a:t>Applications</a:t>
            </a: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smtClean="0">
                <a:latin typeface="Verdana" pitchFamily="34" charset="0"/>
                <a:ea typeface="Verdana" pitchFamily="34" charset="0"/>
                <a:cs typeface="Verdana" pitchFamily="34" charset="0"/>
              </a:rPr>
              <a:t>Connectors</a:t>
            </a: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smtClean="0">
                <a:latin typeface="Verdana" pitchFamily="34" charset="0"/>
                <a:ea typeface="Verdana" pitchFamily="34" charset="0"/>
                <a:cs typeface="Verdana" pitchFamily="34" charset="0"/>
              </a:rPr>
              <a:t>Commercial carpet</a:t>
            </a: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smtClean="0">
                <a:latin typeface="Verdana" pitchFamily="34" charset="0"/>
                <a:ea typeface="Verdana" pitchFamily="34" charset="0"/>
                <a:cs typeface="Verdana" pitchFamily="34" charset="0"/>
              </a:rPr>
              <a:t>Specialty textiles</a:t>
            </a:r>
            <a:endParaRPr lang="en-US" sz="1400" b="0" u="none" kern="0" dirty="0" smtClean="0">
              <a:latin typeface="Verdana" pitchFamily="34" charset="0"/>
              <a:ea typeface="Verdana" pitchFamily="34" charset="0"/>
              <a:cs typeface="Verdana" pitchFamily="34" charset="0"/>
            </a:endParaRP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smtClean="0">
                <a:latin typeface="Verdana" pitchFamily="34" charset="0"/>
                <a:ea typeface="Verdana" pitchFamily="34" charset="0"/>
                <a:cs typeface="Verdana" pitchFamily="34" charset="0"/>
              </a:rPr>
              <a:t>TPU films, sheet</a:t>
            </a:r>
          </a:p>
        </p:txBody>
      </p:sp>
      <p:sp>
        <p:nvSpPr>
          <p:cNvPr id="115" name="Content Placeholder 4"/>
          <p:cNvSpPr txBox="1">
            <a:spLocks/>
          </p:cNvSpPr>
          <p:nvPr/>
        </p:nvSpPr>
        <p:spPr bwMode="auto">
          <a:xfrm>
            <a:off x="3429000" y="1447800"/>
            <a:ext cx="2743200" cy="2893100"/>
          </a:xfrm>
          <a:prstGeom prst="rect">
            <a:avLst/>
          </a:prstGeom>
          <a:noFill/>
          <a:ln w="19050">
            <a:noFill/>
            <a:miter lim="800000"/>
            <a:headEnd/>
            <a:tailEnd/>
          </a:ln>
        </p:spPr>
        <p:txBody>
          <a:bodyPr vert="horz" wrap="square" lIns="91440" tIns="45720" rIns="0" bIns="45720" numCol="1" anchor="t" anchorCtr="0" compatLnSpc="1">
            <a:prstTxWarp prst="textNoShape">
              <a:avLst/>
            </a:prstTxWarp>
            <a:spAutoFit/>
          </a:bodyPr>
          <a:lstStyle/>
          <a:p>
            <a:pPr marL="174625" lvl="1" indent="-174625" eaLnBrk="0" hangingPunct="0">
              <a:lnSpc>
                <a:spcPct val="100000"/>
              </a:lnSpc>
              <a:spcBef>
                <a:spcPts val="0"/>
              </a:spcBef>
              <a:buClr>
                <a:schemeClr val="accent2"/>
              </a:buClr>
              <a:buSzTx/>
              <a:defRPr/>
            </a:pPr>
            <a:r>
              <a:rPr lang="en-US" sz="1400" u="none" kern="0" smtClean="0">
                <a:latin typeface="Verdana" pitchFamily="34" charset="0"/>
                <a:ea typeface="Verdana" pitchFamily="34" charset="0"/>
                <a:cs typeface="Verdana" pitchFamily="34" charset="0"/>
              </a:rPr>
              <a:t>Polymer System</a:t>
            </a: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smtClean="0">
                <a:latin typeface="Verdana" pitchFamily="34" charset="0"/>
                <a:ea typeface="Verdana" pitchFamily="34" charset="0"/>
                <a:cs typeface="Verdana" pitchFamily="34" charset="0"/>
              </a:rPr>
              <a:t>PC, Polyesters</a:t>
            </a: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smtClean="0">
                <a:latin typeface="Verdana" pitchFamily="34" charset="0"/>
                <a:ea typeface="Verdana" pitchFamily="34" charset="0"/>
                <a:cs typeface="Verdana" pitchFamily="34" charset="0"/>
              </a:rPr>
              <a:t>PC blends (PC/ABS)</a:t>
            </a:r>
          </a:p>
          <a:p>
            <a:pPr marL="174625" lvl="1" indent="-174625" eaLnBrk="0" hangingPunct="0">
              <a:lnSpc>
                <a:spcPct val="100000"/>
              </a:lnSpc>
              <a:spcBef>
                <a:spcPts val="0"/>
              </a:spcBef>
              <a:buClr>
                <a:schemeClr val="accent2"/>
              </a:buClr>
              <a:buSzTx/>
              <a:defRPr/>
            </a:pPr>
            <a:r>
              <a:rPr lang="en-US" sz="1400" u="none" kern="0" smtClean="0">
                <a:latin typeface="Verdana" pitchFamily="34" charset="0"/>
                <a:ea typeface="Verdana" pitchFamily="34" charset="0"/>
                <a:cs typeface="Verdana" pitchFamily="34" charset="0"/>
              </a:rPr>
              <a:t>Markets</a:t>
            </a: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smtClean="0">
                <a:latin typeface="Verdana" pitchFamily="34" charset="0"/>
                <a:ea typeface="Verdana" pitchFamily="34" charset="0"/>
                <a:cs typeface="Verdana" pitchFamily="34" charset="0"/>
              </a:rPr>
              <a:t>Consumer Electronics</a:t>
            </a: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smtClean="0">
                <a:latin typeface="Verdana" pitchFamily="34" charset="0"/>
                <a:ea typeface="Verdana" pitchFamily="34" charset="0"/>
                <a:cs typeface="Verdana" pitchFamily="34" charset="0"/>
              </a:rPr>
              <a:t>Lighting</a:t>
            </a: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smtClean="0">
                <a:latin typeface="Verdana" pitchFamily="34" charset="0"/>
                <a:ea typeface="Verdana" pitchFamily="34" charset="0"/>
                <a:cs typeface="Verdana" pitchFamily="34" charset="0"/>
              </a:rPr>
              <a:t>Building and Construction</a:t>
            </a:r>
            <a:endParaRPr lang="en-US" sz="1400" b="0" u="none" kern="0" dirty="0" smtClean="0">
              <a:latin typeface="Verdana" pitchFamily="34" charset="0"/>
              <a:ea typeface="Verdana" pitchFamily="34" charset="0"/>
              <a:cs typeface="Verdana" pitchFamily="34" charset="0"/>
            </a:endParaRP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smtClean="0">
                <a:latin typeface="Verdana" pitchFamily="34" charset="0"/>
                <a:ea typeface="Verdana" pitchFamily="34" charset="0"/>
                <a:cs typeface="Verdana" pitchFamily="34" charset="0"/>
              </a:rPr>
              <a:t>Transportation</a:t>
            </a:r>
          </a:p>
          <a:p>
            <a:pPr marL="174625" lvl="1" indent="-174625" eaLnBrk="0" hangingPunct="0">
              <a:lnSpc>
                <a:spcPct val="100000"/>
              </a:lnSpc>
              <a:spcBef>
                <a:spcPts val="0"/>
              </a:spcBef>
              <a:buClr>
                <a:schemeClr val="accent2"/>
              </a:buClr>
              <a:buSzTx/>
              <a:defRPr/>
            </a:pPr>
            <a:r>
              <a:rPr lang="en-US" sz="1400" u="none" kern="0" smtClean="0">
                <a:latin typeface="Verdana" pitchFamily="34" charset="0"/>
                <a:ea typeface="Verdana" pitchFamily="34" charset="0"/>
                <a:cs typeface="Verdana" pitchFamily="34" charset="0"/>
              </a:rPr>
              <a:t>Applications</a:t>
            </a: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smtClean="0">
                <a:latin typeface="Verdana" pitchFamily="34" charset="0"/>
                <a:ea typeface="Verdana" pitchFamily="34" charset="0"/>
                <a:cs typeface="Verdana" pitchFamily="34" charset="0"/>
              </a:rPr>
              <a:t>Housings for electronic equipment</a:t>
            </a: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smtClean="0">
                <a:latin typeface="Verdana" pitchFamily="34" charset="0"/>
                <a:ea typeface="Verdana" pitchFamily="34" charset="0"/>
                <a:cs typeface="Verdana" pitchFamily="34" charset="0"/>
              </a:rPr>
              <a:t>Light diffusers</a:t>
            </a: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smtClean="0">
                <a:latin typeface="Verdana" pitchFamily="34" charset="0"/>
                <a:ea typeface="Verdana" pitchFamily="34" charset="0"/>
                <a:cs typeface="Verdana" pitchFamily="34" charset="0"/>
              </a:rPr>
              <a:t>Transparent sheets</a:t>
            </a:r>
          </a:p>
        </p:txBody>
      </p:sp>
      <p:sp>
        <p:nvSpPr>
          <p:cNvPr id="116" name="Content Placeholder 4"/>
          <p:cNvSpPr txBox="1">
            <a:spLocks/>
          </p:cNvSpPr>
          <p:nvPr/>
        </p:nvSpPr>
        <p:spPr bwMode="auto">
          <a:xfrm>
            <a:off x="6324600" y="1447800"/>
            <a:ext cx="2743200" cy="2893100"/>
          </a:xfrm>
          <a:prstGeom prst="rect">
            <a:avLst/>
          </a:prstGeom>
          <a:noFill/>
          <a:ln w="19050">
            <a:noFill/>
            <a:miter lim="800000"/>
            <a:headEnd/>
            <a:tailEnd/>
          </a:ln>
        </p:spPr>
        <p:txBody>
          <a:bodyPr vert="horz" wrap="square" lIns="91440" tIns="45720" rIns="0" bIns="45720" numCol="1" anchor="t" anchorCtr="0" compatLnSpc="1">
            <a:prstTxWarp prst="textNoShape">
              <a:avLst/>
            </a:prstTxWarp>
            <a:spAutoFit/>
          </a:bodyPr>
          <a:lstStyle/>
          <a:p>
            <a:pPr marL="174625" lvl="1" indent="-174625" eaLnBrk="0" hangingPunct="0">
              <a:lnSpc>
                <a:spcPct val="100000"/>
              </a:lnSpc>
              <a:spcBef>
                <a:spcPts val="0"/>
              </a:spcBef>
              <a:buClr>
                <a:schemeClr val="accent2"/>
              </a:buClr>
              <a:buSzTx/>
              <a:defRPr/>
            </a:pPr>
            <a:r>
              <a:rPr lang="en-US" sz="1400" u="none" kern="0" smtClean="0">
                <a:latin typeface="Verdana" pitchFamily="34" charset="0"/>
                <a:ea typeface="Verdana" pitchFamily="34" charset="0"/>
                <a:cs typeface="Verdana" pitchFamily="34" charset="0"/>
              </a:rPr>
              <a:t>Polymer System</a:t>
            </a: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smtClean="0">
                <a:latin typeface="Verdana" pitchFamily="34" charset="0"/>
                <a:ea typeface="Verdana" pitchFamily="34" charset="0"/>
                <a:cs typeface="Verdana" pitchFamily="34" charset="0"/>
              </a:rPr>
              <a:t>Epoxies</a:t>
            </a: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smtClean="0">
                <a:latin typeface="Verdana" pitchFamily="34" charset="0"/>
                <a:ea typeface="Verdana" pitchFamily="34" charset="0"/>
                <a:cs typeface="Verdana" pitchFamily="34" charset="0"/>
              </a:rPr>
              <a:t>Unsaturated polyesters</a:t>
            </a:r>
          </a:p>
          <a:p>
            <a:pPr marL="174625" lvl="1" indent="-174625" eaLnBrk="0" hangingPunct="0">
              <a:lnSpc>
                <a:spcPct val="100000"/>
              </a:lnSpc>
              <a:spcBef>
                <a:spcPts val="0"/>
              </a:spcBef>
              <a:buClr>
                <a:schemeClr val="accent2"/>
              </a:buClr>
              <a:buSzTx/>
              <a:defRPr/>
            </a:pPr>
            <a:r>
              <a:rPr lang="en-US" sz="1400" u="none" kern="0" smtClean="0">
                <a:latin typeface="Verdana" pitchFamily="34" charset="0"/>
                <a:ea typeface="Verdana" pitchFamily="34" charset="0"/>
                <a:cs typeface="Verdana" pitchFamily="34" charset="0"/>
              </a:rPr>
              <a:t>Markets</a:t>
            </a: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smtClean="0">
                <a:latin typeface="Verdana" pitchFamily="34" charset="0"/>
                <a:ea typeface="Verdana" pitchFamily="34" charset="0"/>
                <a:cs typeface="Verdana" pitchFamily="34" charset="0"/>
              </a:rPr>
              <a:t>Electronics</a:t>
            </a: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smtClean="0">
                <a:latin typeface="Verdana" pitchFamily="34" charset="0"/>
                <a:ea typeface="Verdana" pitchFamily="34" charset="0"/>
                <a:cs typeface="Verdana" pitchFamily="34" charset="0"/>
              </a:rPr>
              <a:t>Building and Construction</a:t>
            </a: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smtClean="0">
                <a:latin typeface="Verdana" pitchFamily="34" charset="0"/>
                <a:ea typeface="Verdana" pitchFamily="34" charset="0"/>
                <a:cs typeface="Verdana" pitchFamily="34" charset="0"/>
              </a:rPr>
              <a:t>Transportation</a:t>
            </a:r>
          </a:p>
          <a:p>
            <a:pPr marL="174625" lvl="1" indent="-174625" eaLnBrk="0" hangingPunct="0">
              <a:lnSpc>
                <a:spcPct val="100000"/>
              </a:lnSpc>
              <a:spcBef>
                <a:spcPts val="0"/>
              </a:spcBef>
              <a:buClr>
                <a:schemeClr val="accent2"/>
              </a:buClr>
              <a:buSzTx/>
              <a:defRPr/>
            </a:pPr>
            <a:endParaRPr lang="en-US" sz="1400" b="0" u="none" kern="0" smtClean="0">
              <a:latin typeface="Verdana" pitchFamily="34" charset="0"/>
              <a:ea typeface="Verdana" pitchFamily="34" charset="0"/>
              <a:cs typeface="Verdana" pitchFamily="34" charset="0"/>
            </a:endParaRPr>
          </a:p>
          <a:p>
            <a:pPr marL="174625" lvl="1" indent="-174625" eaLnBrk="0" hangingPunct="0">
              <a:lnSpc>
                <a:spcPct val="100000"/>
              </a:lnSpc>
              <a:spcBef>
                <a:spcPts val="0"/>
              </a:spcBef>
              <a:buClr>
                <a:schemeClr val="accent2"/>
              </a:buClr>
              <a:buSzTx/>
              <a:defRPr/>
            </a:pPr>
            <a:r>
              <a:rPr lang="en-US" sz="1400" u="none" kern="0" smtClean="0">
                <a:latin typeface="Verdana" pitchFamily="34" charset="0"/>
                <a:ea typeface="Verdana" pitchFamily="34" charset="0"/>
                <a:cs typeface="Verdana" pitchFamily="34" charset="0"/>
              </a:rPr>
              <a:t>Applications</a:t>
            </a: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smtClean="0">
                <a:latin typeface="Verdana" pitchFamily="34" charset="0"/>
                <a:ea typeface="Verdana" pitchFamily="34" charset="0"/>
                <a:cs typeface="Verdana" pitchFamily="34" charset="0"/>
              </a:rPr>
              <a:t>Printed Circuit boards</a:t>
            </a: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smtClean="0">
                <a:latin typeface="Verdana" pitchFamily="34" charset="0"/>
                <a:ea typeface="Verdana" pitchFamily="34" charset="0"/>
                <a:cs typeface="Verdana" pitchFamily="34" charset="0"/>
              </a:rPr>
              <a:t>Composites</a:t>
            </a:r>
          </a:p>
          <a:p>
            <a:pPr marL="174625" lvl="1" indent="-174625" eaLnBrk="0" hangingPunct="0">
              <a:lnSpc>
                <a:spcPct val="100000"/>
              </a:lnSpc>
              <a:spcBef>
                <a:spcPts val="0"/>
              </a:spcBef>
              <a:buClr>
                <a:schemeClr val="accent2"/>
              </a:buClr>
              <a:buSzTx/>
              <a:buFont typeface="Arial" pitchFamily="34" charset="0"/>
              <a:buChar char="•"/>
              <a:defRPr/>
            </a:pPr>
            <a:r>
              <a:rPr lang="en-US" sz="1400" b="0" u="none" kern="0" smtClean="0">
                <a:latin typeface="Verdana" pitchFamily="34" charset="0"/>
                <a:ea typeface="Verdana" pitchFamily="34" charset="0"/>
                <a:cs typeface="Verdana" pitchFamily="34" charset="0"/>
              </a:rPr>
              <a:t>Decorative laminates and panels</a:t>
            </a:r>
            <a:endParaRPr lang="en-US" sz="1400" b="0" u="none" kern="0" dirty="0" smtClean="0">
              <a:latin typeface="Verdana" pitchFamily="34" charset="0"/>
              <a:ea typeface="Verdana" pitchFamily="34" charset="0"/>
              <a:cs typeface="Verdana" pitchFamily="34" charset="0"/>
            </a:endParaRPr>
          </a:p>
        </p:txBody>
      </p:sp>
      <p:pic>
        <p:nvPicPr>
          <p:cNvPr id="43011" name="Picture 3"/>
          <p:cNvPicPr>
            <a:picLocks noChangeArrowheads="1"/>
          </p:cNvPicPr>
          <p:nvPr/>
        </p:nvPicPr>
        <p:blipFill>
          <a:blip r:embed="rId3" cstate="screen"/>
          <a:srcRect/>
          <a:stretch>
            <a:fillRect/>
          </a:stretch>
        </p:blipFill>
        <p:spPr bwMode="auto">
          <a:xfrm>
            <a:off x="640080" y="5349240"/>
            <a:ext cx="1188720" cy="822960"/>
          </a:xfrm>
          <a:prstGeom prst="rect">
            <a:avLst/>
          </a:prstGeom>
          <a:noFill/>
          <a:ln w="9525">
            <a:solidFill>
              <a:srgbClr val="0077C0"/>
            </a:solidFill>
            <a:miter lim="800000"/>
            <a:headEnd/>
            <a:tailEnd/>
          </a:ln>
          <a:effectLst/>
        </p:spPr>
      </p:pic>
      <p:pic>
        <p:nvPicPr>
          <p:cNvPr id="43012" name="Picture 4"/>
          <p:cNvPicPr>
            <a:picLocks noChangeArrowheads="1"/>
          </p:cNvPicPr>
          <p:nvPr/>
        </p:nvPicPr>
        <p:blipFill>
          <a:blip r:embed="rId4" cstate="screen"/>
          <a:srcRect/>
          <a:stretch>
            <a:fillRect/>
          </a:stretch>
        </p:blipFill>
        <p:spPr bwMode="auto">
          <a:xfrm>
            <a:off x="640080" y="4343400"/>
            <a:ext cx="1188720" cy="822960"/>
          </a:xfrm>
          <a:prstGeom prst="rect">
            <a:avLst/>
          </a:prstGeom>
          <a:noFill/>
          <a:ln w="9525">
            <a:solidFill>
              <a:srgbClr val="0077C0"/>
            </a:solidFill>
            <a:miter lim="800000"/>
            <a:headEnd/>
            <a:tailEnd/>
          </a:ln>
          <a:effectLst/>
        </p:spPr>
      </p:pic>
      <p:pic>
        <p:nvPicPr>
          <p:cNvPr id="43013" name="Picture 5"/>
          <p:cNvPicPr>
            <a:picLocks noChangeArrowheads="1"/>
          </p:cNvPicPr>
          <p:nvPr/>
        </p:nvPicPr>
        <p:blipFill>
          <a:blip r:embed="rId5" cstate="screen"/>
          <a:srcRect/>
          <a:stretch>
            <a:fillRect/>
          </a:stretch>
        </p:blipFill>
        <p:spPr bwMode="auto">
          <a:xfrm>
            <a:off x="2035138" y="5349240"/>
            <a:ext cx="1188720" cy="822960"/>
          </a:xfrm>
          <a:prstGeom prst="rect">
            <a:avLst/>
          </a:prstGeom>
          <a:noFill/>
          <a:ln w="9525">
            <a:solidFill>
              <a:srgbClr val="0077C0"/>
            </a:solidFill>
            <a:miter lim="800000"/>
            <a:headEnd/>
            <a:tailEnd/>
          </a:ln>
          <a:effectLst/>
        </p:spPr>
      </p:pic>
      <p:pic>
        <p:nvPicPr>
          <p:cNvPr id="43014" name="Picture 6"/>
          <p:cNvPicPr>
            <a:picLocks noChangeArrowheads="1"/>
          </p:cNvPicPr>
          <p:nvPr/>
        </p:nvPicPr>
        <p:blipFill>
          <a:blip r:embed="rId6" cstate="screen"/>
          <a:srcRect/>
          <a:stretch>
            <a:fillRect/>
          </a:stretch>
        </p:blipFill>
        <p:spPr bwMode="auto">
          <a:xfrm>
            <a:off x="2035138" y="4343400"/>
            <a:ext cx="1188720" cy="822960"/>
          </a:xfrm>
          <a:prstGeom prst="rect">
            <a:avLst/>
          </a:prstGeom>
          <a:noFill/>
          <a:ln w="9525">
            <a:solidFill>
              <a:srgbClr val="0077C0"/>
            </a:solidFill>
            <a:miter lim="800000"/>
            <a:headEnd/>
            <a:tailEnd/>
          </a:ln>
          <a:effectLst/>
        </p:spPr>
      </p:pic>
      <p:pic>
        <p:nvPicPr>
          <p:cNvPr id="43016" name="Picture 8"/>
          <p:cNvPicPr>
            <a:picLocks noChangeArrowheads="1"/>
          </p:cNvPicPr>
          <p:nvPr/>
        </p:nvPicPr>
        <p:blipFill>
          <a:blip r:embed="rId7" cstate="screen"/>
          <a:srcRect/>
          <a:stretch>
            <a:fillRect/>
          </a:stretch>
        </p:blipFill>
        <p:spPr bwMode="auto">
          <a:xfrm>
            <a:off x="4907280" y="4343400"/>
            <a:ext cx="1188720" cy="822960"/>
          </a:xfrm>
          <a:prstGeom prst="rect">
            <a:avLst/>
          </a:prstGeom>
          <a:noFill/>
          <a:ln w="9525">
            <a:solidFill>
              <a:srgbClr val="0077C0"/>
            </a:solidFill>
            <a:miter lim="800000"/>
            <a:headEnd/>
            <a:tailEnd/>
          </a:ln>
          <a:effectLst/>
        </p:spPr>
      </p:pic>
      <p:pic>
        <p:nvPicPr>
          <p:cNvPr id="43017" name="Picture 9"/>
          <p:cNvPicPr>
            <a:picLocks noChangeArrowheads="1"/>
          </p:cNvPicPr>
          <p:nvPr/>
        </p:nvPicPr>
        <p:blipFill>
          <a:blip r:embed="rId8" cstate="screen"/>
          <a:srcRect/>
          <a:stretch>
            <a:fillRect/>
          </a:stretch>
        </p:blipFill>
        <p:spPr bwMode="auto">
          <a:xfrm>
            <a:off x="3535680" y="5349240"/>
            <a:ext cx="1188720" cy="822960"/>
          </a:xfrm>
          <a:prstGeom prst="rect">
            <a:avLst/>
          </a:prstGeom>
          <a:noFill/>
          <a:ln w="9525">
            <a:solidFill>
              <a:srgbClr val="0077C0"/>
            </a:solidFill>
            <a:miter lim="800000"/>
            <a:headEnd/>
            <a:tailEnd/>
          </a:ln>
          <a:effectLst/>
        </p:spPr>
      </p:pic>
      <p:pic>
        <p:nvPicPr>
          <p:cNvPr id="43018" name="Picture 10"/>
          <p:cNvPicPr>
            <a:picLocks noChangeArrowheads="1"/>
          </p:cNvPicPr>
          <p:nvPr/>
        </p:nvPicPr>
        <p:blipFill>
          <a:blip r:embed="rId9" cstate="screen"/>
          <a:srcRect/>
          <a:stretch>
            <a:fillRect/>
          </a:stretch>
        </p:blipFill>
        <p:spPr bwMode="auto">
          <a:xfrm>
            <a:off x="4907280" y="5349240"/>
            <a:ext cx="1188720" cy="822960"/>
          </a:xfrm>
          <a:prstGeom prst="rect">
            <a:avLst/>
          </a:prstGeom>
          <a:noFill/>
          <a:ln w="9525">
            <a:noFill/>
            <a:miter lim="800000"/>
            <a:headEnd/>
            <a:tailEnd/>
          </a:ln>
          <a:effectLst/>
        </p:spPr>
      </p:pic>
      <p:pic>
        <p:nvPicPr>
          <p:cNvPr id="43019" name="Picture 11"/>
          <p:cNvPicPr>
            <a:picLocks noChangeArrowheads="1"/>
          </p:cNvPicPr>
          <p:nvPr/>
        </p:nvPicPr>
        <p:blipFill>
          <a:blip r:embed="rId10" cstate="screen"/>
          <a:srcRect/>
          <a:stretch>
            <a:fillRect/>
          </a:stretch>
        </p:blipFill>
        <p:spPr bwMode="auto">
          <a:xfrm>
            <a:off x="3535680" y="4343400"/>
            <a:ext cx="1188720" cy="822960"/>
          </a:xfrm>
          <a:prstGeom prst="rect">
            <a:avLst/>
          </a:prstGeom>
          <a:noFill/>
          <a:ln w="9525">
            <a:solidFill>
              <a:srgbClr val="0077C0"/>
            </a:solidFill>
            <a:miter lim="800000"/>
            <a:headEnd/>
            <a:tailEnd/>
          </a:ln>
          <a:effectLst/>
        </p:spPr>
      </p:pic>
      <p:pic>
        <p:nvPicPr>
          <p:cNvPr id="43020" name="Picture 12"/>
          <p:cNvPicPr>
            <a:picLocks noChangeArrowheads="1"/>
          </p:cNvPicPr>
          <p:nvPr/>
        </p:nvPicPr>
        <p:blipFill>
          <a:blip r:embed="rId11" cstate="screen"/>
          <a:srcRect/>
          <a:stretch>
            <a:fillRect/>
          </a:stretch>
        </p:blipFill>
        <p:spPr bwMode="auto">
          <a:xfrm>
            <a:off x="6355080" y="4343400"/>
            <a:ext cx="1188720" cy="822960"/>
          </a:xfrm>
          <a:prstGeom prst="rect">
            <a:avLst/>
          </a:prstGeom>
          <a:noFill/>
          <a:ln w="9525">
            <a:solidFill>
              <a:srgbClr val="0077C0"/>
            </a:solidFill>
            <a:miter lim="800000"/>
            <a:headEnd/>
            <a:tailEnd/>
          </a:ln>
          <a:effectLst/>
        </p:spPr>
      </p:pic>
      <p:pic>
        <p:nvPicPr>
          <p:cNvPr id="43021" name="Picture 13"/>
          <p:cNvPicPr>
            <a:picLocks noChangeArrowheads="1"/>
          </p:cNvPicPr>
          <p:nvPr/>
        </p:nvPicPr>
        <p:blipFill>
          <a:blip r:embed="rId12" cstate="screen"/>
          <a:srcRect/>
          <a:stretch>
            <a:fillRect/>
          </a:stretch>
        </p:blipFill>
        <p:spPr bwMode="auto">
          <a:xfrm>
            <a:off x="7772400" y="4343400"/>
            <a:ext cx="1188720" cy="822960"/>
          </a:xfrm>
          <a:prstGeom prst="rect">
            <a:avLst/>
          </a:prstGeom>
          <a:noFill/>
          <a:ln w="9525">
            <a:solidFill>
              <a:srgbClr val="0077C0"/>
            </a:solidFill>
            <a:miter lim="800000"/>
            <a:headEnd/>
            <a:tailEnd/>
          </a:ln>
          <a:effectLst/>
        </p:spPr>
      </p:pic>
      <p:pic>
        <p:nvPicPr>
          <p:cNvPr id="43022" name="Picture 14"/>
          <p:cNvPicPr>
            <a:picLocks noChangeArrowheads="1"/>
          </p:cNvPicPr>
          <p:nvPr/>
        </p:nvPicPr>
        <p:blipFill>
          <a:blip r:embed="rId13" cstate="screen"/>
          <a:srcRect/>
          <a:stretch>
            <a:fillRect/>
          </a:stretch>
        </p:blipFill>
        <p:spPr bwMode="auto">
          <a:xfrm>
            <a:off x="6355080" y="5349240"/>
            <a:ext cx="1188720" cy="822960"/>
          </a:xfrm>
          <a:prstGeom prst="rect">
            <a:avLst/>
          </a:prstGeom>
          <a:noFill/>
          <a:ln w="9525">
            <a:solidFill>
              <a:srgbClr val="0077C0"/>
            </a:solidFill>
            <a:miter lim="800000"/>
            <a:headEnd/>
            <a:tailEnd/>
          </a:ln>
          <a:effectLst/>
        </p:spPr>
      </p:pic>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2209" name="Picture 1"/>
          <p:cNvPicPr>
            <a:picLocks noChangeAspect="1" noChangeArrowheads="1"/>
          </p:cNvPicPr>
          <p:nvPr/>
        </p:nvPicPr>
        <p:blipFill>
          <a:blip r:embed="rId2" cstate="screen"/>
          <a:srcRect/>
          <a:stretch>
            <a:fillRect/>
          </a:stretch>
        </p:blipFill>
        <p:spPr bwMode="auto">
          <a:xfrm>
            <a:off x="550863" y="1143000"/>
            <a:ext cx="3166387" cy="5125244"/>
          </a:xfrm>
          <a:prstGeom prst="rect">
            <a:avLst/>
          </a:prstGeom>
          <a:noFill/>
          <a:ln w="9525">
            <a:noFill/>
            <a:miter lim="800000"/>
            <a:headEnd/>
            <a:tailEnd/>
          </a:ln>
          <a:effectLst/>
        </p:spPr>
      </p:pic>
      <p:sp>
        <p:nvSpPr>
          <p:cNvPr id="7" name="Title 6"/>
          <p:cNvSpPr>
            <a:spLocks noGrp="1"/>
          </p:cNvSpPr>
          <p:nvPr>
            <p:ph type="title"/>
          </p:nvPr>
        </p:nvSpPr>
        <p:spPr/>
        <p:txBody>
          <a:bodyPr/>
          <a:lstStyle/>
          <a:p>
            <a:r>
              <a:rPr lang="en-US" sz="2800" b="1" dirty="0" smtClean="0">
                <a:solidFill>
                  <a:schemeClr val="bg1"/>
                </a:solidFill>
                <a:latin typeface="Arial"/>
                <a:ea typeface="+mj-ea"/>
                <a:cs typeface="+mj-cs"/>
              </a:rPr>
              <a:t>First Commercial Plant in Antwerp</a:t>
            </a:r>
            <a:endParaRPr lang="en-US" dirty="0"/>
          </a:p>
        </p:txBody>
      </p:sp>
      <p:sp>
        <p:nvSpPr>
          <p:cNvPr id="9" name="TextBox 8"/>
          <p:cNvSpPr txBox="1"/>
          <p:nvPr/>
        </p:nvSpPr>
        <p:spPr>
          <a:xfrm>
            <a:off x="3258122" y="1140619"/>
            <a:ext cx="3201517" cy="307777"/>
          </a:xfrm>
          <a:prstGeom prst="rect">
            <a:avLst/>
          </a:prstGeom>
          <a:solidFill>
            <a:srgbClr val="0077C0"/>
          </a:solidFill>
        </p:spPr>
        <p:txBody>
          <a:bodyPr wrap="none" rtlCol="0">
            <a:spAutoFit/>
          </a:bodyPr>
          <a:lstStyle/>
          <a:p>
            <a:pPr algn="ctr"/>
            <a:r>
              <a:rPr lang="en-US" sz="1400" u="none" dirty="0" smtClean="0">
                <a:solidFill>
                  <a:schemeClr val="bg1"/>
                </a:solidFill>
                <a:latin typeface="Verdana" pitchFamily="34" charset="0"/>
                <a:ea typeface="Verdana" pitchFamily="34" charset="0"/>
                <a:cs typeface="Verdana" pitchFamily="34" charset="0"/>
              </a:rPr>
              <a:t>Groundbreaking Sep 20, 2012</a:t>
            </a:r>
          </a:p>
        </p:txBody>
      </p:sp>
      <p:pic>
        <p:nvPicPr>
          <p:cNvPr id="1515524" name="Picture 4"/>
          <p:cNvPicPr>
            <a:picLocks noChangeAspect="1" noChangeArrowheads="1"/>
          </p:cNvPicPr>
          <p:nvPr/>
        </p:nvPicPr>
        <p:blipFill>
          <a:blip r:embed="rId3" cstate="print"/>
          <a:srcRect/>
          <a:stretch>
            <a:fillRect/>
          </a:stretch>
        </p:blipFill>
        <p:spPr bwMode="auto">
          <a:xfrm>
            <a:off x="4175125" y="1524000"/>
            <a:ext cx="3597275" cy="2544763"/>
          </a:xfrm>
          <a:prstGeom prst="rect">
            <a:avLst/>
          </a:prstGeom>
          <a:noFill/>
          <a:ln w="9525">
            <a:noFill/>
            <a:miter lim="800000"/>
            <a:headEnd/>
            <a:tailEnd/>
          </a:ln>
          <a:effectLst/>
        </p:spPr>
      </p:pic>
      <p:sp>
        <p:nvSpPr>
          <p:cNvPr id="15" name="Text Box 8"/>
          <p:cNvSpPr txBox="1">
            <a:spLocks noChangeArrowheads="1"/>
          </p:cNvSpPr>
          <p:nvPr/>
        </p:nvSpPr>
        <p:spPr bwMode="auto">
          <a:xfrm>
            <a:off x="6400800" y="1450975"/>
            <a:ext cx="2743200" cy="1600438"/>
          </a:xfrm>
          <a:prstGeom prst="rect">
            <a:avLst/>
          </a:prstGeom>
          <a:noFill/>
          <a:ln w="9525">
            <a:noFill/>
            <a:miter lim="800000"/>
            <a:headEnd/>
            <a:tailEnd/>
          </a:ln>
          <a:effectLst/>
        </p:spPr>
        <p:txBody>
          <a:bodyPr wrap="square">
            <a:spAutoFit/>
          </a:bodyPr>
          <a:lstStyle/>
          <a:p>
            <a:r>
              <a:rPr lang="en-US" sz="1400" u="none" dirty="0"/>
              <a:t>“As a new, innovative company, with a sound focus on sustainability, FRX Polymers has its right place here in Flanders.”   </a:t>
            </a:r>
            <a:r>
              <a:rPr lang="en-US" sz="1400" b="0" u="none" dirty="0"/>
              <a:t>-Kris </a:t>
            </a:r>
            <a:r>
              <a:rPr lang="en-US" sz="1400" b="0" u="none" dirty="0" err="1"/>
              <a:t>Peeters</a:t>
            </a:r>
            <a:r>
              <a:rPr lang="en-US" sz="1400" b="0" u="none" dirty="0"/>
              <a:t>, minister-president of the Government of Flanders</a:t>
            </a:r>
            <a:r>
              <a:rPr lang="en-US" sz="1400" b="0" dirty="0"/>
              <a:t> </a:t>
            </a:r>
          </a:p>
        </p:txBody>
      </p:sp>
      <p:pic>
        <p:nvPicPr>
          <p:cNvPr id="1515525" name="Picture 5"/>
          <p:cNvPicPr>
            <a:picLocks noChangeAspect="1" noChangeArrowheads="1"/>
          </p:cNvPicPr>
          <p:nvPr/>
        </p:nvPicPr>
        <p:blipFill>
          <a:blip r:embed="rId4" cstate="print"/>
          <a:srcRect t="26585"/>
          <a:stretch>
            <a:fillRect/>
          </a:stretch>
        </p:blipFill>
        <p:spPr bwMode="auto">
          <a:xfrm>
            <a:off x="4175125" y="3859212"/>
            <a:ext cx="4892675" cy="2389188"/>
          </a:xfrm>
          <a:prstGeom prst="rect">
            <a:avLst/>
          </a:prstGeom>
          <a:noFill/>
          <a:ln w="9525">
            <a:noFill/>
            <a:miter lim="800000"/>
            <a:headEnd/>
            <a:tailEnd/>
          </a:ln>
          <a:effectLst/>
        </p:spPr>
      </p:pic>
      <p:grpSp>
        <p:nvGrpSpPr>
          <p:cNvPr id="2" name="Group 18"/>
          <p:cNvGrpSpPr/>
          <p:nvPr/>
        </p:nvGrpSpPr>
        <p:grpSpPr>
          <a:xfrm>
            <a:off x="550863" y="1143000"/>
            <a:ext cx="8516937" cy="5105400"/>
            <a:chOff x="550863" y="1143000"/>
            <a:chExt cx="8516937" cy="5105400"/>
          </a:xfrm>
        </p:grpSpPr>
        <p:sp>
          <p:nvSpPr>
            <p:cNvPr id="11" name="Rectangle 10"/>
            <p:cNvSpPr/>
            <p:nvPr/>
          </p:nvSpPr>
          <p:spPr bwMode="white">
            <a:xfrm>
              <a:off x="550863" y="1143000"/>
              <a:ext cx="8516937" cy="5105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0" name="TextBox 9"/>
            <p:cNvSpPr txBox="1"/>
            <p:nvPr/>
          </p:nvSpPr>
          <p:spPr bwMode="ltGray">
            <a:xfrm>
              <a:off x="3048000" y="1154112"/>
              <a:ext cx="3589444" cy="307777"/>
            </a:xfrm>
            <a:prstGeom prst="rect">
              <a:avLst/>
            </a:prstGeom>
            <a:solidFill>
              <a:srgbClr val="0077C0"/>
            </a:solidFill>
          </p:spPr>
          <p:txBody>
            <a:bodyPr wrap="none" rtlCol="0">
              <a:spAutoFit/>
            </a:bodyPr>
            <a:lstStyle/>
            <a:p>
              <a:pPr algn="ctr"/>
              <a:r>
                <a:rPr lang="en-US" sz="1400" u="none" dirty="0" smtClean="0">
                  <a:solidFill>
                    <a:schemeClr val="bg1"/>
                  </a:solidFill>
                  <a:latin typeface="Verdana" pitchFamily="34" charset="0"/>
                  <a:ea typeface="Verdana" pitchFamily="34" charset="0"/>
                  <a:cs typeface="Verdana" pitchFamily="34" charset="0"/>
                </a:rPr>
                <a:t>Start Production 4</a:t>
              </a:r>
              <a:r>
                <a:rPr lang="en-US" sz="1400" u="none" baseline="30000" dirty="0" smtClean="0">
                  <a:solidFill>
                    <a:schemeClr val="bg1"/>
                  </a:solidFill>
                  <a:latin typeface="Verdana" pitchFamily="34" charset="0"/>
                  <a:ea typeface="Verdana" pitchFamily="34" charset="0"/>
                  <a:cs typeface="Verdana" pitchFamily="34" charset="0"/>
                </a:rPr>
                <a:t>th</a:t>
              </a:r>
              <a:r>
                <a:rPr lang="en-US" sz="1400" u="none" dirty="0" smtClean="0">
                  <a:solidFill>
                    <a:schemeClr val="bg1"/>
                  </a:solidFill>
                  <a:latin typeface="Verdana" pitchFamily="34" charset="0"/>
                  <a:ea typeface="Verdana" pitchFamily="34" charset="0"/>
                  <a:cs typeface="Verdana" pitchFamily="34" charset="0"/>
                </a:rPr>
                <a:t> Quarter 2013</a:t>
              </a:r>
            </a:p>
          </p:txBody>
        </p:sp>
        <p:pic>
          <p:nvPicPr>
            <p:cNvPr id="1515523" name="Picture 3"/>
            <p:cNvPicPr>
              <a:picLocks noChangeAspect="1" noChangeArrowheads="1"/>
            </p:cNvPicPr>
            <p:nvPr/>
          </p:nvPicPr>
          <p:blipFill>
            <a:blip r:embed="rId5" cstate="print"/>
            <a:srcRect/>
            <a:stretch>
              <a:fillRect/>
            </a:stretch>
          </p:blipFill>
          <p:spPr bwMode="auto">
            <a:xfrm>
              <a:off x="1981200" y="1687512"/>
              <a:ext cx="5722937" cy="4297363"/>
            </a:xfrm>
            <a:prstGeom prst="rect">
              <a:avLst/>
            </a:prstGeom>
            <a:noFill/>
            <a:ln w="9525">
              <a:noFill/>
              <a:miter lim="800000"/>
              <a:headEnd/>
              <a:tailEnd/>
            </a:ln>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ltGray">
          <a:xfrm>
            <a:off x="0" y="0"/>
            <a:ext cx="9144000" cy="6248400"/>
          </a:xfrm>
          <a:prstGeom prst="rect">
            <a:avLst/>
          </a:prstGeom>
          <a:solidFill>
            <a:srgbClr val="0077C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dirty="0" smtClean="0">
              <a:ln>
                <a:noFill/>
              </a:ln>
              <a:solidFill>
                <a:schemeClr val="tx1"/>
              </a:solidFill>
              <a:effectLst/>
              <a:latin typeface="Arial" charset="0"/>
              <a:sym typeface="Symbol" pitchFamily="18" charset="2"/>
            </a:endParaRPr>
          </a:p>
        </p:txBody>
      </p:sp>
      <p:sp>
        <p:nvSpPr>
          <p:cNvPr id="5" name="TextBox 4"/>
          <p:cNvSpPr txBox="1"/>
          <p:nvPr/>
        </p:nvSpPr>
        <p:spPr>
          <a:xfrm>
            <a:off x="533400" y="2826603"/>
            <a:ext cx="4672048" cy="830997"/>
          </a:xfrm>
          <a:prstGeom prst="rect">
            <a:avLst/>
          </a:prstGeom>
          <a:noFill/>
        </p:spPr>
        <p:txBody>
          <a:bodyPr wrap="none" rtlCol="0">
            <a:spAutoFit/>
          </a:bodyPr>
          <a:lstStyle/>
          <a:p>
            <a:r>
              <a:rPr lang="en-US" sz="2400" u="none" dirty="0" smtClean="0">
                <a:solidFill>
                  <a:schemeClr val="bg1"/>
                </a:solidFill>
                <a:latin typeface="Verdana" pitchFamily="34" charset="0"/>
                <a:ea typeface="Verdana" pitchFamily="34" charset="0"/>
                <a:cs typeface="Verdana" pitchFamily="34" charset="0"/>
              </a:rPr>
              <a:t>Acknowledgements:</a:t>
            </a:r>
          </a:p>
          <a:p>
            <a:r>
              <a:rPr lang="en-US" sz="2400" b="0" u="none" dirty="0" smtClean="0">
                <a:solidFill>
                  <a:schemeClr val="bg1"/>
                </a:solidFill>
                <a:latin typeface="Verdana" pitchFamily="34" charset="0"/>
                <a:ea typeface="Verdana" pitchFamily="34" charset="0"/>
                <a:cs typeface="Verdana" pitchFamily="34" charset="0"/>
              </a:rPr>
              <a:t>R&amp;D Team at FRX POLYMERS</a:t>
            </a:r>
            <a:endParaRPr lang="en-US" sz="2400" b="0" u="none" dirty="0">
              <a:solidFill>
                <a:schemeClr val="bg1"/>
              </a:solidFill>
              <a:latin typeface="Verdana" pitchFamily="34" charset="0"/>
              <a:ea typeface="Verdana" pitchFamily="34" charset="0"/>
              <a:cs typeface="Verdana" pitchFamily="34" charset="0"/>
            </a:endParaRPr>
          </a:p>
        </p:txBody>
      </p:sp>
      <p:sp>
        <p:nvSpPr>
          <p:cNvPr id="6" name="TextBox 5"/>
          <p:cNvSpPr txBox="1"/>
          <p:nvPr/>
        </p:nvSpPr>
        <p:spPr>
          <a:xfrm>
            <a:off x="6910158" y="4556373"/>
            <a:ext cx="2157642" cy="1292662"/>
          </a:xfrm>
          <a:prstGeom prst="rect">
            <a:avLst/>
          </a:prstGeom>
          <a:noFill/>
        </p:spPr>
        <p:txBody>
          <a:bodyPr wrap="none" lIns="0" tIns="0" rIns="0" bIns="0" rtlCol="0">
            <a:spAutoFit/>
          </a:bodyPr>
          <a:lstStyle/>
          <a:p>
            <a:pPr algn="r"/>
            <a:r>
              <a:rPr lang="en-US" sz="1050" b="0" u="none" dirty="0" smtClean="0">
                <a:solidFill>
                  <a:schemeClr val="bg1"/>
                </a:solidFill>
                <a:latin typeface="Verdana" pitchFamily="34" charset="0"/>
                <a:ea typeface="Verdana" pitchFamily="34" charset="0"/>
                <a:cs typeface="Verdana" pitchFamily="34" charset="0"/>
              </a:rPr>
              <a:t>Dr. Jan-Pleun Lens</a:t>
            </a:r>
          </a:p>
          <a:p>
            <a:pPr algn="r"/>
            <a:r>
              <a:rPr lang="en-US" sz="1050" b="0" u="none" dirty="0" smtClean="0">
                <a:solidFill>
                  <a:schemeClr val="bg1"/>
                </a:solidFill>
                <a:latin typeface="Verdana" pitchFamily="34" charset="0"/>
                <a:ea typeface="Verdana" pitchFamily="34" charset="0"/>
                <a:cs typeface="Verdana" pitchFamily="34" charset="0"/>
              </a:rPr>
              <a:t>FRX POLYMERS</a:t>
            </a:r>
          </a:p>
          <a:p>
            <a:pPr algn="r"/>
            <a:r>
              <a:rPr lang="en-US" sz="1050" b="0" u="none" dirty="0" smtClean="0">
                <a:solidFill>
                  <a:schemeClr val="bg1"/>
                </a:solidFill>
                <a:latin typeface="Verdana" pitchFamily="34" charset="0"/>
                <a:ea typeface="Verdana" pitchFamily="34" charset="0"/>
                <a:cs typeface="Verdana" pitchFamily="34" charset="0"/>
              </a:rPr>
              <a:t>200 Turnpike Road</a:t>
            </a:r>
          </a:p>
          <a:p>
            <a:pPr algn="r"/>
            <a:r>
              <a:rPr lang="en-US" sz="1050" b="0" u="none" dirty="0" smtClean="0">
                <a:solidFill>
                  <a:schemeClr val="bg1"/>
                </a:solidFill>
                <a:latin typeface="Verdana" pitchFamily="34" charset="0"/>
                <a:ea typeface="Verdana" pitchFamily="34" charset="0"/>
                <a:cs typeface="Verdana" pitchFamily="34" charset="0"/>
              </a:rPr>
              <a:t>Chelmsford, MA 01824, USA</a:t>
            </a:r>
          </a:p>
          <a:p>
            <a:pPr algn="r"/>
            <a:r>
              <a:rPr lang="en-US" sz="1050" b="0" u="none" dirty="0" smtClean="0">
                <a:solidFill>
                  <a:schemeClr val="bg1"/>
                </a:solidFill>
                <a:latin typeface="Verdana" pitchFamily="34" charset="0"/>
                <a:ea typeface="Verdana" pitchFamily="34" charset="0"/>
                <a:cs typeface="Verdana" pitchFamily="34" charset="0"/>
              </a:rPr>
              <a:t>Tel: +1 (978) 856-4145</a:t>
            </a:r>
          </a:p>
          <a:p>
            <a:pPr algn="r"/>
            <a:r>
              <a:rPr lang="en-US" sz="1050" b="0" u="none" dirty="0" smtClean="0">
                <a:solidFill>
                  <a:schemeClr val="bg1"/>
                </a:solidFill>
                <a:latin typeface="Verdana" pitchFamily="34" charset="0"/>
                <a:ea typeface="Verdana" pitchFamily="34" charset="0"/>
                <a:cs typeface="Verdana" pitchFamily="34" charset="0"/>
              </a:rPr>
              <a:t>Fax: +1 (978) 250-4533</a:t>
            </a:r>
          </a:p>
          <a:p>
            <a:pPr algn="r"/>
            <a:r>
              <a:rPr lang="en-US" sz="1050" b="0" u="none" dirty="0" smtClean="0">
                <a:solidFill>
                  <a:schemeClr val="bg1"/>
                </a:solidFill>
                <a:latin typeface="Verdana" pitchFamily="34" charset="0"/>
                <a:ea typeface="Verdana" pitchFamily="34" charset="0"/>
                <a:cs typeface="Verdana" pitchFamily="34" charset="0"/>
              </a:rPr>
              <a:t>Email: jplens@frxpolymers.com</a:t>
            </a:r>
          </a:p>
          <a:p>
            <a:pPr algn="r"/>
            <a:r>
              <a:rPr lang="en-US" sz="1050" b="0" u="none" dirty="0" smtClean="0">
                <a:solidFill>
                  <a:schemeClr val="bg1"/>
                </a:solidFill>
                <a:latin typeface="Verdana" pitchFamily="34" charset="0"/>
                <a:ea typeface="Verdana" pitchFamily="34" charset="0"/>
                <a:cs typeface="Verdana" pitchFamily="34" charset="0"/>
              </a:rPr>
              <a:t>www.frxpolymers.com</a:t>
            </a: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800" b="1" dirty="0" smtClean="0">
                <a:latin typeface="Arial"/>
                <a:ea typeface="+mj-ea"/>
                <a:cs typeface="+mj-cs"/>
              </a:rPr>
              <a:t>NOFIA Polyphosphonates, A Unique FR Solution</a:t>
            </a:r>
            <a:endParaRPr lang="en-US" dirty="0"/>
          </a:p>
        </p:txBody>
      </p:sp>
      <p:grpSp>
        <p:nvGrpSpPr>
          <p:cNvPr id="2" name="Group 141"/>
          <p:cNvGrpSpPr/>
          <p:nvPr/>
        </p:nvGrpSpPr>
        <p:grpSpPr>
          <a:xfrm>
            <a:off x="5730433" y="1066800"/>
            <a:ext cx="1513647" cy="1862559"/>
            <a:chOff x="5730433" y="4191000"/>
            <a:chExt cx="1513647" cy="1862559"/>
          </a:xfrm>
        </p:grpSpPr>
        <p:pic>
          <p:nvPicPr>
            <p:cNvPr id="9" name="Picture 6"/>
            <p:cNvPicPr>
              <a:picLocks noChangeAspect="1" noChangeArrowheads="1"/>
            </p:cNvPicPr>
            <p:nvPr/>
          </p:nvPicPr>
          <p:blipFill>
            <a:blip r:embed="rId3" cstate="screen"/>
            <a:srcRect/>
            <a:stretch>
              <a:fillRect/>
            </a:stretch>
          </p:blipFill>
          <p:spPr bwMode="auto">
            <a:xfrm flipV="1">
              <a:off x="6604000" y="4378040"/>
              <a:ext cx="640080" cy="388910"/>
            </a:xfrm>
            <a:prstGeom prst="rect">
              <a:avLst/>
            </a:prstGeom>
            <a:noFill/>
            <a:ln w="9525">
              <a:noFill/>
              <a:miter lim="800000"/>
              <a:headEnd/>
              <a:tailEnd/>
            </a:ln>
            <a:effectLst/>
          </p:spPr>
        </p:pic>
        <p:pic>
          <p:nvPicPr>
            <p:cNvPr id="10" name="Picture 6"/>
            <p:cNvPicPr>
              <a:picLocks noChangeAspect="1" noChangeArrowheads="1"/>
            </p:cNvPicPr>
            <p:nvPr/>
          </p:nvPicPr>
          <p:blipFill>
            <a:blip r:embed="rId3" cstate="screen"/>
            <a:srcRect/>
            <a:stretch>
              <a:fillRect/>
            </a:stretch>
          </p:blipFill>
          <p:spPr bwMode="auto">
            <a:xfrm flipH="1">
              <a:off x="5765800" y="5521040"/>
              <a:ext cx="640080" cy="388910"/>
            </a:xfrm>
            <a:prstGeom prst="rect">
              <a:avLst/>
            </a:prstGeom>
            <a:noFill/>
            <a:ln w="9525">
              <a:noFill/>
              <a:miter lim="800000"/>
              <a:headEnd/>
              <a:tailEnd/>
            </a:ln>
            <a:effectLst/>
          </p:spPr>
        </p:pic>
        <p:sp>
          <p:nvSpPr>
            <p:cNvPr id="11" name="Multiply 10"/>
            <p:cNvSpPr/>
            <p:nvPr/>
          </p:nvSpPr>
          <p:spPr bwMode="auto">
            <a:xfrm>
              <a:off x="5730433" y="5520159"/>
              <a:ext cx="609600" cy="533400"/>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2" name="Multiply 11"/>
            <p:cNvSpPr/>
            <p:nvPr/>
          </p:nvSpPr>
          <p:spPr bwMode="auto">
            <a:xfrm>
              <a:off x="6577314" y="4191000"/>
              <a:ext cx="609600" cy="533400"/>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grpSp>
      <p:pic>
        <p:nvPicPr>
          <p:cNvPr id="13" name="Picture 6"/>
          <p:cNvPicPr>
            <a:picLocks noChangeAspect="1" noChangeArrowheads="1"/>
          </p:cNvPicPr>
          <p:nvPr/>
        </p:nvPicPr>
        <p:blipFill>
          <a:blip r:embed="rId3" cstate="screen"/>
          <a:srcRect/>
          <a:stretch>
            <a:fillRect/>
          </a:stretch>
        </p:blipFill>
        <p:spPr bwMode="auto">
          <a:xfrm flipV="1">
            <a:off x="2286000" y="1256817"/>
            <a:ext cx="640080" cy="388910"/>
          </a:xfrm>
          <a:prstGeom prst="rect">
            <a:avLst/>
          </a:prstGeom>
          <a:noFill/>
          <a:ln w="9525">
            <a:noFill/>
            <a:miter lim="800000"/>
            <a:headEnd/>
            <a:tailEnd/>
          </a:ln>
          <a:effectLst/>
        </p:spPr>
      </p:pic>
      <p:pic>
        <p:nvPicPr>
          <p:cNvPr id="14" name="Picture 6"/>
          <p:cNvPicPr>
            <a:picLocks noChangeAspect="1" noChangeArrowheads="1"/>
          </p:cNvPicPr>
          <p:nvPr/>
        </p:nvPicPr>
        <p:blipFill>
          <a:blip r:embed="rId3" cstate="screen"/>
          <a:srcRect/>
          <a:stretch>
            <a:fillRect/>
          </a:stretch>
        </p:blipFill>
        <p:spPr bwMode="auto">
          <a:xfrm flipH="1">
            <a:off x="1447800" y="2399817"/>
            <a:ext cx="640080" cy="388910"/>
          </a:xfrm>
          <a:prstGeom prst="rect">
            <a:avLst/>
          </a:prstGeom>
          <a:noFill/>
          <a:ln w="9525">
            <a:noFill/>
            <a:miter lim="800000"/>
            <a:headEnd/>
            <a:tailEnd/>
          </a:ln>
          <a:effectLst/>
        </p:spPr>
      </p:pic>
      <p:sp>
        <p:nvSpPr>
          <p:cNvPr id="15" name="Oval 14"/>
          <p:cNvSpPr/>
          <p:nvPr/>
        </p:nvSpPr>
        <p:spPr bwMode="black">
          <a:xfrm>
            <a:off x="2286000" y="163781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6" name="Oval 15"/>
          <p:cNvSpPr/>
          <p:nvPr/>
        </p:nvSpPr>
        <p:spPr bwMode="black">
          <a:xfrm>
            <a:off x="1981200" y="239981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8" name="Oval 17"/>
          <p:cNvSpPr/>
          <p:nvPr/>
        </p:nvSpPr>
        <p:spPr bwMode="auto">
          <a:xfrm>
            <a:off x="1981200" y="16378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9" name="Oval 18"/>
          <p:cNvSpPr/>
          <p:nvPr/>
        </p:nvSpPr>
        <p:spPr bwMode="auto">
          <a:xfrm>
            <a:off x="2133600" y="16378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20" name="Oval 19"/>
          <p:cNvSpPr/>
          <p:nvPr/>
        </p:nvSpPr>
        <p:spPr bwMode="auto">
          <a:xfrm>
            <a:off x="2438400" y="16378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21" name="Oval 20"/>
          <p:cNvSpPr/>
          <p:nvPr/>
        </p:nvSpPr>
        <p:spPr bwMode="auto">
          <a:xfrm>
            <a:off x="2590800" y="16378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22" name="Oval 21"/>
          <p:cNvSpPr/>
          <p:nvPr/>
        </p:nvSpPr>
        <p:spPr bwMode="auto">
          <a:xfrm>
            <a:off x="2743200" y="16378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23" name="Oval 22"/>
          <p:cNvSpPr/>
          <p:nvPr/>
        </p:nvSpPr>
        <p:spPr bwMode="auto">
          <a:xfrm>
            <a:off x="2895600" y="16378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24" name="Oval 23"/>
          <p:cNvSpPr/>
          <p:nvPr/>
        </p:nvSpPr>
        <p:spPr bwMode="black">
          <a:xfrm>
            <a:off x="3048000" y="163781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25" name="Oval 24"/>
          <p:cNvSpPr/>
          <p:nvPr/>
        </p:nvSpPr>
        <p:spPr bwMode="auto">
          <a:xfrm>
            <a:off x="3200400" y="16378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26" name="Oval 25"/>
          <p:cNvSpPr/>
          <p:nvPr/>
        </p:nvSpPr>
        <p:spPr bwMode="auto">
          <a:xfrm>
            <a:off x="1981200" y="17902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27" name="Oval 26"/>
          <p:cNvSpPr/>
          <p:nvPr/>
        </p:nvSpPr>
        <p:spPr bwMode="auto">
          <a:xfrm>
            <a:off x="2133600" y="17902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28" name="Oval 27"/>
          <p:cNvSpPr/>
          <p:nvPr/>
        </p:nvSpPr>
        <p:spPr bwMode="auto">
          <a:xfrm>
            <a:off x="2286000" y="17902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29" name="Oval 28"/>
          <p:cNvSpPr/>
          <p:nvPr/>
        </p:nvSpPr>
        <p:spPr bwMode="auto">
          <a:xfrm>
            <a:off x="2438400" y="17902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30" name="Oval 29"/>
          <p:cNvSpPr/>
          <p:nvPr/>
        </p:nvSpPr>
        <p:spPr bwMode="black">
          <a:xfrm>
            <a:off x="2590800" y="179021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31" name="Oval 30"/>
          <p:cNvSpPr/>
          <p:nvPr/>
        </p:nvSpPr>
        <p:spPr bwMode="auto">
          <a:xfrm>
            <a:off x="2743200" y="17902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32" name="Oval 31"/>
          <p:cNvSpPr/>
          <p:nvPr/>
        </p:nvSpPr>
        <p:spPr bwMode="black">
          <a:xfrm>
            <a:off x="2895600" y="179021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33" name="Oval 32"/>
          <p:cNvSpPr/>
          <p:nvPr/>
        </p:nvSpPr>
        <p:spPr bwMode="auto">
          <a:xfrm>
            <a:off x="3048000" y="17902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34" name="Oval 33"/>
          <p:cNvSpPr/>
          <p:nvPr/>
        </p:nvSpPr>
        <p:spPr bwMode="auto">
          <a:xfrm>
            <a:off x="3200400" y="17902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35" name="Oval 34"/>
          <p:cNvSpPr/>
          <p:nvPr/>
        </p:nvSpPr>
        <p:spPr bwMode="auto">
          <a:xfrm>
            <a:off x="1981200" y="19426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36" name="Oval 35"/>
          <p:cNvSpPr/>
          <p:nvPr/>
        </p:nvSpPr>
        <p:spPr bwMode="black">
          <a:xfrm>
            <a:off x="2133600" y="194261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37" name="Oval 36"/>
          <p:cNvSpPr/>
          <p:nvPr/>
        </p:nvSpPr>
        <p:spPr bwMode="auto">
          <a:xfrm>
            <a:off x="2286000" y="19426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38" name="Oval 37"/>
          <p:cNvSpPr/>
          <p:nvPr/>
        </p:nvSpPr>
        <p:spPr bwMode="black">
          <a:xfrm>
            <a:off x="2438400" y="194261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39" name="Oval 38"/>
          <p:cNvSpPr/>
          <p:nvPr/>
        </p:nvSpPr>
        <p:spPr bwMode="auto">
          <a:xfrm>
            <a:off x="2590800" y="19426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40" name="Oval 39"/>
          <p:cNvSpPr/>
          <p:nvPr/>
        </p:nvSpPr>
        <p:spPr bwMode="auto">
          <a:xfrm>
            <a:off x="2743200" y="19426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41" name="Oval 40"/>
          <p:cNvSpPr/>
          <p:nvPr/>
        </p:nvSpPr>
        <p:spPr bwMode="auto">
          <a:xfrm>
            <a:off x="2895600" y="19426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42" name="Oval 41"/>
          <p:cNvSpPr/>
          <p:nvPr/>
        </p:nvSpPr>
        <p:spPr bwMode="auto">
          <a:xfrm>
            <a:off x="3048000" y="19426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43" name="Oval 42"/>
          <p:cNvSpPr/>
          <p:nvPr/>
        </p:nvSpPr>
        <p:spPr bwMode="auto">
          <a:xfrm>
            <a:off x="3200400" y="19426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44" name="Oval 43"/>
          <p:cNvSpPr/>
          <p:nvPr/>
        </p:nvSpPr>
        <p:spPr bwMode="auto">
          <a:xfrm>
            <a:off x="1981200" y="20950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45" name="Oval 44"/>
          <p:cNvSpPr/>
          <p:nvPr/>
        </p:nvSpPr>
        <p:spPr bwMode="auto">
          <a:xfrm>
            <a:off x="2133600" y="20950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46" name="Oval 45"/>
          <p:cNvSpPr/>
          <p:nvPr/>
        </p:nvSpPr>
        <p:spPr bwMode="auto">
          <a:xfrm>
            <a:off x="2286000" y="20950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47" name="Oval 46"/>
          <p:cNvSpPr/>
          <p:nvPr/>
        </p:nvSpPr>
        <p:spPr bwMode="auto">
          <a:xfrm>
            <a:off x="2438400" y="20950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48" name="Oval 47"/>
          <p:cNvSpPr/>
          <p:nvPr/>
        </p:nvSpPr>
        <p:spPr bwMode="auto">
          <a:xfrm>
            <a:off x="2590800" y="20950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49" name="Oval 48"/>
          <p:cNvSpPr/>
          <p:nvPr/>
        </p:nvSpPr>
        <p:spPr bwMode="black">
          <a:xfrm>
            <a:off x="2743200" y="209501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50" name="Oval 49"/>
          <p:cNvSpPr/>
          <p:nvPr/>
        </p:nvSpPr>
        <p:spPr bwMode="auto">
          <a:xfrm>
            <a:off x="2895600" y="20950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51" name="Oval 50"/>
          <p:cNvSpPr/>
          <p:nvPr/>
        </p:nvSpPr>
        <p:spPr bwMode="auto">
          <a:xfrm>
            <a:off x="3048000" y="20950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52" name="Oval 51"/>
          <p:cNvSpPr/>
          <p:nvPr/>
        </p:nvSpPr>
        <p:spPr bwMode="auto">
          <a:xfrm>
            <a:off x="3200400" y="20950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53" name="Oval 52"/>
          <p:cNvSpPr/>
          <p:nvPr/>
        </p:nvSpPr>
        <p:spPr bwMode="auto">
          <a:xfrm>
            <a:off x="1981200" y="22474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54" name="Oval 53"/>
          <p:cNvSpPr/>
          <p:nvPr/>
        </p:nvSpPr>
        <p:spPr bwMode="auto">
          <a:xfrm>
            <a:off x="2133600" y="22474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55" name="Oval 54"/>
          <p:cNvSpPr/>
          <p:nvPr/>
        </p:nvSpPr>
        <p:spPr bwMode="black">
          <a:xfrm>
            <a:off x="2286000" y="224741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56" name="Oval 55"/>
          <p:cNvSpPr/>
          <p:nvPr/>
        </p:nvSpPr>
        <p:spPr bwMode="auto">
          <a:xfrm>
            <a:off x="2438400" y="22474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57" name="Oval 56"/>
          <p:cNvSpPr/>
          <p:nvPr/>
        </p:nvSpPr>
        <p:spPr bwMode="auto">
          <a:xfrm>
            <a:off x="2590800" y="22474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58" name="Oval 57"/>
          <p:cNvSpPr/>
          <p:nvPr/>
        </p:nvSpPr>
        <p:spPr bwMode="auto">
          <a:xfrm>
            <a:off x="2743200" y="22474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59" name="Oval 58"/>
          <p:cNvSpPr/>
          <p:nvPr/>
        </p:nvSpPr>
        <p:spPr bwMode="auto">
          <a:xfrm>
            <a:off x="2895600" y="22474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60" name="Oval 59"/>
          <p:cNvSpPr/>
          <p:nvPr/>
        </p:nvSpPr>
        <p:spPr bwMode="auto">
          <a:xfrm>
            <a:off x="3048000" y="22474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61" name="Oval 60"/>
          <p:cNvSpPr/>
          <p:nvPr/>
        </p:nvSpPr>
        <p:spPr bwMode="black">
          <a:xfrm>
            <a:off x="3200400" y="224741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62" name="Oval 61"/>
          <p:cNvSpPr/>
          <p:nvPr/>
        </p:nvSpPr>
        <p:spPr bwMode="auto">
          <a:xfrm>
            <a:off x="2133600" y="23998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63" name="Oval 62"/>
          <p:cNvSpPr/>
          <p:nvPr/>
        </p:nvSpPr>
        <p:spPr bwMode="auto">
          <a:xfrm>
            <a:off x="2286000" y="23998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64" name="Oval 63"/>
          <p:cNvSpPr/>
          <p:nvPr/>
        </p:nvSpPr>
        <p:spPr bwMode="auto">
          <a:xfrm>
            <a:off x="2438400" y="23998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65" name="Oval 64"/>
          <p:cNvSpPr/>
          <p:nvPr/>
        </p:nvSpPr>
        <p:spPr bwMode="black">
          <a:xfrm>
            <a:off x="2590800" y="239981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66" name="Oval 65"/>
          <p:cNvSpPr/>
          <p:nvPr/>
        </p:nvSpPr>
        <p:spPr bwMode="auto">
          <a:xfrm>
            <a:off x="2743200" y="23998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67" name="Oval 66"/>
          <p:cNvSpPr/>
          <p:nvPr/>
        </p:nvSpPr>
        <p:spPr bwMode="auto">
          <a:xfrm>
            <a:off x="2895600" y="23998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68" name="Oval 67"/>
          <p:cNvSpPr/>
          <p:nvPr/>
        </p:nvSpPr>
        <p:spPr bwMode="black">
          <a:xfrm>
            <a:off x="3048000" y="239981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69" name="Oval 68"/>
          <p:cNvSpPr/>
          <p:nvPr/>
        </p:nvSpPr>
        <p:spPr bwMode="auto">
          <a:xfrm>
            <a:off x="3200400" y="2399817"/>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70" name="TextBox 69"/>
          <p:cNvSpPr txBox="1"/>
          <p:nvPr/>
        </p:nvSpPr>
        <p:spPr>
          <a:xfrm>
            <a:off x="1000492" y="2816423"/>
            <a:ext cx="3371116" cy="307777"/>
          </a:xfrm>
          <a:prstGeom prst="rect">
            <a:avLst/>
          </a:prstGeom>
          <a:noFill/>
        </p:spPr>
        <p:txBody>
          <a:bodyPr wrap="none" lIns="0" rIns="0" rtlCol="0">
            <a:spAutoFit/>
          </a:bodyPr>
          <a:lstStyle/>
          <a:p>
            <a:r>
              <a:rPr lang="en-US" sz="1400" b="1" u="none" dirty="0" smtClean="0"/>
              <a:t>Small molecules end up in environment</a:t>
            </a:r>
          </a:p>
        </p:txBody>
      </p:sp>
      <p:grpSp>
        <p:nvGrpSpPr>
          <p:cNvPr id="3" name="Group 131"/>
          <p:cNvGrpSpPr/>
          <p:nvPr/>
        </p:nvGrpSpPr>
        <p:grpSpPr>
          <a:xfrm>
            <a:off x="6299200" y="1634840"/>
            <a:ext cx="1371600" cy="914400"/>
            <a:chOff x="6299200" y="1634840"/>
            <a:chExt cx="1371600" cy="914400"/>
          </a:xfrm>
        </p:grpSpPr>
        <p:sp>
          <p:nvSpPr>
            <p:cNvPr id="72" name="Oval 71"/>
            <p:cNvSpPr/>
            <p:nvPr/>
          </p:nvSpPr>
          <p:spPr bwMode="auto">
            <a:xfrm>
              <a:off x="6299200" y="16348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73" name="Oval 72"/>
            <p:cNvSpPr/>
            <p:nvPr/>
          </p:nvSpPr>
          <p:spPr bwMode="auto">
            <a:xfrm>
              <a:off x="6451600" y="16348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74" name="Oval 73"/>
            <p:cNvSpPr/>
            <p:nvPr/>
          </p:nvSpPr>
          <p:spPr bwMode="black">
            <a:xfrm>
              <a:off x="6604000" y="163484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75" name="Oval 74"/>
            <p:cNvSpPr/>
            <p:nvPr/>
          </p:nvSpPr>
          <p:spPr bwMode="black">
            <a:xfrm>
              <a:off x="6756400" y="163484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76" name="Oval 75"/>
            <p:cNvSpPr/>
            <p:nvPr/>
          </p:nvSpPr>
          <p:spPr bwMode="black">
            <a:xfrm>
              <a:off x="6908800" y="163484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77" name="Oval 76"/>
            <p:cNvSpPr/>
            <p:nvPr/>
          </p:nvSpPr>
          <p:spPr bwMode="auto">
            <a:xfrm>
              <a:off x="7061200" y="16348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78" name="Oval 77"/>
            <p:cNvSpPr/>
            <p:nvPr/>
          </p:nvSpPr>
          <p:spPr bwMode="auto">
            <a:xfrm>
              <a:off x="7213600" y="16348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79" name="Oval 78"/>
            <p:cNvSpPr/>
            <p:nvPr/>
          </p:nvSpPr>
          <p:spPr bwMode="auto">
            <a:xfrm>
              <a:off x="7366000" y="16348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80" name="Oval 79"/>
            <p:cNvSpPr/>
            <p:nvPr/>
          </p:nvSpPr>
          <p:spPr bwMode="auto">
            <a:xfrm>
              <a:off x="7518400" y="16348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81" name="Oval 80"/>
            <p:cNvSpPr/>
            <p:nvPr/>
          </p:nvSpPr>
          <p:spPr bwMode="auto">
            <a:xfrm>
              <a:off x="6299200" y="17872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82" name="Oval 81"/>
            <p:cNvSpPr/>
            <p:nvPr/>
          </p:nvSpPr>
          <p:spPr bwMode="auto">
            <a:xfrm>
              <a:off x="6451600" y="17872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83" name="Oval 82"/>
            <p:cNvSpPr/>
            <p:nvPr/>
          </p:nvSpPr>
          <p:spPr bwMode="auto">
            <a:xfrm>
              <a:off x="6604000" y="17872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84" name="Oval 83"/>
            <p:cNvSpPr/>
            <p:nvPr/>
          </p:nvSpPr>
          <p:spPr bwMode="auto">
            <a:xfrm>
              <a:off x="6756400" y="17872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85" name="Oval 84"/>
            <p:cNvSpPr/>
            <p:nvPr/>
          </p:nvSpPr>
          <p:spPr bwMode="black">
            <a:xfrm>
              <a:off x="6908800" y="178724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86" name="Oval 85"/>
            <p:cNvSpPr/>
            <p:nvPr/>
          </p:nvSpPr>
          <p:spPr bwMode="auto">
            <a:xfrm>
              <a:off x="7061200" y="17872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87" name="Oval 86"/>
            <p:cNvSpPr/>
            <p:nvPr/>
          </p:nvSpPr>
          <p:spPr bwMode="auto">
            <a:xfrm>
              <a:off x="7213600" y="17872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88" name="Oval 87"/>
            <p:cNvSpPr/>
            <p:nvPr/>
          </p:nvSpPr>
          <p:spPr bwMode="auto">
            <a:xfrm>
              <a:off x="7366000" y="17872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89" name="Oval 88"/>
            <p:cNvSpPr/>
            <p:nvPr/>
          </p:nvSpPr>
          <p:spPr bwMode="auto">
            <a:xfrm>
              <a:off x="7518400" y="17872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90" name="Oval 89"/>
            <p:cNvSpPr/>
            <p:nvPr/>
          </p:nvSpPr>
          <p:spPr bwMode="auto">
            <a:xfrm>
              <a:off x="6299200" y="19396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91" name="Oval 90"/>
            <p:cNvSpPr/>
            <p:nvPr/>
          </p:nvSpPr>
          <p:spPr bwMode="auto">
            <a:xfrm>
              <a:off x="6451600" y="19396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92" name="Oval 91"/>
            <p:cNvSpPr/>
            <p:nvPr/>
          </p:nvSpPr>
          <p:spPr bwMode="auto">
            <a:xfrm>
              <a:off x="6604000" y="19396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93" name="Oval 92"/>
            <p:cNvSpPr/>
            <p:nvPr/>
          </p:nvSpPr>
          <p:spPr bwMode="black">
            <a:xfrm>
              <a:off x="6756400" y="193964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94" name="Oval 93"/>
            <p:cNvSpPr/>
            <p:nvPr/>
          </p:nvSpPr>
          <p:spPr bwMode="black">
            <a:xfrm>
              <a:off x="6908800" y="193964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95" name="Oval 94"/>
            <p:cNvSpPr/>
            <p:nvPr/>
          </p:nvSpPr>
          <p:spPr bwMode="auto">
            <a:xfrm>
              <a:off x="7061200" y="19396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96" name="Oval 95"/>
            <p:cNvSpPr/>
            <p:nvPr/>
          </p:nvSpPr>
          <p:spPr bwMode="auto">
            <a:xfrm>
              <a:off x="7213600" y="19396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97" name="Oval 96"/>
            <p:cNvSpPr/>
            <p:nvPr/>
          </p:nvSpPr>
          <p:spPr bwMode="auto">
            <a:xfrm>
              <a:off x="7366000" y="19396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98" name="Oval 97"/>
            <p:cNvSpPr/>
            <p:nvPr/>
          </p:nvSpPr>
          <p:spPr bwMode="auto">
            <a:xfrm>
              <a:off x="7518400" y="19396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99" name="Oval 98"/>
            <p:cNvSpPr/>
            <p:nvPr/>
          </p:nvSpPr>
          <p:spPr bwMode="auto">
            <a:xfrm>
              <a:off x="6299200" y="20920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00" name="Oval 99"/>
            <p:cNvSpPr/>
            <p:nvPr/>
          </p:nvSpPr>
          <p:spPr bwMode="auto">
            <a:xfrm>
              <a:off x="6451600" y="20920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01" name="Oval 100"/>
            <p:cNvSpPr/>
            <p:nvPr/>
          </p:nvSpPr>
          <p:spPr bwMode="auto">
            <a:xfrm>
              <a:off x="6604000" y="20920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02" name="Oval 101"/>
            <p:cNvSpPr/>
            <p:nvPr/>
          </p:nvSpPr>
          <p:spPr bwMode="black">
            <a:xfrm>
              <a:off x="6756400" y="209204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03" name="Oval 102"/>
            <p:cNvSpPr/>
            <p:nvPr/>
          </p:nvSpPr>
          <p:spPr bwMode="auto">
            <a:xfrm>
              <a:off x="6908800" y="20920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04" name="Oval 103"/>
            <p:cNvSpPr/>
            <p:nvPr/>
          </p:nvSpPr>
          <p:spPr bwMode="auto">
            <a:xfrm>
              <a:off x="7061200" y="20920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05" name="Oval 104"/>
            <p:cNvSpPr/>
            <p:nvPr/>
          </p:nvSpPr>
          <p:spPr bwMode="auto">
            <a:xfrm>
              <a:off x="7213600" y="20920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06" name="Oval 105"/>
            <p:cNvSpPr/>
            <p:nvPr/>
          </p:nvSpPr>
          <p:spPr bwMode="auto">
            <a:xfrm>
              <a:off x="7366000" y="20920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07" name="Oval 106"/>
            <p:cNvSpPr/>
            <p:nvPr/>
          </p:nvSpPr>
          <p:spPr bwMode="auto">
            <a:xfrm>
              <a:off x="7518400" y="20920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08" name="Oval 107"/>
            <p:cNvSpPr/>
            <p:nvPr/>
          </p:nvSpPr>
          <p:spPr bwMode="auto">
            <a:xfrm>
              <a:off x="6299200" y="22444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09" name="Oval 108"/>
            <p:cNvSpPr/>
            <p:nvPr/>
          </p:nvSpPr>
          <p:spPr bwMode="black">
            <a:xfrm>
              <a:off x="6451600" y="224444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10" name="Oval 109"/>
            <p:cNvSpPr/>
            <p:nvPr/>
          </p:nvSpPr>
          <p:spPr bwMode="black">
            <a:xfrm>
              <a:off x="6604000" y="224444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11" name="Oval 110"/>
            <p:cNvSpPr/>
            <p:nvPr/>
          </p:nvSpPr>
          <p:spPr bwMode="black">
            <a:xfrm>
              <a:off x="6756400" y="224444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12" name="Oval 111"/>
            <p:cNvSpPr/>
            <p:nvPr/>
          </p:nvSpPr>
          <p:spPr bwMode="auto">
            <a:xfrm>
              <a:off x="6908800" y="22444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13" name="Oval 112"/>
            <p:cNvSpPr/>
            <p:nvPr/>
          </p:nvSpPr>
          <p:spPr bwMode="auto">
            <a:xfrm>
              <a:off x="7061200" y="22444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14" name="Oval 113"/>
            <p:cNvSpPr/>
            <p:nvPr/>
          </p:nvSpPr>
          <p:spPr bwMode="auto">
            <a:xfrm>
              <a:off x="7213600" y="22444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15" name="Oval 114"/>
            <p:cNvSpPr/>
            <p:nvPr/>
          </p:nvSpPr>
          <p:spPr bwMode="auto">
            <a:xfrm>
              <a:off x="7366000" y="22444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16" name="Oval 115"/>
            <p:cNvSpPr/>
            <p:nvPr/>
          </p:nvSpPr>
          <p:spPr bwMode="auto">
            <a:xfrm>
              <a:off x="7518400" y="22444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17" name="Oval 116"/>
            <p:cNvSpPr/>
            <p:nvPr/>
          </p:nvSpPr>
          <p:spPr bwMode="black">
            <a:xfrm>
              <a:off x="6299200" y="239684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18" name="Oval 117"/>
            <p:cNvSpPr/>
            <p:nvPr/>
          </p:nvSpPr>
          <p:spPr bwMode="black">
            <a:xfrm>
              <a:off x="6451600" y="239684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19" name="Oval 118"/>
            <p:cNvSpPr/>
            <p:nvPr/>
          </p:nvSpPr>
          <p:spPr bwMode="auto">
            <a:xfrm>
              <a:off x="6604000" y="23968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20" name="Oval 119"/>
            <p:cNvSpPr/>
            <p:nvPr/>
          </p:nvSpPr>
          <p:spPr bwMode="auto">
            <a:xfrm>
              <a:off x="6756400" y="23968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21" name="Oval 120"/>
            <p:cNvSpPr/>
            <p:nvPr/>
          </p:nvSpPr>
          <p:spPr bwMode="auto">
            <a:xfrm>
              <a:off x="6908800" y="23968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22" name="Oval 121"/>
            <p:cNvSpPr/>
            <p:nvPr/>
          </p:nvSpPr>
          <p:spPr bwMode="auto">
            <a:xfrm>
              <a:off x="7061200" y="23968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23" name="Oval 122"/>
            <p:cNvSpPr/>
            <p:nvPr/>
          </p:nvSpPr>
          <p:spPr bwMode="auto">
            <a:xfrm>
              <a:off x="7213600" y="23968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24" name="Oval 123"/>
            <p:cNvSpPr/>
            <p:nvPr/>
          </p:nvSpPr>
          <p:spPr bwMode="auto">
            <a:xfrm>
              <a:off x="7366000" y="23968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25" name="Oval 124"/>
            <p:cNvSpPr/>
            <p:nvPr/>
          </p:nvSpPr>
          <p:spPr bwMode="auto">
            <a:xfrm>
              <a:off x="7518400" y="2396840"/>
              <a:ext cx="152400" cy="15240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grpSp>
      <p:sp>
        <p:nvSpPr>
          <p:cNvPr id="126" name="TextBox 125"/>
          <p:cNvSpPr txBox="1"/>
          <p:nvPr/>
        </p:nvSpPr>
        <p:spPr>
          <a:xfrm>
            <a:off x="5516689" y="2813446"/>
            <a:ext cx="2941511" cy="307777"/>
          </a:xfrm>
          <a:prstGeom prst="rect">
            <a:avLst/>
          </a:prstGeom>
          <a:noFill/>
        </p:spPr>
        <p:txBody>
          <a:bodyPr wrap="none" lIns="0" rIns="0" rtlCol="0">
            <a:spAutoFit/>
          </a:bodyPr>
          <a:lstStyle/>
          <a:p>
            <a:r>
              <a:rPr lang="en-US" sz="1400" b="1" u="none" dirty="0" smtClean="0"/>
              <a:t>Large molecules trapped in plastic</a:t>
            </a:r>
          </a:p>
        </p:txBody>
      </p:sp>
      <p:sp>
        <p:nvSpPr>
          <p:cNvPr id="127" name="TextBox 126"/>
          <p:cNvSpPr txBox="1"/>
          <p:nvPr/>
        </p:nvSpPr>
        <p:spPr>
          <a:xfrm>
            <a:off x="3505200" y="1676400"/>
            <a:ext cx="1218466" cy="738664"/>
          </a:xfrm>
          <a:prstGeom prst="rect">
            <a:avLst/>
          </a:prstGeom>
          <a:noFill/>
        </p:spPr>
        <p:txBody>
          <a:bodyPr wrap="square" lIns="0" rIns="0" rtlCol="0">
            <a:spAutoFit/>
          </a:bodyPr>
          <a:lstStyle/>
          <a:p>
            <a:r>
              <a:rPr lang="en-US" sz="1400" i="1" u="none" dirty="0" smtClean="0"/>
              <a:t>Plastic with current FR additives</a:t>
            </a:r>
          </a:p>
        </p:txBody>
      </p:sp>
      <p:sp>
        <p:nvSpPr>
          <p:cNvPr id="128" name="TextBox 127"/>
          <p:cNvSpPr txBox="1"/>
          <p:nvPr/>
        </p:nvSpPr>
        <p:spPr>
          <a:xfrm>
            <a:off x="7848600" y="1676400"/>
            <a:ext cx="1218466" cy="523220"/>
          </a:xfrm>
          <a:prstGeom prst="rect">
            <a:avLst/>
          </a:prstGeom>
          <a:noFill/>
        </p:spPr>
        <p:txBody>
          <a:bodyPr wrap="square" lIns="0" rIns="0" rtlCol="0">
            <a:spAutoFit/>
          </a:bodyPr>
          <a:lstStyle/>
          <a:p>
            <a:r>
              <a:rPr lang="en-US" sz="1400" i="1" u="none" dirty="0" smtClean="0"/>
              <a:t>Plastic with NOFIA FR</a:t>
            </a:r>
          </a:p>
        </p:txBody>
      </p:sp>
      <p:sp>
        <p:nvSpPr>
          <p:cNvPr id="129" name="Rectangle 3"/>
          <p:cNvSpPr txBox="1">
            <a:spLocks noChangeArrowheads="1"/>
          </p:cNvSpPr>
          <p:nvPr/>
        </p:nvSpPr>
        <p:spPr>
          <a:xfrm>
            <a:off x="550863" y="3200400"/>
            <a:ext cx="8593137" cy="3124200"/>
          </a:xfrm>
          <a:prstGeom prst="rect">
            <a:avLst/>
          </a:prstGeom>
        </p:spPr>
        <p:txBody>
          <a:bodyPr lIns="0" rIns="0"/>
          <a:lstStyle/>
          <a:p>
            <a:pPr marL="230188" marR="0" lvl="0" indent="-230188" algn="l" defTabSz="914400" rtl="0" eaLnBrk="1" fontAlgn="base" latinLnBrk="0" hangingPunct="1">
              <a:lnSpc>
                <a:spcPct val="100000"/>
              </a:lnSpc>
              <a:spcBef>
                <a:spcPct val="25000"/>
              </a:spcBef>
              <a:spcAft>
                <a:spcPct val="0"/>
              </a:spcAft>
              <a:buClr>
                <a:srgbClr val="0077C0"/>
              </a:buClr>
              <a:buSzTx/>
              <a:buFont typeface="Verdana" pitchFamily="34" charset="0"/>
              <a:buChar char="●"/>
              <a:tabLst/>
              <a:defRPr/>
            </a:pPr>
            <a:r>
              <a:rPr kumimoji="0" lang="en-US" sz="1800" b="0" i="0" u="none" strike="noStrike" kern="0" cap="none" spc="0" normalizeH="0" baseline="0" noProof="0" dirty="0" smtClean="0">
                <a:ln>
                  <a:noFill/>
                </a:ln>
                <a:solidFill>
                  <a:schemeClr val="tx1"/>
                </a:solidFill>
                <a:effectLst/>
                <a:uLnTx/>
                <a:uFillTx/>
                <a:latin typeface="Verdana" pitchFamily="34" charset="0"/>
                <a:ea typeface="Verdana" pitchFamily="34" charset="0"/>
                <a:cs typeface="Verdana" pitchFamily="34" charset="0"/>
              </a:rPr>
              <a:t>Polymer:</a:t>
            </a:r>
          </a:p>
          <a:p>
            <a:pPr marL="685800" marR="0" lvl="1" indent="-228600" algn="l" defTabSz="914400" rtl="0" eaLnBrk="1" fontAlgn="base" latinLnBrk="0" hangingPunct="1">
              <a:lnSpc>
                <a:spcPct val="100000"/>
              </a:lnSpc>
              <a:spcBef>
                <a:spcPct val="15000"/>
              </a:spcBef>
              <a:spcAft>
                <a:spcPct val="0"/>
              </a:spcAft>
              <a:buClr>
                <a:srgbClr val="0077C0"/>
              </a:buClr>
              <a:buSzTx/>
              <a:buFont typeface="Courier New" pitchFamily="49" charset="0"/>
              <a:buChar char="o"/>
              <a:tabLst/>
              <a:defRPr/>
            </a:pPr>
            <a:r>
              <a:rPr kumimoji="0" lang="en-US" sz="1800" b="0" i="0" u="none" strike="noStrike" kern="0" cap="none" spc="0" normalizeH="0" baseline="0" noProof="0" dirty="0" smtClean="0">
                <a:ln>
                  <a:noFill/>
                </a:ln>
                <a:solidFill>
                  <a:schemeClr val="tx1"/>
                </a:solidFill>
                <a:effectLst/>
                <a:uLnTx/>
                <a:uFillTx/>
                <a:latin typeface="Verdana" pitchFamily="34" charset="0"/>
                <a:ea typeface="Verdana" pitchFamily="34" charset="0"/>
                <a:cs typeface="Verdana" pitchFamily="34" charset="0"/>
              </a:rPr>
              <a:t>Permanent and will not migrate out</a:t>
            </a:r>
          </a:p>
          <a:p>
            <a:pPr marL="685800" marR="0" lvl="1" indent="-228600" algn="l" defTabSz="914400" rtl="0" eaLnBrk="1" fontAlgn="base" latinLnBrk="0" hangingPunct="1">
              <a:lnSpc>
                <a:spcPct val="100000"/>
              </a:lnSpc>
              <a:spcBef>
                <a:spcPct val="15000"/>
              </a:spcBef>
              <a:spcAft>
                <a:spcPct val="0"/>
              </a:spcAft>
              <a:buClr>
                <a:srgbClr val="0077C0"/>
              </a:buClr>
              <a:buSzTx/>
              <a:buFont typeface="Courier New" pitchFamily="49" charset="0"/>
              <a:buChar char="o"/>
              <a:tabLst/>
              <a:defRPr/>
            </a:pPr>
            <a:r>
              <a:rPr kumimoji="0" lang="en-US" sz="1800" b="0" i="0" u="none" strike="noStrike" kern="0" cap="none" spc="0" normalizeH="0" baseline="0" noProof="0" dirty="0" smtClean="0">
                <a:ln>
                  <a:noFill/>
                </a:ln>
                <a:solidFill>
                  <a:schemeClr val="tx1"/>
                </a:solidFill>
                <a:effectLst/>
                <a:uLnTx/>
                <a:uFillTx/>
                <a:latin typeface="Verdana" pitchFamily="34" charset="0"/>
                <a:ea typeface="Verdana" pitchFamily="34" charset="0"/>
                <a:cs typeface="Verdana" pitchFamily="34" charset="0"/>
              </a:rPr>
              <a:t>Minimal impact on host plastic properties</a:t>
            </a:r>
          </a:p>
          <a:p>
            <a:pPr marL="685800" marR="0" lvl="1" indent="-228600" algn="l" defTabSz="914400" rtl="0" eaLnBrk="1" fontAlgn="base" latinLnBrk="0" hangingPunct="1">
              <a:lnSpc>
                <a:spcPct val="100000"/>
              </a:lnSpc>
              <a:spcBef>
                <a:spcPct val="15000"/>
              </a:spcBef>
              <a:spcAft>
                <a:spcPct val="0"/>
              </a:spcAft>
              <a:buClr>
                <a:srgbClr val="0077C0"/>
              </a:buClr>
              <a:buSzTx/>
              <a:buFont typeface="Courier New" pitchFamily="49" charset="0"/>
              <a:buChar char="o"/>
              <a:tabLst/>
              <a:defRPr/>
            </a:pPr>
            <a:r>
              <a:rPr kumimoji="0" lang="en-US" sz="1800" b="0" i="0" u="none" strike="noStrike" kern="0" cap="none" spc="0" normalizeH="0" baseline="0" noProof="0" dirty="0" smtClean="0">
                <a:ln>
                  <a:noFill/>
                </a:ln>
                <a:solidFill>
                  <a:schemeClr val="tx1"/>
                </a:solidFill>
                <a:effectLst/>
                <a:uLnTx/>
                <a:uFillTx/>
                <a:latin typeface="Verdana" pitchFamily="34" charset="0"/>
                <a:ea typeface="Verdana" pitchFamily="34" charset="0"/>
                <a:cs typeface="Verdana" pitchFamily="34" charset="0"/>
              </a:rPr>
              <a:t>Possible to use plastic processing methods </a:t>
            </a:r>
          </a:p>
          <a:p>
            <a:pPr marL="230188" marR="0" lvl="0" indent="-230188" algn="l" defTabSz="914400" rtl="0" eaLnBrk="1" fontAlgn="base" latinLnBrk="0" hangingPunct="1">
              <a:lnSpc>
                <a:spcPct val="100000"/>
              </a:lnSpc>
              <a:spcBef>
                <a:spcPct val="25000"/>
              </a:spcBef>
              <a:spcAft>
                <a:spcPct val="0"/>
              </a:spcAft>
              <a:buClr>
                <a:srgbClr val="0077C0"/>
              </a:buClr>
              <a:buSzTx/>
              <a:buFont typeface="Verdana" pitchFamily="34" charset="0"/>
              <a:buChar char="●"/>
              <a:tabLst/>
              <a:defRPr/>
            </a:pPr>
            <a:r>
              <a:rPr kumimoji="0" lang="en-US" sz="1800" b="0" i="0" u="none" strike="noStrike" kern="0" cap="none" spc="0" normalizeH="0" baseline="0" noProof="0" dirty="0" smtClean="0">
                <a:ln>
                  <a:noFill/>
                </a:ln>
                <a:solidFill>
                  <a:schemeClr val="tx1"/>
                </a:solidFill>
                <a:effectLst/>
                <a:uLnTx/>
                <a:uFillTx/>
                <a:latin typeface="Verdana" pitchFamily="34" charset="0"/>
                <a:ea typeface="Verdana" pitchFamily="34" charset="0"/>
                <a:cs typeface="Verdana" pitchFamily="34" charset="0"/>
              </a:rPr>
              <a:t>Non-halogen flame</a:t>
            </a:r>
            <a:r>
              <a:rPr kumimoji="0" lang="en-US" sz="1800" b="0" i="0" u="none" strike="noStrike" kern="0" cap="none" spc="0" normalizeH="0" noProof="0" dirty="0" smtClean="0">
                <a:ln>
                  <a:noFill/>
                </a:ln>
                <a:solidFill>
                  <a:schemeClr val="tx1"/>
                </a:solidFill>
                <a:effectLst/>
                <a:uLnTx/>
                <a:uFillTx/>
                <a:latin typeface="Verdana" pitchFamily="34" charset="0"/>
                <a:ea typeface="Verdana" pitchFamily="34" charset="0"/>
                <a:cs typeface="Verdana" pitchFamily="34" charset="0"/>
              </a:rPr>
              <a:t> retardant</a:t>
            </a:r>
            <a:endParaRPr kumimoji="0" lang="en-US" sz="1800" b="0" i="0" u="none" strike="noStrike" kern="0" cap="none" spc="0" normalizeH="0" baseline="0" noProof="0" dirty="0" smtClean="0">
              <a:ln>
                <a:noFill/>
              </a:ln>
              <a:solidFill>
                <a:schemeClr val="tx1"/>
              </a:solidFill>
              <a:effectLst/>
              <a:uLnTx/>
              <a:uFillTx/>
              <a:latin typeface="Verdana" pitchFamily="34" charset="0"/>
              <a:ea typeface="Verdana" pitchFamily="34" charset="0"/>
              <a:cs typeface="Verdana" pitchFamily="34" charset="0"/>
            </a:endParaRPr>
          </a:p>
          <a:p>
            <a:pPr marL="230188" marR="0" lvl="0" indent="-230188" algn="l" defTabSz="914400" rtl="0" eaLnBrk="1" fontAlgn="base" latinLnBrk="0" hangingPunct="1">
              <a:lnSpc>
                <a:spcPct val="100000"/>
              </a:lnSpc>
              <a:spcBef>
                <a:spcPct val="25000"/>
              </a:spcBef>
              <a:spcAft>
                <a:spcPct val="0"/>
              </a:spcAft>
              <a:buClr>
                <a:srgbClr val="0077C0"/>
              </a:buClr>
              <a:buSzTx/>
              <a:buFont typeface="Verdana" pitchFamily="34" charset="0"/>
              <a:buChar char="●"/>
              <a:tabLst/>
              <a:defRPr/>
            </a:pPr>
            <a:r>
              <a:rPr kumimoji="0" lang="en-US" sz="1800" b="0" i="0" u="none" strike="noStrike" kern="0" cap="none" spc="0" normalizeH="0" baseline="0" noProof="0" dirty="0" smtClean="0">
                <a:ln>
                  <a:noFill/>
                </a:ln>
                <a:solidFill>
                  <a:schemeClr val="tx1"/>
                </a:solidFill>
                <a:effectLst/>
                <a:uLnTx/>
                <a:uFillTx/>
                <a:latin typeface="Verdana" pitchFamily="34" charset="0"/>
                <a:ea typeface="Verdana" pitchFamily="34" charset="0"/>
                <a:cs typeface="Verdana" pitchFamily="34" charset="0"/>
              </a:rPr>
              <a:t>Extreme FR properties</a:t>
            </a:r>
          </a:p>
          <a:p>
            <a:pPr marL="230188" marR="0" lvl="0" indent="-230188" algn="l" defTabSz="914400" rtl="0" eaLnBrk="1" fontAlgn="base" latinLnBrk="0" hangingPunct="1">
              <a:lnSpc>
                <a:spcPct val="100000"/>
              </a:lnSpc>
              <a:spcBef>
                <a:spcPct val="25000"/>
              </a:spcBef>
              <a:spcAft>
                <a:spcPct val="0"/>
              </a:spcAft>
              <a:buClr>
                <a:srgbClr val="0077C0"/>
              </a:buClr>
              <a:buSzTx/>
              <a:buFont typeface="Verdana" pitchFamily="34" charset="0"/>
              <a:buChar char="●"/>
              <a:tabLst/>
              <a:defRPr/>
            </a:pPr>
            <a:r>
              <a:rPr kumimoji="0" lang="en-US" sz="1800" b="0" i="0" u="none" strike="noStrike" kern="0" cap="none" spc="0" normalizeH="0" baseline="0" noProof="0" dirty="0" smtClean="0">
                <a:ln>
                  <a:noFill/>
                </a:ln>
                <a:solidFill>
                  <a:schemeClr val="tx1"/>
                </a:solidFill>
                <a:effectLst/>
                <a:uLnTx/>
                <a:uFillTx/>
                <a:latin typeface="Verdana" pitchFamily="34" charset="0"/>
                <a:ea typeface="Verdana" pitchFamily="34" charset="0"/>
                <a:cs typeface="Verdana" pitchFamily="34" charset="0"/>
              </a:rPr>
              <a:t>High melt flow</a:t>
            </a:r>
          </a:p>
          <a:p>
            <a:pPr marL="230188" marR="0" lvl="0" indent="-230188" algn="l" defTabSz="914400" rtl="0" eaLnBrk="1" fontAlgn="base" latinLnBrk="0" hangingPunct="1">
              <a:lnSpc>
                <a:spcPct val="100000"/>
              </a:lnSpc>
              <a:spcBef>
                <a:spcPct val="25000"/>
              </a:spcBef>
              <a:spcAft>
                <a:spcPct val="0"/>
              </a:spcAft>
              <a:buClr>
                <a:srgbClr val="0077C0"/>
              </a:buClr>
              <a:buSzTx/>
              <a:buFont typeface="Verdana" pitchFamily="34" charset="0"/>
              <a:buChar char="●"/>
              <a:tabLst/>
              <a:defRPr/>
            </a:pPr>
            <a:r>
              <a:rPr kumimoji="0" lang="en-US" sz="1800" b="0" i="0" u="none" strike="noStrike" kern="0" cap="none" spc="0" normalizeH="0" baseline="0" noProof="0" dirty="0" smtClean="0">
                <a:ln>
                  <a:noFill/>
                </a:ln>
                <a:solidFill>
                  <a:schemeClr val="tx1"/>
                </a:solidFill>
                <a:effectLst/>
                <a:uLnTx/>
                <a:uFillTx/>
                <a:latin typeface="Verdana" pitchFamily="34" charset="0"/>
                <a:ea typeface="Verdana" pitchFamily="34" charset="0"/>
                <a:cs typeface="Verdana" pitchFamily="34" charset="0"/>
              </a:rPr>
              <a:t>Transparent</a:t>
            </a:r>
          </a:p>
          <a:p>
            <a:pPr marL="230188" marR="0" lvl="0" indent="-230188" algn="l" defTabSz="914400" rtl="0" eaLnBrk="1" fontAlgn="base" latinLnBrk="0" hangingPunct="1">
              <a:lnSpc>
                <a:spcPct val="100000"/>
              </a:lnSpc>
              <a:spcBef>
                <a:spcPct val="25000"/>
              </a:spcBef>
              <a:spcAft>
                <a:spcPct val="0"/>
              </a:spcAft>
              <a:buClr>
                <a:srgbClr val="0077C0"/>
              </a:buClr>
              <a:buSzTx/>
              <a:buFont typeface="Verdana" pitchFamily="34" charset="0"/>
              <a:buChar char="●"/>
              <a:tabLst/>
              <a:defRPr/>
            </a:pPr>
            <a:r>
              <a:rPr kumimoji="0" lang="en-US" sz="1800" b="0" i="0" u="none" strike="noStrike" kern="0" cap="none" spc="0" normalizeH="0" baseline="0" noProof="0" dirty="0" smtClean="0">
                <a:ln>
                  <a:noFill/>
                </a:ln>
                <a:solidFill>
                  <a:schemeClr val="tx1"/>
                </a:solidFill>
                <a:effectLst/>
                <a:uLnTx/>
                <a:uFillTx/>
                <a:latin typeface="Verdana" pitchFamily="34" charset="0"/>
                <a:ea typeface="Verdana" pitchFamily="34" charset="0"/>
                <a:cs typeface="Verdana" pitchFamily="34" charset="0"/>
              </a:rPr>
              <a:t>Range of toughness</a:t>
            </a:r>
          </a:p>
        </p:txBody>
      </p:sp>
      <p:pic>
        <p:nvPicPr>
          <p:cNvPr id="130" name="Picture 13" descr="P1260108"/>
          <p:cNvPicPr>
            <a:picLocks noChangeAspect="1" noChangeArrowheads="1"/>
          </p:cNvPicPr>
          <p:nvPr/>
        </p:nvPicPr>
        <p:blipFill>
          <a:blip r:embed="rId4" cstate="screen"/>
          <a:srcRect/>
          <a:stretch>
            <a:fillRect/>
          </a:stretch>
        </p:blipFill>
        <p:spPr bwMode="auto">
          <a:xfrm>
            <a:off x="6781800" y="3330575"/>
            <a:ext cx="2000250" cy="2790825"/>
          </a:xfrm>
          <a:prstGeom prst="rect">
            <a:avLst/>
          </a:prstGeom>
          <a:noFill/>
          <a:ln w="9525">
            <a:noFill/>
            <a:miter lim="800000"/>
            <a:headEnd/>
            <a:tailEnd/>
          </a:ln>
        </p:spPr>
      </p:pic>
      <p:pic>
        <p:nvPicPr>
          <p:cNvPr id="131" name="Picture 2"/>
          <p:cNvPicPr>
            <a:picLocks noChangeAspect="1" noChangeArrowheads="1"/>
          </p:cNvPicPr>
          <p:nvPr/>
        </p:nvPicPr>
        <p:blipFill>
          <a:blip r:embed="rId5" cstate="screen"/>
          <a:srcRect/>
          <a:stretch>
            <a:fillRect/>
          </a:stretch>
        </p:blipFill>
        <p:spPr bwMode="auto">
          <a:xfrm>
            <a:off x="3429000" y="5534270"/>
            <a:ext cx="3048000" cy="637930"/>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2000"/>
                                        <p:tgtEl>
                                          <p:spTgt spid="7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000"/>
                                        <p:tgtEl>
                                          <p:spTgt spid="14"/>
                                        </p:tgtEl>
                                      </p:cBhvr>
                                    </p:animEffect>
                                  </p:childTnLst>
                                </p:cTn>
                              </p:par>
                            </p:childTnLst>
                          </p:cTn>
                        </p:par>
                        <p:par>
                          <p:cTn id="14" fill="hold">
                            <p:stCondLst>
                              <p:cond delay="2000"/>
                            </p:stCondLst>
                            <p:childTnLst>
                              <p:par>
                                <p:cTn id="15" presetID="0" presetClass="path" presetSubtype="0" accel="50000" decel="50000" fill="hold" grpId="0" nodeType="afterEffect">
                                  <p:stCondLst>
                                    <p:cond delay="0"/>
                                  </p:stCondLst>
                                  <p:childTnLst>
                                    <p:animMotion origin="layout" path="M -3.33333E-6 4.44444E-6 C -0.00086 -0.00533 -0.0059 -0.02431 -0.00555 -0.03241 C -0.0052 -0.04051 -0.0033 -0.04468 0.00209 -0.04838 C 0.00747 -0.05209 0.01476 -0.05556 0.02691 -0.0551 C 0.03907 -0.05463 0.06476 -0.04746 0.07466 -0.04537 " pathEditMode="relative" rAng="0" ptsTypes="aaaaa">
                                      <p:cBhvr>
                                        <p:cTn id="16" dur="2000" fill="hold"/>
                                        <p:tgtEl>
                                          <p:spTgt spid="15"/>
                                        </p:tgtEl>
                                        <p:attrNameLst>
                                          <p:attrName>ppt_x</p:attrName>
                                          <p:attrName>ppt_y</p:attrName>
                                        </p:attrNameLst>
                                      </p:cBhvr>
                                      <p:rCtr x="3400" y="-2800"/>
                                    </p:animMotion>
                                  </p:childTnLst>
                                </p:cTn>
                              </p:par>
                              <p:par>
                                <p:cTn id="17" presetID="0" presetClass="path" presetSubtype="0" accel="50000" decel="50000" fill="hold" grpId="0" nodeType="withEffect">
                                  <p:stCondLst>
                                    <p:cond delay="0"/>
                                  </p:stCondLst>
                                  <p:childTnLst>
                                    <p:animMotion origin="layout" path="M 0 0 C 0 0.00764 0.00018 0.01528 -0.00208 0.02107 C -0.00434 0.02686 -0.00781 0.03218 -0.01371 0.03426 C -0.01962 0.03635 -0.03021 0.03542 -0.03732 0.03426 C -0.04444 0.03311 -0.05208 0.02917 -0.05659 0.02778 C -0.06111 0.02639 -0.06024 0.02824 -0.06475 0.02547 C -0.06927 0.02269 -0.07639 0.01713 -0.0835 0.01158 " pathEditMode="relative" ptsTypes="aaaaaaA">
                                      <p:cBhvr>
                                        <p:cTn id="18" dur="2000" fill="hold"/>
                                        <p:tgtEl>
                                          <p:spTgt spid="16"/>
                                        </p:tgtEl>
                                        <p:attrNameLst>
                                          <p:attrName>ppt_x</p:attrName>
                                          <p:attrName>ppt_y</p:attrName>
                                        </p:attrNameLst>
                                      </p:cBhvr>
                                    </p:animMotion>
                                  </p:childTnLst>
                                </p:cTn>
                              </p:par>
                            </p:childTnLst>
                          </p:cTn>
                        </p:par>
                        <p:par>
                          <p:cTn id="19" fill="hold">
                            <p:stCondLst>
                              <p:cond delay="4000"/>
                            </p:stCondLst>
                            <p:childTnLst>
                              <p:par>
                                <p:cTn id="20" presetID="10" presetClass="entr" presetSubtype="0" fill="hold" grpId="0" nodeType="after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fade">
                                      <p:cBhvr>
                                        <p:cTn id="22" dur="2000"/>
                                        <p:tgtEl>
                                          <p:spTgt spid="128"/>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6"/>
                                        </p:tgtEl>
                                        <p:attrNameLst>
                                          <p:attrName>style.visibility</p:attrName>
                                        </p:attrNameLst>
                                      </p:cBhvr>
                                      <p:to>
                                        <p:strVal val="visible"/>
                                      </p:to>
                                    </p:set>
                                    <p:animEffect transition="in" filter="fade">
                                      <p:cBhvr>
                                        <p:cTn id="30" dur="2000"/>
                                        <p:tgtEl>
                                          <p:spTgt spid="126"/>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20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9"/>
                                        </p:tgtEl>
                                        <p:attrNameLst>
                                          <p:attrName>style.visibility</p:attrName>
                                        </p:attrNameLst>
                                      </p:cBhvr>
                                      <p:to>
                                        <p:strVal val="visible"/>
                                      </p:to>
                                    </p:set>
                                    <p:animEffect transition="in" filter="fade">
                                      <p:cBhvr>
                                        <p:cTn id="39" dur="2000"/>
                                        <p:tgtEl>
                                          <p:spTgt spid="129"/>
                                        </p:tgtEl>
                                      </p:cBhvr>
                                    </p:animEffect>
                                  </p:childTnLst>
                                </p:cTn>
                              </p:par>
                              <p:par>
                                <p:cTn id="40" presetID="10" presetClass="entr" presetSubtype="0" fill="hold" nodeType="withEffect">
                                  <p:stCondLst>
                                    <p:cond delay="0"/>
                                  </p:stCondLst>
                                  <p:childTnLst>
                                    <p:set>
                                      <p:cBhvr>
                                        <p:cTn id="41" dur="1" fill="hold">
                                          <p:stCondLst>
                                            <p:cond delay="0"/>
                                          </p:stCondLst>
                                        </p:cTn>
                                        <p:tgtEl>
                                          <p:spTgt spid="131"/>
                                        </p:tgtEl>
                                        <p:attrNameLst>
                                          <p:attrName>style.visibility</p:attrName>
                                        </p:attrNameLst>
                                      </p:cBhvr>
                                      <p:to>
                                        <p:strVal val="visible"/>
                                      </p:to>
                                    </p:set>
                                    <p:animEffect transition="in" filter="fade">
                                      <p:cBhvr>
                                        <p:cTn id="42" dur="2000"/>
                                        <p:tgtEl>
                                          <p:spTgt spid="131"/>
                                        </p:tgtEl>
                                      </p:cBhvr>
                                    </p:animEffect>
                                  </p:childTnLst>
                                </p:cTn>
                              </p:par>
                              <p:par>
                                <p:cTn id="43" presetID="10" presetClass="entr" presetSubtype="0" fill="hold" nodeType="withEffect">
                                  <p:stCondLst>
                                    <p:cond delay="0"/>
                                  </p:stCondLst>
                                  <p:childTnLst>
                                    <p:set>
                                      <p:cBhvr>
                                        <p:cTn id="44" dur="1" fill="hold">
                                          <p:stCondLst>
                                            <p:cond delay="0"/>
                                          </p:stCondLst>
                                        </p:cTn>
                                        <p:tgtEl>
                                          <p:spTgt spid="130"/>
                                        </p:tgtEl>
                                        <p:attrNameLst>
                                          <p:attrName>style.visibility</p:attrName>
                                        </p:attrNameLst>
                                      </p:cBhvr>
                                      <p:to>
                                        <p:strVal val="visible"/>
                                      </p:to>
                                    </p:set>
                                    <p:animEffect transition="in" filter="fade">
                                      <p:cBhvr>
                                        <p:cTn id="45" dur="20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70" grpId="0"/>
      <p:bldP spid="126" grpId="0"/>
      <p:bldP spid="128" grpId="0"/>
      <p:bldP spid="1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C:\Users\jplens\Documents\1. Files JPL\Maps\World, 110501, FRX Locatins - Maps.png"/>
          <p:cNvPicPr>
            <a:picLocks noChangeAspect="1" noChangeArrowheads="1"/>
          </p:cNvPicPr>
          <p:nvPr/>
        </p:nvPicPr>
        <p:blipFill>
          <a:blip r:embed="rId2" cstate="screen"/>
          <a:srcRect/>
          <a:stretch>
            <a:fillRect/>
          </a:stretch>
        </p:blipFill>
        <p:spPr bwMode="auto">
          <a:xfrm>
            <a:off x="533400" y="1123950"/>
            <a:ext cx="8610600" cy="5048250"/>
          </a:xfrm>
          <a:prstGeom prst="rect">
            <a:avLst/>
          </a:prstGeom>
          <a:noFill/>
        </p:spPr>
      </p:pic>
      <p:pic>
        <p:nvPicPr>
          <p:cNvPr id="15363" name="Picture 3"/>
          <p:cNvPicPr>
            <a:picLocks noChangeAspect="1" noChangeArrowheads="1"/>
          </p:cNvPicPr>
          <p:nvPr/>
        </p:nvPicPr>
        <p:blipFill>
          <a:blip r:embed="rId3" cstate="screen"/>
          <a:srcRect/>
          <a:stretch>
            <a:fillRect/>
          </a:stretch>
        </p:blipFill>
        <p:spPr bwMode="auto">
          <a:xfrm>
            <a:off x="3150972" y="1450498"/>
            <a:ext cx="1177925" cy="731838"/>
          </a:xfrm>
          <a:prstGeom prst="rect">
            <a:avLst/>
          </a:prstGeom>
          <a:noFill/>
          <a:ln w="9525">
            <a:noFill/>
            <a:miter lim="800000"/>
            <a:headEnd/>
            <a:tailEnd/>
          </a:ln>
        </p:spPr>
      </p:pic>
      <p:sp>
        <p:nvSpPr>
          <p:cNvPr id="15365" name="Oval 3"/>
          <p:cNvSpPr>
            <a:spLocks noChangeArrowheads="1"/>
          </p:cNvSpPr>
          <p:nvPr/>
        </p:nvSpPr>
        <p:spPr bwMode="auto">
          <a:xfrm>
            <a:off x="2819400" y="2438400"/>
            <a:ext cx="155575" cy="152400"/>
          </a:xfrm>
          <a:prstGeom prst="ellipse">
            <a:avLst/>
          </a:prstGeom>
          <a:solidFill>
            <a:srgbClr val="0077B4"/>
          </a:solidFill>
          <a:ln w="9525" algn="ctr">
            <a:solidFill>
              <a:schemeClr val="tx1"/>
            </a:solidFill>
            <a:round/>
            <a:headEnd/>
            <a:tailEnd/>
          </a:ln>
        </p:spPr>
        <p:txBody>
          <a:bodyPr wrap="none" anchor="ctr"/>
          <a:lstStyle/>
          <a:p>
            <a:pPr marL="230188" indent="-230188">
              <a:lnSpc>
                <a:spcPct val="90000"/>
              </a:lnSpc>
              <a:spcBef>
                <a:spcPct val="40000"/>
              </a:spcBef>
              <a:buClr>
                <a:srgbClr val="38AB5D"/>
              </a:buClr>
              <a:buSzPct val="150000"/>
            </a:pPr>
            <a:endParaRPr lang="en-US" sz="1600" b="1" u="none">
              <a:latin typeface="Arial" pitchFamily="34" charset="0"/>
              <a:sym typeface="Symbol" pitchFamily="18" charset="2"/>
            </a:endParaRPr>
          </a:p>
        </p:txBody>
      </p:sp>
      <p:pic>
        <p:nvPicPr>
          <p:cNvPr id="15366" name="Picture 4"/>
          <p:cNvPicPr>
            <a:picLocks noChangeAspect="1" noChangeArrowheads="1"/>
          </p:cNvPicPr>
          <p:nvPr/>
        </p:nvPicPr>
        <p:blipFill>
          <a:blip r:embed="rId4" cstate="screen"/>
          <a:srcRect/>
          <a:stretch>
            <a:fillRect/>
          </a:stretch>
        </p:blipFill>
        <p:spPr bwMode="auto">
          <a:xfrm>
            <a:off x="1454150" y="2628900"/>
            <a:ext cx="1212850" cy="730250"/>
          </a:xfrm>
          <a:prstGeom prst="rect">
            <a:avLst/>
          </a:prstGeom>
          <a:noFill/>
          <a:ln w="9525">
            <a:noFill/>
            <a:miter lim="800000"/>
            <a:headEnd/>
            <a:tailEnd/>
          </a:ln>
        </p:spPr>
      </p:pic>
      <p:sp>
        <p:nvSpPr>
          <p:cNvPr id="15367" name="TextBox 16"/>
          <p:cNvSpPr txBox="1">
            <a:spLocks noChangeArrowheads="1"/>
          </p:cNvSpPr>
          <p:nvPr/>
        </p:nvSpPr>
        <p:spPr bwMode="auto">
          <a:xfrm>
            <a:off x="1433513" y="3352800"/>
            <a:ext cx="1766830" cy="738664"/>
          </a:xfrm>
          <a:prstGeom prst="rect">
            <a:avLst/>
          </a:prstGeom>
          <a:noFill/>
          <a:ln w="9525">
            <a:noFill/>
            <a:miter lim="800000"/>
            <a:headEnd/>
            <a:tailEnd/>
          </a:ln>
        </p:spPr>
        <p:txBody>
          <a:bodyPr wrap="none">
            <a:spAutoFit/>
          </a:bodyPr>
          <a:lstStyle/>
          <a:p>
            <a:r>
              <a:rPr lang="en-US" sz="1400" b="1" u="none" dirty="0">
                <a:latin typeface="Verdana" pitchFamily="34" charset="0"/>
                <a:ea typeface="Verdana" pitchFamily="34" charset="0"/>
                <a:cs typeface="Verdana" pitchFamily="34" charset="0"/>
              </a:rPr>
              <a:t>2007</a:t>
            </a:r>
          </a:p>
          <a:p>
            <a:r>
              <a:rPr lang="en-US" sz="1400" u="none" dirty="0">
                <a:latin typeface="Verdana" pitchFamily="34" charset="0"/>
                <a:ea typeface="Verdana" pitchFamily="34" charset="0"/>
                <a:cs typeface="Verdana" pitchFamily="34" charset="0"/>
              </a:rPr>
              <a:t>Chelmsford, MA</a:t>
            </a:r>
          </a:p>
          <a:p>
            <a:r>
              <a:rPr lang="en-US" sz="1400" u="none" dirty="0">
                <a:latin typeface="Verdana" pitchFamily="34" charset="0"/>
                <a:ea typeface="Verdana" pitchFamily="34" charset="0"/>
                <a:cs typeface="Verdana" pitchFamily="34" charset="0"/>
              </a:rPr>
              <a:t>HQ, R&amp;D</a:t>
            </a:r>
          </a:p>
        </p:txBody>
      </p:sp>
      <p:pic>
        <p:nvPicPr>
          <p:cNvPr id="15369" name="Picture 5"/>
          <p:cNvPicPr>
            <a:picLocks noChangeAspect="1" noChangeArrowheads="1"/>
          </p:cNvPicPr>
          <p:nvPr/>
        </p:nvPicPr>
        <p:blipFill>
          <a:blip r:embed="rId5" cstate="screen"/>
          <a:srcRect/>
          <a:stretch>
            <a:fillRect/>
          </a:stretch>
        </p:blipFill>
        <p:spPr bwMode="auto">
          <a:xfrm>
            <a:off x="5080000" y="2349500"/>
            <a:ext cx="1187450" cy="730250"/>
          </a:xfrm>
          <a:prstGeom prst="rect">
            <a:avLst/>
          </a:prstGeom>
          <a:noFill/>
          <a:ln w="9525">
            <a:noFill/>
            <a:miter lim="800000"/>
            <a:headEnd/>
            <a:tailEnd/>
          </a:ln>
        </p:spPr>
      </p:pic>
      <p:sp>
        <p:nvSpPr>
          <p:cNvPr id="15370" name="TextBox 17"/>
          <p:cNvSpPr txBox="1">
            <a:spLocks noChangeArrowheads="1"/>
          </p:cNvSpPr>
          <p:nvPr/>
        </p:nvSpPr>
        <p:spPr bwMode="auto">
          <a:xfrm>
            <a:off x="5003800" y="3101975"/>
            <a:ext cx="1226618" cy="738664"/>
          </a:xfrm>
          <a:prstGeom prst="rect">
            <a:avLst/>
          </a:prstGeom>
          <a:noFill/>
          <a:ln w="9525">
            <a:noFill/>
            <a:miter lim="800000"/>
            <a:headEnd/>
            <a:tailEnd/>
          </a:ln>
        </p:spPr>
        <p:txBody>
          <a:bodyPr wrap="none">
            <a:spAutoFit/>
          </a:bodyPr>
          <a:lstStyle/>
          <a:p>
            <a:r>
              <a:rPr lang="en-US" sz="1400" b="1" u="none">
                <a:latin typeface="Verdana" pitchFamily="34" charset="0"/>
                <a:ea typeface="Verdana" pitchFamily="34" charset="0"/>
                <a:cs typeface="Verdana" pitchFamily="34" charset="0"/>
              </a:rPr>
              <a:t>2010</a:t>
            </a:r>
          </a:p>
          <a:p>
            <a:r>
              <a:rPr lang="en-US" sz="1400" u="none">
                <a:latin typeface="Verdana" pitchFamily="34" charset="0"/>
                <a:ea typeface="Verdana" pitchFamily="34" charset="0"/>
                <a:cs typeface="Verdana" pitchFamily="34" charset="0"/>
              </a:rPr>
              <a:t>Chur, CH</a:t>
            </a:r>
          </a:p>
          <a:p>
            <a:r>
              <a:rPr lang="en-US" sz="1400" u="none">
                <a:latin typeface="Verdana" pitchFamily="34" charset="0"/>
                <a:ea typeface="Verdana" pitchFamily="34" charset="0"/>
                <a:cs typeface="Verdana" pitchFamily="34" charset="0"/>
              </a:rPr>
              <a:t>Pilot Plant</a:t>
            </a:r>
          </a:p>
        </p:txBody>
      </p:sp>
      <p:sp>
        <p:nvSpPr>
          <p:cNvPr id="15372" name="TextBox 18"/>
          <p:cNvSpPr txBox="1">
            <a:spLocks noChangeArrowheads="1"/>
          </p:cNvSpPr>
          <p:nvPr/>
        </p:nvSpPr>
        <p:spPr bwMode="auto">
          <a:xfrm>
            <a:off x="3070009" y="2156936"/>
            <a:ext cx="1959191" cy="738664"/>
          </a:xfrm>
          <a:prstGeom prst="rect">
            <a:avLst/>
          </a:prstGeom>
          <a:noFill/>
          <a:ln w="9525">
            <a:noFill/>
            <a:miter lim="800000"/>
            <a:headEnd/>
            <a:tailEnd/>
          </a:ln>
        </p:spPr>
        <p:txBody>
          <a:bodyPr wrap="none">
            <a:spAutoFit/>
          </a:bodyPr>
          <a:lstStyle/>
          <a:p>
            <a:r>
              <a:rPr lang="en-US" sz="1400" b="1" u="none" dirty="0">
                <a:latin typeface="Verdana" pitchFamily="34" charset="0"/>
                <a:ea typeface="Verdana" pitchFamily="34" charset="0"/>
                <a:cs typeface="Verdana" pitchFamily="34" charset="0"/>
              </a:rPr>
              <a:t>2013</a:t>
            </a:r>
          </a:p>
          <a:p>
            <a:r>
              <a:rPr lang="en-US" sz="1400" u="none" dirty="0">
                <a:latin typeface="Verdana" pitchFamily="34" charset="0"/>
                <a:ea typeface="Verdana" pitchFamily="34" charset="0"/>
                <a:cs typeface="Verdana" pitchFamily="34" charset="0"/>
              </a:rPr>
              <a:t>Antwerp, BE</a:t>
            </a:r>
          </a:p>
          <a:p>
            <a:r>
              <a:rPr lang="en-US" sz="1400" u="none" dirty="0">
                <a:latin typeface="Verdana" pitchFamily="34" charset="0"/>
                <a:ea typeface="Verdana" pitchFamily="34" charset="0"/>
                <a:cs typeface="Verdana" pitchFamily="34" charset="0"/>
              </a:rPr>
              <a:t>Commercial Plant</a:t>
            </a:r>
          </a:p>
        </p:txBody>
      </p:sp>
      <p:sp>
        <p:nvSpPr>
          <p:cNvPr id="15373" name="Oval 6"/>
          <p:cNvSpPr>
            <a:spLocks noChangeArrowheads="1"/>
          </p:cNvSpPr>
          <p:nvPr/>
        </p:nvSpPr>
        <p:spPr bwMode="black">
          <a:xfrm>
            <a:off x="7872413" y="2628900"/>
            <a:ext cx="155575" cy="152400"/>
          </a:xfrm>
          <a:prstGeom prst="ellipse">
            <a:avLst/>
          </a:prstGeom>
          <a:solidFill>
            <a:srgbClr val="FFFF00"/>
          </a:solidFill>
          <a:ln w="9525" algn="ctr">
            <a:solidFill>
              <a:schemeClr val="tx1"/>
            </a:solidFill>
            <a:round/>
            <a:headEnd/>
            <a:tailEnd/>
          </a:ln>
        </p:spPr>
        <p:txBody>
          <a:bodyPr wrap="none" anchor="ctr"/>
          <a:lstStyle/>
          <a:p>
            <a:pPr marL="230188" indent="-230188">
              <a:lnSpc>
                <a:spcPct val="90000"/>
              </a:lnSpc>
              <a:spcBef>
                <a:spcPct val="40000"/>
              </a:spcBef>
              <a:buClr>
                <a:srgbClr val="38AB5D"/>
              </a:buClr>
              <a:buSzPct val="150000"/>
            </a:pPr>
            <a:endParaRPr lang="en-US" sz="1600" b="1" u="none">
              <a:latin typeface="Arial" pitchFamily="34" charset="0"/>
              <a:sym typeface="Symbol" pitchFamily="18" charset="2"/>
            </a:endParaRPr>
          </a:p>
        </p:txBody>
      </p:sp>
      <p:sp>
        <p:nvSpPr>
          <p:cNvPr id="15374" name="TextBox 19"/>
          <p:cNvSpPr txBox="1">
            <a:spLocks noChangeArrowheads="1"/>
          </p:cNvSpPr>
          <p:nvPr/>
        </p:nvSpPr>
        <p:spPr bwMode="auto">
          <a:xfrm>
            <a:off x="6683375" y="3284538"/>
            <a:ext cx="2331087" cy="1815882"/>
          </a:xfrm>
          <a:prstGeom prst="rect">
            <a:avLst/>
          </a:prstGeom>
          <a:noFill/>
          <a:ln w="9525">
            <a:noFill/>
            <a:miter lim="800000"/>
            <a:headEnd/>
            <a:tailEnd/>
          </a:ln>
        </p:spPr>
        <p:txBody>
          <a:bodyPr wrap="none">
            <a:spAutoFit/>
          </a:bodyPr>
          <a:lstStyle/>
          <a:p>
            <a:r>
              <a:rPr lang="en-US" sz="1400" b="1" u="none" dirty="0">
                <a:latin typeface="Verdana" pitchFamily="34" charset="0"/>
                <a:ea typeface="Verdana" pitchFamily="34" charset="0"/>
                <a:cs typeface="Verdana" pitchFamily="34" charset="0"/>
              </a:rPr>
              <a:t>2010-201</a:t>
            </a:r>
            <a:r>
              <a:rPr lang="en-US" sz="1400" u="none" dirty="0">
                <a:latin typeface="Verdana" pitchFamily="34" charset="0"/>
                <a:ea typeface="Verdana" pitchFamily="34" charset="0"/>
                <a:cs typeface="Verdana" pitchFamily="34" charset="0"/>
              </a:rPr>
              <a:t>2</a:t>
            </a:r>
          </a:p>
          <a:p>
            <a:r>
              <a:rPr lang="en-US" sz="1400" u="none" dirty="0" smtClean="0">
                <a:latin typeface="Verdana" pitchFamily="34" charset="0"/>
                <a:ea typeface="Verdana" pitchFamily="34" charset="0"/>
                <a:cs typeface="Verdana" pitchFamily="34" charset="0"/>
              </a:rPr>
              <a:t>Agents / Distributors</a:t>
            </a:r>
            <a:endParaRPr lang="en-US" sz="1400" u="none" dirty="0">
              <a:latin typeface="Verdana" pitchFamily="34" charset="0"/>
              <a:ea typeface="Verdana" pitchFamily="34" charset="0"/>
              <a:cs typeface="Verdana" pitchFamily="34" charset="0"/>
            </a:endParaRPr>
          </a:p>
          <a:p>
            <a:r>
              <a:rPr lang="en-US" sz="1400" u="none" dirty="0">
                <a:latin typeface="Verdana" pitchFamily="34" charset="0"/>
                <a:ea typeface="Verdana" pitchFamily="34" charset="0"/>
                <a:cs typeface="Verdana" pitchFamily="34" charset="0"/>
              </a:rPr>
              <a:t>- Japan</a:t>
            </a:r>
          </a:p>
          <a:p>
            <a:r>
              <a:rPr lang="en-US" sz="1400" u="none" dirty="0">
                <a:latin typeface="Verdana" pitchFamily="34" charset="0"/>
                <a:ea typeface="Verdana" pitchFamily="34" charset="0"/>
                <a:cs typeface="Verdana" pitchFamily="34" charset="0"/>
              </a:rPr>
              <a:t>- Taiwan</a:t>
            </a:r>
          </a:p>
          <a:p>
            <a:r>
              <a:rPr lang="en-US" sz="1400" u="none" dirty="0">
                <a:latin typeface="Verdana" pitchFamily="34" charset="0"/>
                <a:ea typeface="Verdana" pitchFamily="34" charset="0"/>
                <a:cs typeface="Verdana" pitchFamily="34" charset="0"/>
              </a:rPr>
              <a:t>- South Korea</a:t>
            </a:r>
          </a:p>
          <a:p>
            <a:r>
              <a:rPr lang="en-US" sz="1400" u="none" dirty="0">
                <a:latin typeface="Verdana" pitchFamily="34" charset="0"/>
                <a:ea typeface="Verdana" pitchFamily="34" charset="0"/>
                <a:cs typeface="Verdana" pitchFamily="34" charset="0"/>
              </a:rPr>
              <a:t>- China</a:t>
            </a:r>
          </a:p>
          <a:p>
            <a:endParaRPr lang="en-US" sz="1400" u="none" dirty="0">
              <a:latin typeface="Verdana" pitchFamily="34" charset="0"/>
              <a:ea typeface="Verdana" pitchFamily="34" charset="0"/>
              <a:cs typeface="Verdana" pitchFamily="34" charset="0"/>
            </a:endParaRPr>
          </a:p>
          <a:p>
            <a:r>
              <a:rPr lang="en-US" sz="1400" u="none" dirty="0">
                <a:latin typeface="Verdana" pitchFamily="34" charset="0"/>
                <a:ea typeface="Verdana" pitchFamily="34" charset="0"/>
                <a:cs typeface="Verdana" pitchFamily="34" charset="0"/>
              </a:rPr>
              <a:t>- Europe</a:t>
            </a:r>
          </a:p>
        </p:txBody>
      </p:sp>
      <p:sp>
        <p:nvSpPr>
          <p:cNvPr id="15375" name="Oval 22"/>
          <p:cNvSpPr>
            <a:spLocks noChangeArrowheads="1"/>
          </p:cNvSpPr>
          <p:nvPr/>
        </p:nvSpPr>
        <p:spPr bwMode="black">
          <a:xfrm>
            <a:off x="7308850" y="2781300"/>
            <a:ext cx="155575" cy="152400"/>
          </a:xfrm>
          <a:prstGeom prst="ellipse">
            <a:avLst/>
          </a:prstGeom>
          <a:solidFill>
            <a:srgbClr val="FFFF00"/>
          </a:solidFill>
          <a:ln w="9525" algn="ctr">
            <a:solidFill>
              <a:schemeClr val="tx1"/>
            </a:solidFill>
            <a:round/>
            <a:headEnd/>
            <a:tailEnd/>
          </a:ln>
        </p:spPr>
        <p:txBody>
          <a:bodyPr wrap="none" anchor="ctr"/>
          <a:lstStyle/>
          <a:p>
            <a:pPr marL="230188" indent="-230188">
              <a:lnSpc>
                <a:spcPct val="90000"/>
              </a:lnSpc>
              <a:spcBef>
                <a:spcPct val="40000"/>
              </a:spcBef>
              <a:buClr>
                <a:srgbClr val="38AB5D"/>
              </a:buClr>
              <a:buSzPct val="150000"/>
            </a:pPr>
            <a:endParaRPr lang="en-US" sz="1600" b="1" u="none">
              <a:latin typeface="Arial" pitchFamily="34" charset="0"/>
              <a:sym typeface="Symbol" pitchFamily="18" charset="2"/>
            </a:endParaRPr>
          </a:p>
        </p:txBody>
      </p:sp>
      <p:sp>
        <p:nvSpPr>
          <p:cNvPr id="15376" name="Oval 23"/>
          <p:cNvSpPr>
            <a:spLocks noChangeArrowheads="1"/>
          </p:cNvSpPr>
          <p:nvPr/>
        </p:nvSpPr>
        <p:spPr bwMode="black">
          <a:xfrm>
            <a:off x="7461250" y="2933700"/>
            <a:ext cx="155575" cy="152400"/>
          </a:xfrm>
          <a:prstGeom prst="ellipse">
            <a:avLst/>
          </a:prstGeom>
          <a:solidFill>
            <a:srgbClr val="FFFF00"/>
          </a:solidFill>
          <a:ln w="9525" algn="ctr">
            <a:solidFill>
              <a:schemeClr val="tx1"/>
            </a:solidFill>
            <a:round/>
            <a:headEnd/>
            <a:tailEnd/>
          </a:ln>
        </p:spPr>
        <p:txBody>
          <a:bodyPr wrap="none" anchor="ctr"/>
          <a:lstStyle/>
          <a:p>
            <a:pPr marL="230188" indent="-230188">
              <a:lnSpc>
                <a:spcPct val="90000"/>
              </a:lnSpc>
              <a:spcBef>
                <a:spcPct val="40000"/>
              </a:spcBef>
              <a:buClr>
                <a:srgbClr val="38AB5D"/>
              </a:buClr>
              <a:buSzPct val="150000"/>
            </a:pPr>
            <a:endParaRPr lang="en-US" sz="1600" b="1" u="none">
              <a:latin typeface="Arial" pitchFamily="34" charset="0"/>
              <a:sym typeface="Symbol" pitchFamily="18" charset="2"/>
            </a:endParaRPr>
          </a:p>
        </p:txBody>
      </p:sp>
      <p:sp>
        <p:nvSpPr>
          <p:cNvPr id="15377" name="Oval 24"/>
          <p:cNvSpPr>
            <a:spLocks noChangeArrowheads="1"/>
          </p:cNvSpPr>
          <p:nvPr/>
        </p:nvSpPr>
        <p:spPr bwMode="black">
          <a:xfrm>
            <a:off x="7613650" y="2565400"/>
            <a:ext cx="155575" cy="152400"/>
          </a:xfrm>
          <a:prstGeom prst="ellipse">
            <a:avLst/>
          </a:prstGeom>
          <a:solidFill>
            <a:srgbClr val="FFFF00"/>
          </a:solidFill>
          <a:ln w="9525" algn="ctr">
            <a:solidFill>
              <a:schemeClr val="tx1"/>
            </a:solidFill>
            <a:round/>
            <a:headEnd/>
            <a:tailEnd/>
          </a:ln>
        </p:spPr>
        <p:txBody>
          <a:bodyPr wrap="none" anchor="ctr"/>
          <a:lstStyle/>
          <a:p>
            <a:pPr marL="230188" indent="-230188">
              <a:lnSpc>
                <a:spcPct val="90000"/>
              </a:lnSpc>
              <a:spcBef>
                <a:spcPct val="40000"/>
              </a:spcBef>
              <a:buClr>
                <a:srgbClr val="38AB5D"/>
              </a:buClr>
              <a:buSzPct val="150000"/>
            </a:pPr>
            <a:endParaRPr lang="en-US" sz="1600" b="1" u="none">
              <a:latin typeface="Arial" pitchFamily="34" charset="0"/>
              <a:sym typeface="Symbol" pitchFamily="18" charset="2"/>
            </a:endParaRPr>
          </a:p>
        </p:txBody>
      </p:sp>
      <p:sp>
        <p:nvSpPr>
          <p:cNvPr id="18" name="Title 17"/>
          <p:cNvSpPr>
            <a:spLocks noGrp="1"/>
          </p:cNvSpPr>
          <p:nvPr>
            <p:ph type="title"/>
          </p:nvPr>
        </p:nvSpPr>
        <p:spPr/>
        <p:txBody>
          <a:bodyPr/>
          <a:lstStyle/>
          <a:p>
            <a:r>
              <a:rPr lang="en-US" dirty="0" smtClean="0"/>
              <a:t>FRX POLYMERS’ Global Growth</a:t>
            </a:r>
            <a:endParaRPr lang="en-US" dirty="0"/>
          </a:p>
        </p:txBody>
      </p:sp>
      <p:sp>
        <p:nvSpPr>
          <p:cNvPr id="15368" name="Oval 4"/>
          <p:cNvSpPr>
            <a:spLocks noChangeArrowheads="1"/>
          </p:cNvSpPr>
          <p:nvPr/>
        </p:nvSpPr>
        <p:spPr bwMode="ltGray">
          <a:xfrm>
            <a:off x="4695825" y="2298700"/>
            <a:ext cx="155575" cy="152400"/>
          </a:xfrm>
          <a:prstGeom prst="ellipse">
            <a:avLst/>
          </a:prstGeom>
          <a:solidFill>
            <a:srgbClr val="FF0000"/>
          </a:solidFill>
          <a:ln w="9525" algn="ctr">
            <a:solidFill>
              <a:schemeClr val="tx1"/>
            </a:solidFill>
            <a:round/>
            <a:headEnd/>
            <a:tailEnd/>
          </a:ln>
        </p:spPr>
        <p:txBody>
          <a:bodyPr wrap="none" anchor="ctr"/>
          <a:lstStyle/>
          <a:p>
            <a:pPr marL="230188" indent="-230188">
              <a:lnSpc>
                <a:spcPct val="90000"/>
              </a:lnSpc>
              <a:spcBef>
                <a:spcPct val="40000"/>
              </a:spcBef>
              <a:buClr>
                <a:srgbClr val="38AB5D"/>
              </a:buClr>
              <a:buSzPct val="150000"/>
            </a:pPr>
            <a:endParaRPr lang="en-US" sz="1600" b="1" u="none">
              <a:latin typeface="Arial" pitchFamily="34" charset="0"/>
              <a:sym typeface="Symbol" pitchFamily="18" charset="2"/>
            </a:endParaRPr>
          </a:p>
        </p:txBody>
      </p:sp>
      <p:sp>
        <p:nvSpPr>
          <p:cNvPr id="15371" name="Oval 5"/>
          <p:cNvSpPr>
            <a:spLocks noChangeArrowheads="1"/>
          </p:cNvSpPr>
          <p:nvPr/>
        </p:nvSpPr>
        <p:spPr bwMode="ltGray">
          <a:xfrm>
            <a:off x="4594225" y="2146300"/>
            <a:ext cx="155575" cy="152400"/>
          </a:xfrm>
          <a:prstGeom prst="ellipse">
            <a:avLst/>
          </a:prstGeom>
          <a:solidFill>
            <a:srgbClr val="FF0000"/>
          </a:solidFill>
          <a:ln w="9525" algn="ctr">
            <a:solidFill>
              <a:schemeClr val="tx1"/>
            </a:solidFill>
            <a:round/>
            <a:headEnd/>
            <a:tailEnd/>
          </a:ln>
        </p:spPr>
        <p:txBody>
          <a:bodyPr wrap="none" anchor="ctr"/>
          <a:lstStyle/>
          <a:p>
            <a:pPr marL="230188" indent="-230188">
              <a:lnSpc>
                <a:spcPct val="90000"/>
              </a:lnSpc>
              <a:spcBef>
                <a:spcPct val="40000"/>
              </a:spcBef>
              <a:buClr>
                <a:srgbClr val="38AB5D"/>
              </a:buClr>
              <a:buSzPct val="150000"/>
            </a:pPr>
            <a:endParaRPr lang="en-US" sz="1600" b="1" u="none">
              <a:latin typeface="Arial" pitchFamily="34" charset="0"/>
              <a:sym typeface="Symbol" pitchFamily="18" charset="2"/>
            </a:endParaRPr>
          </a:p>
        </p:txBody>
      </p:sp>
      <p:sp>
        <p:nvSpPr>
          <p:cNvPr id="21" name="Oval 6"/>
          <p:cNvSpPr>
            <a:spLocks noChangeArrowheads="1"/>
          </p:cNvSpPr>
          <p:nvPr/>
        </p:nvSpPr>
        <p:spPr bwMode="black">
          <a:xfrm>
            <a:off x="4724400" y="2057400"/>
            <a:ext cx="155575" cy="152400"/>
          </a:xfrm>
          <a:prstGeom prst="ellipse">
            <a:avLst/>
          </a:prstGeom>
          <a:solidFill>
            <a:srgbClr val="FFFF00"/>
          </a:solidFill>
          <a:ln w="9525" algn="ctr">
            <a:solidFill>
              <a:schemeClr val="tx1"/>
            </a:solidFill>
            <a:round/>
            <a:headEnd/>
            <a:tailEnd/>
          </a:ln>
        </p:spPr>
        <p:txBody>
          <a:bodyPr wrap="none" anchor="ctr"/>
          <a:lstStyle/>
          <a:p>
            <a:pPr marL="230188" indent="-230188">
              <a:lnSpc>
                <a:spcPct val="90000"/>
              </a:lnSpc>
              <a:spcBef>
                <a:spcPct val="40000"/>
              </a:spcBef>
              <a:buClr>
                <a:srgbClr val="38AB5D"/>
              </a:buClr>
              <a:buSzPct val="150000"/>
            </a:pPr>
            <a:endParaRPr lang="en-US" sz="1600" b="1" u="none">
              <a:latin typeface="Arial" pitchFamily="34" charset="0"/>
              <a:sym typeface="Symbol" pitchFamily="18" charset="2"/>
            </a:endParaRPr>
          </a:p>
        </p:txBody>
      </p:sp>
      <p:sp>
        <p:nvSpPr>
          <p:cNvPr id="24" name="Rectangle 23"/>
          <p:cNvSpPr/>
          <p:nvPr/>
        </p:nvSpPr>
        <p:spPr bwMode="auto">
          <a:xfrm>
            <a:off x="3581400" y="4495800"/>
            <a:ext cx="1981200" cy="10668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9" name="Oval 3"/>
          <p:cNvSpPr>
            <a:spLocks noChangeArrowheads="1"/>
          </p:cNvSpPr>
          <p:nvPr/>
        </p:nvSpPr>
        <p:spPr bwMode="auto">
          <a:xfrm>
            <a:off x="3727450" y="4648200"/>
            <a:ext cx="155575" cy="152400"/>
          </a:xfrm>
          <a:prstGeom prst="ellipse">
            <a:avLst/>
          </a:prstGeom>
          <a:solidFill>
            <a:srgbClr val="0077B4"/>
          </a:solidFill>
          <a:ln w="9525" algn="ctr">
            <a:solidFill>
              <a:schemeClr val="tx1"/>
            </a:solidFill>
            <a:round/>
            <a:headEnd/>
            <a:tailEnd/>
          </a:ln>
        </p:spPr>
        <p:txBody>
          <a:bodyPr wrap="none" anchor="ctr"/>
          <a:lstStyle/>
          <a:p>
            <a:pPr marL="230188" indent="-230188">
              <a:lnSpc>
                <a:spcPct val="90000"/>
              </a:lnSpc>
              <a:spcBef>
                <a:spcPct val="40000"/>
              </a:spcBef>
              <a:buClr>
                <a:srgbClr val="38AB5D"/>
              </a:buClr>
              <a:buSzPct val="150000"/>
            </a:pPr>
            <a:endParaRPr lang="en-US" sz="1600" b="1" u="none">
              <a:latin typeface="Arial" pitchFamily="34" charset="0"/>
              <a:sym typeface="Symbol" pitchFamily="18" charset="2"/>
            </a:endParaRPr>
          </a:p>
        </p:txBody>
      </p:sp>
      <p:sp>
        <p:nvSpPr>
          <p:cNvPr id="20" name="Oval 4"/>
          <p:cNvSpPr>
            <a:spLocks noChangeArrowheads="1"/>
          </p:cNvSpPr>
          <p:nvPr/>
        </p:nvSpPr>
        <p:spPr bwMode="ltGray">
          <a:xfrm>
            <a:off x="3730625" y="4953000"/>
            <a:ext cx="155575" cy="152400"/>
          </a:xfrm>
          <a:prstGeom prst="ellipse">
            <a:avLst/>
          </a:prstGeom>
          <a:solidFill>
            <a:srgbClr val="FF0000"/>
          </a:solidFill>
          <a:ln w="9525" algn="ctr">
            <a:solidFill>
              <a:schemeClr val="tx1"/>
            </a:solidFill>
            <a:round/>
            <a:headEnd/>
            <a:tailEnd/>
          </a:ln>
        </p:spPr>
        <p:txBody>
          <a:bodyPr wrap="none" anchor="ctr"/>
          <a:lstStyle/>
          <a:p>
            <a:pPr marL="230188" indent="-230188">
              <a:lnSpc>
                <a:spcPct val="90000"/>
              </a:lnSpc>
              <a:spcBef>
                <a:spcPct val="40000"/>
              </a:spcBef>
              <a:buClr>
                <a:srgbClr val="38AB5D"/>
              </a:buClr>
              <a:buSzPct val="150000"/>
            </a:pPr>
            <a:endParaRPr lang="en-US" sz="1600" b="1" u="none">
              <a:latin typeface="Arial" pitchFamily="34" charset="0"/>
              <a:sym typeface="Symbol" pitchFamily="18" charset="2"/>
            </a:endParaRPr>
          </a:p>
        </p:txBody>
      </p:sp>
      <p:sp>
        <p:nvSpPr>
          <p:cNvPr id="22" name="Oval 23"/>
          <p:cNvSpPr>
            <a:spLocks noChangeArrowheads="1"/>
          </p:cNvSpPr>
          <p:nvPr/>
        </p:nvSpPr>
        <p:spPr bwMode="black">
          <a:xfrm>
            <a:off x="3730625" y="5257800"/>
            <a:ext cx="155575" cy="152400"/>
          </a:xfrm>
          <a:prstGeom prst="ellipse">
            <a:avLst/>
          </a:prstGeom>
          <a:solidFill>
            <a:srgbClr val="FFFF00"/>
          </a:solidFill>
          <a:ln w="9525" algn="ctr">
            <a:solidFill>
              <a:schemeClr val="tx1"/>
            </a:solidFill>
            <a:round/>
            <a:headEnd/>
            <a:tailEnd/>
          </a:ln>
        </p:spPr>
        <p:txBody>
          <a:bodyPr wrap="none" anchor="ctr"/>
          <a:lstStyle/>
          <a:p>
            <a:pPr marL="230188" indent="-230188">
              <a:lnSpc>
                <a:spcPct val="90000"/>
              </a:lnSpc>
              <a:spcBef>
                <a:spcPct val="40000"/>
              </a:spcBef>
              <a:buClr>
                <a:srgbClr val="38AB5D"/>
              </a:buClr>
              <a:buSzPct val="150000"/>
            </a:pPr>
            <a:endParaRPr lang="en-US" sz="1600" b="1" u="none">
              <a:latin typeface="Arial" pitchFamily="34" charset="0"/>
              <a:sym typeface="Symbol" pitchFamily="18" charset="2"/>
            </a:endParaRPr>
          </a:p>
        </p:txBody>
      </p:sp>
      <p:sp>
        <p:nvSpPr>
          <p:cNvPr id="23" name="TextBox 16"/>
          <p:cNvSpPr txBox="1">
            <a:spLocks noChangeArrowheads="1"/>
          </p:cNvSpPr>
          <p:nvPr/>
        </p:nvSpPr>
        <p:spPr bwMode="auto">
          <a:xfrm>
            <a:off x="3958460" y="4495800"/>
            <a:ext cx="1473480" cy="1061829"/>
          </a:xfrm>
          <a:prstGeom prst="rect">
            <a:avLst/>
          </a:prstGeom>
          <a:noFill/>
          <a:ln w="9525">
            <a:noFill/>
            <a:miter lim="800000"/>
            <a:headEnd/>
            <a:tailEnd/>
          </a:ln>
        </p:spPr>
        <p:txBody>
          <a:bodyPr wrap="none">
            <a:spAutoFit/>
          </a:bodyPr>
          <a:lstStyle/>
          <a:p>
            <a:pPr>
              <a:lnSpc>
                <a:spcPct val="150000"/>
              </a:lnSpc>
            </a:pPr>
            <a:r>
              <a:rPr lang="en-US" sz="1400" b="1" u="none" dirty="0" smtClean="0">
                <a:latin typeface="Verdana" pitchFamily="34" charset="0"/>
                <a:ea typeface="Verdana" pitchFamily="34" charset="0"/>
                <a:cs typeface="Verdana" pitchFamily="34" charset="0"/>
              </a:rPr>
              <a:t>HQ, R&amp;D</a:t>
            </a:r>
          </a:p>
          <a:p>
            <a:pPr>
              <a:lnSpc>
                <a:spcPct val="150000"/>
              </a:lnSpc>
            </a:pPr>
            <a:r>
              <a:rPr lang="en-US" sz="1400" u="none" dirty="0" smtClean="0">
                <a:latin typeface="Verdana" pitchFamily="34" charset="0"/>
                <a:ea typeface="Verdana" pitchFamily="34" charset="0"/>
                <a:cs typeface="Verdana" pitchFamily="34" charset="0"/>
              </a:rPr>
              <a:t>Production</a:t>
            </a:r>
          </a:p>
          <a:p>
            <a:pPr>
              <a:lnSpc>
                <a:spcPct val="150000"/>
              </a:lnSpc>
            </a:pPr>
            <a:r>
              <a:rPr lang="en-US" sz="1400" u="none" dirty="0" smtClean="0">
                <a:latin typeface="Verdana" pitchFamily="34" charset="0"/>
                <a:ea typeface="Verdana" pitchFamily="34" charset="0"/>
                <a:cs typeface="Verdana" pitchFamily="34" charset="0"/>
              </a:rPr>
              <a:t>Sales Offices</a:t>
            </a:r>
            <a:endParaRPr lang="en-US" sz="1400" u="none" dirty="0">
              <a:latin typeface="Verdana" pitchFamily="34" charset="0"/>
              <a:ea typeface="Verdana" pitchFamily="34" charset="0"/>
              <a:cs typeface="Verdan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fade">
                                      <p:cBhvr>
                                        <p:cTn id="7" dur="1000"/>
                                        <p:tgtEl>
                                          <p:spTgt spid="153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367"/>
                                        </p:tgtEl>
                                        <p:attrNameLst>
                                          <p:attrName>style.visibility</p:attrName>
                                        </p:attrNameLst>
                                      </p:cBhvr>
                                      <p:to>
                                        <p:strVal val="visible"/>
                                      </p:to>
                                    </p:set>
                                    <p:animEffect transition="in" filter="fade">
                                      <p:cBhvr>
                                        <p:cTn id="10" dur="1000"/>
                                        <p:tgtEl>
                                          <p:spTgt spid="1536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365"/>
                                        </p:tgtEl>
                                        <p:attrNameLst>
                                          <p:attrName>style.visibility</p:attrName>
                                        </p:attrNameLst>
                                      </p:cBhvr>
                                      <p:to>
                                        <p:strVal val="visible"/>
                                      </p:to>
                                    </p:set>
                                    <p:animEffect transition="in" filter="fade">
                                      <p:cBhvr>
                                        <p:cTn id="13" dur="1000"/>
                                        <p:tgtEl>
                                          <p:spTgt spid="1536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10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368"/>
                                        </p:tgtEl>
                                        <p:attrNameLst>
                                          <p:attrName>style.visibility</p:attrName>
                                        </p:attrNameLst>
                                      </p:cBhvr>
                                      <p:to>
                                        <p:strVal val="visible"/>
                                      </p:to>
                                    </p:set>
                                    <p:animEffect transition="in" filter="fade">
                                      <p:cBhvr>
                                        <p:cTn id="27" dur="1000"/>
                                        <p:tgtEl>
                                          <p:spTgt spid="15368"/>
                                        </p:tgtEl>
                                      </p:cBhvr>
                                    </p:animEffect>
                                  </p:childTnLst>
                                </p:cTn>
                              </p:par>
                              <p:par>
                                <p:cTn id="28" presetID="10" presetClass="entr" presetSubtype="0" fill="hold" nodeType="withEffect">
                                  <p:stCondLst>
                                    <p:cond delay="0"/>
                                  </p:stCondLst>
                                  <p:childTnLst>
                                    <p:set>
                                      <p:cBhvr>
                                        <p:cTn id="29" dur="1" fill="hold">
                                          <p:stCondLst>
                                            <p:cond delay="0"/>
                                          </p:stCondLst>
                                        </p:cTn>
                                        <p:tgtEl>
                                          <p:spTgt spid="15369"/>
                                        </p:tgtEl>
                                        <p:attrNameLst>
                                          <p:attrName>style.visibility</p:attrName>
                                        </p:attrNameLst>
                                      </p:cBhvr>
                                      <p:to>
                                        <p:strVal val="visible"/>
                                      </p:to>
                                    </p:set>
                                    <p:animEffect transition="in" filter="fade">
                                      <p:cBhvr>
                                        <p:cTn id="30" dur="1000"/>
                                        <p:tgtEl>
                                          <p:spTgt spid="1536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370"/>
                                        </p:tgtEl>
                                        <p:attrNameLst>
                                          <p:attrName>style.visibility</p:attrName>
                                        </p:attrNameLst>
                                      </p:cBhvr>
                                      <p:to>
                                        <p:strVal val="visible"/>
                                      </p:to>
                                    </p:set>
                                    <p:animEffect transition="in" filter="fade">
                                      <p:cBhvr>
                                        <p:cTn id="33" dur="1000"/>
                                        <p:tgtEl>
                                          <p:spTgt spid="1537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23">
                                            <p:txEl>
                                              <p:pRg st="1" end="1"/>
                                            </p:txEl>
                                          </p:spTgt>
                                        </p:tgtEl>
                                        <p:attrNameLst>
                                          <p:attrName>style.visibility</p:attrName>
                                        </p:attrNameLst>
                                      </p:cBhvr>
                                      <p:to>
                                        <p:strVal val="visible"/>
                                      </p:to>
                                    </p:set>
                                    <p:animEffect transition="in" filter="fade">
                                      <p:cBhvr>
                                        <p:cTn id="39" dur="1000"/>
                                        <p:tgtEl>
                                          <p:spTgt spid="23">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373"/>
                                        </p:tgtEl>
                                        <p:attrNameLst>
                                          <p:attrName>style.visibility</p:attrName>
                                        </p:attrNameLst>
                                      </p:cBhvr>
                                      <p:to>
                                        <p:strVal val="visible"/>
                                      </p:to>
                                    </p:set>
                                    <p:animEffect transition="in" filter="fade">
                                      <p:cBhvr>
                                        <p:cTn id="44" dur="1000"/>
                                        <p:tgtEl>
                                          <p:spTgt spid="1537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374"/>
                                        </p:tgtEl>
                                        <p:attrNameLst>
                                          <p:attrName>style.visibility</p:attrName>
                                        </p:attrNameLst>
                                      </p:cBhvr>
                                      <p:to>
                                        <p:strVal val="visible"/>
                                      </p:to>
                                    </p:set>
                                    <p:animEffect transition="in" filter="fade">
                                      <p:cBhvr>
                                        <p:cTn id="47" dur="1000"/>
                                        <p:tgtEl>
                                          <p:spTgt spid="1537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375"/>
                                        </p:tgtEl>
                                        <p:attrNameLst>
                                          <p:attrName>style.visibility</p:attrName>
                                        </p:attrNameLst>
                                      </p:cBhvr>
                                      <p:to>
                                        <p:strVal val="visible"/>
                                      </p:to>
                                    </p:set>
                                    <p:animEffect transition="in" filter="fade">
                                      <p:cBhvr>
                                        <p:cTn id="50" dur="1000"/>
                                        <p:tgtEl>
                                          <p:spTgt spid="1537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5376"/>
                                        </p:tgtEl>
                                        <p:attrNameLst>
                                          <p:attrName>style.visibility</p:attrName>
                                        </p:attrNameLst>
                                      </p:cBhvr>
                                      <p:to>
                                        <p:strVal val="visible"/>
                                      </p:to>
                                    </p:set>
                                    <p:animEffect transition="in" filter="fade">
                                      <p:cBhvr>
                                        <p:cTn id="53" dur="1000"/>
                                        <p:tgtEl>
                                          <p:spTgt spid="1537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5377"/>
                                        </p:tgtEl>
                                        <p:attrNameLst>
                                          <p:attrName>style.visibility</p:attrName>
                                        </p:attrNameLst>
                                      </p:cBhvr>
                                      <p:to>
                                        <p:strVal val="visible"/>
                                      </p:to>
                                    </p:set>
                                    <p:animEffect transition="in" filter="fade">
                                      <p:cBhvr>
                                        <p:cTn id="56" dur="1000"/>
                                        <p:tgtEl>
                                          <p:spTgt spid="1537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childTnLst>
                                </p:cTn>
                              </p:par>
                              <p:par>
                                <p:cTn id="63" presetID="10" presetClass="entr" presetSubtype="0" fill="hold" nodeType="withEffect">
                                  <p:stCondLst>
                                    <p:cond delay="0"/>
                                  </p:stCondLst>
                                  <p:childTnLst>
                                    <p:set>
                                      <p:cBhvr>
                                        <p:cTn id="64" dur="1" fill="hold">
                                          <p:stCondLst>
                                            <p:cond delay="0"/>
                                          </p:stCondLst>
                                        </p:cTn>
                                        <p:tgtEl>
                                          <p:spTgt spid="23">
                                            <p:txEl>
                                              <p:pRg st="2" end="2"/>
                                            </p:txEl>
                                          </p:spTgt>
                                        </p:tgtEl>
                                        <p:attrNameLst>
                                          <p:attrName>style.visibility</p:attrName>
                                        </p:attrNameLst>
                                      </p:cBhvr>
                                      <p:to>
                                        <p:strVal val="visible"/>
                                      </p:to>
                                    </p:set>
                                    <p:animEffect transition="in" filter="fade">
                                      <p:cBhvr>
                                        <p:cTn id="65" dur="1000"/>
                                        <p:tgtEl>
                                          <p:spTgt spid="23">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5363"/>
                                        </p:tgtEl>
                                        <p:attrNameLst>
                                          <p:attrName>style.visibility</p:attrName>
                                        </p:attrNameLst>
                                      </p:cBhvr>
                                      <p:to>
                                        <p:strVal val="visible"/>
                                      </p:to>
                                    </p:set>
                                    <p:animEffect transition="in" filter="fade">
                                      <p:cBhvr>
                                        <p:cTn id="70" dur="1000"/>
                                        <p:tgtEl>
                                          <p:spTgt spid="1536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5371"/>
                                        </p:tgtEl>
                                        <p:attrNameLst>
                                          <p:attrName>style.visibility</p:attrName>
                                        </p:attrNameLst>
                                      </p:cBhvr>
                                      <p:to>
                                        <p:strVal val="visible"/>
                                      </p:to>
                                    </p:set>
                                    <p:animEffect transition="in" filter="fade">
                                      <p:cBhvr>
                                        <p:cTn id="73" dur="1000"/>
                                        <p:tgtEl>
                                          <p:spTgt spid="1537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5372"/>
                                        </p:tgtEl>
                                        <p:attrNameLst>
                                          <p:attrName>style.visibility</p:attrName>
                                        </p:attrNameLst>
                                      </p:cBhvr>
                                      <p:to>
                                        <p:strVal val="visible"/>
                                      </p:to>
                                    </p:set>
                                    <p:animEffect transition="in" filter="fade">
                                      <p:cBhvr>
                                        <p:cTn id="76" dur="1000"/>
                                        <p:tgtEl>
                                          <p:spTgt spid="15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nimBg="1"/>
      <p:bldP spid="15367" grpId="0"/>
      <p:bldP spid="15370" grpId="0"/>
      <p:bldP spid="15372" grpId="0"/>
      <p:bldP spid="15373" grpId="0" animBg="1"/>
      <p:bldP spid="15374" grpId="0"/>
      <p:bldP spid="15375" grpId="0" animBg="1"/>
      <p:bldP spid="15376" grpId="0" animBg="1"/>
      <p:bldP spid="15377" grpId="0" animBg="1"/>
      <p:bldP spid="15368" grpId="0" animBg="1"/>
      <p:bldP spid="15371" grpId="0" animBg="1"/>
      <p:bldP spid="21" grpId="0" animBg="1"/>
      <p:bldP spid="24" grpId="0" animBg="1"/>
      <p:bldP spid="19" grpId="0" animBg="1"/>
      <p:bldP spid="20"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49"/>
          <p:cNvSpPr>
            <a:spLocks noGrp="1"/>
          </p:cNvSpPr>
          <p:nvPr>
            <p:ph type="title"/>
          </p:nvPr>
        </p:nvSpPr>
        <p:spPr/>
        <p:txBody>
          <a:bodyPr/>
          <a:lstStyle/>
          <a:p>
            <a:r>
              <a:rPr lang="en-US" dirty="0" smtClean="0"/>
              <a:t>Global Recognition for FRX POLYMERS</a:t>
            </a:r>
            <a:endParaRPr lang="en-US" dirty="0"/>
          </a:p>
        </p:txBody>
      </p:sp>
      <p:sp>
        <p:nvSpPr>
          <p:cNvPr id="25" name="Rectangle 3"/>
          <p:cNvSpPr txBox="1">
            <a:spLocks noChangeArrowheads="1"/>
          </p:cNvSpPr>
          <p:nvPr/>
        </p:nvSpPr>
        <p:spPr bwMode="auto">
          <a:xfrm>
            <a:off x="550863" y="2087026"/>
            <a:ext cx="6456362" cy="387798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914400" marR="0" lvl="1" indent="-914400" algn="l" defTabSz="914400" rtl="0" eaLnBrk="1" fontAlgn="base" latinLnBrk="0" hangingPunct="1">
              <a:lnSpc>
                <a:spcPct val="100000"/>
              </a:lnSpc>
              <a:spcBef>
                <a:spcPts val="0"/>
              </a:spcBef>
              <a:spcAft>
                <a:spcPts val="0"/>
              </a:spcAft>
              <a:buClr>
                <a:srgbClr val="0077B4"/>
              </a:buClr>
              <a:buSzTx/>
              <a:tabLst>
                <a:tab pos="685800" algn="l"/>
              </a:tabLst>
              <a:defRPr/>
            </a:pPr>
            <a:r>
              <a:rPr kumimoji="0" lang="en-US" sz="1800" b="0" i="0" u="none" strike="noStrike" kern="0" cap="none" spc="0" normalizeH="0" baseline="0" noProof="0" dirty="0" smtClean="0">
                <a:ln>
                  <a:noFill/>
                </a:ln>
                <a:solidFill>
                  <a:schemeClr val="tx1"/>
                </a:solidFill>
                <a:effectLst/>
                <a:uLnTx/>
                <a:uFillTx/>
                <a:latin typeface="+mn-lt"/>
              </a:rPr>
              <a:t>2008	-	Frost and Sullivan “Product Innovation of the Year Award for Flame Retardants”</a:t>
            </a:r>
          </a:p>
          <a:p>
            <a:pPr marL="914400" marR="0" lvl="0" indent="-914400" algn="l" defTabSz="914400" rtl="0" eaLnBrk="1" fontAlgn="base" latinLnBrk="0" hangingPunct="1">
              <a:lnSpc>
                <a:spcPct val="100000"/>
              </a:lnSpc>
              <a:spcBef>
                <a:spcPts val="0"/>
              </a:spcBef>
              <a:spcAft>
                <a:spcPts val="0"/>
              </a:spcAft>
              <a:buClr>
                <a:srgbClr val="0077B4"/>
              </a:buClr>
              <a:buSzTx/>
              <a:tabLst>
                <a:tab pos="685800" algn="l"/>
              </a:tabLst>
              <a:defRPr/>
            </a:pPr>
            <a:endParaRPr kumimoji="0" lang="en-US" sz="1800" b="1" i="0" u="none" strike="noStrike" kern="0" cap="none" spc="0" normalizeH="0" baseline="0" noProof="0" dirty="0" smtClean="0">
              <a:ln>
                <a:noFill/>
              </a:ln>
              <a:solidFill>
                <a:schemeClr val="tx1"/>
              </a:solidFill>
              <a:effectLst/>
              <a:uLnTx/>
              <a:uFillTx/>
              <a:latin typeface="+mn-lt"/>
              <a:ea typeface="+mn-ea"/>
              <a:cs typeface="+mn-cs"/>
            </a:endParaRPr>
          </a:p>
          <a:p>
            <a:pPr marL="914400" marR="0" lvl="1" indent="-914400" algn="l" defTabSz="914400" rtl="0" eaLnBrk="1" fontAlgn="base" latinLnBrk="0" hangingPunct="1">
              <a:lnSpc>
                <a:spcPct val="100000"/>
              </a:lnSpc>
              <a:spcBef>
                <a:spcPts val="0"/>
              </a:spcBef>
              <a:spcAft>
                <a:spcPts val="0"/>
              </a:spcAft>
              <a:buClr>
                <a:srgbClr val="0077B4"/>
              </a:buClr>
              <a:buSzTx/>
              <a:tabLst>
                <a:tab pos="685800" algn="l"/>
              </a:tabLst>
              <a:defRPr/>
            </a:pPr>
            <a:r>
              <a:rPr kumimoji="0" lang="en-US" sz="1800" b="0" i="0" u="none" strike="noStrike" kern="0" cap="none" spc="0" normalizeH="0" baseline="0" noProof="0" dirty="0" smtClean="0">
                <a:ln>
                  <a:noFill/>
                </a:ln>
                <a:solidFill>
                  <a:schemeClr val="tx1"/>
                </a:solidFill>
                <a:effectLst/>
                <a:uLnTx/>
                <a:uFillTx/>
                <a:latin typeface="+mn-lt"/>
              </a:rPr>
              <a:t>2009	-	Featured on The Economic Report</a:t>
            </a:r>
            <a:r>
              <a:rPr lang="en-US" sz="1800" b="0" u="none" kern="0" noProof="0" dirty="0" smtClean="0">
                <a:latin typeface="+mn-lt"/>
              </a:rPr>
              <a:t> - </a:t>
            </a:r>
            <a:r>
              <a:rPr kumimoji="0" lang="en-US" sz="1800" b="0" i="0" u="none" strike="noStrike" kern="0" cap="none" spc="0" normalizeH="0" baseline="0" noProof="0" dirty="0" smtClean="0">
                <a:ln>
                  <a:noFill/>
                </a:ln>
                <a:solidFill>
                  <a:schemeClr val="tx1"/>
                </a:solidFill>
                <a:effectLst/>
                <a:uLnTx/>
                <a:uFillTx/>
                <a:latin typeface="+mn-lt"/>
              </a:rPr>
              <a:t>CNN and FOX</a:t>
            </a:r>
          </a:p>
          <a:p>
            <a:pPr marL="914400" marR="0" lvl="1" indent="-914400" algn="l" defTabSz="914400" rtl="0" eaLnBrk="1" fontAlgn="base" latinLnBrk="0" hangingPunct="1">
              <a:lnSpc>
                <a:spcPct val="100000"/>
              </a:lnSpc>
              <a:spcBef>
                <a:spcPts val="0"/>
              </a:spcBef>
              <a:spcAft>
                <a:spcPts val="0"/>
              </a:spcAft>
              <a:buClr>
                <a:srgbClr val="0077B4"/>
              </a:buClr>
              <a:buSzTx/>
              <a:tabLst>
                <a:tab pos="685800" algn="l"/>
              </a:tabLst>
              <a:defRPr/>
            </a:pPr>
            <a:r>
              <a:rPr kumimoji="0" lang="en-US" sz="1800" b="0" i="0" u="none" strike="noStrike" kern="0" cap="none" spc="0" normalizeH="0" baseline="0" noProof="0" dirty="0" smtClean="0">
                <a:ln>
                  <a:noFill/>
                </a:ln>
                <a:solidFill>
                  <a:schemeClr val="tx1"/>
                </a:solidFill>
                <a:effectLst/>
                <a:uLnTx/>
                <a:uFillTx/>
                <a:latin typeface="+mn-lt"/>
              </a:rPr>
              <a:t>	-	Winner of Society of Plastics Engineers Clean Technology Forum Business Plan Competition</a:t>
            </a:r>
          </a:p>
          <a:p>
            <a:pPr marL="914400" lvl="1" indent="-914400">
              <a:spcBef>
                <a:spcPts val="0"/>
              </a:spcBef>
              <a:spcAft>
                <a:spcPts val="0"/>
              </a:spcAft>
              <a:buClr>
                <a:srgbClr val="0077B4"/>
              </a:buClr>
              <a:tabLst>
                <a:tab pos="685800" algn="l"/>
              </a:tabLst>
              <a:defRPr/>
            </a:pPr>
            <a:endParaRPr lang="en-US" sz="1800" b="0" u="none" kern="0" dirty="0" smtClean="0">
              <a:latin typeface="+mn-lt"/>
            </a:endParaRPr>
          </a:p>
          <a:p>
            <a:pPr marL="914400" lvl="1" indent="-914400">
              <a:spcBef>
                <a:spcPts val="0"/>
              </a:spcBef>
              <a:spcAft>
                <a:spcPts val="0"/>
              </a:spcAft>
              <a:buClr>
                <a:srgbClr val="0077B4"/>
              </a:buClr>
              <a:tabLst>
                <a:tab pos="685800" algn="l"/>
              </a:tabLst>
              <a:defRPr/>
            </a:pPr>
            <a:r>
              <a:rPr lang="en-US" sz="1800" b="0" u="none" dirty="0" smtClean="0">
                <a:latin typeface="+mn-lt"/>
              </a:rPr>
              <a:t>2012 	-	Global </a:t>
            </a:r>
            <a:r>
              <a:rPr lang="en-US" sz="1800" b="0" u="none" dirty="0" err="1" smtClean="0">
                <a:latin typeface="+mn-lt"/>
              </a:rPr>
              <a:t>Cleantech</a:t>
            </a:r>
            <a:r>
              <a:rPr lang="en-US" sz="1800" b="0" u="none" dirty="0" smtClean="0">
                <a:latin typeface="+mn-lt"/>
              </a:rPr>
              <a:t> Top 100 Companies</a:t>
            </a:r>
          </a:p>
          <a:p>
            <a:pPr marL="914400" lvl="1" indent="-914400">
              <a:spcBef>
                <a:spcPts val="0"/>
              </a:spcBef>
              <a:spcAft>
                <a:spcPts val="0"/>
              </a:spcAft>
              <a:buClr>
                <a:srgbClr val="0077B4"/>
              </a:buClr>
              <a:tabLst>
                <a:tab pos="685800" algn="l"/>
              </a:tabLst>
              <a:defRPr/>
            </a:pPr>
            <a:r>
              <a:rPr lang="en-US" sz="1800" b="0" u="none" dirty="0" smtClean="0">
                <a:latin typeface="+mn-lt"/>
              </a:rPr>
              <a:t>	-	Global Going Green Top 200 Companies</a:t>
            </a:r>
          </a:p>
          <a:p>
            <a:pPr marL="914400" lvl="1" indent="-914400">
              <a:spcBef>
                <a:spcPts val="0"/>
              </a:spcBef>
              <a:spcAft>
                <a:spcPts val="0"/>
              </a:spcAft>
              <a:buClr>
                <a:srgbClr val="0077B4"/>
              </a:buClr>
              <a:tabLst>
                <a:tab pos="685800" algn="l"/>
              </a:tabLst>
              <a:defRPr/>
            </a:pPr>
            <a:r>
              <a:rPr lang="en-US" sz="1800" b="0" u="none" dirty="0" smtClean="0">
                <a:latin typeface="+mn-lt"/>
              </a:rPr>
              <a:t>	-	Featured on CNN Money</a:t>
            </a:r>
          </a:p>
          <a:p>
            <a:pPr marL="914400" lvl="1" indent="-914400">
              <a:spcBef>
                <a:spcPts val="0"/>
              </a:spcBef>
              <a:spcAft>
                <a:spcPts val="0"/>
              </a:spcAft>
              <a:buClr>
                <a:srgbClr val="0077B4"/>
              </a:buClr>
              <a:tabLst>
                <a:tab pos="685800" algn="l"/>
              </a:tabLst>
              <a:defRPr/>
            </a:pPr>
            <a:endParaRPr lang="en-US" sz="1800" b="0" u="none" dirty="0" smtClean="0">
              <a:latin typeface="+mn-lt"/>
            </a:endParaRPr>
          </a:p>
          <a:p>
            <a:pPr marL="914400" lvl="1" indent="-914400">
              <a:spcBef>
                <a:spcPts val="0"/>
              </a:spcBef>
              <a:spcAft>
                <a:spcPts val="0"/>
              </a:spcAft>
              <a:buClr>
                <a:srgbClr val="0077B4"/>
              </a:buClr>
              <a:tabLst>
                <a:tab pos="685800" algn="l"/>
              </a:tabLst>
              <a:defRPr/>
            </a:pPr>
            <a:r>
              <a:rPr lang="en-US" sz="1800" b="0" u="none" dirty="0" smtClean="0">
                <a:latin typeface="+mn-lt"/>
              </a:rPr>
              <a:t>2013	-	Frost &amp; Sullivan “New Product Innovation Award”</a:t>
            </a:r>
          </a:p>
          <a:p>
            <a:pPr marL="914400" lvl="1" indent="-914400">
              <a:spcBef>
                <a:spcPts val="0"/>
              </a:spcBef>
              <a:spcAft>
                <a:spcPts val="0"/>
              </a:spcAft>
              <a:buClr>
                <a:srgbClr val="0077B4"/>
              </a:buClr>
              <a:tabLst>
                <a:tab pos="685800" algn="l"/>
              </a:tabLst>
              <a:defRPr/>
            </a:pPr>
            <a:r>
              <a:rPr lang="en-US" sz="1800" b="0" u="none" dirty="0" smtClean="0">
                <a:latin typeface="+mn-lt"/>
              </a:rPr>
              <a:t>	-	Flanders Foreign Investment Trophy</a:t>
            </a:r>
          </a:p>
          <a:p>
            <a:pPr marL="914400" lvl="1" indent="-914400">
              <a:spcBef>
                <a:spcPts val="0"/>
              </a:spcBef>
              <a:spcAft>
                <a:spcPts val="0"/>
              </a:spcAft>
              <a:buClr>
                <a:srgbClr val="0077B4"/>
              </a:buClr>
              <a:tabLst>
                <a:tab pos="685800" algn="l"/>
              </a:tabLst>
              <a:defRPr/>
            </a:pPr>
            <a:r>
              <a:rPr lang="en-US" sz="1800" b="0" u="none" dirty="0" smtClean="0">
                <a:latin typeface="+mn-lt"/>
              </a:rPr>
              <a:t>		(aired on “</a:t>
            </a:r>
            <a:r>
              <a:rPr lang="en-US" sz="1800" b="0" u="none" dirty="0" err="1" smtClean="0">
                <a:latin typeface="+mn-lt"/>
              </a:rPr>
              <a:t>Kanaal</a:t>
            </a:r>
            <a:r>
              <a:rPr lang="en-US" sz="1800" b="0" u="none" dirty="0" smtClean="0">
                <a:latin typeface="+mn-lt"/>
              </a:rPr>
              <a:t> Z” in Belgium)</a:t>
            </a:r>
          </a:p>
        </p:txBody>
      </p:sp>
      <p:sp>
        <p:nvSpPr>
          <p:cNvPr id="26" name="Rectangle 4"/>
          <p:cNvSpPr>
            <a:spLocks noChangeArrowheads="1"/>
          </p:cNvSpPr>
          <p:nvPr/>
        </p:nvSpPr>
        <p:spPr bwMode="auto">
          <a:xfrm>
            <a:off x="4724400" y="1066800"/>
            <a:ext cx="4214812" cy="4038600"/>
          </a:xfrm>
          <a:prstGeom prst="rect">
            <a:avLst/>
          </a:prstGeom>
          <a:noFill/>
          <a:ln w="9525" algn="ctr">
            <a:noFill/>
            <a:miter lim="800000"/>
            <a:headEnd/>
            <a:tailEnd/>
          </a:ln>
        </p:spPr>
        <p:txBody>
          <a:bodyPr lIns="0" tIns="0" rIns="0" bIns="0"/>
          <a:lstStyle/>
          <a:p>
            <a:pPr marL="463550" lvl="1" indent="-231775">
              <a:spcBef>
                <a:spcPts val="0"/>
              </a:spcBef>
              <a:spcAft>
                <a:spcPts val="0"/>
              </a:spcAft>
              <a:buClr>
                <a:srgbClr val="0077B4"/>
              </a:buClr>
              <a:buFont typeface="Courier New" pitchFamily="49" charset="0"/>
              <a:buChar char="o"/>
              <a:defRPr/>
            </a:pPr>
            <a:endParaRPr lang="en-US" sz="1400" b="0" u="none" dirty="0" smtClean="0">
              <a:latin typeface="+mn-lt"/>
            </a:endParaRPr>
          </a:p>
        </p:txBody>
      </p:sp>
      <p:pic>
        <p:nvPicPr>
          <p:cNvPr id="29" name="Picture 10"/>
          <p:cNvPicPr>
            <a:picLocks noChangeAspect="1" noChangeArrowheads="1"/>
          </p:cNvPicPr>
          <p:nvPr/>
        </p:nvPicPr>
        <p:blipFill>
          <a:blip r:embed="rId2" cstate="email"/>
          <a:srcRect/>
          <a:stretch>
            <a:fillRect/>
          </a:stretch>
        </p:blipFill>
        <p:spPr bwMode="auto">
          <a:xfrm>
            <a:off x="7924800" y="3021012"/>
            <a:ext cx="806164" cy="548640"/>
          </a:xfrm>
          <a:prstGeom prst="rect">
            <a:avLst/>
          </a:prstGeom>
          <a:noFill/>
          <a:ln w="9525">
            <a:solidFill>
              <a:srgbClr val="0077C0"/>
            </a:solidFill>
            <a:miter lim="800000"/>
            <a:headEnd/>
            <a:tailEnd/>
          </a:ln>
        </p:spPr>
      </p:pic>
      <p:pic>
        <p:nvPicPr>
          <p:cNvPr id="45" name="Picture 44" descr="File:Cleantech logo.gif"/>
          <p:cNvPicPr/>
          <p:nvPr/>
        </p:nvPicPr>
        <p:blipFill>
          <a:blip r:embed="rId3" cstate="email"/>
          <a:srcRect/>
          <a:stretch>
            <a:fillRect/>
          </a:stretch>
        </p:blipFill>
        <p:spPr bwMode="auto">
          <a:xfrm>
            <a:off x="7772400" y="4011612"/>
            <a:ext cx="981075" cy="304800"/>
          </a:xfrm>
          <a:prstGeom prst="rect">
            <a:avLst/>
          </a:prstGeom>
          <a:noFill/>
          <a:ln w="9525">
            <a:solidFill>
              <a:srgbClr val="0077C0"/>
            </a:solidFill>
            <a:miter lim="800000"/>
            <a:headEnd/>
            <a:tailEnd/>
          </a:ln>
        </p:spPr>
      </p:pic>
      <p:pic>
        <p:nvPicPr>
          <p:cNvPr id="46" name="Picture 45" descr="CNNMoney"/>
          <p:cNvPicPr/>
          <p:nvPr/>
        </p:nvPicPr>
        <p:blipFill>
          <a:blip r:embed="rId4" cstate="email"/>
          <a:srcRect/>
          <a:stretch>
            <a:fillRect/>
          </a:stretch>
        </p:blipFill>
        <p:spPr bwMode="auto">
          <a:xfrm>
            <a:off x="7772400" y="4468812"/>
            <a:ext cx="822960" cy="457200"/>
          </a:xfrm>
          <a:prstGeom prst="rect">
            <a:avLst/>
          </a:prstGeom>
          <a:noFill/>
          <a:ln w="9525">
            <a:solidFill>
              <a:srgbClr val="0077C0"/>
            </a:solidFill>
            <a:miter lim="800000"/>
            <a:headEnd/>
            <a:tailEnd/>
          </a:ln>
        </p:spPr>
      </p:pic>
      <p:pic>
        <p:nvPicPr>
          <p:cNvPr id="856066" name="Picture 2"/>
          <p:cNvPicPr>
            <a:picLocks noChangeAspect="1" noChangeArrowheads="1"/>
          </p:cNvPicPr>
          <p:nvPr/>
        </p:nvPicPr>
        <p:blipFill>
          <a:blip r:embed="rId5" cstate="screen"/>
          <a:srcRect/>
          <a:stretch>
            <a:fillRect/>
          </a:stretch>
        </p:blipFill>
        <p:spPr bwMode="auto">
          <a:xfrm>
            <a:off x="6858000" y="5105400"/>
            <a:ext cx="665770" cy="548640"/>
          </a:xfrm>
          <a:prstGeom prst="rect">
            <a:avLst/>
          </a:prstGeom>
          <a:noFill/>
          <a:ln w="9525">
            <a:solidFill>
              <a:srgbClr val="0077C0"/>
            </a:solidFill>
            <a:miter lim="800000"/>
            <a:headEnd/>
            <a:tailEnd/>
          </a:ln>
          <a:effectLst/>
        </p:spPr>
      </p:pic>
      <p:pic>
        <p:nvPicPr>
          <p:cNvPr id="856071" name="Picture 7"/>
          <p:cNvPicPr>
            <a:picLocks noChangeAspect="1" noChangeArrowheads="1"/>
          </p:cNvPicPr>
          <p:nvPr/>
        </p:nvPicPr>
        <p:blipFill>
          <a:blip r:embed="rId6" cstate="screen"/>
          <a:srcRect/>
          <a:stretch>
            <a:fillRect/>
          </a:stretch>
        </p:blipFill>
        <p:spPr bwMode="auto">
          <a:xfrm>
            <a:off x="6858000" y="2093430"/>
            <a:ext cx="822960" cy="546582"/>
          </a:xfrm>
          <a:prstGeom prst="rect">
            <a:avLst/>
          </a:prstGeom>
          <a:noFill/>
          <a:ln w="9525">
            <a:solidFill>
              <a:srgbClr val="0077C0"/>
            </a:solidFill>
            <a:miter lim="800000"/>
            <a:headEnd/>
            <a:tailEnd/>
          </a:ln>
          <a:effectLst/>
        </p:spPr>
      </p:pic>
      <p:pic>
        <p:nvPicPr>
          <p:cNvPr id="856073" name="Picture 9"/>
          <p:cNvPicPr>
            <a:picLocks noChangeAspect="1" noChangeArrowheads="1"/>
          </p:cNvPicPr>
          <p:nvPr/>
        </p:nvPicPr>
        <p:blipFill>
          <a:blip r:embed="rId7" cstate="screen"/>
          <a:srcRect/>
          <a:stretch>
            <a:fillRect/>
          </a:stretch>
        </p:blipFill>
        <p:spPr bwMode="auto">
          <a:xfrm>
            <a:off x="6858000" y="3021012"/>
            <a:ext cx="846473" cy="548640"/>
          </a:xfrm>
          <a:prstGeom prst="rect">
            <a:avLst/>
          </a:prstGeom>
          <a:noFill/>
          <a:ln w="9525">
            <a:solidFill>
              <a:srgbClr val="0077C0"/>
            </a:solidFill>
            <a:miter lim="800000"/>
            <a:headEnd/>
            <a:tailEnd/>
          </a:ln>
          <a:effectLst/>
        </p:spPr>
      </p:pic>
      <p:pic>
        <p:nvPicPr>
          <p:cNvPr id="856075" name="Picture 11"/>
          <p:cNvPicPr>
            <a:picLocks noChangeAspect="1" noChangeArrowheads="1"/>
          </p:cNvPicPr>
          <p:nvPr/>
        </p:nvPicPr>
        <p:blipFill>
          <a:blip r:embed="rId8" cstate="screen"/>
          <a:srcRect/>
          <a:stretch>
            <a:fillRect/>
          </a:stretch>
        </p:blipFill>
        <p:spPr bwMode="auto">
          <a:xfrm>
            <a:off x="6858000" y="4011612"/>
            <a:ext cx="620472" cy="901700"/>
          </a:xfrm>
          <a:prstGeom prst="rect">
            <a:avLst/>
          </a:prstGeom>
          <a:noFill/>
          <a:ln w="9525">
            <a:solidFill>
              <a:srgbClr val="0077C0"/>
            </a:solidFill>
            <a:miter lim="800000"/>
            <a:headEnd/>
            <a:tailEnd/>
          </a:ln>
          <a:effectLst/>
        </p:spPr>
      </p:pic>
      <p:pic>
        <p:nvPicPr>
          <p:cNvPr id="856080" name="Picture 16"/>
          <p:cNvPicPr>
            <a:picLocks noChangeAspect="1" noChangeArrowheads="1"/>
          </p:cNvPicPr>
          <p:nvPr/>
        </p:nvPicPr>
        <p:blipFill>
          <a:blip r:embed="rId9" cstate="screen"/>
          <a:srcRect/>
          <a:stretch>
            <a:fillRect/>
          </a:stretch>
        </p:blipFill>
        <p:spPr bwMode="auto">
          <a:xfrm>
            <a:off x="7543800" y="5764212"/>
            <a:ext cx="1577183" cy="407988"/>
          </a:xfrm>
          <a:prstGeom prst="rect">
            <a:avLst/>
          </a:prstGeom>
          <a:noFill/>
          <a:ln w="9525">
            <a:solidFill>
              <a:srgbClr val="0077C0"/>
            </a:solidFill>
            <a:miter lim="800000"/>
            <a:headEnd/>
            <a:tailEnd/>
          </a:ln>
          <a:effectLst/>
        </p:spPr>
      </p:pic>
      <p:sp>
        <p:nvSpPr>
          <p:cNvPr id="48" name="Rectangle 47"/>
          <p:cNvSpPr/>
          <p:nvPr/>
        </p:nvSpPr>
        <p:spPr>
          <a:xfrm>
            <a:off x="550863" y="1143000"/>
            <a:ext cx="8516937" cy="646331"/>
          </a:xfrm>
          <a:prstGeom prst="rect">
            <a:avLst/>
          </a:prstGeom>
        </p:spPr>
        <p:txBody>
          <a:bodyPr wrap="square" lIns="0" rIns="0">
            <a:spAutoFit/>
          </a:bodyPr>
          <a:lstStyle/>
          <a:p>
            <a:pPr marL="0" lvl="1">
              <a:spcBef>
                <a:spcPts val="0"/>
              </a:spcBef>
              <a:spcAft>
                <a:spcPts val="0"/>
              </a:spcAft>
              <a:buClr>
                <a:srgbClr val="0077B4"/>
              </a:buClr>
              <a:defRPr/>
            </a:pPr>
            <a:r>
              <a:rPr lang="en-US" sz="1800" b="0" u="none" dirty="0" smtClean="0"/>
              <a:t>Large group of global investors: </a:t>
            </a:r>
          </a:p>
          <a:p>
            <a:pPr marL="0" lvl="1">
              <a:spcBef>
                <a:spcPts val="0"/>
              </a:spcBef>
              <a:spcAft>
                <a:spcPts val="0"/>
              </a:spcAft>
              <a:buClr>
                <a:srgbClr val="0077B4"/>
              </a:buClr>
              <a:defRPr/>
            </a:pPr>
            <a:r>
              <a:rPr lang="en-US" sz="1800" b="0" u="none" dirty="0" smtClean="0"/>
              <a:t>Abu Dhabi, Belgium, Canada, Germany, Israel, Switzerland, United States</a:t>
            </a:r>
            <a:endParaRPr lang="en-US" sz="1800" b="0" u="none" kern="0" dirty="0" smtClean="0"/>
          </a:p>
        </p:txBody>
      </p:sp>
      <p:pic>
        <p:nvPicPr>
          <p:cNvPr id="14" name="Picture 2" descr="C:\Users\Mlebel\Desktop\Logos\Picture1.jpg"/>
          <p:cNvPicPr>
            <a:picLocks noChangeAspect="1" noChangeArrowheads="1"/>
          </p:cNvPicPr>
          <p:nvPr/>
        </p:nvPicPr>
        <p:blipFill>
          <a:blip r:embed="rId10" cstate="print"/>
          <a:srcRect/>
          <a:stretch>
            <a:fillRect/>
          </a:stretch>
        </p:blipFill>
        <p:spPr bwMode="auto">
          <a:xfrm>
            <a:off x="6858000" y="5761397"/>
            <a:ext cx="609600" cy="563203"/>
          </a:xfrm>
          <a:prstGeom prst="rect">
            <a:avLst/>
          </a:prstGeom>
          <a:noFill/>
        </p:spPr>
      </p:pic>
      <p:pic>
        <p:nvPicPr>
          <p:cNvPr id="15" name="Picture 3" descr="C:\Users\Mlebel\Desktop\Logos\FS_1.jpg"/>
          <p:cNvPicPr>
            <a:picLocks noChangeAspect="1" noChangeArrowheads="1"/>
          </p:cNvPicPr>
          <p:nvPr/>
        </p:nvPicPr>
        <p:blipFill>
          <a:blip r:embed="rId11" cstate="print"/>
          <a:srcRect/>
          <a:stretch>
            <a:fillRect/>
          </a:stretch>
        </p:blipFill>
        <p:spPr bwMode="auto">
          <a:xfrm>
            <a:off x="7772400" y="5105400"/>
            <a:ext cx="838200" cy="548640"/>
          </a:xfrm>
          <a:prstGeom prst="rect">
            <a:avLst/>
          </a:prstGeom>
          <a:noFill/>
          <a:ln>
            <a:solidFill>
              <a:srgbClr val="0070C0"/>
            </a:solidFill>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bwMode="ltGray"/>
        <p:txBody>
          <a:bodyPr/>
          <a:lstStyle/>
          <a:p>
            <a:pPr>
              <a:spcBef>
                <a:spcPts val="0"/>
              </a:spcBef>
            </a:pPr>
            <a:endParaRPr lang="en-US" sz="2400" dirty="0" smtClean="0"/>
          </a:p>
          <a:p>
            <a:pPr>
              <a:spcBef>
                <a:spcPts val="0"/>
              </a:spcBef>
            </a:pPr>
            <a:r>
              <a:rPr lang="en-US" sz="2400" dirty="0" smtClean="0">
                <a:solidFill>
                  <a:schemeClr val="accent2">
                    <a:lumMod val="40000"/>
                    <a:lumOff val="60000"/>
                  </a:schemeClr>
                </a:solidFill>
              </a:rPr>
              <a:t>General Introduction and Company Profile</a:t>
            </a:r>
          </a:p>
          <a:p>
            <a:r>
              <a:rPr lang="en-US" sz="2400" dirty="0" smtClean="0">
                <a:solidFill>
                  <a:schemeClr val="bg1"/>
                </a:solidFill>
              </a:rPr>
              <a:t>Product Introduction</a:t>
            </a:r>
          </a:p>
          <a:p>
            <a:r>
              <a:rPr lang="en-US" sz="2400" dirty="0" smtClean="0">
                <a:solidFill>
                  <a:schemeClr val="accent2">
                    <a:lumMod val="40000"/>
                    <a:lumOff val="60000"/>
                  </a:schemeClr>
                </a:solidFill>
              </a:rPr>
              <a:t>Applications</a:t>
            </a:r>
          </a:p>
          <a:p>
            <a:pPr>
              <a:spcBef>
                <a:spcPts val="600"/>
              </a:spcBef>
              <a:tabLst>
                <a:tab pos="228600" algn="l"/>
              </a:tabLst>
            </a:pPr>
            <a:r>
              <a:rPr lang="en-US" sz="2000" b="0" dirty="0" smtClean="0">
                <a:solidFill>
                  <a:schemeClr val="accent2">
                    <a:lumMod val="40000"/>
                    <a:lumOff val="60000"/>
                  </a:schemeClr>
                </a:solidFill>
              </a:rPr>
              <a:t>	- Fibers</a:t>
            </a:r>
          </a:p>
          <a:p>
            <a:pPr>
              <a:spcBef>
                <a:spcPts val="600"/>
              </a:spcBef>
              <a:tabLst>
                <a:tab pos="228600" algn="l"/>
              </a:tabLst>
            </a:pPr>
            <a:r>
              <a:rPr lang="en-US" sz="2000" b="0" dirty="0" smtClean="0">
                <a:solidFill>
                  <a:schemeClr val="accent2">
                    <a:lumMod val="40000"/>
                    <a:lumOff val="60000"/>
                  </a:schemeClr>
                </a:solidFill>
              </a:rPr>
              <a:t>	- Thermoplastic Polyurethane (TPU)</a:t>
            </a:r>
          </a:p>
          <a:p>
            <a:pPr>
              <a:spcBef>
                <a:spcPts val="600"/>
              </a:spcBef>
              <a:tabLst>
                <a:tab pos="228600" algn="l"/>
              </a:tabLst>
            </a:pPr>
            <a:r>
              <a:rPr lang="en-US" sz="2000" b="0" dirty="0" smtClean="0"/>
              <a:t>	</a:t>
            </a:r>
            <a:r>
              <a:rPr lang="en-US" sz="2000" b="0" dirty="0" smtClean="0">
                <a:solidFill>
                  <a:schemeClr val="accent2">
                    <a:lumMod val="40000"/>
                    <a:lumOff val="60000"/>
                  </a:schemeClr>
                </a:solidFill>
              </a:rPr>
              <a:t>- Polycarbonate (PC)</a:t>
            </a:r>
          </a:p>
          <a:p>
            <a:pPr>
              <a:spcBef>
                <a:spcPts val="600"/>
              </a:spcBef>
              <a:tabLst>
                <a:tab pos="228600" algn="l"/>
              </a:tabLst>
            </a:pPr>
            <a:r>
              <a:rPr lang="en-US" sz="2000" b="0" dirty="0" smtClean="0"/>
              <a:t>	</a:t>
            </a:r>
            <a:r>
              <a:rPr lang="en-US" sz="2000" b="0" dirty="0" smtClean="0">
                <a:solidFill>
                  <a:schemeClr val="accent2">
                    <a:lumMod val="40000"/>
                    <a:lumOff val="60000"/>
                  </a:schemeClr>
                </a:solidFill>
              </a:rPr>
              <a:t>- </a:t>
            </a:r>
            <a:r>
              <a:rPr lang="en-US" sz="2000" b="0" dirty="0" err="1" smtClean="0">
                <a:solidFill>
                  <a:schemeClr val="accent2">
                    <a:lumMod val="40000"/>
                    <a:lumOff val="60000"/>
                  </a:schemeClr>
                </a:solidFill>
              </a:rPr>
              <a:t>Thermosets</a:t>
            </a:r>
            <a:endParaRPr lang="en-US" sz="2000" b="0" dirty="0" smtClean="0">
              <a:solidFill>
                <a:schemeClr val="accent2">
                  <a:lumMod val="40000"/>
                  <a:lumOff val="60000"/>
                </a:schemeClr>
              </a:solidFill>
            </a:endParaRPr>
          </a:p>
          <a:p>
            <a:r>
              <a:rPr lang="en-US" sz="2400" dirty="0" smtClean="0">
                <a:solidFill>
                  <a:schemeClr val="accent2">
                    <a:lumMod val="40000"/>
                    <a:lumOff val="60000"/>
                  </a:schemeClr>
                </a:solidFill>
              </a:rPr>
              <a:t>Recap and Future Outlook</a:t>
            </a:r>
            <a:endParaRPr lang="en-US" sz="2400" dirty="0">
              <a:solidFill>
                <a:schemeClr val="accent2">
                  <a:lumMod val="40000"/>
                  <a:lumOff val="60000"/>
                </a:schemeClr>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Polymerization Characteristics</a:t>
            </a:r>
            <a:endParaRPr lang="en-US" dirty="0"/>
          </a:p>
        </p:txBody>
      </p:sp>
      <p:pic>
        <p:nvPicPr>
          <p:cNvPr id="25602" name="Picture 2"/>
          <p:cNvPicPr>
            <a:picLocks noChangeAspect="1" noChangeArrowheads="1"/>
          </p:cNvPicPr>
          <p:nvPr/>
        </p:nvPicPr>
        <p:blipFill>
          <a:blip r:embed="rId2" cstate="screen"/>
          <a:srcRect/>
          <a:stretch>
            <a:fillRect/>
          </a:stretch>
        </p:blipFill>
        <p:spPr bwMode="auto">
          <a:xfrm>
            <a:off x="522289" y="1776764"/>
            <a:ext cx="8545511" cy="966436"/>
          </a:xfrm>
          <a:prstGeom prst="rect">
            <a:avLst/>
          </a:prstGeom>
          <a:noFill/>
          <a:ln w="9525">
            <a:noFill/>
            <a:miter lim="800000"/>
            <a:headEnd/>
            <a:tailEnd/>
          </a:ln>
          <a:effectLst/>
        </p:spPr>
      </p:pic>
      <p:sp>
        <p:nvSpPr>
          <p:cNvPr id="6" name="TextBox 5"/>
          <p:cNvSpPr txBox="1"/>
          <p:nvPr/>
        </p:nvSpPr>
        <p:spPr>
          <a:xfrm>
            <a:off x="533400" y="1143000"/>
            <a:ext cx="5017399" cy="313932"/>
          </a:xfrm>
          <a:prstGeom prst="rect">
            <a:avLst/>
          </a:prstGeom>
          <a:noFill/>
        </p:spPr>
        <p:txBody>
          <a:bodyPr wrap="none" lIns="0" rIns="0" rtlCol="0">
            <a:spAutoFit/>
          </a:bodyPr>
          <a:lstStyle/>
          <a:p>
            <a:r>
              <a:rPr lang="en-US" smtClean="0">
                <a:latin typeface="Verdana" pitchFamily="34" charset="0"/>
                <a:ea typeface="Verdana" pitchFamily="34" charset="0"/>
                <a:cs typeface="Verdana" pitchFamily="34" charset="0"/>
              </a:rPr>
              <a:t>Polymerization to obtain polyphosphonates</a:t>
            </a:r>
            <a:endParaRPr lang="en-US" sz="1800" dirty="0" smtClean="0">
              <a:latin typeface="Verdana" pitchFamily="34" charset="0"/>
              <a:ea typeface="Verdana" pitchFamily="34" charset="0"/>
              <a:cs typeface="Verdana" pitchFamily="34" charset="0"/>
            </a:endParaRPr>
          </a:p>
        </p:txBody>
      </p:sp>
      <p:pic>
        <p:nvPicPr>
          <p:cNvPr id="25603" name="Picture 3"/>
          <p:cNvPicPr>
            <a:picLocks noChangeAspect="1" noChangeArrowheads="1"/>
          </p:cNvPicPr>
          <p:nvPr/>
        </p:nvPicPr>
        <p:blipFill>
          <a:blip r:embed="rId3" cstate="screen"/>
          <a:srcRect/>
          <a:stretch>
            <a:fillRect/>
          </a:stretch>
        </p:blipFill>
        <p:spPr bwMode="auto">
          <a:xfrm>
            <a:off x="522288" y="3656496"/>
            <a:ext cx="8545512" cy="973136"/>
          </a:xfrm>
          <a:prstGeom prst="rect">
            <a:avLst/>
          </a:prstGeom>
          <a:noFill/>
          <a:ln w="9525">
            <a:noFill/>
            <a:miter lim="800000"/>
            <a:headEnd/>
            <a:tailEnd/>
          </a:ln>
          <a:effectLst/>
        </p:spPr>
      </p:pic>
      <p:sp>
        <p:nvSpPr>
          <p:cNvPr id="8" name="TextBox 7"/>
          <p:cNvSpPr txBox="1"/>
          <p:nvPr/>
        </p:nvSpPr>
        <p:spPr>
          <a:xfrm>
            <a:off x="533400" y="3048000"/>
            <a:ext cx="4679166" cy="313932"/>
          </a:xfrm>
          <a:prstGeom prst="rect">
            <a:avLst/>
          </a:prstGeom>
          <a:noFill/>
        </p:spPr>
        <p:txBody>
          <a:bodyPr wrap="none" lIns="0" rIns="0" rtlCol="0">
            <a:spAutoFit/>
          </a:bodyPr>
          <a:lstStyle/>
          <a:p>
            <a:r>
              <a:rPr lang="en-US" smtClean="0">
                <a:latin typeface="Verdana" pitchFamily="34" charset="0"/>
                <a:ea typeface="Verdana" pitchFamily="34" charset="0"/>
                <a:cs typeface="Verdana" pitchFamily="34" charset="0"/>
              </a:rPr>
              <a:t>Polymerization to obtain polycarbonates</a:t>
            </a:r>
            <a:endParaRPr lang="en-US" sz="1800" dirty="0" smtClean="0">
              <a:latin typeface="Verdana" pitchFamily="34" charset="0"/>
              <a:ea typeface="Verdana" pitchFamily="34" charset="0"/>
              <a:cs typeface="Verdana" pitchFamily="34" charset="0"/>
            </a:endParaRPr>
          </a:p>
        </p:txBody>
      </p:sp>
      <p:sp>
        <p:nvSpPr>
          <p:cNvPr id="10" name="Rectangle 9"/>
          <p:cNvSpPr/>
          <p:nvPr/>
        </p:nvSpPr>
        <p:spPr>
          <a:xfrm>
            <a:off x="533400" y="4800600"/>
            <a:ext cx="8534400" cy="1384995"/>
          </a:xfrm>
          <a:prstGeom prst="rect">
            <a:avLst/>
          </a:prstGeom>
        </p:spPr>
        <p:txBody>
          <a:bodyPr wrap="square" lIns="0" rIns="0">
            <a:spAutoFit/>
          </a:bodyPr>
          <a:lstStyle/>
          <a:p>
            <a:pPr marL="174625" lvl="1" indent="-174625" eaLnBrk="0" hangingPunct="0">
              <a:lnSpc>
                <a:spcPct val="100000"/>
              </a:lnSpc>
              <a:spcBef>
                <a:spcPts val="0"/>
              </a:spcBef>
              <a:buClr>
                <a:schemeClr val="accent2"/>
              </a:buClr>
              <a:buFont typeface="Arial" pitchFamily="34" charset="0"/>
              <a:buChar char="•"/>
              <a:defRPr/>
            </a:pPr>
            <a:r>
              <a:rPr lang="en-US" sz="1400" b="0" u="none" kern="0" dirty="0" smtClean="0">
                <a:latin typeface="Verdana" pitchFamily="34" charset="0"/>
                <a:ea typeface="Verdana" pitchFamily="34" charset="0"/>
                <a:cs typeface="Verdana" pitchFamily="34" charset="0"/>
              </a:rPr>
              <a:t>Base catalyzed polycondensation process (transesterification) to make high Mw polymer</a:t>
            </a:r>
          </a:p>
          <a:p>
            <a:pPr marL="174625" lvl="1" indent="-174625" eaLnBrk="0" hangingPunct="0">
              <a:buClr>
                <a:schemeClr val="accent2"/>
              </a:buClr>
              <a:buFont typeface="Arial" pitchFamily="34" charset="0"/>
              <a:buChar char="•"/>
              <a:defRPr/>
            </a:pPr>
            <a:r>
              <a:rPr lang="en-US" sz="1400" kern="0" dirty="0" smtClean="0">
                <a:latin typeface="Verdana" pitchFamily="34" charset="0"/>
                <a:ea typeface="Verdana" pitchFamily="34" charset="0"/>
                <a:cs typeface="Verdana" pitchFamily="34" charset="0"/>
              </a:rPr>
              <a:t>Requires high temperatures (~300°C) and high vacuum (&lt;1 mbar)</a:t>
            </a:r>
          </a:p>
          <a:p>
            <a:pPr marL="174625" lvl="1" indent="-174625" eaLnBrk="0" hangingPunct="0">
              <a:lnSpc>
                <a:spcPct val="100000"/>
              </a:lnSpc>
              <a:spcBef>
                <a:spcPts val="0"/>
              </a:spcBef>
              <a:buClr>
                <a:schemeClr val="accent2"/>
              </a:buClr>
              <a:buFont typeface="Arial" pitchFamily="34" charset="0"/>
              <a:buChar char="•"/>
              <a:defRPr/>
            </a:pPr>
            <a:r>
              <a:rPr lang="en-US" sz="1400" kern="0" dirty="0" smtClean="0">
                <a:latin typeface="Verdana" pitchFamily="34" charset="0"/>
                <a:ea typeface="Verdana" pitchFamily="34" charset="0"/>
                <a:cs typeface="Verdana" pitchFamily="34" charset="0"/>
              </a:rPr>
              <a:t>Very efficient, solvent free polymerization process</a:t>
            </a:r>
          </a:p>
          <a:p>
            <a:pPr marL="347663" lvl="2" indent="-174625" eaLnBrk="0" hangingPunct="0">
              <a:buClr>
                <a:schemeClr val="accent2"/>
              </a:buClr>
              <a:buFont typeface="Courier New" pitchFamily="49" charset="0"/>
              <a:buChar char="o"/>
              <a:defRPr/>
            </a:pPr>
            <a:r>
              <a:rPr lang="en-US" sz="1400" kern="0" dirty="0" smtClean="0">
                <a:latin typeface="Verdana" pitchFamily="34" charset="0"/>
                <a:ea typeface="Verdana" pitchFamily="34" charset="0"/>
                <a:cs typeface="Verdana" pitchFamily="34" charset="0"/>
              </a:rPr>
              <a:t>Environmental quotient (E-factor, total mass of waste/mass of desired product) ~ 0 </a:t>
            </a:r>
          </a:p>
          <a:p>
            <a:pPr marL="347663" lvl="2" indent="-174625" eaLnBrk="0" hangingPunct="0">
              <a:buClr>
                <a:schemeClr val="accent2"/>
              </a:buClr>
              <a:buFont typeface="Courier New" pitchFamily="49" charset="0"/>
              <a:buChar char="o"/>
              <a:defRPr/>
            </a:pPr>
            <a:r>
              <a:rPr lang="en-US" sz="1400" kern="0" dirty="0" smtClean="0">
                <a:latin typeface="Verdana" pitchFamily="34" charset="0"/>
                <a:ea typeface="Verdana" pitchFamily="34" charset="0"/>
                <a:cs typeface="Verdana" pitchFamily="34" charset="0"/>
              </a:rPr>
              <a:t>100% atom economy of P-based monomer and polymer process</a:t>
            </a:r>
            <a:endParaRPr lang="en-US" sz="1400" b="0" u="none" kern="0" dirty="0" smtClean="0">
              <a:latin typeface="Verdana" pitchFamily="34" charset="0"/>
              <a:ea typeface="Verdana" pitchFamily="34" charset="0"/>
              <a:cs typeface="Verdana" pitchFamily="34" charset="0"/>
            </a:endParaRPr>
          </a:p>
          <a:p>
            <a:pPr marL="174625" lvl="1" indent="-174625" eaLnBrk="0" hangingPunct="0">
              <a:lnSpc>
                <a:spcPct val="100000"/>
              </a:lnSpc>
              <a:spcBef>
                <a:spcPts val="0"/>
              </a:spcBef>
              <a:buClr>
                <a:schemeClr val="accent2"/>
              </a:buClr>
              <a:buFont typeface="Arial" pitchFamily="34" charset="0"/>
              <a:buChar char="•"/>
              <a:defRPr/>
            </a:pPr>
            <a:r>
              <a:rPr lang="en-US" sz="1400" b="0" u="none" kern="0" dirty="0" smtClean="0">
                <a:latin typeface="Verdana" pitchFamily="34" charset="0"/>
                <a:ea typeface="Verdana" pitchFamily="34" charset="0"/>
                <a:cs typeface="Verdana" pitchFamily="34" charset="0"/>
              </a:rPr>
              <a:t>Choice of catalyst is essential to make high quality polyphosphonates</a:t>
            </a:r>
          </a:p>
        </p:txBody>
      </p:sp>
      <p:sp>
        <p:nvSpPr>
          <p:cNvPr id="11" name="Rectangle 10"/>
          <p:cNvSpPr/>
          <p:nvPr/>
        </p:nvSpPr>
        <p:spPr bwMode="white">
          <a:xfrm>
            <a:off x="3886200" y="1828800"/>
            <a:ext cx="660400" cy="177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
        <p:nvSpPr>
          <p:cNvPr id="12" name="Rectangle 11"/>
          <p:cNvSpPr/>
          <p:nvPr/>
        </p:nvSpPr>
        <p:spPr bwMode="white">
          <a:xfrm>
            <a:off x="3886200" y="3708400"/>
            <a:ext cx="660400" cy="177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pPr>
            <a:endParaRPr kumimoji="0" lang="en-US" sz="1600" b="1" i="0" u="sng" strike="noStrike" cap="none" normalizeH="0" baseline="0" smtClean="0">
              <a:ln>
                <a:noFill/>
              </a:ln>
              <a:solidFill>
                <a:schemeClr val="tx1"/>
              </a:solidFill>
              <a:effectLst/>
              <a:latin typeface="Arial" charset="0"/>
              <a:sym typeface="Symbol" pitchFamily="18" charset="2"/>
            </a:endParaRP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FRXPolymers with Nofia">
  <a:themeElements>
    <a:clrScheme name="FX report October 10 2005_NEW_v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X report October 10 2005_NEW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230188" marR="0" indent="-230188" algn="l" defTabSz="914400" rtl="0" eaLnBrk="1" fontAlgn="base" latinLnBrk="0" hangingPunct="1">
          <a:lnSpc>
            <a:spcPct val="90000"/>
          </a:lnSpc>
          <a:spcBef>
            <a:spcPct val="40000"/>
          </a:spcBef>
          <a:spcAft>
            <a:spcPct val="0"/>
          </a:spcAft>
          <a:buClr>
            <a:srgbClr val="38AB5D"/>
          </a:buClr>
          <a:buSzPct val="150000"/>
          <a:buFontTx/>
          <a:buNone/>
          <a:tabLst/>
          <a:defRPr kumimoji="0" lang="en-US" sz="1600" b="1" i="0" u="sng" strike="noStrike" cap="none" normalizeH="0" baseline="0" smtClean="0">
            <a:ln>
              <a:noFill/>
            </a:ln>
            <a:solidFill>
              <a:schemeClr val="tx1"/>
            </a:solidFill>
            <a:effectLst/>
            <a:latin typeface="Arial" charset="0"/>
            <a:sym typeface="Symbol" pitchFamily="18" charset="2"/>
          </a:defRPr>
        </a:defPPr>
      </a:lstStyle>
    </a:spDef>
    <a:lnDef>
      <a:spPr bwMode="auto">
        <a:solidFill>
          <a:srgbClr val="FFCC00"/>
        </a:solidFill>
        <a:ln w="9525" cap="flat" cmpd="sng" algn="ctr">
          <a:solidFill>
            <a:schemeClr val="tx1"/>
          </a:solidFill>
          <a:prstDash val="solid"/>
          <a:round/>
          <a:headEnd type="none" w="med" len="med"/>
          <a:tailEnd type="none" w="med" len="med"/>
        </a:ln>
        <a:effectLst/>
      </a:spPr>
      <a:bodyPr/>
      <a:lstStyle/>
    </a:lnDef>
    <a:txDef>
      <a:spPr>
        <a:noFill/>
      </a:spPr>
      <a:bodyPr wrap="none" lIns="0" rIns="0" rtlCol="0">
        <a:spAutoFit/>
      </a:bodyPr>
      <a:lstStyle>
        <a:defPPr>
          <a:defRPr sz="1400" b="0" u="none" dirty="0" err="1" smtClean="0"/>
        </a:defPPr>
      </a:lstStyle>
    </a:txDef>
  </a:objectDefaults>
  <a:extraClrSchemeLst>
    <a:extraClrScheme>
      <a:clrScheme name="FX report October 10 2005_NEW_v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X report October 10 2005_NEW_v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X report October 10 2005_NEW_v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X report October 10 2005_NEW_v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X report October 10 2005_NEW_v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X report October 10 2005_NEW_v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X report October 10 2005_NEW_v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X report October 10 2005_NEW_v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X report October 10 2005_NEW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FX report October 10 2005_NEW_v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X report October 10 2005_NEW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FRXPolymers with Nofia</Template>
  <TotalTime>1168</TotalTime>
  <Words>2475</Words>
  <Application>Microsoft Office PowerPoint</Application>
  <PresentationFormat>On-screen Show (4:3)</PresentationFormat>
  <Paragraphs>712</Paragraphs>
  <Slides>45</Slides>
  <Notes>13</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47" baseType="lpstr">
      <vt:lpstr>FRXPolymers with Nofia</vt:lpstr>
      <vt:lpstr>CS ChemDraw Drawing</vt:lpstr>
      <vt:lpstr>PowerPoint Presentation</vt:lpstr>
      <vt:lpstr>PowerPoint Presentation</vt:lpstr>
      <vt:lpstr>PowerPoint Presentation</vt:lpstr>
      <vt:lpstr>~5% of all Plastics contain Flame Retardants</vt:lpstr>
      <vt:lpstr>NOFIA Polyphosphonates, A Unique FR Solution</vt:lpstr>
      <vt:lpstr>FRX POLYMERS’ Global Growth</vt:lpstr>
      <vt:lpstr>Global Recognition for FRX POLYMERS</vt:lpstr>
      <vt:lpstr>PowerPoint Presentation</vt:lpstr>
      <vt:lpstr>Polymerization Characteristics</vt:lpstr>
      <vt:lpstr>Polyphosphonates and Copolymers</vt:lpstr>
      <vt:lpstr>FRX POLYMERS’ Products - Characteristics</vt:lpstr>
      <vt:lpstr>Global Registration NOFIA Products</vt:lpstr>
      <vt:lpstr>PowerPoint Presentation</vt:lpstr>
      <vt:lpstr>Fibers (Carpets, Textiles, Artificial Wigs)</vt:lpstr>
      <vt:lpstr>PET/HM1100 Fibers for Textiles – Lab Tests</vt:lpstr>
      <vt:lpstr>Uniform P-Distribution in throughout Fibers</vt:lpstr>
      <vt:lpstr>PowerPoint Presentation</vt:lpstr>
      <vt:lpstr>TPU Molding and Extrusion Applications</vt:lpstr>
      <vt:lpstr>PowerPoint Presentation</vt:lpstr>
      <vt:lpstr>NOFIA Fit for PC (Blend) Applications</vt:lpstr>
      <vt:lpstr>TGA Data of NOFIA Polyphosphonates</vt:lpstr>
      <vt:lpstr>Nofia CO3000 vs NHFR PC data</vt:lpstr>
      <vt:lpstr>UL94 Results for PC / NOFIA Blends at 0.4mm</vt:lpstr>
      <vt:lpstr>UL94 Results for PC / NOFIA Blends</vt:lpstr>
      <vt:lpstr>OSU and Smoke Data for NOFIA CO3000</vt:lpstr>
      <vt:lpstr>Testing – Heat Release Properties</vt:lpstr>
      <vt:lpstr>Correlation between Cone Calorimeter and MCC</vt:lpstr>
      <vt:lpstr>Pyrolysis Combustion Flow Calorimeter (PCFC)</vt:lpstr>
      <vt:lpstr>Pyrolysis Combustion Flow Calorimeter (PCFC)</vt:lpstr>
      <vt:lpstr>PCFC - Peak Heat Release Rate NOFIA Series</vt:lpstr>
      <vt:lpstr>Cone - Higher Values Indicate Greater Fire Hazard</vt:lpstr>
      <vt:lpstr>Higher Values Indicate Gas Phase Activity</vt:lpstr>
      <vt:lpstr>Higher Residual Mass in Cone Because Surface Layer Protects Underlying Polymer from Pyrolysis</vt:lpstr>
      <vt:lpstr>Condensed Phase Mechanism is Thermal Protection</vt:lpstr>
      <vt:lpstr>PowerPoint Presentation</vt:lpstr>
      <vt:lpstr>Reactive versus Additive Oligomers</vt:lpstr>
      <vt:lpstr>Main OL Applications</vt:lpstr>
      <vt:lpstr>Use of NOFIA OL1001 like other FR Additives </vt:lpstr>
      <vt:lpstr>Use of NOFIA OL1001 as a Curing Agent</vt:lpstr>
      <vt:lpstr>UPET Applications</vt:lpstr>
      <vt:lpstr>UPET Panels containing OL5000 pass ASTM E162</vt:lpstr>
      <vt:lpstr>PowerPoint Presentation</vt:lpstr>
      <vt:lpstr>Current markets/polymer systems</vt:lpstr>
      <vt:lpstr>First Commercial Plant in Antwerp</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Jan-Pleun Lens</dc:creator>
  <cp:lastModifiedBy>Michael Donio</cp:lastModifiedBy>
  <cp:revision>120</cp:revision>
  <dcterms:created xsi:type="dcterms:W3CDTF">2013-04-08T19:53:03Z</dcterms:created>
  <dcterms:modified xsi:type="dcterms:W3CDTF">2014-01-27T20:28:42Z</dcterms:modified>
</cp:coreProperties>
</file>