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4.xml" ContentType="application/vnd.openxmlformats-officedocument.presentationml.notesSlide+xml"/>
  <Override PartName="/ppt/embeddings/oleObject15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7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8.xml" ContentType="application/vnd.openxmlformats-officedocument.presentationml.notesSlide+xml"/>
  <Override PartName="/ppt/embeddings/oleObject20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4"/>
  </p:notesMasterIdLst>
  <p:handoutMasterIdLst>
    <p:handoutMasterId r:id="rId35"/>
  </p:handoutMasterIdLst>
  <p:sldIdLst>
    <p:sldId id="258" r:id="rId2"/>
    <p:sldId id="347" r:id="rId3"/>
    <p:sldId id="346" r:id="rId4"/>
    <p:sldId id="348" r:id="rId5"/>
    <p:sldId id="269" r:id="rId6"/>
    <p:sldId id="331" r:id="rId7"/>
    <p:sldId id="292" r:id="rId8"/>
    <p:sldId id="265" r:id="rId9"/>
    <p:sldId id="271" r:id="rId10"/>
    <p:sldId id="315" r:id="rId11"/>
    <p:sldId id="316" r:id="rId12"/>
    <p:sldId id="306" r:id="rId13"/>
    <p:sldId id="322" r:id="rId14"/>
    <p:sldId id="273" r:id="rId15"/>
    <p:sldId id="337" r:id="rId16"/>
    <p:sldId id="338" r:id="rId17"/>
    <p:sldId id="311" r:id="rId18"/>
    <p:sldId id="278" r:id="rId19"/>
    <p:sldId id="279" r:id="rId20"/>
    <p:sldId id="321" r:id="rId21"/>
    <p:sldId id="301" r:id="rId22"/>
    <p:sldId id="353" r:id="rId23"/>
    <p:sldId id="340" r:id="rId24"/>
    <p:sldId id="324" r:id="rId25"/>
    <p:sldId id="327" r:id="rId26"/>
    <p:sldId id="330" r:id="rId27"/>
    <p:sldId id="342" r:id="rId28"/>
    <p:sldId id="349" r:id="rId29"/>
    <p:sldId id="350" r:id="rId30"/>
    <p:sldId id="351" r:id="rId31"/>
    <p:sldId id="352" r:id="rId32"/>
    <p:sldId id="34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i Wang" initials="Y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07" autoAdjust="0"/>
  </p:normalViewPr>
  <p:slideViewPr>
    <p:cSldViewPr>
      <p:cViewPr varScale="1">
        <p:scale>
          <a:sx n="91" d="100"/>
          <a:sy n="91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66.wmf"/><Relationship Id="rId1" Type="http://schemas.openxmlformats.org/officeDocument/2006/relationships/image" Target="../media/image64.wmf"/><Relationship Id="rId2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9.w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1" Type="http://schemas.openxmlformats.org/officeDocument/2006/relationships/image" Target="../media/image20.wmf"/><Relationship Id="rId2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wmf"/><Relationship Id="rId3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wmf"/><Relationship Id="rId5" Type="http://schemas.openxmlformats.org/officeDocument/2006/relationships/image" Target="../media/image58.wmf"/><Relationship Id="rId6" Type="http://schemas.openxmlformats.org/officeDocument/2006/relationships/image" Target="../media/image59.wmf"/><Relationship Id="rId7" Type="http://schemas.openxmlformats.org/officeDocument/2006/relationships/image" Target="../media/image60.wmf"/><Relationship Id="rId8" Type="http://schemas.openxmlformats.org/officeDocument/2006/relationships/image" Target="../media/image61.wmf"/><Relationship Id="rId1" Type="http://schemas.openxmlformats.org/officeDocument/2006/relationships/image" Target="../media/image54.wmf"/><Relationship Id="rId2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3E6C5-347C-4A13-91B6-AC07221EDD2D}" type="datetimeFigureOut">
              <a:rPr lang="en-US" smtClean="0"/>
              <a:pPr/>
              <a:t>12/5/13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DF43E-D47F-4C46-B795-A91836DB49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52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E2378-F15C-4277-9EA8-DC212A78943B}" type="datetimeFigureOut">
              <a:rPr lang="en-US" smtClean="0"/>
              <a:pPr/>
              <a:t>12/5/13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AEE6D-1593-466C-84C9-AD957CC97C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2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2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58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66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6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90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252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2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4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672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4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2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6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AEE6D-1593-466C-84C9-AD957CC97CF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2_light_cov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 userDrawn="1">
            <p:ph type="ctrTitle"/>
          </p:nvPr>
        </p:nvSpPr>
        <p:spPr>
          <a:xfrm>
            <a:off x="4343400" y="2663825"/>
            <a:ext cx="4114800" cy="1470025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 userDrawn="1">
            <p:ph type="subTitle" idx="1"/>
          </p:nvPr>
        </p:nvSpPr>
        <p:spPr>
          <a:xfrm>
            <a:off x="4383740" y="4419600"/>
            <a:ext cx="4074460" cy="1752600"/>
          </a:xfrm>
          <a:prstGeom prst="rect">
            <a:avLst/>
          </a:prstGeom>
        </p:spPr>
        <p:txBody>
          <a:bodyPr/>
          <a:lstStyle>
            <a:lvl1pPr algn="l">
              <a:buNone/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defRPr sz="18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92875"/>
            <a:ext cx="1295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m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152400"/>
            <a:ext cx="1371600" cy="22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114800" cy="4953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defRPr sz="1800"/>
            </a:lvl4pPr>
            <a:lvl5pPr>
              <a:buClr>
                <a:schemeClr val="tx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92875"/>
            <a:ext cx="1295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m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152400"/>
            <a:ext cx="1371600" cy="22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768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None/>
              <a:defRPr sz="2800"/>
            </a:lvl1pPr>
            <a:lvl2pP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defRPr sz="1800"/>
            </a:lvl4pPr>
            <a:lvl5pPr>
              <a:buClr>
                <a:schemeClr val="tx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768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defRPr sz="1800"/>
            </a:lvl4pPr>
            <a:lvl5pPr>
              <a:buClr>
                <a:schemeClr val="tx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92875"/>
            <a:ext cx="1295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um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152400"/>
            <a:ext cx="1371600" cy="22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4040188" cy="41148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400"/>
            </a:lvl1pPr>
            <a:lvl2pPr>
              <a:defRPr sz="2000"/>
            </a:lvl2pPr>
            <a:lvl3pPr>
              <a:buClr>
                <a:schemeClr val="tx2"/>
              </a:buClr>
              <a:defRPr sz="1800"/>
            </a:lvl3pPr>
            <a:lvl4pPr>
              <a:defRPr sz="16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780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09800"/>
            <a:ext cx="4041775" cy="41148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charset="2"/>
              <a:buChar char="§"/>
              <a:defRPr sz="2400"/>
            </a:lvl1pPr>
            <a:lvl2pPr>
              <a:defRPr sz="2000"/>
            </a:lvl2pPr>
            <a:lvl3pPr>
              <a:buClr>
                <a:schemeClr val="tx2"/>
              </a:buCl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92875"/>
            <a:ext cx="1295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um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152400"/>
            <a:ext cx="1371600" cy="22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92875"/>
            <a:ext cx="1295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492875"/>
            <a:ext cx="3581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85800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um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62800" y="152400"/>
            <a:ext cx="1371600" cy="22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0960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6000"/>
            <a:ext cx="2133600" cy="365125"/>
          </a:xfrm>
          <a:prstGeom prst="rect">
            <a:avLst/>
          </a:prstGeom>
        </p:spPr>
        <p:txBody>
          <a:bodyPr/>
          <a:lstStyle/>
          <a:p>
            <a:fld id="{CCB0B26E-A710-4A58-A37B-72E34BC396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>
            <a:fillRect/>
          </a:stretch>
        </p:blipFill>
        <p:spPr>
          <a:xfrm>
            <a:off x="377" y="0"/>
            <a:ext cx="9143245" cy="68577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2" r:id="rId2"/>
    <p:sldLayoutId id="214748371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w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0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2.wmf"/><Relationship Id="rId10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8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1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2.w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6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9.wmf"/><Relationship Id="rId8" Type="http://schemas.openxmlformats.org/officeDocument/2006/relationships/image" Target="../media/image43.jpeg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40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44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45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46.w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3.bin"/><Relationship Id="rId20" Type="http://schemas.openxmlformats.org/officeDocument/2006/relationships/image" Target="../media/image61.wmf"/><Relationship Id="rId10" Type="http://schemas.openxmlformats.org/officeDocument/2006/relationships/image" Target="../media/image56.wmf"/><Relationship Id="rId11" Type="http://schemas.openxmlformats.org/officeDocument/2006/relationships/oleObject" Target="../embeddings/oleObject24.bin"/><Relationship Id="rId12" Type="http://schemas.openxmlformats.org/officeDocument/2006/relationships/image" Target="../media/image57.wmf"/><Relationship Id="rId13" Type="http://schemas.openxmlformats.org/officeDocument/2006/relationships/oleObject" Target="../embeddings/oleObject25.bin"/><Relationship Id="rId14" Type="http://schemas.openxmlformats.org/officeDocument/2006/relationships/image" Target="../media/image58.wmf"/><Relationship Id="rId15" Type="http://schemas.openxmlformats.org/officeDocument/2006/relationships/oleObject" Target="../embeddings/oleObject26.bin"/><Relationship Id="rId16" Type="http://schemas.openxmlformats.org/officeDocument/2006/relationships/image" Target="../media/image59.wmf"/><Relationship Id="rId17" Type="http://schemas.openxmlformats.org/officeDocument/2006/relationships/oleObject" Target="../embeddings/oleObject27.bin"/><Relationship Id="rId18" Type="http://schemas.openxmlformats.org/officeDocument/2006/relationships/image" Target="../media/image60.wmf"/><Relationship Id="rId19" Type="http://schemas.openxmlformats.org/officeDocument/2006/relationships/oleObject" Target="../embeddings/oleObject28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2.png"/><Relationship Id="rId5" Type="http://schemas.openxmlformats.org/officeDocument/2006/relationships/oleObject" Target="../embeddings/oleObject21.bin"/><Relationship Id="rId6" Type="http://schemas.openxmlformats.org/officeDocument/2006/relationships/image" Target="../media/image54.w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2.bin"/><Relationship Id="rId12" Type="http://schemas.openxmlformats.org/officeDocument/2006/relationships/image" Target="../media/image66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64.w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65.wmf"/><Relationship Id="rId10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w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29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20.w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21.wmf"/><Relationship Id="rId10" Type="http://schemas.openxmlformats.org/officeDocument/2006/relationships/oleObject" Target="../embeddings/oleObject35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6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1905000"/>
            <a:ext cx="5181600" cy="1447800"/>
          </a:xfrm>
        </p:spPr>
        <p:txBody>
          <a:bodyPr anchor="t"/>
          <a:lstStyle/>
          <a:p>
            <a:r>
              <a:rPr lang="en-US" b="1" dirty="0" smtClean="0"/>
              <a:t>LES of Vertical Turbulent Wall Fires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4267200"/>
            <a:ext cx="6172200" cy="2057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 smtClean="0"/>
              <a:t>Ning Ren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Yi Wang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Sebastien Vilfayeau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Arnaud Trouvé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pPr>
              <a:spcBef>
                <a:spcPts val="600"/>
              </a:spcBef>
            </a:pPr>
            <a:endParaRPr lang="en-US" sz="800" dirty="0" smtClean="0"/>
          </a:p>
          <a:p>
            <a:pPr marL="457200" indent="-457200">
              <a:spcBef>
                <a:spcPts val="600"/>
              </a:spcBef>
            </a:pPr>
            <a:r>
              <a:rPr lang="en-US" sz="2000" dirty="0" smtClean="0"/>
              <a:t>1. FM Global, Research, Norwood, MA, USA</a:t>
            </a:r>
          </a:p>
          <a:p>
            <a:pPr marL="457200" indent="-457200">
              <a:spcBef>
                <a:spcPts val="600"/>
              </a:spcBef>
            </a:pPr>
            <a:r>
              <a:rPr lang="en-US" sz="2000" dirty="0" smtClean="0"/>
              <a:t>2. University of Maryland, College Park, MD, USA</a:t>
            </a:r>
          </a:p>
        </p:txBody>
      </p:sp>
      <p:pic>
        <p:nvPicPr>
          <p:cNvPr id="6" name="Picture 5" descr="um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752600"/>
            <a:ext cx="2819400" cy="4594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Turbulence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5029200" y="2719309"/>
          <a:ext cx="3757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0" name="Equation" r:id="rId4" imgW="2120900" imgH="558800" progId="Equation.3">
                  <p:embed/>
                </p:oleObj>
              </mc:Choice>
              <mc:Fallback>
                <p:oleObj name="Equation" r:id="rId4" imgW="2120900" imgH="558800" progId="Equation.3">
                  <p:embed/>
                  <p:pic>
                    <p:nvPicPr>
                      <p:cNvPr id="0" name="Picture 1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719309"/>
                        <a:ext cx="3757612" cy="9906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1447800" y="3733800"/>
          <a:ext cx="131762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1" name="Equation" r:id="rId6" imgW="875920" imgH="253890" progId="Equation.3">
                  <p:embed/>
                </p:oleObj>
              </mc:Choice>
              <mc:Fallback>
                <p:oleObj name="Equation" r:id="rId6" imgW="875920" imgH="253890" progId="Equation.3">
                  <p:embed/>
                  <p:pic>
                    <p:nvPicPr>
                      <p:cNvPr id="0" name="Picture 1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733800"/>
                        <a:ext cx="1317625" cy="37623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4838700" y="4572000"/>
          <a:ext cx="4140200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2" name="Equation" r:id="rId8" imgW="2755900" imgH="939800" progId="Equation.3">
                  <p:embed/>
                </p:oleObj>
              </mc:Choice>
              <mc:Fallback>
                <p:oleObj name="Equation" r:id="rId8" imgW="2755900" imgH="939800" progId="Equation.3">
                  <p:embed/>
                  <p:pic>
                    <p:nvPicPr>
                      <p:cNvPr id="0" name="Picture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4572000"/>
                        <a:ext cx="4140200" cy="14144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030A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76200" y="1905000"/>
          <a:ext cx="43084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3" name="Equation" r:id="rId10" imgW="2870200" imgH="990600" progId="Equation.3">
                  <p:embed/>
                </p:oleObj>
              </mc:Choice>
              <mc:Fallback>
                <p:oleObj name="Equation" r:id="rId10" imgW="2870200" imgH="990600" progId="Equation.3">
                  <p:embed/>
                  <p:pic>
                    <p:nvPicPr>
                      <p:cNvPr id="0" name="Picture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05000"/>
                        <a:ext cx="4308475" cy="149225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086600" y="2719864"/>
            <a:ext cx="762000" cy="457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2200" y="2057400"/>
            <a:ext cx="2667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Zero for pure shear flow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7467600" y="2426732"/>
            <a:ext cx="0" cy="2931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477000" y="2719864"/>
            <a:ext cx="2286000" cy="1002268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0" y="4038600"/>
            <a:ext cx="25146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O(y</a:t>
            </a:r>
            <a:r>
              <a:rPr lang="en-US" baseline="30000" dirty="0" smtClean="0">
                <a:solidFill>
                  <a:srgbClr val="C00000"/>
                </a:solidFill>
              </a:rPr>
              <a:t>3</a:t>
            </a:r>
            <a:r>
              <a:rPr lang="en-US" dirty="0" smtClean="0">
                <a:solidFill>
                  <a:srgbClr val="C00000"/>
                </a:solidFill>
              </a:rPr>
              <a:t>) near wall scaling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620000" y="3722132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48768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deficiencies:</a:t>
            </a:r>
          </a:p>
          <a:p>
            <a:pPr marL="342900" indent="-342900">
              <a:buAutoNum type="arabicPeriod"/>
            </a:pPr>
            <a:r>
              <a:rPr lang="en-US" dirty="0" smtClean="0"/>
              <a:t>Laminar region with pure shear</a:t>
            </a:r>
          </a:p>
          <a:p>
            <a:pPr marL="342900" indent="-342900">
              <a:buAutoNum type="arabicPeriod"/>
            </a:pPr>
            <a:r>
              <a:rPr lang="en-US" dirty="0" smtClean="0"/>
              <a:t>Wrong scaling at near wall region</a:t>
            </a:r>
          </a:p>
          <a:p>
            <a:pPr marL="342900" indent="-342900"/>
            <a:r>
              <a:rPr lang="en-US" dirty="0" smtClean="0"/>
              <a:t>      O(1) instead of O(y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1371600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K-equation model</a:t>
            </a:r>
            <a:endParaRPr lang="en-US" sz="28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95800" y="1371600"/>
            <a:ext cx="0" cy="5486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67400" y="1219200"/>
            <a:ext cx="2268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WALE Model</a:t>
            </a:r>
            <a:endParaRPr lang="en-US" sz="2800" dirty="0"/>
          </a:p>
        </p:txBody>
      </p:sp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1457325" y="4267200"/>
          <a:ext cx="1604963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4" name="Equation" r:id="rId12" imgW="1066337" imgH="253890" progId="Equation.3">
                  <p:embed/>
                </p:oleObj>
              </mc:Choice>
              <mc:Fallback>
                <p:oleObj name="Equation" r:id="rId12" imgW="1066337" imgH="253890" progId="Equation.3">
                  <p:embed/>
                  <p:pic>
                    <p:nvPicPr>
                      <p:cNvPr id="0" name="Picture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4267200"/>
                        <a:ext cx="1604963" cy="37623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638800" y="6096000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need to calculate </a:t>
            </a:r>
            <a:r>
              <a:rPr lang="en-US" i="1" dirty="0" err="1" smtClean="0"/>
              <a:t>k</a:t>
            </a:r>
            <a:r>
              <a:rPr lang="en-US" i="1" baseline="-25000" dirty="0" err="1" smtClean="0"/>
              <a:t>sgs</a:t>
            </a:r>
            <a:endParaRPr lang="en-US" i="1" baseline="-25000" dirty="0"/>
          </a:p>
        </p:txBody>
      </p:sp>
      <p:sp>
        <p:nvSpPr>
          <p:cNvPr id="23" name="Oval 22"/>
          <p:cNvSpPr/>
          <p:nvPr/>
        </p:nvSpPr>
        <p:spPr>
          <a:xfrm>
            <a:off x="2819400" y="2590800"/>
            <a:ext cx="990600" cy="762000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57800" y="1600200"/>
            <a:ext cx="3833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Wall adaptive local eddy viscosity model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Wall-Adaptive Local Eddy Viscosity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t="5430" r="38095" b="5430"/>
          <a:stretch>
            <a:fillRect/>
          </a:stretch>
        </p:blipFill>
        <p:spPr bwMode="auto">
          <a:xfrm>
            <a:off x="152400" y="1676400"/>
            <a:ext cx="1448758" cy="487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t="5461" r="38136" b="4369"/>
          <a:stretch>
            <a:fillRect/>
          </a:stretch>
        </p:blipFill>
        <p:spPr bwMode="auto">
          <a:xfrm>
            <a:off x="1752600" y="1676400"/>
            <a:ext cx="1447800" cy="49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2400" y="1371600"/>
            <a:ext cx="14478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K-</a:t>
            </a:r>
            <a:r>
              <a:rPr lang="en-US" sz="1600" b="1" dirty="0" err="1" smtClean="0">
                <a:solidFill>
                  <a:schemeClr val="bg1"/>
                </a:solidFill>
              </a:rPr>
              <a:t>Eqn</a:t>
            </a:r>
            <a:r>
              <a:rPr lang="en-US" sz="1600" b="1" dirty="0" smtClean="0">
                <a:solidFill>
                  <a:schemeClr val="bg1"/>
                </a:solidFill>
              </a:rPr>
              <a:t>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1371600"/>
            <a:ext cx="1447800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WALE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057400"/>
            <a:ext cx="5760720" cy="385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Eddy Dissipation Concept (EDC model)</a:t>
            </a:r>
          </a:p>
          <a:p>
            <a:pPr lvl="1"/>
            <a:r>
              <a:rPr lang="en-US" dirty="0" smtClean="0"/>
              <a:t>Mixing controlled reaction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452688" y="2649537"/>
          <a:ext cx="3911600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6" name="Equation" r:id="rId4" imgW="1625600" imgH="482600" progId="Equation.3">
                  <p:embed/>
                </p:oleObj>
              </mc:Choice>
              <mc:Fallback>
                <p:oleObj name="Equation" r:id="rId4" imgW="1625600" imgH="482600" progId="Equation.3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2649537"/>
                        <a:ext cx="3911600" cy="116046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838200" y="4343400"/>
          <a:ext cx="2133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7" name="Equation" r:id="rId6" imgW="1066800" imgH="482600" progId="Equation.3">
                  <p:embed/>
                </p:oleObj>
              </mc:Choice>
              <mc:Fallback>
                <p:oleObj name="Equation" r:id="rId6" imgW="1066800" imgH="482600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343400"/>
                        <a:ext cx="2133600" cy="9652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rgbClr val="0033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914400" y="5638800"/>
            <a:ext cx="19812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K-equation model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7400" y="5638800"/>
            <a:ext cx="1524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WALE model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8920" name="Object 8"/>
          <p:cNvGraphicFramePr>
            <a:graphicFrameLocks noChangeAspect="1"/>
          </p:cNvGraphicFramePr>
          <p:nvPr/>
        </p:nvGraphicFramePr>
        <p:xfrm>
          <a:off x="4533900" y="4267200"/>
          <a:ext cx="39116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8" name="Equation" r:id="rId8" imgW="1955800" imgH="558800" progId="Equation.3">
                  <p:embed/>
                </p:oleObj>
              </mc:Choice>
              <mc:Fallback>
                <p:oleObj name="Equation" r:id="rId8" imgW="1955800" imgH="558800" progId="Equation.3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4267200"/>
                        <a:ext cx="3911600" cy="11176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rgbClr val="0033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r="56897"/>
          <a:stretch>
            <a:fillRect/>
          </a:stretch>
        </p:blipFill>
        <p:spPr bwMode="auto">
          <a:xfrm>
            <a:off x="7162800" y="561975"/>
            <a:ext cx="19050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Combustion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Eddy Dissipation Concept (EDC model)</a:t>
            </a:r>
          </a:p>
          <a:p>
            <a:pPr lvl="1"/>
            <a:r>
              <a:rPr lang="en-US" dirty="0" smtClean="0"/>
              <a:t>Mixing controlled reaction</a:t>
            </a:r>
          </a:p>
          <a:p>
            <a:pPr lvl="1"/>
            <a:endParaRPr lang="en-US" dirty="0" smtClean="0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81000" y="2933700"/>
          <a:ext cx="6110287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27" name="Equation" r:id="rId5" imgW="2540000" imgH="482600" progId="Equation.3">
                  <p:embed/>
                </p:oleObj>
              </mc:Choice>
              <mc:Fallback>
                <p:oleObj name="Equation" r:id="rId5" imgW="2540000" imgH="482600" progId="Equation.3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33700"/>
                        <a:ext cx="6110287" cy="116046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9"/>
          <p:cNvGrpSpPr/>
          <p:nvPr/>
        </p:nvGrpSpPr>
        <p:grpSpPr>
          <a:xfrm>
            <a:off x="1430337" y="3695700"/>
            <a:ext cx="3517900" cy="2095500"/>
            <a:chOff x="2527300" y="3581400"/>
            <a:chExt cx="3517900" cy="2095500"/>
          </a:xfrm>
        </p:grpSpPr>
        <p:graphicFrame>
          <p:nvGraphicFramePr>
            <p:cNvPr id="38915" name="Object 3"/>
            <p:cNvGraphicFramePr>
              <a:graphicFrameLocks noChangeAspect="1"/>
            </p:cNvGraphicFramePr>
            <p:nvPr/>
          </p:nvGraphicFramePr>
          <p:xfrm>
            <a:off x="2527300" y="4737100"/>
            <a:ext cx="10922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28" name="Equation" r:id="rId7" imgW="545863" imgH="469696" progId="Equation.3">
                    <p:embed/>
                  </p:oleObj>
                </mc:Choice>
                <mc:Fallback>
                  <p:oleObj name="Equation" r:id="rId7" imgW="545863" imgH="469696" progId="Equation.3">
                    <p:embed/>
                    <p:pic>
                      <p:nvPicPr>
                        <p:cNvPr id="0" name="Picture 1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7300" y="4737100"/>
                          <a:ext cx="1092200" cy="939800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rgbClr val="00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5029200" y="4800600"/>
            <a:ext cx="10160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29" name="Equation" r:id="rId9" imgW="508000" imgH="419100" progId="Equation.3">
                    <p:embed/>
                  </p:oleObj>
                </mc:Choice>
                <mc:Fallback>
                  <p:oleObj name="Equation" r:id="rId9" imgW="508000" imgH="419100" progId="Equation.3">
                    <p:embed/>
                    <p:pic>
                      <p:nvPicPr>
                        <p:cNvPr id="0" name="Picture 1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4800600"/>
                          <a:ext cx="1016000" cy="838200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Straight Arrow Connector 8"/>
            <p:cNvCxnSpPr/>
            <p:nvPr/>
          </p:nvCxnSpPr>
          <p:spPr>
            <a:xfrm flipH="1">
              <a:off x="2895600" y="3962400"/>
              <a:ext cx="3048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648200" y="3962400"/>
              <a:ext cx="5334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2971800" y="3581400"/>
              <a:ext cx="381000" cy="381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495800" y="3581400"/>
              <a:ext cx="381000" cy="381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7169944" y="1524000"/>
          <a:ext cx="10779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30" name="Equation" r:id="rId11" imgW="837836" imgH="431613" progId="Equation.3">
                  <p:embed/>
                </p:oleObj>
              </mc:Choice>
              <mc:Fallback>
                <p:oleObj name="Equation" r:id="rId11" imgW="837836" imgH="431613" progId="Equation.3">
                  <p:embed/>
                  <p:pic>
                    <p:nvPicPr>
                      <p:cNvPr id="0" name="Picture 1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9944" y="1524000"/>
                        <a:ext cx="1077913" cy="555625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5181600" y="6019800"/>
            <a:ext cx="2743200" cy="762000"/>
            <a:chOff x="4785102" y="5867400"/>
            <a:chExt cx="274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4785102" y="5867400"/>
              <a:ext cx="274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05400" y="5943600"/>
              <a:ext cx="2116028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Turbulence reaction rate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25045" y="6248400"/>
              <a:ext cx="192225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Diffusion reaction rate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876800" y="6248400"/>
              <a:ext cx="2514600" cy="0"/>
            </a:xfrm>
            <a:prstGeom prst="line">
              <a:avLst/>
            </a:prstGeom>
            <a:grpFill/>
            <a:ln w="254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5334000" y="6400800"/>
            <a:ext cx="2362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953000"/>
          </a:xfrm>
        </p:spPr>
        <p:txBody>
          <a:bodyPr/>
          <a:lstStyle/>
          <a:p>
            <a:r>
              <a:rPr lang="en-US" dirty="0" smtClean="0"/>
              <a:t>Fixed radiant fraction</a:t>
            </a:r>
          </a:p>
          <a:p>
            <a:pPr marL="342900" lvl="1" indent="-342900">
              <a:buClr>
                <a:schemeClr val="tx2"/>
              </a:buClr>
              <a:buFont typeface="Wingdings" charset="2"/>
              <a:buChar char="§"/>
            </a:pPr>
            <a:r>
              <a:rPr lang="en-US" sz="2800" dirty="0" smtClean="0"/>
              <a:t>Finite volume implementation of Discrete Ordinate Method (</a:t>
            </a:r>
            <a:r>
              <a:rPr lang="en-US" sz="2800" dirty="0" err="1" smtClean="0"/>
              <a:t>fvDOM</a:t>
            </a:r>
            <a:r>
              <a:rPr lang="en-US" sz="2800" dirty="0" smtClean="0"/>
              <a:t>)</a:t>
            </a:r>
          </a:p>
          <a:p>
            <a:pPr marL="342900" lvl="1" indent="-342900">
              <a:buClr>
                <a:schemeClr val="tx2"/>
              </a:buClr>
              <a:buFont typeface="Wingdings" charset="2"/>
              <a:buChar char="§"/>
            </a:pPr>
            <a:r>
              <a:rPr lang="en-US" sz="2800" dirty="0" smtClean="0"/>
              <a:t>Optically thin assumption</a:t>
            </a:r>
          </a:p>
          <a:p>
            <a:pPr marL="342900" lvl="1" indent="-342900">
              <a:buClr>
                <a:schemeClr val="tx2"/>
              </a:buClr>
              <a:buFont typeface="Wingdings" charset="2"/>
              <a:buChar char="§"/>
            </a:pPr>
            <a:endParaRPr lang="en-US" sz="2800" dirty="0" smtClean="0"/>
          </a:p>
          <a:p>
            <a:pPr marL="342900" lvl="1" indent="-342900">
              <a:buClr>
                <a:schemeClr val="tx2"/>
              </a:buClr>
              <a:buFont typeface="Wingdings" charset="2"/>
              <a:buChar char="§"/>
            </a:pPr>
            <a:endParaRPr lang="en-US" sz="2800" dirty="0" smtClean="0"/>
          </a:p>
          <a:p>
            <a:r>
              <a:rPr lang="en-US" dirty="0" smtClean="0"/>
              <a:t>Soot/gas blockage (</a:t>
            </a:r>
            <a:r>
              <a:rPr lang="el-GR" sz="2800" i="1" dirty="0" smtClean="0"/>
              <a:t>χ</a:t>
            </a:r>
            <a:r>
              <a:rPr lang="en-US" sz="2800" i="1" baseline="-25000" dirty="0" err="1" smtClean="0"/>
              <a:t>rad</a:t>
            </a:r>
            <a:r>
              <a:rPr lang="en-US" sz="2800" dirty="0" smtClean="0"/>
              <a:t> is reduced by 25%)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276600" y="3429000"/>
          <a:ext cx="2286000" cy="97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4" imgW="939392" imgH="406224" progId="Equation.3">
                  <p:embed/>
                </p:oleObj>
              </mc:Choice>
              <mc:Fallback>
                <p:oleObj name="Equation" r:id="rId4" imgW="939392" imgH="406224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29000"/>
                        <a:ext cx="2286000" cy="979714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5105400"/>
          <a:ext cx="7086600" cy="1308734"/>
        </p:xfrm>
        <a:graphic>
          <a:graphicData uri="http://schemas.openxmlformats.org/drawingml/2006/table">
            <a:tbl>
              <a:tblPr/>
              <a:tblGrid>
                <a:gridCol w="2362200"/>
                <a:gridCol w="1143000"/>
                <a:gridCol w="1219200"/>
                <a:gridCol w="1219200"/>
                <a:gridCol w="1143000"/>
              </a:tblGrid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Fuel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Methane</a:t>
                      </a:r>
                    </a:p>
                    <a:p>
                      <a:pPr algn="ctr" fontAlgn="b"/>
                      <a:r>
                        <a:rPr lang="en-US" sz="1400" dirty="0" smtClean="0">
                          <a:latin typeface="+mn-lt"/>
                        </a:rPr>
                        <a:t>CH</a:t>
                      </a:r>
                      <a:r>
                        <a:rPr lang="en-US" sz="1400" baseline="-25000" dirty="0" smtClean="0"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Ethane</a:t>
                      </a:r>
                    </a:p>
                    <a:p>
                      <a:pPr algn="ctr" fontAlgn="b"/>
                      <a:r>
                        <a:rPr lang="en-US" sz="1400" dirty="0" smtClean="0">
                          <a:latin typeface="+mn-lt"/>
                        </a:rPr>
                        <a:t>C</a:t>
                      </a:r>
                      <a:r>
                        <a:rPr lang="en-US" sz="1400" baseline="-25000" dirty="0" smtClean="0">
                          <a:latin typeface="+mn-lt"/>
                        </a:rPr>
                        <a:t>2</a:t>
                      </a:r>
                      <a:r>
                        <a:rPr lang="en-US" sz="1400" dirty="0" smtClean="0">
                          <a:latin typeface="+mn-lt"/>
                        </a:rPr>
                        <a:t>H</a:t>
                      </a:r>
                      <a:r>
                        <a:rPr lang="en-US" sz="1400" baseline="-25000" dirty="0" smtClean="0">
                          <a:latin typeface="+mn-lt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Ethylene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n-US" sz="1400" dirty="0" smtClean="0">
                          <a:latin typeface="+mn-lt"/>
                        </a:rPr>
                        <a:t>C</a:t>
                      </a:r>
                      <a:r>
                        <a:rPr lang="en-US" sz="1400" baseline="-25000" dirty="0" smtClean="0">
                          <a:latin typeface="+mn-lt"/>
                        </a:rPr>
                        <a:t>2</a:t>
                      </a:r>
                      <a:r>
                        <a:rPr lang="en-US" sz="1400" dirty="0" smtClean="0">
                          <a:latin typeface="+mn-lt"/>
                        </a:rPr>
                        <a:t>H</a:t>
                      </a:r>
                      <a:r>
                        <a:rPr lang="en-US" sz="1400" baseline="-25000" dirty="0" smtClean="0">
                          <a:latin typeface="+mn-lt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Propylene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algn="ctr" fontAlgn="b"/>
                      <a:r>
                        <a:rPr lang="en-US" sz="1400" dirty="0" smtClean="0">
                          <a:latin typeface="+mn-lt"/>
                        </a:rPr>
                        <a:t>C</a:t>
                      </a:r>
                      <a:r>
                        <a:rPr lang="en-US" sz="1400" baseline="-25000" dirty="0" smtClean="0">
                          <a:latin typeface="+mn-lt"/>
                        </a:rPr>
                        <a:t>3</a:t>
                      </a:r>
                      <a:r>
                        <a:rPr lang="en-US" sz="1400" dirty="0" smtClean="0">
                          <a:latin typeface="+mn-lt"/>
                        </a:rPr>
                        <a:t>H</a:t>
                      </a:r>
                      <a:r>
                        <a:rPr lang="en-US" sz="1400" baseline="-25000" dirty="0" smtClean="0">
                          <a:latin typeface="+mn-lt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Wall Fire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(de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Ris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measurement)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32%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Simulation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(account for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blockage)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13%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18%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25%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topology</a:t>
            </a:r>
            <a:endParaRPr lang="en-US" dirty="0"/>
          </a:p>
        </p:txBody>
      </p:sp>
      <p:pic>
        <p:nvPicPr>
          <p:cNvPr id="122882" name="Object 2"/>
          <p:cNvPicPr>
            <a:picLocks noChangeAspect="1" noChangeArrowheads="1"/>
          </p:cNvPicPr>
          <p:nvPr/>
        </p:nvPicPr>
        <p:blipFill>
          <a:blip r:embed="rId3" cstate="print"/>
          <a:srcRect t="-145" r="30949" b="-145"/>
          <a:stretch>
            <a:fillRect/>
          </a:stretch>
        </p:blipFill>
        <p:spPr bwMode="auto">
          <a:xfrm>
            <a:off x="304800" y="1524000"/>
            <a:ext cx="281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Object 1"/>
          <p:cNvPicPr>
            <a:picLocks noChangeAspect="1" noChangeArrowheads="1"/>
          </p:cNvPicPr>
          <p:nvPr/>
        </p:nvPicPr>
        <p:blipFill>
          <a:blip r:embed="rId4" cstate="print"/>
          <a:srcRect t="-174" b="-174"/>
          <a:stretch>
            <a:fillRect/>
          </a:stretch>
        </p:blipFill>
        <p:spPr bwMode="auto">
          <a:xfrm>
            <a:off x="3536950" y="1524000"/>
            <a:ext cx="51498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3342" y="1600200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1581912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426720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426720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426720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5468" y="434340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0335" y="6172200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span-wise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35735" y="6172200"/>
            <a:ext cx="1133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wall-normal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81813" y="6172200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stream-wise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topology</a:t>
            </a:r>
            <a:endParaRPr lang="en-US" dirty="0"/>
          </a:p>
        </p:txBody>
      </p:sp>
      <p:pic>
        <p:nvPicPr>
          <p:cNvPr id="123906" name="Object 3"/>
          <p:cNvPicPr>
            <a:picLocks noChangeAspect="1" noChangeArrowheads="1"/>
          </p:cNvPicPr>
          <p:nvPr/>
        </p:nvPicPr>
        <p:blipFill>
          <a:blip r:embed="rId4" cstate="print"/>
          <a:srcRect l="50028" b="-185"/>
          <a:stretch>
            <a:fillRect/>
          </a:stretch>
        </p:blipFill>
        <p:spPr bwMode="auto">
          <a:xfrm>
            <a:off x="381000" y="1524000"/>
            <a:ext cx="27463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5" cstate="print"/>
          <a:srcRect l="24292" r="3786" b="3351"/>
          <a:stretch>
            <a:fillRect/>
          </a:stretch>
        </p:blipFill>
        <p:spPr bwMode="auto">
          <a:xfrm>
            <a:off x="3505200" y="1524000"/>
            <a:ext cx="12874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3908" name="Object 4"/>
          <p:cNvGraphicFramePr>
            <a:graphicFrameLocks noChangeAspect="1"/>
          </p:cNvGraphicFramePr>
          <p:nvPr/>
        </p:nvGraphicFramePr>
        <p:xfrm>
          <a:off x="5105400" y="4419600"/>
          <a:ext cx="19986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8" name="Equation" r:id="rId6" imgW="1307532" imgH="393529" progId="Equation.3">
                  <p:embed/>
                </p:oleObj>
              </mc:Choice>
              <mc:Fallback>
                <p:oleObj name="Equation" r:id="rId6" imgW="1307532" imgH="393529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419600"/>
                        <a:ext cx="1998663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0" y="390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3911" name="il_fi" descr="1-s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838200"/>
            <a:ext cx="31432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19800" y="3581400"/>
            <a:ext cx="220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Wallace, J.M., 1985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4267200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kg/m/s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3884" y="4267200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kg/m/s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62484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dirty="0" smtClean="0"/>
              <a:t>, wall-normal view</a:t>
            </a:r>
            <a:endParaRPr lang="en-US" dirty="0"/>
          </a:p>
        </p:txBody>
      </p:sp>
      <p:graphicFrame>
        <p:nvGraphicFramePr>
          <p:cNvPr id="123912" name="Object 8"/>
          <p:cNvGraphicFramePr>
            <a:graphicFrameLocks noChangeAspect="1"/>
          </p:cNvGraphicFramePr>
          <p:nvPr/>
        </p:nvGraphicFramePr>
        <p:xfrm>
          <a:off x="5089525" y="5105400"/>
          <a:ext cx="39687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9" name="Equation" r:id="rId9" imgW="2641600" imgH="508000" progId="Equation.3">
                  <p:embed/>
                </p:oleObj>
              </mc:Choice>
              <mc:Fallback>
                <p:oleObj name="Equation" r:id="rId9" imgW="2641600" imgH="50800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525" y="5105400"/>
                        <a:ext cx="39687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7030A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flux – (de </a:t>
            </a:r>
            <a:r>
              <a:rPr lang="en-US" dirty="0" err="1" smtClean="0"/>
              <a:t>Ris</a:t>
            </a:r>
            <a:r>
              <a:rPr lang="en-US" dirty="0" smtClean="0"/>
              <a:t> Model)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64001"/>
              </p:ext>
            </p:extLst>
          </p:nvPr>
        </p:nvGraphicFramePr>
        <p:xfrm>
          <a:off x="228600" y="1936250"/>
          <a:ext cx="8648640" cy="79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9" name="Equation" r:id="rId4" imgW="2882900" imgH="266700" progId="Equation.3">
                  <p:embed/>
                </p:oleObj>
              </mc:Choice>
              <mc:Fallback>
                <p:oleObj name="Equation" r:id="rId4" imgW="2882900" imgH="266700" progId="Equation.3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36250"/>
                        <a:ext cx="8648640" cy="79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981319"/>
              </p:ext>
            </p:extLst>
          </p:nvPr>
        </p:nvGraphicFramePr>
        <p:xfrm>
          <a:off x="1395969" y="3812462"/>
          <a:ext cx="6514560" cy="152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0" name="Equation" r:id="rId6" imgW="2171700" imgH="508000" progId="Equation.3">
                  <p:embed/>
                </p:oleObj>
              </mc:Choice>
              <mc:Fallback>
                <p:oleObj name="Equation" r:id="rId6" imgW="2171700" imgH="508000" progId="Equation.3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969" y="3812462"/>
                        <a:ext cx="6514560" cy="15238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eft Brace 5"/>
          <p:cNvSpPr/>
          <p:nvPr/>
        </p:nvSpPr>
        <p:spPr>
          <a:xfrm rot="16200000">
            <a:off x="1647826" y="2269622"/>
            <a:ext cx="152401" cy="10096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289458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Blockage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2877126" y="2269625"/>
            <a:ext cx="152401" cy="10096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48500" y="289458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Side-wall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4577050" y="2398499"/>
            <a:ext cx="152398" cy="75190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2894587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Flame radiation</a:t>
            </a:r>
          </a:p>
          <a:p>
            <a:pPr algn="ctr"/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 rot="16200000">
            <a:off x="7407532" y="1539119"/>
            <a:ext cx="196337" cy="251459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2894587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Flame emissivity</a:t>
            </a:r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 rot="16200000" flipH="1">
            <a:off x="7408802" y="1648853"/>
            <a:ext cx="184274" cy="3905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95336" y="1098050"/>
            <a:ext cx="1358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Soot volume</a:t>
            </a:r>
          </a:p>
          <a:p>
            <a:pPr algn="ctr"/>
            <a:r>
              <a:rPr lang="en-US" dirty="0" smtClean="0"/>
              <a:t>fraction</a:t>
            </a:r>
            <a:endParaRPr lang="en-US" dirty="0"/>
          </a:p>
        </p:txBody>
      </p:sp>
      <p:sp>
        <p:nvSpPr>
          <p:cNvPr id="16" name="Left Brace 15"/>
          <p:cNvSpPr/>
          <p:nvPr/>
        </p:nvSpPr>
        <p:spPr>
          <a:xfrm rot="16200000" flipH="1">
            <a:off x="8408925" y="1648853"/>
            <a:ext cx="184274" cy="39052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153400" y="109805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Soot </a:t>
            </a:r>
          </a:p>
          <a:p>
            <a:pPr algn="ctr"/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 rot="16200000">
            <a:off x="2435060" y="5051058"/>
            <a:ext cx="152401" cy="47072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40165" y="5441447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Heat transfer</a:t>
            </a:r>
          </a:p>
          <a:p>
            <a:pPr algn="ctr"/>
            <a:r>
              <a:rPr lang="en-US" dirty="0" smtClean="0"/>
              <a:t>coefficient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16200000">
            <a:off x="6645167" y="4542814"/>
            <a:ext cx="152404" cy="194966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46533" y="5802868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Fuel blowing effect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334000" y="3657600"/>
            <a:ext cx="2514600" cy="1905000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534400" cy="685800"/>
          </a:xfrm>
        </p:spPr>
        <p:txBody>
          <a:bodyPr/>
          <a:lstStyle/>
          <a:p>
            <a:r>
              <a:rPr lang="en-US" dirty="0" smtClean="0"/>
              <a:t>Grid Convergence (</a:t>
            </a:r>
            <a:r>
              <a:rPr lang="en-US" i="1" dirty="0" smtClean="0"/>
              <a:t>    </a:t>
            </a:r>
            <a:r>
              <a:rPr lang="en-US" dirty="0" smtClean="0"/>
              <a:t>=17.1 g/m</a:t>
            </a:r>
            <a:r>
              <a:rPr lang="en-US" baseline="30000" dirty="0" smtClean="0"/>
              <a:t>2</a:t>
            </a:r>
            <a:r>
              <a:rPr lang="en-US" dirty="0" smtClean="0"/>
              <a:t>s, C</a:t>
            </a:r>
            <a:r>
              <a:rPr lang="en-US" baseline="-25000" dirty="0" smtClean="0"/>
              <a:t>3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)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495800" y="685800"/>
          <a:ext cx="62230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" name="Equation" r:id="rId4" imgW="215619" imgH="177569" progId="Equation.3">
                  <p:embed/>
                </p:oleObj>
              </mc:Choice>
              <mc:Fallback>
                <p:oleObj name="Equation" r:id="rId4" imgW="215619" imgH="177569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685800"/>
                        <a:ext cx="622301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981199"/>
            <a:ext cx="546464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7212" y="1981200"/>
            <a:ext cx="35067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700" name="AutoShape 4"/>
          <p:cNvCxnSpPr>
            <a:cxnSpLocks noChangeShapeType="1"/>
          </p:cNvCxnSpPr>
          <p:nvPr/>
        </p:nvCxnSpPr>
        <p:spPr bwMode="auto">
          <a:xfrm>
            <a:off x="1103313" y="3387725"/>
            <a:ext cx="0" cy="1793875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</p:cxnSp>
      <p:cxnSp>
        <p:nvCxnSpPr>
          <p:cNvPr id="29701" name="AutoShape 5"/>
          <p:cNvCxnSpPr>
            <a:cxnSpLocks noChangeShapeType="1"/>
          </p:cNvCxnSpPr>
          <p:nvPr/>
        </p:nvCxnSpPr>
        <p:spPr bwMode="auto">
          <a:xfrm>
            <a:off x="1103313" y="4949825"/>
            <a:ext cx="4921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344613" y="4691063"/>
            <a:ext cx="1017587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Fully Turbulent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703" name="AutoShape 7"/>
          <p:cNvCxnSpPr>
            <a:cxnSpLocks noChangeShapeType="1"/>
          </p:cNvCxnSpPr>
          <p:nvPr/>
        </p:nvCxnSpPr>
        <p:spPr bwMode="auto">
          <a:xfrm>
            <a:off x="3810000" y="3387725"/>
            <a:ext cx="0" cy="1793875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</p:cxnSp>
      <p:cxnSp>
        <p:nvCxnSpPr>
          <p:cNvPr id="29704" name="AutoShape 8"/>
          <p:cNvCxnSpPr>
            <a:cxnSpLocks noChangeShapeType="1"/>
          </p:cNvCxnSpPr>
          <p:nvPr/>
        </p:nvCxnSpPr>
        <p:spPr bwMode="auto">
          <a:xfrm>
            <a:off x="3810000" y="3794125"/>
            <a:ext cx="4921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051300" y="3535363"/>
            <a:ext cx="1017587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Fully Turbulent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706" name="AutoShape 10"/>
          <p:cNvCxnSpPr>
            <a:cxnSpLocks noChangeShapeType="1"/>
          </p:cNvCxnSpPr>
          <p:nvPr/>
        </p:nvCxnSpPr>
        <p:spPr bwMode="auto">
          <a:xfrm>
            <a:off x="6970713" y="2701925"/>
            <a:ext cx="0" cy="1793875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</p:cxnSp>
      <p:cxnSp>
        <p:nvCxnSpPr>
          <p:cNvPr id="29707" name="AutoShape 11"/>
          <p:cNvCxnSpPr>
            <a:cxnSpLocks noChangeShapeType="1"/>
          </p:cNvCxnSpPr>
          <p:nvPr/>
        </p:nvCxnSpPr>
        <p:spPr bwMode="auto">
          <a:xfrm>
            <a:off x="6970713" y="4432300"/>
            <a:ext cx="4921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7212013" y="4173538"/>
            <a:ext cx="1017587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Fully Turbulent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382000" cy="685800"/>
          </a:xfrm>
        </p:spPr>
        <p:txBody>
          <a:bodyPr/>
          <a:lstStyle/>
          <a:p>
            <a:r>
              <a:rPr lang="en-US" dirty="0" smtClean="0"/>
              <a:t>Heat Flux – Flow Rates (</a:t>
            </a:r>
            <a:r>
              <a:rPr lang="el-GR" dirty="0" smtClean="0"/>
              <a:t>Δ</a:t>
            </a:r>
            <a:r>
              <a:rPr lang="en-US" dirty="0" smtClean="0"/>
              <a:t>=3 mm, C</a:t>
            </a:r>
            <a:r>
              <a:rPr lang="en-US" baseline="-25000" dirty="0" smtClean="0"/>
              <a:t>3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9144000" cy="409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953000" cy="4953000"/>
          </a:xfrm>
        </p:spPr>
        <p:txBody>
          <a:bodyPr/>
          <a:lstStyle/>
          <a:p>
            <a:r>
              <a:rPr lang="en-US" dirty="0" smtClean="0"/>
              <a:t>Industrial-scale fire tests</a:t>
            </a:r>
          </a:p>
          <a:p>
            <a:pPr lvl="1"/>
            <a:r>
              <a:rPr lang="en-US" dirty="0" smtClean="0"/>
              <a:t>Reduce fire loses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Limited configurations</a:t>
            </a:r>
          </a:p>
          <a:p>
            <a:r>
              <a:rPr lang="en-US" dirty="0" smtClean="0"/>
              <a:t>Fire modeling</a:t>
            </a:r>
          </a:p>
          <a:p>
            <a:pPr lvl="1"/>
            <a:r>
              <a:rPr lang="en-US" dirty="0" smtClean="0"/>
              <a:t>Understand physics</a:t>
            </a:r>
          </a:p>
          <a:p>
            <a:pPr lvl="1"/>
            <a:r>
              <a:rPr lang="en-US" dirty="0" smtClean="0"/>
              <a:t>Reduce large scale tests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Multi-physics</a:t>
            </a:r>
          </a:p>
          <a:p>
            <a:pPr lvl="1"/>
            <a:r>
              <a:rPr lang="en-US" dirty="0" smtClean="0"/>
              <a:t>Multi-phases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181600" y="1524000"/>
            <a:ext cx="3810000" cy="4572000"/>
            <a:chOff x="5105400" y="1524000"/>
            <a:chExt cx="3810000" cy="4572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248" r="5307"/>
            <a:stretch>
              <a:fillRect/>
            </a:stretch>
          </p:blipFill>
          <p:spPr bwMode="auto">
            <a:xfrm>
              <a:off x="5105400" y="1524000"/>
              <a:ext cx="38100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7924800" y="3505200"/>
              <a:ext cx="0" cy="2514600"/>
            </a:xfrm>
            <a:prstGeom prst="straightConnector1">
              <a:avLst/>
            </a:prstGeom>
            <a:ln w="22225">
              <a:solidFill>
                <a:srgbClr val="00B0F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077200" y="4572000"/>
              <a:ext cx="5693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 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7207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Flux – Fuels (</a:t>
            </a:r>
            <a:r>
              <a:rPr lang="el-GR" dirty="0" smtClean="0"/>
              <a:t>Δ</a:t>
            </a:r>
            <a:r>
              <a:rPr lang="en-US" dirty="0" smtClean="0"/>
              <a:t>=3 mm)</a:t>
            </a:r>
            <a:endParaRPr lang="en-US" dirty="0"/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8195" y="1752600"/>
            <a:ext cx="3005805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6004915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CB0B26E-A710-4A58-A37B-72E34BC396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Convective Heat Flux: Blowing Effect 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54832" y="1219200"/>
            <a:ext cx="4114800" cy="5511365"/>
            <a:chOff x="5029200" y="1219200"/>
            <a:chExt cx="4114800" cy="551136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r="50000"/>
            <a:stretch>
              <a:fillRect/>
            </a:stretch>
          </p:blipFill>
          <p:spPr bwMode="auto">
            <a:xfrm>
              <a:off x="5029200" y="1219200"/>
              <a:ext cx="4114800" cy="5511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0" name="Group 9"/>
            <p:cNvGrpSpPr/>
            <p:nvPr/>
          </p:nvGrpSpPr>
          <p:grpSpPr>
            <a:xfrm>
              <a:off x="6858000" y="3048000"/>
              <a:ext cx="2027753" cy="3084731"/>
              <a:chOff x="1219200" y="2895600"/>
              <a:chExt cx="2027753" cy="3084731"/>
            </a:xfrm>
          </p:grpSpPr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>
                <a:off x="2209800" y="2895600"/>
                <a:ext cx="0" cy="2819400"/>
              </a:xfrm>
              <a:prstGeom prst="line">
                <a:avLst/>
              </a:prstGeom>
              <a:noFill/>
              <a:ln w="25400">
                <a:solidFill>
                  <a:srgbClr val="993300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1219200" y="5334000"/>
                <a:ext cx="107818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993300"/>
                    </a:solidFill>
                    <a:latin typeface="Times New Roman" pitchFamily="18" charset="0"/>
                  </a:rPr>
                  <a:t>Pyrolysis</a:t>
                </a:r>
              </a:p>
              <a:p>
                <a:r>
                  <a:rPr lang="en-US" sz="1800" b="1" dirty="0" smtClean="0">
                    <a:solidFill>
                      <a:srgbClr val="993300"/>
                    </a:solidFill>
                    <a:latin typeface="Times New Roman" pitchFamily="18" charset="0"/>
                  </a:rPr>
                  <a:t>Zone</a:t>
                </a:r>
                <a:endParaRPr lang="en-US" sz="1800" b="1" dirty="0">
                  <a:solidFill>
                    <a:srgbClr val="99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Line 17"/>
              <p:cNvSpPr>
                <a:spLocks noChangeShapeType="1"/>
              </p:cNvSpPr>
              <p:nvPr/>
            </p:nvSpPr>
            <p:spPr bwMode="auto">
              <a:xfrm flipH="1">
                <a:off x="1676400" y="5715000"/>
                <a:ext cx="457200" cy="0"/>
              </a:xfrm>
              <a:prstGeom prst="lin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18"/>
              <p:cNvSpPr txBox="1">
                <a:spLocks noChangeArrowheads="1"/>
              </p:cNvSpPr>
              <p:nvPr/>
            </p:nvSpPr>
            <p:spPr bwMode="auto">
              <a:xfrm>
                <a:off x="2241550" y="5334000"/>
                <a:ext cx="1005403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993300"/>
                    </a:solidFill>
                    <a:latin typeface="Times New Roman" pitchFamily="18" charset="0"/>
                  </a:rPr>
                  <a:t>Flaming</a:t>
                </a:r>
              </a:p>
              <a:p>
                <a:r>
                  <a:rPr lang="en-US" b="1" dirty="0" smtClean="0">
                    <a:solidFill>
                      <a:srgbClr val="993300"/>
                    </a:solidFill>
                    <a:latin typeface="Times New Roman" pitchFamily="18" charset="0"/>
                  </a:rPr>
                  <a:t>Zone</a:t>
                </a:r>
                <a:endParaRPr lang="en-US" sz="1800" b="1" dirty="0">
                  <a:solidFill>
                    <a:srgbClr val="99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>
                <a:off x="2362200" y="5715000"/>
                <a:ext cx="457200" cy="0"/>
              </a:xfrm>
              <a:prstGeom prst="line">
                <a:avLst/>
              </a:prstGeom>
              <a:noFill/>
              <a:ln w="25400">
                <a:solidFill>
                  <a:srgbClr val="99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669632" y="1219200"/>
            <a:ext cx="4114800" cy="5511365"/>
            <a:chOff x="4572000" y="1219200"/>
            <a:chExt cx="4572000" cy="5511365"/>
          </a:xfrm>
        </p:grpSpPr>
        <p:grpSp>
          <p:nvGrpSpPr>
            <p:cNvPr id="26" name="Group 4"/>
            <p:cNvGrpSpPr/>
            <p:nvPr/>
          </p:nvGrpSpPr>
          <p:grpSpPr>
            <a:xfrm>
              <a:off x="4572000" y="1219200"/>
              <a:ext cx="4572000" cy="5511365"/>
              <a:chOff x="4572000" y="1219200"/>
              <a:chExt cx="4572000" cy="5511365"/>
            </a:xfrm>
          </p:grpSpPr>
          <p:pic>
            <p:nvPicPr>
              <p:cNvPr id="32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000"/>
              <a:stretch>
                <a:fillRect/>
              </a:stretch>
            </p:blipFill>
            <p:spPr bwMode="auto">
              <a:xfrm>
                <a:off x="4572000" y="1219200"/>
                <a:ext cx="4572000" cy="5511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4" name="Group 15"/>
              <p:cNvGrpSpPr/>
              <p:nvPr/>
            </p:nvGrpSpPr>
            <p:grpSpPr>
              <a:xfrm>
                <a:off x="6527800" y="3048000"/>
                <a:ext cx="2188620" cy="3084731"/>
                <a:chOff x="889000" y="2895600"/>
                <a:chExt cx="2188620" cy="3084731"/>
              </a:xfrm>
            </p:grpSpPr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56342" y="2895600"/>
                  <a:ext cx="0" cy="2819400"/>
                </a:xfrm>
                <a:prstGeom prst="line">
                  <a:avLst/>
                </a:prstGeom>
                <a:noFill/>
                <a:ln w="25400">
                  <a:solidFill>
                    <a:srgbClr val="993300"/>
                  </a:solidFill>
                  <a:prstDash val="lg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889000" y="5334000"/>
                  <a:ext cx="1078180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993300"/>
                      </a:solidFill>
                      <a:latin typeface="Times New Roman" pitchFamily="18" charset="0"/>
                    </a:rPr>
                    <a:t>Pyrolysis</a:t>
                  </a:r>
                </a:p>
                <a:p>
                  <a:r>
                    <a:rPr lang="en-US" sz="1800" b="1" dirty="0" smtClean="0">
                      <a:solidFill>
                        <a:srgbClr val="993300"/>
                      </a:solidFill>
                      <a:latin typeface="Times New Roman" pitchFamily="18" charset="0"/>
                    </a:rPr>
                    <a:t>Zone</a:t>
                  </a:r>
                  <a:endParaRPr lang="en-US" sz="1800" b="1" dirty="0">
                    <a:solidFill>
                      <a:srgbClr val="9933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15533" y="5715000"/>
                  <a:ext cx="457200" cy="0"/>
                </a:xfrm>
                <a:prstGeom prst="line">
                  <a:avLst/>
                </a:prstGeom>
                <a:noFill/>
                <a:ln w="25400">
                  <a:solidFill>
                    <a:srgbClr val="99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072217" y="5334000"/>
                  <a:ext cx="1005403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993300"/>
                      </a:solidFill>
                      <a:latin typeface="Times New Roman" pitchFamily="18" charset="0"/>
                    </a:rPr>
                    <a:t>Flaming</a:t>
                  </a:r>
                </a:p>
                <a:p>
                  <a:r>
                    <a:rPr lang="en-US" b="1" dirty="0" smtClean="0">
                      <a:solidFill>
                        <a:srgbClr val="993300"/>
                      </a:solidFill>
                      <a:latin typeface="Times New Roman" pitchFamily="18" charset="0"/>
                    </a:rPr>
                    <a:t>Zone</a:t>
                  </a:r>
                  <a:endParaRPr lang="en-US" sz="1800" b="1" dirty="0">
                    <a:solidFill>
                      <a:srgbClr val="9933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Line 19"/>
                <p:cNvSpPr>
                  <a:spLocks noChangeShapeType="1"/>
                </p:cNvSpPr>
                <p:nvPr/>
              </p:nvSpPr>
              <p:spPr bwMode="auto">
                <a:xfrm>
                  <a:off x="2201333" y="5715000"/>
                  <a:ext cx="457200" cy="0"/>
                </a:xfrm>
                <a:prstGeom prst="line">
                  <a:avLst/>
                </a:prstGeom>
                <a:noFill/>
                <a:ln w="25400">
                  <a:solidFill>
                    <a:srgbClr val="99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6019800" y="3581400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17.1g/m</a:t>
              </a:r>
              <a:r>
                <a:rPr lang="en-US" baseline="30000" dirty="0" smtClean="0"/>
                <a:t>2</a:t>
              </a:r>
              <a:r>
                <a:rPr lang="en-US" dirty="0" smtClean="0"/>
                <a:t>s</a:t>
              </a:r>
              <a:endParaRPr lang="en-US" dirty="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685800"/>
          </a:xfrm>
        </p:spPr>
        <p:txBody>
          <a:bodyPr/>
          <a:lstStyle/>
          <a:p>
            <a:r>
              <a:rPr lang="en-US" dirty="0" smtClean="0"/>
              <a:t>Temperature </a:t>
            </a:r>
            <a:r>
              <a:rPr lang="en-US" sz="3200" dirty="0" smtClean="0"/>
              <a:t>(C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H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8229600" cy="51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958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953000"/>
          </a:xfrm>
        </p:spPr>
        <p:txBody>
          <a:bodyPr/>
          <a:lstStyle/>
          <a:p>
            <a:r>
              <a:rPr lang="en-US" dirty="0" smtClean="0"/>
              <a:t>Summary</a:t>
            </a:r>
          </a:p>
          <a:p>
            <a:pPr lvl="1"/>
            <a:r>
              <a:rPr lang="en-US" sz="2000" dirty="0" smtClean="0"/>
              <a:t>Near wall turbulence and combustion models are important</a:t>
            </a:r>
          </a:p>
          <a:p>
            <a:pPr lvl="1"/>
            <a:r>
              <a:rPr lang="en-US" sz="2000" dirty="0" smtClean="0"/>
              <a:t>Good agreements are obtained for wall-resolved modeling</a:t>
            </a:r>
          </a:p>
          <a:p>
            <a:pPr lvl="1"/>
            <a:r>
              <a:rPr lang="en-US" sz="2000" dirty="0" smtClean="0"/>
              <a:t>10~20 cells across the flame are needed</a:t>
            </a:r>
          </a:p>
          <a:p>
            <a:pPr lvl="1"/>
            <a:r>
              <a:rPr lang="en-US" sz="2000" dirty="0" smtClean="0"/>
              <a:t>Convective heat flux is important in the downstream flaming zone</a:t>
            </a:r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sz="2000" dirty="0" smtClean="0"/>
              <a:t>Test soot model for radiation</a:t>
            </a:r>
          </a:p>
          <a:p>
            <a:pPr lvl="1"/>
            <a:r>
              <a:rPr lang="en-US" sz="2000" dirty="0" smtClean="0"/>
              <a:t>Improve turbulence and combustion models for coarse-grained modeling</a:t>
            </a:r>
          </a:p>
          <a:p>
            <a:pPr lvl="1"/>
            <a:r>
              <a:rPr lang="en-US" sz="2000" dirty="0" smtClean="0"/>
              <a:t>Wall function study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0" y="1447800"/>
            <a:ext cx="4572000" cy="5048250"/>
            <a:chOff x="4572000" y="1447800"/>
            <a:chExt cx="4572000" cy="5048250"/>
          </a:xfrm>
        </p:grpSpPr>
        <p:pic>
          <p:nvPicPr>
            <p:cNvPr id="26" name="Picture 25" descr="Law_of_the_wal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447800"/>
              <a:ext cx="4572000" cy="4244258"/>
            </a:xfrm>
            <a:prstGeom prst="rect">
              <a:avLst/>
            </a:prstGeom>
            <a:solidFill>
              <a:schemeClr val="bg1"/>
            </a:solidFill>
          </p:spPr>
        </p:pic>
        <p:graphicFrame>
          <p:nvGraphicFramePr>
            <p:cNvPr id="27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3570380"/>
                </p:ext>
              </p:extLst>
            </p:nvPr>
          </p:nvGraphicFramePr>
          <p:xfrm>
            <a:off x="7162800" y="3581400"/>
            <a:ext cx="1879600" cy="45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42" name="Equation" r:id="rId5" imgW="1002865" imgH="241195" progId="Equation.3">
                    <p:embed/>
                  </p:oleObj>
                </mc:Choice>
                <mc:Fallback>
                  <p:oleObj name="Equation" r:id="rId5" imgW="1002865" imgH="241195" progId="Equation.3">
                    <p:embed/>
                    <p:pic>
                      <p:nvPicPr>
                        <p:cNvPr id="0" name="Picture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2800" y="3581400"/>
                          <a:ext cx="1879600" cy="452438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68712233"/>
                </p:ext>
              </p:extLst>
            </p:nvPr>
          </p:nvGraphicFramePr>
          <p:xfrm>
            <a:off x="5715000" y="1981200"/>
            <a:ext cx="928688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43" name="Equation" r:id="rId7" imgW="495085" imgH="228501" progId="Equation.3">
                    <p:embed/>
                  </p:oleObj>
                </mc:Choice>
                <mc:Fallback>
                  <p:oleObj name="Equation" r:id="rId7" imgW="495085" imgH="228501" progId="Equation.3">
                    <p:embed/>
                    <p:pic>
                      <p:nvPicPr>
                        <p:cNvPr id="0" name="Picture 1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0" y="1981200"/>
                          <a:ext cx="928688" cy="428625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3925150"/>
                </p:ext>
              </p:extLst>
            </p:nvPr>
          </p:nvGraphicFramePr>
          <p:xfrm>
            <a:off x="5314950" y="5829300"/>
            <a:ext cx="762000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44" name="Equation" r:id="rId9" imgW="508000" imgH="431800" progId="Equation.3">
                    <p:embed/>
                  </p:oleObj>
                </mc:Choice>
                <mc:Fallback>
                  <p:oleObj name="Equation" r:id="rId9" imgW="508000" imgH="431800" progId="Equation.3">
                    <p:embed/>
                    <p:pic>
                      <p:nvPicPr>
                        <p:cNvPr id="0" name="Picture 1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4950" y="5829300"/>
                          <a:ext cx="762000" cy="647700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1503668"/>
                </p:ext>
              </p:extLst>
            </p:nvPr>
          </p:nvGraphicFramePr>
          <p:xfrm>
            <a:off x="6305550" y="5867400"/>
            <a:ext cx="914400" cy="590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45" name="Equation" r:id="rId11" imgW="609336" imgH="393529" progId="Equation.3">
                    <p:embed/>
                  </p:oleObj>
                </mc:Choice>
                <mc:Fallback>
                  <p:oleObj name="Equation" r:id="rId11" imgW="609336" imgH="393529" progId="Equation.3">
                    <p:embed/>
                    <p:pic>
                      <p:nvPicPr>
                        <p:cNvPr id="0" name="Picture 1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05550" y="5867400"/>
                          <a:ext cx="914400" cy="590550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148455"/>
                </p:ext>
              </p:extLst>
            </p:nvPr>
          </p:nvGraphicFramePr>
          <p:xfrm>
            <a:off x="7448550" y="5791200"/>
            <a:ext cx="933450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346" name="Equation" r:id="rId13" imgW="622030" imgH="469696" progId="Equation.3">
                    <p:embed/>
                  </p:oleObj>
                </mc:Choice>
                <mc:Fallback>
                  <p:oleObj name="Equation" r:id="rId13" imgW="622030" imgH="469696" progId="Equation.3">
                    <p:embed/>
                    <p:pic>
                      <p:nvPicPr>
                        <p:cNvPr id="0" name="Picture 1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48550" y="5791200"/>
                          <a:ext cx="933450" cy="704850"/>
                        </a:xfrm>
                        <a:prstGeom prst="rect">
                          <a:avLst/>
                        </a:prstGeom>
                        <a:solidFill>
                          <a:srgbClr val="FFCC99"/>
                        </a:solidFill>
                        <a:ln w="190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 – wall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Log-Law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Blowing effect (Stevenson, 1963)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93191" name="Object 7"/>
          <p:cNvGraphicFramePr>
            <a:graphicFrameLocks noChangeAspect="1"/>
          </p:cNvGraphicFramePr>
          <p:nvPr/>
        </p:nvGraphicFramePr>
        <p:xfrm>
          <a:off x="990600" y="2057400"/>
          <a:ext cx="21478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7" name="Equation" r:id="rId15" imgW="1269449" imgH="393529" progId="Equation.3">
                  <p:embed/>
                </p:oleObj>
              </mc:Choice>
              <mc:Fallback>
                <p:oleObj name="Equation" r:id="rId15" imgW="1269449" imgH="393529" progId="Equation.3">
                  <p:embed/>
                  <p:pic>
                    <p:nvPicPr>
                      <p:cNvPr id="0" name="Picture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057400"/>
                        <a:ext cx="21478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2" name="Object 8"/>
          <p:cNvGraphicFramePr>
            <a:graphicFrameLocks noChangeAspect="1"/>
          </p:cNvGraphicFramePr>
          <p:nvPr/>
        </p:nvGraphicFramePr>
        <p:xfrm>
          <a:off x="304800" y="4038600"/>
          <a:ext cx="3976688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8" name="Equation" r:id="rId17" imgW="2336800" imgH="444500" progId="Equation.3">
                  <p:embed/>
                </p:oleObj>
              </mc:Choice>
              <mc:Fallback>
                <p:oleObj name="Equation" r:id="rId17" imgW="2336800" imgH="444500" progId="Equation.3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038600"/>
                        <a:ext cx="3976688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3193" name="Object 9"/>
          <p:cNvGraphicFramePr>
            <a:graphicFrameLocks noChangeAspect="1"/>
          </p:cNvGraphicFramePr>
          <p:nvPr/>
        </p:nvGraphicFramePr>
        <p:xfrm>
          <a:off x="990600" y="5029200"/>
          <a:ext cx="2532063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49" name="Equation" r:id="rId19" imgW="1422400" imgH="965200" progId="Equation.3">
                  <p:embed/>
                </p:oleObj>
              </mc:Choice>
              <mc:Fallback>
                <p:oleObj name="Equation" r:id="rId19" imgW="1422400" imgH="965200" progId="Equation.3">
                  <p:embed/>
                  <p:pic>
                    <p:nvPicPr>
                      <p:cNvPr id="0" name="Picture 1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029200"/>
                        <a:ext cx="2532063" cy="163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 – wall function</a:t>
            </a:r>
            <a:endParaRPr lang="en-US" dirty="0"/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95400"/>
            <a:ext cx="5486400" cy="537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467600" y="342900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l-GR" dirty="0"/>
              <a:t>Δ</a:t>
            </a:r>
            <a:r>
              <a:rPr lang="en-US" dirty="0" smtClean="0"/>
              <a:t>=15 </a:t>
            </a:r>
            <a:r>
              <a:rPr lang="en-US" dirty="0"/>
              <a:t>mm)</a:t>
            </a:r>
          </a:p>
        </p:txBody>
      </p:sp>
      <p:sp>
        <p:nvSpPr>
          <p:cNvPr id="6" name="Rectangle 5"/>
          <p:cNvSpPr/>
          <p:nvPr/>
        </p:nvSpPr>
        <p:spPr>
          <a:xfrm>
            <a:off x="7087885" y="3810000"/>
            <a:ext cx="205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(17.1 g/m</a:t>
            </a:r>
            <a:r>
              <a:rPr lang="en-US" baseline="30000" dirty="0" smtClean="0"/>
              <a:t>2</a:t>
            </a:r>
            <a:r>
              <a:rPr lang="en-US" dirty="0" smtClean="0"/>
              <a:t>s, C</a:t>
            </a:r>
            <a:r>
              <a:rPr lang="en-US" baseline="-25000" dirty="0" smtClean="0"/>
              <a:t>3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 – wall function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981319"/>
              </p:ext>
            </p:extLst>
          </p:nvPr>
        </p:nvGraphicFramePr>
        <p:xfrm>
          <a:off x="381000" y="1721604"/>
          <a:ext cx="33972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52" name="Equation" r:id="rId4" imgW="2273040" imgH="507960" progId="Equation.3">
                  <p:embed/>
                </p:oleObj>
              </mc:Choice>
              <mc:Fallback>
                <p:oleObj name="Equation" r:id="rId4" imgW="2273040" imgH="507960" progId="Equation.3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21604"/>
                        <a:ext cx="3397250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0" y="2712204"/>
            <a:ext cx="198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Fuel blowing effect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438400" y="1600200"/>
            <a:ext cx="1219200" cy="990600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381000" y="3200400"/>
          <a:ext cx="18827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53" name="Equation" r:id="rId6" imgW="1269449" imgH="393529" progId="Equation.3">
                  <p:embed/>
                </p:oleObj>
              </mc:Choice>
              <mc:Fallback>
                <p:oleObj name="Equation" r:id="rId6" imgW="1269449" imgH="393529" progId="Equation.3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200400"/>
                        <a:ext cx="188277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368300" y="3886200"/>
          <a:ext cx="3671888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54" name="Equation" r:id="rId8" imgW="2336800" imgH="939800" progId="Equation.3">
                  <p:embed/>
                </p:oleObj>
              </mc:Choice>
              <mc:Fallback>
                <p:oleObj name="Equation" r:id="rId8" imgW="2336800" imgH="939800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3886200"/>
                        <a:ext cx="3671888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1676400"/>
            <a:ext cx="45720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6172200" y="129540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l-GR" dirty="0"/>
              <a:t>Δ</a:t>
            </a:r>
            <a:r>
              <a:rPr lang="en-US" dirty="0" smtClean="0"/>
              <a:t>=15 </a:t>
            </a:r>
            <a:r>
              <a:rPr lang="en-US" dirty="0"/>
              <a:t>mm)</a:t>
            </a:r>
          </a:p>
        </p:txBody>
      </p:sp>
      <p:graphicFrame>
        <p:nvGraphicFramePr>
          <p:cNvPr id="99450" name="Object 122"/>
          <p:cNvGraphicFramePr>
            <a:graphicFrameLocks noChangeAspect="1"/>
          </p:cNvGraphicFramePr>
          <p:nvPr/>
        </p:nvGraphicFramePr>
        <p:xfrm>
          <a:off x="1295400" y="5715000"/>
          <a:ext cx="1066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55" name="Equation" r:id="rId11" imgW="1066680" imgH="482400" progId="Equation.3">
                  <p:embed/>
                </p:oleObj>
              </mc:Choice>
              <mc:Fallback>
                <p:oleObj name="Equation" r:id="rId11" imgW="1066680" imgH="482400" progId="Equation.3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715000"/>
                        <a:ext cx="1066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de Ris</a:t>
            </a:r>
          </a:p>
          <a:p>
            <a:endParaRPr lang="en-US" dirty="0" smtClean="0"/>
          </a:p>
          <a:p>
            <a:r>
              <a:rPr lang="en-US" dirty="0" smtClean="0"/>
              <a:t>Funded by FM Global</a:t>
            </a:r>
          </a:p>
          <a:p>
            <a:pPr lvl="1"/>
            <a:r>
              <a:rPr lang="en-US" dirty="0" smtClean="0"/>
              <a:t>Strategic research program on fire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41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685800"/>
          </a:xfrm>
        </p:spPr>
        <p:txBody>
          <a:bodyPr/>
          <a:lstStyle/>
          <a:p>
            <a:r>
              <a:rPr lang="en-US" dirty="0" smtClean="0"/>
              <a:t>Temperature </a:t>
            </a:r>
            <a:r>
              <a:rPr lang="en-US" sz="3200" dirty="0" smtClean="0"/>
              <a:t>(C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H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8229600" cy="515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685800"/>
          </a:xfrm>
        </p:spPr>
        <p:txBody>
          <a:bodyPr/>
          <a:lstStyle/>
          <a:p>
            <a:r>
              <a:rPr lang="en-US" dirty="0" smtClean="0"/>
              <a:t>Temperature – Elevation </a:t>
            </a:r>
            <a:r>
              <a:rPr lang="en-US" sz="3200" dirty="0" smtClean="0"/>
              <a:t>(17.1 g/m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s, C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H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) </a:t>
            </a:r>
            <a:endParaRPr lang="en-US" sz="3200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106" y="1295400"/>
            <a:ext cx="7779094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1752600" y="1524000"/>
            <a:ext cx="0" cy="4343400"/>
          </a:xfrm>
          <a:prstGeom prst="line">
            <a:avLst/>
          </a:prstGeom>
          <a:ln w="222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143000" y="5410200"/>
            <a:ext cx="609600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51816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layer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943600" y="1524000"/>
            <a:ext cx="0" cy="4343400"/>
          </a:xfrm>
          <a:prstGeom prst="line">
            <a:avLst/>
          </a:prstGeom>
          <a:ln w="222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43600" y="5486400"/>
            <a:ext cx="609600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53200" y="5334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layer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8" name="Picture 8" descr="FPA Picture for I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1818120" cy="2743200"/>
          </a:xfrm>
          <a:prstGeom prst="rect">
            <a:avLst/>
          </a:prstGeom>
          <a:noFill/>
        </p:spPr>
      </p:pic>
      <p:pic>
        <p:nvPicPr>
          <p:cNvPr id="19" name="Picture 18" descr="PP.jpg"/>
          <p:cNvPicPr>
            <a:picLocks noChangeAspect="1"/>
          </p:cNvPicPr>
          <p:nvPr/>
        </p:nvPicPr>
        <p:blipFill>
          <a:blip r:embed="rId4" cstate="print"/>
          <a:srcRect l="23438" r="41016"/>
          <a:stretch>
            <a:fillRect/>
          </a:stretch>
        </p:blipFill>
        <p:spPr>
          <a:xfrm>
            <a:off x="2209800" y="1295400"/>
            <a:ext cx="1536665" cy="274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/>
          <a:srcRect l="9979" t="5786" r="9979"/>
          <a:stretch>
            <a:fillRect/>
          </a:stretch>
        </p:blipFill>
        <p:spPr bwMode="auto">
          <a:xfrm>
            <a:off x="228600" y="4114800"/>
            <a:ext cx="3529331" cy="2743200"/>
          </a:xfrm>
          <a:prstGeom prst="rect">
            <a:avLst/>
          </a:prstGeom>
          <a:noFill/>
        </p:spPr>
      </p:pic>
      <p:pic>
        <p:nvPicPr>
          <p:cNvPr id="21" name="Picture 20" descr="2x4x3_FB.jpg"/>
          <p:cNvPicPr>
            <a:picLocks noChangeAspect="1"/>
          </p:cNvPicPr>
          <p:nvPr/>
        </p:nvPicPr>
        <p:blipFill>
          <a:blip r:embed="rId6" cstate="print"/>
          <a:srcRect l="18947" t="15147" r="7579" b="12623"/>
          <a:stretch>
            <a:fillRect/>
          </a:stretch>
        </p:blipFill>
        <p:spPr>
          <a:xfrm>
            <a:off x="4800600" y="1524000"/>
            <a:ext cx="3356869" cy="4953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 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Convective heat flux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Temperature gradient</a:t>
            </a:r>
          </a:p>
          <a:p>
            <a:pPr lvl="1"/>
            <a:r>
              <a:rPr lang="en-US" dirty="0" smtClean="0"/>
              <a:t>Combustion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895600"/>
            <a:ext cx="6400800" cy="358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0" y="1447800"/>
            <a:ext cx="4114800" cy="4953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Radiative heat flux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Combustion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temporary approach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6031" y="152400"/>
            <a:ext cx="327796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1304" y="3810000"/>
            <a:ext cx="3282696" cy="294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5236" name="Object 4"/>
          <p:cNvGraphicFramePr>
            <a:graphicFrameLocks noChangeAspect="1"/>
          </p:cNvGraphicFramePr>
          <p:nvPr/>
        </p:nvGraphicFramePr>
        <p:xfrm>
          <a:off x="1981200" y="3429000"/>
          <a:ext cx="37576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1" name="Equation" r:id="rId6" imgW="2120900" imgH="558800" progId="Equation.3">
                  <p:embed/>
                </p:oleObj>
              </mc:Choice>
              <mc:Fallback>
                <p:oleObj name="Equation" r:id="rId6" imgW="2120900" imgH="558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3757613" cy="9906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7" name="Object 5"/>
          <p:cNvGraphicFramePr>
            <a:graphicFrameLocks noChangeAspect="1"/>
          </p:cNvGraphicFramePr>
          <p:nvPr/>
        </p:nvGraphicFramePr>
        <p:xfrm>
          <a:off x="152400" y="3810000"/>
          <a:ext cx="131762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2" name="Equation" r:id="rId8" imgW="875920" imgH="253890" progId="Equation.3">
                  <p:embed/>
                </p:oleObj>
              </mc:Choice>
              <mc:Fallback>
                <p:oleObj name="Equation" r:id="rId8" imgW="875920" imgH="25389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10000"/>
                        <a:ext cx="1317625" cy="376238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152400" y="1447800"/>
          <a:ext cx="43084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3" name="Equation" r:id="rId10" imgW="2870200" imgH="990600" progId="Equation.3">
                  <p:embed/>
                </p:oleObj>
              </mc:Choice>
              <mc:Fallback>
                <p:oleObj name="Equation" r:id="rId10" imgW="2870200" imgH="990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447800"/>
                        <a:ext cx="4308475" cy="149225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9" name="Object 7"/>
          <p:cNvGraphicFramePr>
            <a:graphicFrameLocks noChangeAspect="1"/>
          </p:cNvGraphicFramePr>
          <p:nvPr/>
        </p:nvGraphicFramePr>
        <p:xfrm>
          <a:off x="1295400" y="5105400"/>
          <a:ext cx="2133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4" name="Equation" r:id="rId12" imgW="1066800" imgH="482600" progId="Equation.3">
                  <p:embed/>
                </p:oleObj>
              </mc:Choice>
              <mc:Fallback>
                <p:oleObj name="Equation" r:id="rId12" imgW="1066800" imgH="482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105400"/>
                        <a:ext cx="2133600" cy="96520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19050">
                        <a:solidFill>
                          <a:srgbClr val="0033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838200" y="2971800"/>
            <a:ext cx="3810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2000" y="4267200"/>
            <a:ext cx="9906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0400" y="2971800"/>
            <a:ext cx="304800" cy="381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95600" y="4495800"/>
            <a:ext cx="533400" cy="5334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4724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K-equation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0400" y="4724400"/>
            <a:ext cx="207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K-equation, WALE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0163" y="6172200"/>
            <a:ext cx="58272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Minimize the influence of combustion</a:t>
            </a:r>
          </a:p>
          <a:p>
            <a:pPr algn="ctr"/>
            <a:r>
              <a:rPr lang="en-US" dirty="0" smtClean="0"/>
              <a:t>Better turbulence &amp; combustion model needed in future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524000" y="3962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0B26E-A710-4A58-A37B-72E34BC3966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315200" cy="489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– </a:t>
            </a:r>
            <a:r>
              <a:rPr lang="en-US" dirty="0" err="1" smtClean="0"/>
              <a:t>FireFOAM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Open-source fire model (FM Global)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  <a:latin typeface="Times New Roman" pitchFamily="18" charset="0"/>
              </a:rPr>
              <a:t>www.fmglobal.com/modeling (2008-Present)</a:t>
            </a:r>
          </a:p>
          <a:p>
            <a:r>
              <a:rPr lang="en-US" dirty="0" smtClean="0">
                <a:latin typeface="Times New Roman" pitchFamily="18" charset="0"/>
              </a:rPr>
              <a:t>Based on OpenFOAM</a:t>
            </a:r>
          </a:p>
          <a:p>
            <a:pPr lvl="1"/>
            <a:r>
              <a:rPr lang="en-US" sz="2000" dirty="0" smtClean="0">
                <a:latin typeface="Times New Roman" pitchFamily="18" charset="0"/>
              </a:rPr>
              <a:t>A general-purpose CFD toolbox (</a:t>
            </a:r>
            <a:r>
              <a:rPr lang="en-US" sz="2000" dirty="0" err="1" smtClean="0">
                <a:latin typeface="Times New Roman" pitchFamily="18" charset="0"/>
              </a:rPr>
              <a:t>OpenCFD</a:t>
            </a:r>
            <a:r>
              <a:rPr lang="en-US" sz="2000" dirty="0" smtClean="0">
                <a:latin typeface="Times New Roman" pitchFamily="18" charset="0"/>
              </a:rPr>
              <a:t>, UK)</a:t>
            </a:r>
          </a:p>
          <a:p>
            <a:r>
              <a:rPr lang="en-US" dirty="0" smtClean="0">
                <a:latin typeface="Times New Roman" pitchFamily="18" charset="0"/>
              </a:rPr>
              <a:t>Main features</a:t>
            </a:r>
          </a:p>
          <a:p>
            <a:pPr lvl="1"/>
            <a:r>
              <a:rPr lang="en-US" sz="2000" dirty="0" smtClean="0">
                <a:latin typeface="Times New Roman" pitchFamily="18" charset="0"/>
              </a:rPr>
              <a:t>Object-oriented C++ environment</a:t>
            </a:r>
          </a:p>
          <a:p>
            <a:pPr lvl="1"/>
            <a:r>
              <a:rPr lang="en-US" sz="2000" dirty="0" smtClean="0">
                <a:latin typeface="Times New Roman" pitchFamily="18" charset="0"/>
              </a:rPr>
              <a:t>Advanced meshing capabilities</a:t>
            </a:r>
          </a:p>
          <a:p>
            <a:pPr lvl="1"/>
            <a:r>
              <a:rPr lang="en-US" sz="2000" dirty="0" smtClean="0">
                <a:latin typeface="Times New Roman" pitchFamily="18" charset="0"/>
              </a:rPr>
              <a:t>Massively parallel capability (MPI-based)</a:t>
            </a:r>
          </a:p>
          <a:p>
            <a:pPr lvl="1"/>
            <a:r>
              <a:rPr lang="en-US" sz="2000" dirty="0" smtClean="0">
                <a:latin typeface="Times New Roman" pitchFamily="18" charset="0"/>
              </a:rPr>
              <a:t>Advanced physical models: </a:t>
            </a:r>
          </a:p>
          <a:p>
            <a:pPr lvl="2"/>
            <a:r>
              <a:rPr lang="en-US" sz="1600" dirty="0" smtClean="0">
                <a:latin typeface="Times New Roman" pitchFamily="18" charset="0"/>
              </a:rPr>
              <a:t>turbulent combustion, radiation</a:t>
            </a:r>
          </a:p>
          <a:p>
            <a:pPr lvl="2"/>
            <a:r>
              <a:rPr lang="en-US" sz="1600" dirty="0" smtClean="0">
                <a:latin typeface="Times New Roman" pitchFamily="18" charset="0"/>
              </a:rPr>
              <a:t>pyrolysis, two phase flow, suppression, etc.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PP_StillFrame2.jpg"/>
          <p:cNvPicPr>
            <a:picLocks noChangeAspect="1"/>
          </p:cNvPicPr>
          <p:nvPr/>
        </p:nvPicPr>
        <p:blipFill>
          <a:blip r:embed="rId3" cstate="print"/>
          <a:srcRect l="26400" r="27600"/>
          <a:stretch>
            <a:fillRect/>
          </a:stretch>
        </p:blipFill>
        <p:spPr>
          <a:xfrm>
            <a:off x="7162800" y="685800"/>
            <a:ext cx="1644590" cy="5851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6" name="Picture 9" descr="IMG_0037"/>
          <p:cNvPicPr>
            <a:picLocks noChangeAspect="1" noChangeArrowheads="1"/>
          </p:cNvPicPr>
          <p:nvPr/>
        </p:nvPicPr>
        <p:blipFill rotWithShape="1">
          <a:blip r:embed="rId3" cstate="print"/>
          <a:srcRect l="17476" t="-1" r="19417" b="11446"/>
          <a:stretch/>
        </p:blipFill>
        <p:spPr bwMode="auto">
          <a:xfrm>
            <a:off x="609600" y="1295400"/>
            <a:ext cx="3733800" cy="510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286000" y="2895600"/>
            <a:ext cx="2819400" cy="762000"/>
            <a:chOff x="2286000" y="3048000"/>
            <a:chExt cx="3581400" cy="609600"/>
          </a:xfrm>
        </p:grpSpPr>
        <p:sp>
          <p:nvSpPr>
            <p:cNvPr id="7" name="Rectangle 6"/>
            <p:cNvSpPr/>
            <p:nvPr/>
          </p:nvSpPr>
          <p:spPr>
            <a:xfrm>
              <a:off x="2286000" y="3505200"/>
              <a:ext cx="152400" cy="1524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7" idx="3"/>
            </p:cNvCxnSpPr>
            <p:nvPr/>
          </p:nvCxnSpPr>
          <p:spPr>
            <a:xfrm flipV="1">
              <a:off x="2438400" y="3048000"/>
              <a:ext cx="3429000" cy="53340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62000" y="54102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 Multi-physics interaction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 Difficult to instrument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54864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 Vertical wall fire is a canonical problem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14478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Industrial-scale Fire Test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69595"/>
            <a:ext cx="3316287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4724400" cy="4953000"/>
          </a:xfrm>
        </p:spPr>
        <p:txBody>
          <a:bodyPr/>
          <a:lstStyle/>
          <a:p>
            <a:r>
              <a:rPr lang="en-US" dirty="0" smtClean="0"/>
              <a:t>Experiments</a:t>
            </a:r>
          </a:p>
          <a:p>
            <a:pPr lvl="1"/>
            <a:r>
              <a:rPr lang="en-US" sz="2000" dirty="0" err="1" smtClean="0"/>
              <a:t>Orloff</a:t>
            </a:r>
            <a:r>
              <a:rPr lang="en-US" sz="2000" dirty="0" smtClean="0"/>
              <a:t>, L., et.al (1974) PMMA</a:t>
            </a:r>
          </a:p>
          <a:p>
            <a:pPr lvl="1"/>
            <a:r>
              <a:rPr lang="en-US" sz="2000" dirty="0" smtClean="0"/>
              <a:t>Ahmad, T., et.al (1979) </a:t>
            </a:r>
          </a:p>
          <a:p>
            <a:pPr lvl="1"/>
            <a:r>
              <a:rPr lang="en-US" sz="2000" dirty="0" err="1" smtClean="0"/>
              <a:t>Markstein</a:t>
            </a:r>
            <a:r>
              <a:rPr lang="en-US" sz="2000" dirty="0" smtClean="0"/>
              <a:t>, G.H., de </a:t>
            </a:r>
            <a:r>
              <a:rPr lang="en-US" sz="2000" dirty="0" err="1" smtClean="0"/>
              <a:t>Ris</a:t>
            </a:r>
            <a:r>
              <a:rPr lang="en-US" sz="2000" dirty="0" smtClean="0"/>
              <a:t>, J. (1990)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de </a:t>
            </a:r>
            <a:r>
              <a:rPr lang="en-US" sz="2000" dirty="0" err="1" smtClean="0">
                <a:solidFill>
                  <a:srgbClr val="FF0000"/>
                </a:solidFill>
              </a:rPr>
              <a:t>Ris</a:t>
            </a:r>
            <a:r>
              <a:rPr lang="en-US" sz="2000" dirty="0" smtClean="0">
                <a:solidFill>
                  <a:srgbClr val="FF0000"/>
                </a:solidFill>
              </a:rPr>
              <a:t>, J., et.al (1999)</a:t>
            </a:r>
          </a:p>
          <a:p>
            <a:pPr lvl="1"/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Modeling</a:t>
            </a:r>
          </a:p>
          <a:p>
            <a:pPr lvl="1"/>
            <a:r>
              <a:rPr lang="en-US" sz="2000" dirty="0" err="1" smtClean="0"/>
              <a:t>Tamanini</a:t>
            </a:r>
            <a:r>
              <a:rPr lang="en-US" sz="2000" dirty="0" smtClean="0"/>
              <a:t>, F. (RANS,1975) PMMA</a:t>
            </a:r>
          </a:p>
          <a:p>
            <a:pPr lvl="1"/>
            <a:r>
              <a:rPr lang="en-US" sz="2000" dirty="0" smtClean="0"/>
              <a:t>Kennedy, L.A., et.al (RANS,1976)</a:t>
            </a:r>
          </a:p>
          <a:p>
            <a:pPr lvl="1"/>
            <a:r>
              <a:rPr lang="en-US" sz="2000" dirty="0" smtClean="0"/>
              <a:t>Wang, Y.H., et.al (RANS, 1996)</a:t>
            </a:r>
          </a:p>
          <a:p>
            <a:pPr lvl="1"/>
            <a:r>
              <a:rPr lang="en-US" sz="2000" dirty="0" smtClean="0"/>
              <a:t>Wang, Y.H., et.al (FDS, 2002)</a:t>
            </a:r>
          </a:p>
          <a:p>
            <a:pPr lvl="1"/>
            <a:r>
              <a:rPr lang="en-US" sz="2000" dirty="0" err="1" smtClean="0"/>
              <a:t>Xin</a:t>
            </a:r>
            <a:r>
              <a:rPr lang="en-US" sz="2000" dirty="0" smtClean="0"/>
              <a:t>, Y. (FDS, 2008)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2201" y="3276600"/>
            <a:ext cx="24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Orloff</a:t>
            </a:r>
            <a:r>
              <a:rPr lang="en-US" dirty="0" smtClean="0"/>
              <a:t>, L, et.al (PMMA)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53000" y="3810000"/>
            <a:ext cx="3962400" cy="2514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Challenges</a:t>
            </a:r>
          </a:p>
          <a:p>
            <a:pPr lvl="1"/>
            <a:r>
              <a:rPr lang="en-US" sz="2000" dirty="0" smtClean="0"/>
              <a:t>High grid requirement</a:t>
            </a:r>
          </a:p>
          <a:p>
            <a:pPr lvl="1"/>
            <a:r>
              <a:rPr lang="en-US" sz="2000" dirty="0" smtClean="0"/>
              <a:t>Buoyancy driven</a:t>
            </a:r>
          </a:p>
          <a:p>
            <a:pPr lvl="1"/>
            <a:r>
              <a:rPr lang="en-US" sz="2000" dirty="0" smtClean="0"/>
              <a:t>Mass transfer</a:t>
            </a:r>
          </a:p>
          <a:p>
            <a:pPr lvl="1"/>
            <a:r>
              <a:rPr lang="en-US" sz="2000" dirty="0" smtClean="0"/>
              <a:t>Reacting boundary flow</a:t>
            </a:r>
          </a:p>
        </p:txBody>
      </p:sp>
    </p:spTree>
    <p:extLst>
      <p:ext uri="{BB962C8B-B14F-4D97-AF65-F5344CB8AC3E}">
        <p14:creationId xmlns:p14="http://schemas.microsoft.com/office/powerpoint/2010/main" val="291536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685800"/>
          </a:xfrm>
        </p:spPr>
        <p:txBody>
          <a:bodyPr/>
          <a:lstStyle/>
          <a:p>
            <a:r>
              <a:rPr lang="en-US" dirty="0" smtClean="0"/>
              <a:t>Experiments –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648200" cy="5181600"/>
          </a:xfrm>
        </p:spPr>
        <p:txBody>
          <a:bodyPr/>
          <a:lstStyle/>
          <a:p>
            <a:r>
              <a:rPr lang="en-US" dirty="0" smtClean="0"/>
              <a:t>Prescribed flow rates</a:t>
            </a:r>
          </a:p>
          <a:p>
            <a:pPr lvl="1"/>
            <a:r>
              <a:rPr lang="en-US" dirty="0" smtClean="0"/>
              <a:t>Propylene</a:t>
            </a:r>
          </a:p>
          <a:p>
            <a:pPr lvl="1"/>
            <a:r>
              <a:rPr lang="en-US" dirty="0" smtClean="0"/>
              <a:t>Methane</a:t>
            </a:r>
          </a:p>
          <a:p>
            <a:pPr lvl="1"/>
            <a:r>
              <a:rPr lang="en-US" dirty="0" smtClean="0"/>
              <a:t>Ethane</a:t>
            </a:r>
          </a:p>
          <a:p>
            <a:pPr lvl="1"/>
            <a:r>
              <a:rPr lang="en-US" dirty="0" smtClean="0"/>
              <a:t>Ethylene</a:t>
            </a:r>
          </a:p>
          <a:p>
            <a:r>
              <a:rPr lang="en-US" dirty="0" smtClean="0"/>
              <a:t>Water cooled vertical wall</a:t>
            </a:r>
          </a:p>
          <a:p>
            <a:r>
              <a:rPr lang="en-US" dirty="0" smtClean="0"/>
              <a:t>Diagnostics</a:t>
            </a:r>
          </a:p>
          <a:p>
            <a:pPr lvl="1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Radiance</a:t>
            </a:r>
          </a:p>
          <a:p>
            <a:pPr lvl="1"/>
            <a:r>
              <a:rPr lang="en-US" dirty="0" smtClean="0"/>
              <a:t>Heat flux</a:t>
            </a:r>
          </a:p>
          <a:p>
            <a:pPr lvl="1"/>
            <a:r>
              <a:rPr lang="en-US" dirty="0" smtClean="0"/>
              <a:t>Soot depth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68" y="1600200"/>
            <a:ext cx="386434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85800" y="5638800"/>
            <a:ext cx="2286000" cy="457200"/>
          </a:xfrm>
          <a:prstGeom prst="ellipse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(J. de Ris et al., FM, 1999)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(J. de Ris et al., Proc. 7</a:t>
            </a:r>
            <a:r>
              <a:rPr lang="en-US" sz="2000" baseline="30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IAFSS, 2002)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r>
              <a:rPr lang="en-US" sz="2400" dirty="0" smtClean="0"/>
              <a:t>Momentum driven flow (</a:t>
            </a:r>
            <a:r>
              <a:rPr lang="en-US" sz="2400" dirty="0" err="1" smtClean="0"/>
              <a:t>Piomelli</a:t>
            </a:r>
            <a:r>
              <a:rPr lang="en-US" sz="2400" dirty="0" smtClean="0"/>
              <a:t> et al., 2002)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Natural convection (</a:t>
            </a:r>
            <a:r>
              <a:rPr lang="en-US" sz="2400" dirty="0" err="1" smtClean="0"/>
              <a:t>Holling</a:t>
            </a:r>
            <a:r>
              <a:rPr lang="en-US" sz="2400" dirty="0" smtClean="0"/>
              <a:t> et al., 2005)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Wall Fires</a:t>
            </a:r>
          </a:p>
          <a:p>
            <a:pPr lvl="1"/>
            <a:r>
              <a:rPr lang="en-US" sz="2000" dirty="0" smtClean="0"/>
              <a:t>10~20 cells across the flame</a:t>
            </a:r>
          </a:p>
          <a:p>
            <a:pPr lvl="2"/>
            <a:r>
              <a:rPr lang="en-US" sz="1600" dirty="0" smtClean="0"/>
              <a:t>3mm to start  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6076950" y="1230868"/>
            <a:ext cx="2990850" cy="5246132"/>
            <a:chOff x="6076950" y="1447800"/>
            <a:chExt cx="2990850" cy="5246132"/>
          </a:xfrm>
        </p:grpSpPr>
        <p:grpSp>
          <p:nvGrpSpPr>
            <p:cNvPr id="40" name="Group 41"/>
            <p:cNvGrpSpPr/>
            <p:nvPr/>
          </p:nvGrpSpPr>
          <p:grpSpPr>
            <a:xfrm>
              <a:off x="6076950" y="1447800"/>
              <a:ext cx="2990850" cy="4953000"/>
              <a:chOff x="6076950" y="1447800"/>
              <a:chExt cx="2990850" cy="4953000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6950" y="1447800"/>
                <a:ext cx="2990850" cy="4924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3" name="Straight Connector 42"/>
              <p:cNvCxnSpPr/>
              <p:nvPr/>
            </p:nvCxnSpPr>
            <p:spPr>
              <a:xfrm>
                <a:off x="66294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7818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9342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0866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2390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3914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75438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76962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8486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80010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81534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83058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4582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610600" y="1905000"/>
                <a:ext cx="0" cy="4267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520542" y="20574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6509658" y="23622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6520542" y="26670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524172" y="29718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6531426" y="32766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6520542" y="35814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531426" y="38862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535056" y="41910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6520542" y="44958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509658" y="48006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6520542" y="51054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524172" y="54102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6531426" y="57150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6520542" y="6019800"/>
                <a:ext cx="2286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7391400" y="2057400"/>
                <a:ext cx="0" cy="43148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Left Brace 71"/>
              <p:cNvSpPr/>
              <p:nvPr/>
            </p:nvSpPr>
            <p:spPr>
              <a:xfrm rot="16200000">
                <a:off x="6843712" y="5929313"/>
                <a:ext cx="180975" cy="762000"/>
              </a:xfrm>
              <a:prstGeom prst="leftBrac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657138" y="6324600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 cm</a:t>
              </a:r>
              <a:endParaRPr lang="en-US" dirty="0"/>
            </a:p>
          </p:txBody>
        </p: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371600" y="2286000"/>
          <a:ext cx="33782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5" imgW="1688367" imgH="431613" progId="Equation.3">
                  <p:embed/>
                </p:oleObj>
              </mc:Choice>
              <mc:Fallback>
                <p:oleObj name="Equation" r:id="rId5" imgW="1688367" imgH="431613" progId="Equation.3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86000"/>
                        <a:ext cx="33782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62000" y="3962400"/>
          <a:ext cx="4851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7" imgW="2425700" imgH="469900" progId="Equation.3">
                  <p:embed/>
                </p:oleObj>
              </mc:Choice>
              <mc:Fallback>
                <p:oleObj name="Equation" r:id="rId7" imgW="2425700" imgH="469900" progId="Equation.3">
                  <p:embed/>
                  <p:pic>
                    <p:nvPicPr>
                      <p:cNvPr id="0" name="Picture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2400"/>
                        <a:ext cx="48514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and B.C.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05400" cy="4953000"/>
          </a:xfrm>
        </p:spPr>
        <p:txBody>
          <a:bodyPr/>
          <a:lstStyle/>
          <a:p>
            <a:r>
              <a:rPr lang="en-US" sz="2400" dirty="0" smtClean="0"/>
              <a:t>Base line – 3 mm grid</a:t>
            </a:r>
          </a:p>
          <a:p>
            <a:pPr lvl="1"/>
            <a:r>
              <a:rPr lang="en-US" sz="2000" dirty="0" smtClean="0"/>
              <a:t>ΔY ~ 3 mm, ΔX ~ 7.5 mm, ΔZ ~ 7.7 mm (ΔX :ΔY :ΔZ ~ 2.5:1:2.5)</a:t>
            </a:r>
          </a:p>
          <a:p>
            <a:pPr lvl="1"/>
            <a:r>
              <a:rPr lang="en-US" sz="2000" dirty="0" smtClean="0"/>
              <a:t>0.8 M cells, CFL = 0.5</a:t>
            </a:r>
          </a:p>
          <a:p>
            <a:pPr lvl="1"/>
            <a:r>
              <a:rPr lang="en-US" sz="2000" dirty="0" smtClean="0"/>
              <a:t>1.5, 2, 3, 5, 10, 15 and 20 mm</a:t>
            </a:r>
          </a:p>
          <a:p>
            <a:r>
              <a:rPr lang="en-US" dirty="0" smtClean="0"/>
              <a:t>B.C.</a:t>
            </a:r>
          </a:p>
          <a:p>
            <a:pPr lvl="1"/>
            <a:r>
              <a:rPr lang="en-US" dirty="0" smtClean="0"/>
              <a:t>Cyclic (periodic) in span-wise </a:t>
            </a:r>
          </a:p>
          <a:p>
            <a:pPr lvl="1"/>
            <a:r>
              <a:rPr lang="en-US" dirty="0" smtClean="0"/>
              <a:t>Entrainment BC at the side</a:t>
            </a:r>
          </a:p>
          <a:p>
            <a:pPr lvl="1"/>
            <a:r>
              <a:rPr lang="en-US" dirty="0" smtClean="0"/>
              <a:t>Fixed temperature, T = 75 ˚C</a:t>
            </a:r>
          </a:p>
          <a:p>
            <a:pPr lvl="1"/>
            <a:r>
              <a:rPr lang="en-US" dirty="0" smtClean="0"/>
              <a:t>Propylene </a:t>
            </a:r>
          </a:p>
          <a:p>
            <a:pPr lvl="2"/>
            <a:r>
              <a:rPr lang="en-US" dirty="0" smtClean="0"/>
              <a:t>8.8, 12.7, 17.1, 22.4 g/m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CB0B26E-A710-4A58-A37B-72E34BC396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6321" name="Picture 26" descr="C:\Users\renn\Pictures\wallFire\gri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43000"/>
            <a:ext cx="3657600" cy="51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MGlobalLight2-2012">
  <a:themeElements>
    <a:clrScheme name="FM Global (2012)">
      <a:dk1>
        <a:sysClr val="windowText" lastClr="000000"/>
      </a:dk1>
      <a:lt1>
        <a:sysClr val="window" lastClr="FFFFFF"/>
      </a:lt1>
      <a:dk2>
        <a:srgbClr val="550D2A"/>
      </a:dk2>
      <a:lt2>
        <a:srgbClr val="BDC1C6"/>
      </a:lt2>
      <a:accent1>
        <a:srgbClr val="FDB913"/>
      </a:accent1>
      <a:accent2>
        <a:srgbClr val="00467F"/>
      </a:accent2>
      <a:accent3>
        <a:srgbClr val="E37F1C"/>
      </a:accent3>
      <a:accent4>
        <a:srgbClr val="006A71"/>
      </a:accent4>
      <a:accent5>
        <a:srgbClr val="A49400"/>
      </a:accent5>
      <a:accent6>
        <a:srgbClr val="B42E34"/>
      </a:accent6>
      <a:hlink>
        <a:srgbClr val="FFFFFF"/>
      </a:hlink>
      <a:folHlink>
        <a:srgbClr val="BDC1C6"/>
      </a:folHlink>
    </a:clrScheme>
    <a:fontScheme name="FM Global (201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M Global (2012)">
      <a:fillStyleLst>
        <a:solidFill>
          <a:schemeClr val="accent1"/>
        </a:solidFill>
        <a:gradFill rotWithShape="1">
          <a:gsLst>
            <a:gs pos="0">
              <a:schemeClr val="phClr"/>
            </a:gs>
            <a:gs pos="35000">
              <a:schemeClr val="phClr"/>
            </a:gs>
            <a:gs pos="100000">
              <a:schemeClr val="phClr"/>
            </a:gs>
          </a:gsLst>
          <a:lin ang="16200000" scaled="1"/>
        </a:gradFill>
        <a:gradFill rotWithShape="1">
          <a:gsLst>
            <a:gs pos="0">
              <a:schemeClr val="phClr"/>
            </a:gs>
            <a:gs pos="80000">
              <a:schemeClr val="phClr"/>
            </a:gs>
            <a:gs pos="100000">
              <a:schemeClr val="phClr"/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/>
            </a:gs>
            <a:gs pos="40000">
              <a:schemeClr val="phClr"/>
            </a:gs>
            <a:gs pos="100000">
              <a:schemeClr val="phClr"/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phClr"/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FMGlobalLight2-2012</Template>
  <TotalTime>3342</TotalTime>
  <Words>1013</Words>
  <Application>Microsoft Macintosh PowerPoint</Application>
  <PresentationFormat>On-screen Show (4:3)</PresentationFormat>
  <Paragraphs>291</Paragraphs>
  <Slides>32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FMGlobalLight2-2012</vt:lpstr>
      <vt:lpstr>Equation</vt:lpstr>
      <vt:lpstr>LES of Vertical Turbulent Wall Fires</vt:lpstr>
      <vt:lpstr>Background</vt:lpstr>
      <vt:lpstr>Background</vt:lpstr>
      <vt:lpstr>Tools – FireFOAM</vt:lpstr>
      <vt:lpstr>Background</vt:lpstr>
      <vt:lpstr>Background</vt:lpstr>
      <vt:lpstr>Experiments – </vt:lpstr>
      <vt:lpstr>Grid requirement</vt:lpstr>
      <vt:lpstr>Mesh and B.C.</vt:lpstr>
      <vt:lpstr>Turbulence Model</vt:lpstr>
      <vt:lpstr>Wall-Adaptive Local Eddy Viscosity</vt:lpstr>
      <vt:lpstr>Combustion Model</vt:lpstr>
      <vt:lpstr>Combustion Model</vt:lpstr>
      <vt:lpstr>Radiation Model</vt:lpstr>
      <vt:lpstr>Flame topology</vt:lpstr>
      <vt:lpstr>Flame topology</vt:lpstr>
      <vt:lpstr>Heat flux – (de Ris Model)</vt:lpstr>
      <vt:lpstr>Grid Convergence (    =17.1 g/m2s, C3H6) </vt:lpstr>
      <vt:lpstr>Heat Flux – Flow Rates (Δ=3 mm, C3H6)</vt:lpstr>
      <vt:lpstr>Heat Flux – Fuels (Δ=3 mm)</vt:lpstr>
      <vt:lpstr>Convective Heat Flux: Blowing Effect </vt:lpstr>
      <vt:lpstr>Temperature (C3H6) </vt:lpstr>
      <vt:lpstr>Summary and future work</vt:lpstr>
      <vt:lpstr>Ongoing work – wall function</vt:lpstr>
      <vt:lpstr>Ongoing work – wall function</vt:lpstr>
      <vt:lpstr>Ongoing work – wall function</vt:lpstr>
      <vt:lpstr>Acknowledgement</vt:lpstr>
      <vt:lpstr>Temperature (C3H6) </vt:lpstr>
      <vt:lpstr>Temperature – Elevation (17.1 g/m2s, C3H6) </vt:lpstr>
      <vt:lpstr>Coarse grid</vt:lpstr>
      <vt:lpstr>A temporary approach</vt:lpstr>
      <vt:lpstr>PowerPoint Presentation</vt:lpstr>
    </vt:vector>
  </TitlesOfParts>
  <Company>FM Global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FM Global</dc:creator>
  <cp:keywords>FM Global</cp:keywords>
  <cp:lastModifiedBy>Arnaud Trouve</cp:lastModifiedBy>
  <cp:revision>631</cp:revision>
  <dcterms:created xsi:type="dcterms:W3CDTF">2012-02-10T17:04:49Z</dcterms:created>
  <dcterms:modified xsi:type="dcterms:W3CDTF">2013-12-05T10:54:12Z</dcterms:modified>
</cp:coreProperties>
</file>