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4" r:id="rId5"/>
    <p:sldId id="302" r:id="rId6"/>
    <p:sldId id="303" r:id="rId7"/>
    <p:sldId id="307" r:id="rId8"/>
    <p:sldId id="279" r:id="rId9"/>
    <p:sldId id="304" r:id="rId10"/>
    <p:sldId id="306" r:id="rId11"/>
    <p:sldId id="300" r:id="rId12"/>
    <p:sldId id="298" r:id="rId13"/>
    <p:sldId id="299" r:id="rId14"/>
    <p:sldId id="280" r:id="rId15"/>
    <p:sldId id="296" r:id="rId16"/>
    <p:sldId id="305" r:id="rId17"/>
    <p:sldId id="291" r:id="rId18"/>
    <p:sldId id="301" r:id="rId19"/>
    <p:sldId id="293" r:id="rId2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A7FFA7"/>
    <a:srgbClr val="CC3399"/>
    <a:srgbClr val="FF9900"/>
    <a:srgbClr val="C5E9FF"/>
    <a:srgbClr val="484848"/>
    <a:srgbClr val="DADDF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0" autoAdjust="0"/>
    <p:restoredTop sz="94670" autoAdjust="0"/>
  </p:normalViewPr>
  <p:slideViewPr>
    <p:cSldViewPr snapToGrid="0">
      <p:cViewPr varScale="1">
        <p:scale>
          <a:sx n="109" d="100"/>
          <a:sy n="109" d="100"/>
        </p:scale>
        <p:origin x="-2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93F28DE-7051-426A-A3B6-7158F0981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8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4C48628-639E-4150-A19F-3E58C23C9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02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AD931-FE91-4E35-93D0-586CE48F6954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066" tIns="47533" rIns="95066" bIns="47533"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7F0D4-BFCA-432C-A317-D0855509E4A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r>
              <a:rPr lang="en-US" baseline="0" dirty="0" smtClean="0"/>
              <a:t> Guide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5F308-6216-4AF7-A7C1-8B23739617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6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9"/>
          <p:cNvSpPr txBox="1">
            <a:spLocks noChangeArrowheads="1"/>
          </p:cNvSpPr>
          <p:nvPr userDrawn="1"/>
        </p:nvSpPr>
        <p:spPr bwMode="auto">
          <a:xfrm>
            <a:off x="246063" y="6281738"/>
            <a:ext cx="8697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9075" indent="-219075">
              <a:defRPr/>
            </a:pPr>
            <a:r>
              <a:rPr lang="en-US" sz="1200" b="1" i="1">
                <a:latin typeface="Arial" pitchFamily="34" charset="0"/>
              </a:rPr>
              <a:t>A Collaboration of U.S. NRC Office of Nuclear Regulatory Research (RES) &amp; Electric Power Research Institute (EPRI)</a:t>
            </a:r>
            <a:endParaRPr lang="en-US" sz="1200">
              <a:latin typeface="Arial" pitchFamily="34" charset="0"/>
            </a:endParaRPr>
          </a:p>
        </p:txBody>
      </p:sp>
      <p:grpSp>
        <p:nvGrpSpPr>
          <p:cNvPr id="5" name="Group 90"/>
          <p:cNvGrpSpPr>
            <a:grpSpLocks/>
          </p:cNvGrpSpPr>
          <p:nvPr userDrawn="1"/>
        </p:nvGrpSpPr>
        <p:grpSpPr bwMode="auto">
          <a:xfrm>
            <a:off x="163513" y="0"/>
            <a:ext cx="8836025" cy="1666875"/>
            <a:chOff x="103" y="0"/>
            <a:chExt cx="5566" cy="1050"/>
          </a:xfrm>
        </p:grpSpPr>
        <p:pic>
          <p:nvPicPr>
            <p:cNvPr id="6" name="Picture 91" descr="stackedblue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757"/>
              <a:ext cx="807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" y="0"/>
              <a:ext cx="18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3" descr="small_sigblue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" y="640"/>
              <a:ext cx="13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4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0"/>
              <a:ext cx="1760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5" descr="Nuclear image_v6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5"/>
            <a:ext cx="22669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6013" y="3930650"/>
            <a:ext cx="4935537" cy="1992313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71888" y="1892300"/>
            <a:ext cx="4927600" cy="1860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052637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05513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5088"/>
            <a:ext cx="4029075" cy="487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335088"/>
            <a:ext cx="4029075" cy="487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28600" y="1147763"/>
            <a:ext cx="8734425" cy="128587"/>
          </a:xfrm>
          <a:prstGeom prst="rect">
            <a:avLst/>
          </a:prstGeom>
          <a:gradFill rotWithShape="1">
            <a:gsLst>
              <a:gs pos="0">
                <a:srgbClr val="0000C5">
                  <a:alpha val="89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19075" indent="-219075">
              <a:defRPr/>
            </a:pPr>
            <a:endParaRPr lang="en-US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105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5088"/>
            <a:ext cx="8210550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0"/>
            <a:ext cx="304800" cy="1600200"/>
          </a:xfrm>
          <a:prstGeom prst="rect">
            <a:avLst/>
          </a:prstGeom>
          <a:gradFill rotWithShape="1">
            <a:gsLst>
              <a:gs pos="0">
                <a:srgbClr val="0000C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 userDrawn="1"/>
        </p:nvSpPr>
        <p:spPr bwMode="auto">
          <a:xfrm>
            <a:off x="442211" y="6343650"/>
            <a:ext cx="3485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19075" indent="-219075" algn="l">
              <a:spcBef>
                <a:spcPct val="0"/>
              </a:spcBef>
              <a:defRPr/>
            </a:pPr>
            <a:r>
              <a:rPr lang="en-US" sz="11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Fire PRA Workshop, 2011, San</a:t>
            </a:r>
            <a:r>
              <a:rPr lang="en-US" sz="1100" i="1" baseline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Diego &amp; Jacksonville</a:t>
            </a:r>
            <a:endParaRPr lang="en-US" sz="1100" i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219075" indent="-219075" algn="l">
              <a:spcBef>
                <a:spcPct val="0"/>
              </a:spcBef>
              <a:defRPr/>
            </a:pPr>
            <a:r>
              <a:rPr lang="en-US" sz="11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Model</a:t>
            </a:r>
            <a:r>
              <a:rPr lang="en-US" sz="1100" b="1" i="1" baseline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Uncertainty</a:t>
            </a:r>
            <a:endParaRPr lang="en-US" sz="1100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85" name="Text Box 61"/>
          <p:cNvSpPr txBox="1">
            <a:spLocks noChangeArrowheads="1"/>
          </p:cNvSpPr>
          <p:nvPr userDrawn="1"/>
        </p:nvSpPr>
        <p:spPr bwMode="auto">
          <a:xfrm>
            <a:off x="4090988" y="6369050"/>
            <a:ext cx="858837" cy="284163"/>
          </a:xfrm>
          <a:prstGeom prst="rect">
            <a:avLst/>
          </a:prstGeom>
          <a:noFill/>
          <a:ln w="9525" cap="rnd">
            <a:solidFill>
              <a:srgbClr val="003366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Slide </a:t>
            </a:r>
            <a:fld id="{3469F786-9F8E-4831-A255-CC6118103875}" type="slidenum">
              <a:rPr lang="en-US" sz="1200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l">
                <a:defRPr/>
              </a:pPr>
              <a:t>‹#›</a:t>
            </a:fld>
            <a:endParaRPr lang="en-US" sz="1200" i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86" name="Text Box 62"/>
          <p:cNvSpPr txBox="1">
            <a:spLocks noChangeArrowheads="1"/>
          </p:cNvSpPr>
          <p:nvPr userDrawn="1"/>
        </p:nvSpPr>
        <p:spPr bwMode="auto">
          <a:xfrm>
            <a:off x="5268913" y="6321425"/>
            <a:ext cx="370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 Collaboration of U.S. NRC Office of Nuclear Regulatory Research (RES) &amp; Electric Power Research Institute (EPRI)</a:t>
            </a:r>
            <a:endParaRPr lang="en-US" sz="100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00C5"/>
          </a:solidFill>
          <a:latin typeface="Arial" pitchFamily="34" charset="0"/>
        </a:defRPr>
      </a:lvl9pPr>
    </p:titleStyle>
    <p:bodyStyle>
      <a:lvl1pPr marL="173038" indent="-173038" algn="l" rtl="0" eaLnBrk="0" fontAlgn="base" hangingPunct="0">
        <a:spcBef>
          <a:spcPct val="25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85750" algn="l" rtl="0" eaLnBrk="0" fontAlgn="base" hangingPunct="0">
        <a:spcBef>
          <a:spcPct val="25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2pPr>
      <a:lvl3pPr marL="920750" indent="-233363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3pPr>
      <a:lvl4pPr marL="1316038" indent="-280988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1657350" indent="-22225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5pPr>
      <a:lvl6pPr marL="2114550" indent="-222250" algn="l" rtl="0" fontAlgn="base">
        <a:spcBef>
          <a:spcPct val="25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571750" indent="-222250" algn="l" rtl="0" fontAlgn="base">
        <a:spcBef>
          <a:spcPct val="25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028950" indent="-222250" algn="l" rtl="0" fontAlgn="base">
        <a:spcBef>
          <a:spcPct val="25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486150" indent="-222250" algn="l" rtl="0" fontAlgn="base">
        <a:spcBef>
          <a:spcPct val="25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18165" y="1426576"/>
            <a:ext cx="6332537" cy="2726811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3200" smtClean="0"/>
              <a:t/>
            </a:r>
            <a:br>
              <a:rPr lang="en-US" sz="3200" smtClean="0"/>
            </a:br>
            <a:endParaRPr lang="en-US" sz="2400" smtClean="0"/>
          </a:p>
        </p:txBody>
      </p:sp>
      <p:sp>
        <p:nvSpPr>
          <p:cNvPr id="2" name="TextBox 1"/>
          <p:cNvSpPr txBox="1"/>
          <p:nvPr/>
        </p:nvSpPr>
        <p:spPr>
          <a:xfrm>
            <a:off x="794363" y="943365"/>
            <a:ext cx="7408553" cy="312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Fire Model Uncertainty from a Regulatory Point of View</a:t>
            </a:r>
          </a:p>
          <a:p>
            <a:endParaRPr lang="en-US" sz="2000" b="1" dirty="0"/>
          </a:p>
          <a:p>
            <a:pPr>
              <a:lnSpc>
                <a:spcPts val="1920"/>
              </a:lnSpc>
            </a:pPr>
            <a:r>
              <a:rPr lang="en-US" sz="2000" dirty="0"/>
              <a:t>Kevin </a:t>
            </a:r>
            <a:r>
              <a:rPr lang="en-US" sz="2000" dirty="0" smtClean="0"/>
              <a:t>McGrattan</a:t>
            </a:r>
          </a:p>
          <a:p>
            <a:pPr>
              <a:lnSpc>
                <a:spcPts val="1920"/>
              </a:lnSpc>
            </a:pPr>
            <a:r>
              <a:rPr lang="en-US" sz="2000" dirty="0" smtClean="0"/>
              <a:t>National </a:t>
            </a:r>
            <a:r>
              <a:rPr lang="en-US" sz="2000" dirty="0"/>
              <a:t>Institute of Standards and Technology</a:t>
            </a:r>
          </a:p>
          <a:p>
            <a:pPr>
              <a:lnSpc>
                <a:spcPts val="1920"/>
              </a:lnSpc>
            </a:pPr>
            <a:r>
              <a:rPr lang="en-US" sz="2000" dirty="0"/>
              <a:t>Gaithersburg, Maryland, USA</a:t>
            </a:r>
          </a:p>
          <a:p>
            <a:pPr>
              <a:lnSpc>
                <a:spcPts val="1920"/>
              </a:lnSpc>
            </a:pPr>
            <a:endParaRPr lang="en-US" sz="2000" dirty="0"/>
          </a:p>
        </p:txBody>
      </p:sp>
      <p:pic>
        <p:nvPicPr>
          <p:cNvPr id="1026" name="Picture 2" descr="D:\MyDocs\LOGOS\nistident_fleft_300ppi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21" y="5432156"/>
            <a:ext cx="2526630" cy="115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yDocs\LOGOS\US NRC Logo Black Letter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621" y="5520574"/>
            <a:ext cx="3291639" cy="9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8" y="336884"/>
            <a:ext cx="7760369" cy="9384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Procedure for Calculating Model Uncertainty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313" y="3886200"/>
            <a:ext cx="1257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1819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640" y="2362200"/>
            <a:ext cx="3881953" cy="78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3657600" y="2095500"/>
            <a:ext cx="3810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11547" y="1734260"/>
            <a:ext cx="152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Critical Value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377371" y="3581400"/>
            <a:ext cx="347663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11547" y="339009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Model Prediction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939189" y="4059756"/>
            <a:ext cx="723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24400" y="38862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Model Bias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551202" y="5162550"/>
            <a:ext cx="749937" cy="476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55373" y="5676664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Model Standard Deviation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038600" y="6381750"/>
            <a:ext cx="1143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E15D44-2FB7-4DBC-8DCB-84E15087E8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253" y="1010653"/>
            <a:ext cx="5153605" cy="56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 bwMode="auto">
          <a:xfrm>
            <a:off x="3135086" y="1698171"/>
            <a:ext cx="488138" cy="487450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4292" y="3843037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Quantities</a:t>
            </a:r>
            <a:br>
              <a:rPr lang="en-US" dirty="0" smtClean="0"/>
            </a:br>
            <a:r>
              <a:rPr lang="en-US" dirty="0" smtClean="0"/>
              <a:t>of Interest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 bwMode="auto">
          <a:xfrm rot="5400000">
            <a:off x="6612211" y="-926432"/>
            <a:ext cx="433137" cy="3282903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9716" y="119481"/>
            <a:ext cx="181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Models of Interest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577" y="293498"/>
            <a:ext cx="3164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Summary of</a:t>
            </a:r>
            <a:br>
              <a:rPr lang="en-US" b="1" dirty="0" smtClean="0"/>
            </a:br>
            <a:r>
              <a:rPr lang="en-US" b="1" dirty="0" smtClean="0"/>
              <a:t>Validation Study for all Models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4600" y="3429000"/>
            <a:ext cx="2057400" cy="2057400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FFFFFF"/>
            </a:bgClr>
          </a:patt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0" y="3429000"/>
            <a:ext cx="2057400" cy="2057400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FFFFFF"/>
            </a:bgClr>
          </a:patt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629400" y="3429000"/>
            <a:ext cx="2057400" cy="2057400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FFFFFF"/>
            </a:bgClr>
          </a:patt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0" y="1371600"/>
            <a:ext cx="2057400" cy="2057400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FFFFFF"/>
            </a:bgClr>
          </a:patt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629400" y="1371600"/>
            <a:ext cx="2057400" cy="2057400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FFFFFF"/>
            </a:bgClr>
          </a:patt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29989" y="3518263"/>
            <a:ext cx="3886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3505200"/>
            <a:ext cx="1905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67500" y="3498449"/>
            <a:ext cx="1905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smtClean="0"/>
              <a:t>r</a:t>
            </a:r>
            <a:endParaRPr lang="en-US" i="1"/>
          </a:p>
        </p:txBody>
      </p:sp>
      <p:sp>
        <p:nvSpPr>
          <p:cNvPr id="15" name="Rectangle 14"/>
          <p:cNvSpPr/>
          <p:nvPr/>
        </p:nvSpPr>
        <p:spPr>
          <a:xfrm>
            <a:off x="6705600" y="1447800"/>
            <a:ext cx="1905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6200000">
            <a:off x="3657600" y="2475411"/>
            <a:ext cx="3886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4"/>
          <p:cNvGrpSpPr>
            <a:grpSpLocks noChangeAspect="1"/>
          </p:cNvGrpSpPr>
          <p:nvPr/>
        </p:nvGrpSpPr>
        <p:grpSpPr bwMode="auto">
          <a:xfrm>
            <a:off x="3124200" y="4959750"/>
            <a:ext cx="1066800" cy="450449"/>
            <a:chOff x="2665" y="1895"/>
            <a:chExt cx="899" cy="379"/>
          </a:xfrm>
        </p:grpSpPr>
        <p:sp>
          <p:nvSpPr>
            <p:cNvPr id="20" name="Rectangle 45"/>
            <p:cNvSpPr>
              <a:spLocks noChangeAspect="1" noChangeArrowheads="1"/>
            </p:cNvSpPr>
            <p:nvPr/>
          </p:nvSpPr>
          <p:spPr bwMode="auto">
            <a:xfrm>
              <a:off x="2712" y="1895"/>
              <a:ext cx="355" cy="2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46"/>
            <p:cNvSpPr>
              <a:spLocks noChangeAspect="1" noChangeArrowheads="1"/>
            </p:cNvSpPr>
            <p:nvPr/>
          </p:nvSpPr>
          <p:spPr bwMode="auto">
            <a:xfrm>
              <a:off x="3328" y="1966"/>
              <a:ext cx="213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47"/>
            <p:cNvSpPr>
              <a:spLocks noChangeAspect="1" noChangeArrowheads="1"/>
            </p:cNvSpPr>
            <p:nvPr/>
          </p:nvSpPr>
          <p:spPr bwMode="auto">
            <a:xfrm>
              <a:off x="3067" y="2014"/>
              <a:ext cx="261" cy="1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8"/>
            <p:cNvSpPr>
              <a:spLocks noChangeAspect="1" noChangeArrowheads="1"/>
            </p:cNvSpPr>
            <p:nvPr/>
          </p:nvSpPr>
          <p:spPr bwMode="auto">
            <a:xfrm>
              <a:off x="2665" y="2132"/>
              <a:ext cx="899" cy="1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3457575" y="3524250"/>
            <a:ext cx="609600" cy="151143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A5A5A5">
                  <a:gamma/>
                  <a:tint val="20000"/>
                  <a:invGamma/>
                </a:srgbClr>
              </a:gs>
              <a:gs pos="100000">
                <a:srgbClr val="A5A5A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3609704" y="4648200"/>
            <a:ext cx="276496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79646">
                  <a:gamma/>
                  <a:tint val="20000"/>
                  <a:invGamma/>
                </a:srgbClr>
              </a:gs>
              <a:gs pos="100000">
                <a:srgbClr val="F7964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628536" y="3518263"/>
            <a:ext cx="2019663" cy="291737"/>
          </a:xfrm>
          <a:prstGeom prst="rect">
            <a:avLst/>
          </a:prstGeom>
          <a:gradFill rotWithShape="0">
            <a:gsLst>
              <a:gs pos="0">
                <a:srgbClr val="A5A5A5"/>
              </a:gs>
              <a:gs pos="100000">
                <a:srgbClr val="A5A5A5">
                  <a:gamma/>
                  <a:tint val="2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 rot="16200000" flipH="1" flipV="1">
            <a:off x="3759563" y="2362563"/>
            <a:ext cx="2336074" cy="558800"/>
          </a:xfrm>
          <a:prstGeom prst="rtTriangle">
            <a:avLst/>
          </a:prstGeom>
          <a:gradFill rotWithShape="0">
            <a:gsLst>
              <a:gs pos="0">
                <a:srgbClr val="A5A5A5"/>
              </a:gs>
              <a:gs pos="100000">
                <a:srgbClr val="A5A5A5">
                  <a:gamma/>
                  <a:tint val="2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514600" y="1371600"/>
            <a:ext cx="2057400" cy="2057400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FFFFFF"/>
            </a:bgClr>
          </a:patt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90800" y="1447800"/>
            <a:ext cx="1905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57200" y="3429000"/>
            <a:ext cx="2057400" cy="2057400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FFFFFF"/>
            </a:bgClr>
          </a:patt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" y="3505200"/>
            <a:ext cx="1905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7991482" y="4648200"/>
            <a:ext cx="379415" cy="758830"/>
            <a:chOff x="1872" y="1872"/>
            <a:chExt cx="912" cy="1824"/>
          </a:xfrm>
        </p:grpSpPr>
        <p:sp>
          <p:nvSpPr>
            <p:cNvPr id="140" name="Rectangle 22"/>
            <p:cNvSpPr>
              <a:spLocks noChangeAspect="1" noChangeArrowheads="1"/>
            </p:cNvSpPr>
            <p:nvPr/>
          </p:nvSpPr>
          <p:spPr bwMode="auto">
            <a:xfrm>
              <a:off x="1872" y="1872"/>
              <a:ext cx="912" cy="18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23"/>
            <p:cNvSpPr>
              <a:spLocks noChangeAspect="1" noChangeArrowheads="1"/>
            </p:cNvSpPr>
            <p:nvPr/>
          </p:nvSpPr>
          <p:spPr bwMode="auto">
            <a:xfrm rot="-5400000">
              <a:off x="1296" y="2448"/>
              <a:ext cx="1824" cy="672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24"/>
            <p:cNvSpPr>
              <a:spLocks noChangeAspect="1" noChangeArrowheads="1"/>
            </p:cNvSpPr>
            <p:nvPr/>
          </p:nvSpPr>
          <p:spPr bwMode="auto">
            <a:xfrm>
              <a:off x="2400" y="2688"/>
              <a:ext cx="96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867526" y="4751825"/>
            <a:ext cx="355863" cy="658375"/>
            <a:chOff x="2797" y="5748"/>
            <a:chExt cx="1039" cy="1901"/>
          </a:xfrm>
        </p:grpSpPr>
        <p:sp>
          <p:nvSpPr>
            <p:cNvPr id="144" name="Rectangle 12"/>
            <p:cNvSpPr>
              <a:spLocks noChangeArrowheads="1"/>
            </p:cNvSpPr>
            <p:nvPr/>
          </p:nvSpPr>
          <p:spPr bwMode="auto">
            <a:xfrm>
              <a:off x="2797" y="5748"/>
              <a:ext cx="1039" cy="1901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13"/>
            <p:cNvSpPr>
              <a:spLocks noChangeArrowheads="1"/>
            </p:cNvSpPr>
            <p:nvPr/>
          </p:nvSpPr>
          <p:spPr bwMode="auto">
            <a:xfrm>
              <a:off x="2951" y="5890"/>
              <a:ext cx="720" cy="1629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AutoShape 14"/>
            <p:cNvSpPr>
              <a:spLocks noChangeShapeType="1"/>
            </p:cNvSpPr>
            <p:nvPr/>
          </p:nvSpPr>
          <p:spPr bwMode="auto">
            <a:xfrm>
              <a:off x="3069" y="6185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AutoShape 15"/>
            <p:cNvSpPr>
              <a:spLocks noChangeShapeType="1"/>
            </p:cNvSpPr>
            <p:nvPr/>
          </p:nvSpPr>
          <p:spPr bwMode="auto">
            <a:xfrm>
              <a:off x="3069" y="6281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AutoShape 16"/>
            <p:cNvSpPr>
              <a:spLocks noChangeShapeType="1"/>
            </p:cNvSpPr>
            <p:nvPr/>
          </p:nvSpPr>
          <p:spPr bwMode="auto">
            <a:xfrm>
              <a:off x="3069" y="6389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AutoShape 17"/>
            <p:cNvSpPr>
              <a:spLocks noChangeShapeType="1"/>
            </p:cNvSpPr>
            <p:nvPr/>
          </p:nvSpPr>
          <p:spPr bwMode="auto">
            <a:xfrm>
              <a:off x="3069" y="6497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" name="Rectangle 18"/>
          <p:cNvSpPr>
            <a:spLocks noChangeArrowheads="1"/>
          </p:cNvSpPr>
          <p:nvPr/>
        </p:nvSpPr>
        <p:spPr bwMode="auto">
          <a:xfrm>
            <a:off x="6705600" y="3505200"/>
            <a:ext cx="1903101" cy="533400"/>
          </a:xfrm>
          <a:prstGeom prst="rect">
            <a:avLst/>
          </a:prstGeom>
          <a:gradFill rotWithShape="0">
            <a:gsLst>
              <a:gs pos="0">
                <a:srgbClr val="A5A5A5"/>
              </a:gs>
              <a:gs pos="100000">
                <a:srgbClr val="A5A5A5">
                  <a:gamma/>
                  <a:tint val="2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AutoShape 19"/>
          <p:cNvSpPr>
            <a:spLocks noChangeArrowheads="1"/>
          </p:cNvSpPr>
          <p:nvPr/>
        </p:nvSpPr>
        <p:spPr bwMode="auto">
          <a:xfrm>
            <a:off x="6843711" y="3509963"/>
            <a:ext cx="428622" cy="1231901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A5A5A5">
                  <a:gamma/>
                  <a:tint val="20000"/>
                  <a:invGamma/>
                </a:srgbClr>
              </a:gs>
              <a:gs pos="100000">
                <a:srgbClr val="A5A5A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AutoShape 20"/>
          <p:cNvSpPr>
            <a:spLocks noChangeArrowheads="1"/>
          </p:cNvSpPr>
          <p:nvPr/>
        </p:nvSpPr>
        <p:spPr bwMode="auto">
          <a:xfrm>
            <a:off x="6896104" y="4410074"/>
            <a:ext cx="304800" cy="342896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79646">
                  <a:gamma/>
                  <a:tint val="20000"/>
                  <a:invGamma/>
                </a:srgbClr>
              </a:gs>
              <a:gs pos="100000">
                <a:srgbClr val="F7964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41"/>
          <p:cNvGrpSpPr>
            <a:grpSpLocks noChangeAspect="1"/>
          </p:cNvGrpSpPr>
          <p:nvPr/>
        </p:nvGrpSpPr>
        <p:grpSpPr bwMode="auto">
          <a:xfrm>
            <a:off x="6859906" y="3680460"/>
            <a:ext cx="388620" cy="129540"/>
            <a:chOff x="288" y="336"/>
            <a:chExt cx="864" cy="288"/>
          </a:xfrm>
        </p:grpSpPr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>
              <a:off x="288" y="336"/>
              <a:ext cx="864" cy="288"/>
              <a:chOff x="480" y="528"/>
              <a:chExt cx="864" cy="288"/>
            </a:xfrm>
          </p:grpSpPr>
          <p:sp>
            <p:nvSpPr>
              <p:cNvPr id="182" name="Line 43"/>
              <p:cNvSpPr>
                <a:spLocks noChangeAspect="1" noChangeShapeType="1"/>
              </p:cNvSpPr>
              <p:nvPr/>
            </p:nvSpPr>
            <p:spPr bwMode="auto">
              <a:xfrm>
                <a:off x="480" y="5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44"/>
              <p:cNvSpPr>
                <a:spLocks noChangeAspect="1" noChangeShapeType="1"/>
              </p:cNvSpPr>
              <p:nvPr/>
            </p:nvSpPr>
            <p:spPr bwMode="auto">
              <a:xfrm>
                <a:off x="1344" y="5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45"/>
              <p:cNvSpPr>
                <a:spLocks noChangeAspect="1" noChangeShapeType="1"/>
              </p:cNvSpPr>
              <p:nvPr/>
            </p:nvSpPr>
            <p:spPr bwMode="auto">
              <a:xfrm>
                <a:off x="480" y="816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" name="Oval 46"/>
            <p:cNvSpPr>
              <a:spLocks noChangeAspect="1" noChangeArrowheads="1"/>
            </p:cNvSpPr>
            <p:nvPr/>
          </p:nvSpPr>
          <p:spPr bwMode="auto">
            <a:xfrm>
              <a:off x="288" y="480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47"/>
            <p:cNvSpPr>
              <a:spLocks noChangeAspect="1" noChangeArrowheads="1"/>
            </p:cNvSpPr>
            <p:nvPr/>
          </p:nvSpPr>
          <p:spPr bwMode="auto">
            <a:xfrm>
              <a:off x="432" y="480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48"/>
            <p:cNvSpPr>
              <a:spLocks noChangeAspect="1" noChangeArrowheads="1"/>
            </p:cNvSpPr>
            <p:nvPr/>
          </p:nvSpPr>
          <p:spPr bwMode="auto">
            <a:xfrm>
              <a:off x="576" y="480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49"/>
            <p:cNvSpPr>
              <a:spLocks noChangeAspect="1" noChangeArrowheads="1"/>
            </p:cNvSpPr>
            <p:nvPr/>
          </p:nvSpPr>
          <p:spPr bwMode="auto">
            <a:xfrm>
              <a:off x="720" y="480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50"/>
            <p:cNvSpPr>
              <a:spLocks noChangeAspect="1" noChangeArrowheads="1"/>
            </p:cNvSpPr>
            <p:nvPr/>
          </p:nvSpPr>
          <p:spPr bwMode="auto">
            <a:xfrm>
              <a:off x="864" y="480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51"/>
            <p:cNvSpPr>
              <a:spLocks noChangeAspect="1" noChangeArrowheads="1"/>
            </p:cNvSpPr>
            <p:nvPr/>
          </p:nvSpPr>
          <p:spPr bwMode="auto">
            <a:xfrm>
              <a:off x="1008" y="480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52"/>
            <p:cNvSpPr>
              <a:spLocks noChangeAspect="1" noChangeArrowheads="1"/>
            </p:cNvSpPr>
            <p:nvPr/>
          </p:nvSpPr>
          <p:spPr bwMode="auto">
            <a:xfrm>
              <a:off x="357" y="355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53"/>
            <p:cNvSpPr>
              <a:spLocks noChangeAspect="1" noChangeArrowheads="1"/>
            </p:cNvSpPr>
            <p:nvPr/>
          </p:nvSpPr>
          <p:spPr bwMode="auto">
            <a:xfrm>
              <a:off x="498" y="357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54"/>
            <p:cNvSpPr>
              <a:spLocks noChangeAspect="1" noChangeArrowheads="1"/>
            </p:cNvSpPr>
            <p:nvPr/>
          </p:nvSpPr>
          <p:spPr bwMode="auto">
            <a:xfrm>
              <a:off x="642" y="355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55"/>
            <p:cNvSpPr>
              <a:spLocks noChangeAspect="1" noChangeArrowheads="1"/>
            </p:cNvSpPr>
            <p:nvPr/>
          </p:nvSpPr>
          <p:spPr bwMode="auto">
            <a:xfrm>
              <a:off x="786" y="355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56"/>
            <p:cNvSpPr>
              <a:spLocks noChangeAspect="1" noChangeArrowheads="1"/>
            </p:cNvSpPr>
            <p:nvPr/>
          </p:nvSpPr>
          <p:spPr bwMode="auto">
            <a:xfrm>
              <a:off x="933" y="355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286"/>
          <p:cNvGrpSpPr>
            <a:grpSpLocks noChangeAspect="1"/>
          </p:cNvGrpSpPr>
          <p:nvPr/>
        </p:nvGrpSpPr>
        <p:grpSpPr>
          <a:xfrm>
            <a:off x="6867526" y="4462467"/>
            <a:ext cx="384048" cy="128016"/>
            <a:chOff x="6553200" y="2514600"/>
            <a:chExt cx="685800" cy="228600"/>
          </a:xfrm>
        </p:grpSpPr>
        <p:grpSp>
          <p:nvGrpSpPr>
            <p:cNvPr id="131" name="Group 84"/>
            <p:cNvGrpSpPr>
              <a:grpSpLocks noChangeAspect="1"/>
            </p:cNvGrpSpPr>
            <p:nvPr/>
          </p:nvGrpSpPr>
          <p:grpSpPr bwMode="auto">
            <a:xfrm>
              <a:off x="6553200" y="2514600"/>
              <a:ext cx="685800" cy="228600"/>
              <a:chOff x="480" y="528"/>
              <a:chExt cx="864" cy="288"/>
            </a:xfrm>
          </p:grpSpPr>
          <p:sp>
            <p:nvSpPr>
              <p:cNvPr id="283" name="Line 85"/>
              <p:cNvSpPr>
                <a:spLocks noChangeAspect="1" noChangeShapeType="1"/>
              </p:cNvSpPr>
              <p:nvPr/>
            </p:nvSpPr>
            <p:spPr bwMode="auto">
              <a:xfrm>
                <a:off x="480" y="5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Line 86"/>
              <p:cNvSpPr>
                <a:spLocks noChangeAspect="1" noChangeShapeType="1"/>
              </p:cNvSpPr>
              <p:nvPr/>
            </p:nvSpPr>
            <p:spPr bwMode="auto">
              <a:xfrm>
                <a:off x="1344" y="5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Line 87"/>
              <p:cNvSpPr>
                <a:spLocks noChangeAspect="1" noChangeShapeType="1"/>
              </p:cNvSpPr>
              <p:nvPr/>
            </p:nvSpPr>
            <p:spPr bwMode="auto">
              <a:xfrm>
                <a:off x="480" y="816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2" name="AutoShape 88"/>
            <p:cNvSpPr>
              <a:spLocks noChangeAspect="1" noChangeArrowheads="1"/>
            </p:cNvSpPr>
            <p:nvPr/>
          </p:nvSpPr>
          <p:spPr bwMode="auto">
            <a:xfrm>
              <a:off x="6553200" y="2628900"/>
              <a:ext cx="114300" cy="1143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AutoShape 89"/>
            <p:cNvSpPr>
              <a:spLocks noChangeAspect="1" noChangeArrowheads="1"/>
            </p:cNvSpPr>
            <p:nvPr/>
          </p:nvSpPr>
          <p:spPr bwMode="auto">
            <a:xfrm>
              <a:off x="6667500" y="2628900"/>
              <a:ext cx="114300" cy="1143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AutoShape 90"/>
            <p:cNvSpPr>
              <a:spLocks noChangeAspect="1" noChangeArrowheads="1"/>
            </p:cNvSpPr>
            <p:nvPr/>
          </p:nvSpPr>
          <p:spPr bwMode="auto">
            <a:xfrm>
              <a:off x="6781800" y="2628900"/>
              <a:ext cx="114300" cy="1143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AutoShape 91"/>
            <p:cNvSpPr>
              <a:spLocks noChangeAspect="1" noChangeArrowheads="1"/>
            </p:cNvSpPr>
            <p:nvPr/>
          </p:nvSpPr>
          <p:spPr bwMode="auto">
            <a:xfrm>
              <a:off x="6896100" y="2628900"/>
              <a:ext cx="114300" cy="1143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AutoShape 92"/>
            <p:cNvSpPr>
              <a:spLocks noChangeAspect="1" noChangeArrowheads="1"/>
            </p:cNvSpPr>
            <p:nvPr/>
          </p:nvSpPr>
          <p:spPr bwMode="auto">
            <a:xfrm>
              <a:off x="7010400" y="2628900"/>
              <a:ext cx="114300" cy="1143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AutoShape 93"/>
            <p:cNvSpPr>
              <a:spLocks noChangeAspect="1" noChangeArrowheads="1"/>
            </p:cNvSpPr>
            <p:nvPr/>
          </p:nvSpPr>
          <p:spPr bwMode="auto">
            <a:xfrm>
              <a:off x="7124700" y="2628900"/>
              <a:ext cx="114300" cy="1143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AutoShape 94"/>
            <p:cNvSpPr>
              <a:spLocks noChangeAspect="1" noChangeArrowheads="1"/>
            </p:cNvSpPr>
            <p:nvPr/>
          </p:nvSpPr>
          <p:spPr bwMode="auto">
            <a:xfrm>
              <a:off x="6608763" y="2530475"/>
              <a:ext cx="114300" cy="1143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AutoShape 95"/>
            <p:cNvSpPr>
              <a:spLocks noChangeAspect="1" noChangeArrowheads="1"/>
            </p:cNvSpPr>
            <p:nvPr/>
          </p:nvSpPr>
          <p:spPr bwMode="auto">
            <a:xfrm>
              <a:off x="6719888" y="2532063"/>
              <a:ext cx="114300" cy="1143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AutoShape 96"/>
            <p:cNvSpPr>
              <a:spLocks noChangeAspect="1" noChangeArrowheads="1"/>
            </p:cNvSpPr>
            <p:nvPr/>
          </p:nvSpPr>
          <p:spPr bwMode="auto">
            <a:xfrm>
              <a:off x="6834188" y="2530475"/>
              <a:ext cx="114300" cy="1143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AutoShape 97"/>
            <p:cNvSpPr>
              <a:spLocks noChangeAspect="1" noChangeArrowheads="1"/>
            </p:cNvSpPr>
            <p:nvPr/>
          </p:nvSpPr>
          <p:spPr bwMode="auto">
            <a:xfrm>
              <a:off x="6948488" y="2530475"/>
              <a:ext cx="114300" cy="1143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AutoShape 98"/>
            <p:cNvSpPr>
              <a:spLocks noChangeAspect="1" noChangeArrowheads="1"/>
            </p:cNvSpPr>
            <p:nvPr/>
          </p:nvSpPr>
          <p:spPr bwMode="auto">
            <a:xfrm>
              <a:off x="7065963" y="2530475"/>
              <a:ext cx="114300" cy="1143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" name="Rectangle 307"/>
          <p:cNvSpPr/>
          <p:nvPr/>
        </p:nvSpPr>
        <p:spPr>
          <a:xfrm>
            <a:off x="8382000" y="3690933"/>
            <a:ext cx="1524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0" name="Elbow Connector 309"/>
          <p:cNvCxnSpPr>
            <a:endCxn id="308" idx="0"/>
          </p:cNvCxnSpPr>
          <p:nvPr/>
        </p:nvCxnSpPr>
        <p:spPr>
          <a:xfrm rot="16200000" flipH="1">
            <a:off x="7786279" y="3019013"/>
            <a:ext cx="1927" cy="1341913"/>
          </a:xfrm>
          <a:prstGeom prst="bentConnector3">
            <a:avLst>
              <a:gd name="adj1" fmla="val -568438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Rectangle 5"/>
          <p:cNvSpPr>
            <a:spLocks noChangeArrowheads="1"/>
          </p:cNvSpPr>
          <p:nvPr/>
        </p:nvSpPr>
        <p:spPr bwMode="auto">
          <a:xfrm>
            <a:off x="457200" y="1371600"/>
            <a:ext cx="2057400" cy="2057400"/>
          </a:xfrm>
          <a:prstGeom prst="rect">
            <a:avLst/>
          </a:prstGeom>
          <a:pattFill prst="lgConfetti">
            <a:fgClr>
              <a:srgbClr val="000000"/>
            </a:fgClr>
            <a:bgClr>
              <a:srgbClr val="FFFFFF"/>
            </a:bgClr>
          </a:patt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533400" y="1447800"/>
            <a:ext cx="1905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1"/>
          <p:cNvGrpSpPr>
            <a:grpSpLocks/>
          </p:cNvGrpSpPr>
          <p:nvPr/>
        </p:nvGrpSpPr>
        <p:grpSpPr bwMode="auto">
          <a:xfrm>
            <a:off x="3301737" y="2694425"/>
            <a:ext cx="355863" cy="658375"/>
            <a:chOff x="2797" y="5748"/>
            <a:chExt cx="1039" cy="1901"/>
          </a:xfrm>
        </p:grpSpPr>
        <p:sp>
          <p:nvSpPr>
            <p:cNvPr id="381" name="Rectangle 12"/>
            <p:cNvSpPr>
              <a:spLocks noChangeArrowheads="1"/>
            </p:cNvSpPr>
            <p:nvPr/>
          </p:nvSpPr>
          <p:spPr bwMode="auto">
            <a:xfrm>
              <a:off x="2797" y="5748"/>
              <a:ext cx="1039" cy="1901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Rectangle 13"/>
            <p:cNvSpPr>
              <a:spLocks noChangeArrowheads="1"/>
            </p:cNvSpPr>
            <p:nvPr/>
          </p:nvSpPr>
          <p:spPr bwMode="auto">
            <a:xfrm>
              <a:off x="2951" y="5890"/>
              <a:ext cx="720" cy="1629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AutoShape 14"/>
            <p:cNvSpPr>
              <a:spLocks noChangeShapeType="1"/>
            </p:cNvSpPr>
            <p:nvPr/>
          </p:nvSpPr>
          <p:spPr bwMode="auto">
            <a:xfrm>
              <a:off x="3069" y="6185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AutoShape 15"/>
            <p:cNvSpPr>
              <a:spLocks noChangeShapeType="1"/>
            </p:cNvSpPr>
            <p:nvPr/>
          </p:nvSpPr>
          <p:spPr bwMode="auto">
            <a:xfrm>
              <a:off x="3069" y="6281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AutoShape 16"/>
            <p:cNvSpPr>
              <a:spLocks noChangeShapeType="1"/>
            </p:cNvSpPr>
            <p:nvPr/>
          </p:nvSpPr>
          <p:spPr bwMode="auto">
            <a:xfrm>
              <a:off x="3069" y="6389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AutoShape 17"/>
            <p:cNvSpPr>
              <a:spLocks noChangeShapeType="1"/>
            </p:cNvSpPr>
            <p:nvPr/>
          </p:nvSpPr>
          <p:spPr bwMode="auto">
            <a:xfrm>
              <a:off x="3069" y="6497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" name="Group 11"/>
          <p:cNvGrpSpPr>
            <a:grpSpLocks/>
          </p:cNvGrpSpPr>
          <p:nvPr/>
        </p:nvGrpSpPr>
        <p:grpSpPr bwMode="auto">
          <a:xfrm>
            <a:off x="3657600" y="2695575"/>
            <a:ext cx="355863" cy="658375"/>
            <a:chOff x="2797" y="5748"/>
            <a:chExt cx="1039" cy="1901"/>
          </a:xfrm>
        </p:grpSpPr>
        <p:sp>
          <p:nvSpPr>
            <p:cNvPr id="389" name="Rectangle 12"/>
            <p:cNvSpPr>
              <a:spLocks noChangeArrowheads="1"/>
            </p:cNvSpPr>
            <p:nvPr/>
          </p:nvSpPr>
          <p:spPr bwMode="auto">
            <a:xfrm>
              <a:off x="2797" y="5748"/>
              <a:ext cx="1039" cy="1901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Rectangle 13"/>
            <p:cNvSpPr>
              <a:spLocks noChangeArrowheads="1"/>
            </p:cNvSpPr>
            <p:nvPr/>
          </p:nvSpPr>
          <p:spPr bwMode="auto">
            <a:xfrm>
              <a:off x="2951" y="5890"/>
              <a:ext cx="720" cy="1629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AutoShape 14"/>
            <p:cNvSpPr>
              <a:spLocks noChangeShapeType="1"/>
            </p:cNvSpPr>
            <p:nvPr/>
          </p:nvSpPr>
          <p:spPr bwMode="auto">
            <a:xfrm>
              <a:off x="3069" y="6185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AutoShape 15"/>
            <p:cNvSpPr>
              <a:spLocks noChangeShapeType="1"/>
            </p:cNvSpPr>
            <p:nvPr/>
          </p:nvSpPr>
          <p:spPr bwMode="auto">
            <a:xfrm>
              <a:off x="3069" y="6281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AutoShape 16"/>
            <p:cNvSpPr>
              <a:spLocks noChangeShapeType="1"/>
            </p:cNvSpPr>
            <p:nvPr/>
          </p:nvSpPr>
          <p:spPr bwMode="auto">
            <a:xfrm>
              <a:off x="3069" y="6389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AutoShape 17"/>
            <p:cNvSpPr>
              <a:spLocks noChangeShapeType="1"/>
            </p:cNvSpPr>
            <p:nvPr/>
          </p:nvSpPr>
          <p:spPr bwMode="auto">
            <a:xfrm>
              <a:off x="3069" y="6497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7" name="Group 11"/>
          <p:cNvGrpSpPr>
            <a:grpSpLocks/>
          </p:cNvGrpSpPr>
          <p:nvPr/>
        </p:nvGrpSpPr>
        <p:grpSpPr bwMode="auto">
          <a:xfrm>
            <a:off x="4006587" y="2695575"/>
            <a:ext cx="355863" cy="658375"/>
            <a:chOff x="2797" y="5748"/>
            <a:chExt cx="1039" cy="1901"/>
          </a:xfrm>
        </p:grpSpPr>
        <p:sp>
          <p:nvSpPr>
            <p:cNvPr id="396" name="Rectangle 12"/>
            <p:cNvSpPr>
              <a:spLocks noChangeArrowheads="1"/>
            </p:cNvSpPr>
            <p:nvPr/>
          </p:nvSpPr>
          <p:spPr bwMode="auto">
            <a:xfrm>
              <a:off x="2797" y="5748"/>
              <a:ext cx="1039" cy="1901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Rectangle 13"/>
            <p:cNvSpPr>
              <a:spLocks noChangeArrowheads="1"/>
            </p:cNvSpPr>
            <p:nvPr/>
          </p:nvSpPr>
          <p:spPr bwMode="auto">
            <a:xfrm>
              <a:off x="2951" y="5890"/>
              <a:ext cx="720" cy="1629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AutoShape 14"/>
            <p:cNvSpPr>
              <a:spLocks noChangeShapeType="1"/>
            </p:cNvSpPr>
            <p:nvPr/>
          </p:nvSpPr>
          <p:spPr bwMode="auto">
            <a:xfrm>
              <a:off x="3069" y="6185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AutoShape 15"/>
            <p:cNvSpPr>
              <a:spLocks noChangeShapeType="1"/>
            </p:cNvSpPr>
            <p:nvPr/>
          </p:nvSpPr>
          <p:spPr bwMode="auto">
            <a:xfrm>
              <a:off x="3069" y="6281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AutoShape 16"/>
            <p:cNvSpPr>
              <a:spLocks noChangeShapeType="1"/>
            </p:cNvSpPr>
            <p:nvPr/>
          </p:nvSpPr>
          <p:spPr bwMode="auto">
            <a:xfrm>
              <a:off x="3069" y="6389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AutoShape 17"/>
            <p:cNvSpPr>
              <a:spLocks noChangeShapeType="1"/>
            </p:cNvSpPr>
            <p:nvPr/>
          </p:nvSpPr>
          <p:spPr bwMode="auto">
            <a:xfrm>
              <a:off x="3069" y="6497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8" name="Group 11"/>
          <p:cNvGrpSpPr>
            <a:grpSpLocks/>
          </p:cNvGrpSpPr>
          <p:nvPr/>
        </p:nvGrpSpPr>
        <p:grpSpPr bwMode="auto">
          <a:xfrm>
            <a:off x="760101" y="2694425"/>
            <a:ext cx="355863" cy="658375"/>
            <a:chOff x="2797" y="5748"/>
            <a:chExt cx="1039" cy="1901"/>
          </a:xfrm>
        </p:grpSpPr>
        <p:sp>
          <p:nvSpPr>
            <p:cNvPr id="411" name="Rectangle 12"/>
            <p:cNvSpPr>
              <a:spLocks noChangeArrowheads="1"/>
            </p:cNvSpPr>
            <p:nvPr/>
          </p:nvSpPr>
          <p:spPr bwMode="auto">
            <a:xfrm>
              <a:off x="2797" y="5748"/>
              <a:ext cx="1039" cy="1901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Rectangle 13"/>
            <p:cNvSpPr>
              <a:spLocks noChangeArrowheads="1"/>
            </p:cNvSpPr>
            <p:nvPr/>
          </p:nvSpPr>
          <p:spPr bwMode="auto">
            <a:xfrm>
              <a:off x="2951" y="5890"/>
              <a:ext cx="720" cy="1629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AutoShape 14"/>
            <p:cNvSpPr>
              <a:spLocks noChangeShapeType="1"/>
            </p:cNvSpPr>
            <p:nvPr/>
          </p:nvSpPr>
          <p:spPr bwMode="auto">
            <a:xfrm>
              <a:off x="3069" y="6185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AutoShape 15"/>
            <p:cNvSpPr>
              <a:spLocks noChangeShapeType="1"/>
            </p:cNvSpPr>
            <p:nvPr/>
          </p:nvSpPr>
          <p:spPr bwMode="auto">
            <a:xfrm>
              <a:off x="3069" y="6281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AutoShape 16"/>
            <p:cNvSpPr>
              <a:spLocks noChangeShapeType="1"/>
            </p:cNvSpPr>
            <p:nvPr/>
          </p:nvSpPr>
          <p:spPr bwMode="auto">
            <a:xfrm>
              <a:off x="3069" y="6389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AutoShape 17"/>
            <p:cNvSpPr>
              <a:spLocks noChangeShapeType="1"/>
            </p:cNvSpPr>
            <p:nvPr/>
          </p:nvSpPr>
          <p:spPr bwMode="auto">
            <a:xfrm>
              <a:off x="3069" y="6497"/>
              <a:ext cx="4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7" name="Rectangle 18"/>
          <p:cNvSpPr>
            <a:spLocks noChangeArrowheads="1"/>
          </p:cNvSpPr>
          <p:nvPr/>
        </p:nvSpPr>
        <p:spPr bwMode="auto">
          <a:xfrm>
            <a:off x="533400" y="1447800"/>
            <a:ext cx="1903101" cy="838200"/>
          </a:xfrm>
          <a:prstGeom prst="rect">
            <a:avLst/>
          </a:prstGeom>
          <a:gradFill rotWithShape="0">
            <a:gsLst>
              <a:gs pos="0">
                <a:srgbClr val="A5A5A5"/>
              </a:gs>
              <a:gs pos="100000">
                <a:srgbClr val="A5A5A5">
                  <a:gamma/>
                  <a:tint val="2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" name="AutoShape 19"/>
          <p:cNvSpPr>
            <a:spLocks noChangeArrowheads="1"/>
          </p:cNvSpPr>
          <p:nvPr/>
        </p:nvSpPr>
        <p:spPr bwMode="auto">
          <a:xfrm>
            <a:off x="736286" y="1452563"/>
            <a:ext cx="428622" cy="1231901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A5A5A5">
                  <a:gamma/>
                  <a:tint val="20000"/>
                  <a:invGamma/>
                </a:srgbClr>
              </a:gs>
              <a:gs pos="100000">
                <a:srgbClr val="A5A5A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" name="AutoShape 20"/>
          <p:cNvSpPr>
            <a:spLocks noChangeArrowheads="1"/>
          </p:cNvSpPr>
          <p:nvPr/>
        </p:nvSpPr>
        <p:spPr bwMode="auto">
          <a:xfrm>
            <a:off x="788679" y="2352674"/>
            <a:ext cx="304800" cy="342896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79646">
                  <a:gamma/>
                  <a:tint val="20000"/>
                  <a:invGamma/>
                </a:srgbClr>
              </a:gs>
              <a:gs pos="100000">
                <a:srgbClr val="F7964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" name="Rectangle 18"/>
          <p:cNvSpPr>
            <a:spLocks noChangeArrowheads="1"/>
          </p:cNvSpPr>
          <p:nvPr/>
        </p:nvSpPr>
        <p:spPr bwMode="auto">
          <a:xfrm>
            <a:off x="2590800" y="1447800"/>
            <a:ext cx="1903101" cy="304800"/>
          </a:xfrm>
          <a:prstGeom prst="rect">
            <a:avLst/>
          </a:prstGeom>
          <a:gradFill rotWithShape="0">
            <a:gsLst>
              <a:gs pos="0">
                <a:srgbClr val="A5A5A5"/>
              </a:gs>
              <a:gs pos="100000">
                <a:srgbClr val="A5A5A5">
                  <a:gamma/>
                  <a:tint val="2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" name="Rectangle 18"/>
          <p:cNvSpPr>
            <a:spLocks noChangeArrowheads="1"/>
          </p:cNvSpPr>
          <p:nvPr/>
        </p:nvSpPr>
        <p:spPr bwMode="auto">
          <a:xfrm>
            <a:off x="2286000" y="1524000"/>
            <a:ext cx="457200" cy="228600"/>
          </a:xfrm>
          <a:prstGeom prst="rect">
            <a:avLst/>
          </a:prstGeom>
          <a:gradFill rotWithShape="0">
            <a:gsLst>
              <a:gs pos="0">
                <a:srgbClr val="A5A5A5"/>
              </a:gs>
              <a:gs pos="100000">
                <a:srgbClr val="A5A5A5">
                  <a:gamma/>
                  <a:tint val="2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35" name="Straight Arrow Connector 434"/>
          <p:cNvCxnSpPr/>
          <p:nvPr/>
        </p:nvCxnSpPr>
        <p:spPr>
          <a:xfrm>
            <a:off x="2209800" y="1647825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465"/>
          <p:cNvGrpSpPr>
            <a:grpSpLocks noChangeAspect="1"/>
          </p:cNvGrpSpPr>
          <p:nvPr/>
        </p:nvGrpSpPr>
        <p:grpSpPr>
          <a:xfrm>
            <a:off x="7239000" y="2743200"/>
            <a:ext cx="1371600" cy="609601"/>
            <a:chOff x="2462213" y="4583113"/>
            <a:chExt cx="3789362" cy="1408112"/>
          </a:xfrm>
        </p:grpSpPr>
        <p:sp>
          <p:nvSpPr>
            <p:cNvPr id="436" name="Line 89"/>
            <p:cNvSpPr>
              <a:spLocks noChangeShapeType="1"/>
            </p:cNvSpPr>
            <p:nvPr/>
          </p:nvSpPr>
          <p:spPr bwMode="auto">
            <a:xfrm>
              <a:off x="3940175" y="5295900"/>
              <a:ext cx="1479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Rectangle 90"/>
            <p:cNvSpPr>
              <a:spLocks noChangeArrowheads="1"/>
            </p:cNvSpPr>
            <p:nvPr/>
          </p:nvSpPr>
          <p:spPr bwMode="auto">
            <a:xfrm>
              <a:off x="3940175" y="5249863"/>
              <a:ext cx="2311400" cy="731837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Line 91"/>
            <p:cNvSpPr>
              <a:spLocks noChangeShapeType="1"/>
            </p:cNvSpPr>
            <p:nvPr/>
          </p:nvSpPr>
          <p:spPr bwMode="auto">
            <a:xfrm>
              <a:off x="4248150" y="5449888"/>
              <a:ext cx="166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Line 92"/>
            <p:cNvSpPr>
              <a:spLocks noChangeShapeType="1"/>
            </p:cNvSpPr>
            <p:nvPr/>
          </p:nvSpPr>
          <p:spPr bwMode="auto">
            <a:xfrm>
              <a:off x="4248150" y="5635625"/>
              <a:ext cx="166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93"/>
            <p:cNvSpPr>
              <a:spLocks noChangeShapeType="1"/>
            </p:cNvSpPr>
            <p:nvPr/>
          </p:nvSpPr>
          <p:spPr bwMode="auto">
            <a:xfrm>
              <a:off x="4248150" y="5819775"/>
              <a:ext cx="166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3940175" y="4586288"/>
              <a:ext cx="2311400" cy="665162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5603875" y="4738688"/>
              <a:ext cx="461963" cy="3698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" name="Oval 96"/>
            <p:cNvSpPr>
              <a:spLocks noChangeArrowheads="1"/>
            </p:cNvSpPr>
            <p:nvPr/>
          </p:nvSpPr>
          <p:spPr bwMode="auto">
            <a:xfrm>
              <a:off x="4772025" y="4738688"/>
              <a:ext cx="93663" cy="936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Oval 97"/>
            <p:cNvSpPr>
              <a:spLocks noChangeArrowheads="1"/>
            </p:cNvSpPr>
            <p:nvPr/>
          </p:nvSpPr>
          <p:spPr bwMode="auto">
            <a:xfrm>
              <a:off x="4772025" y="5016500"/>
              <a:ext cx="93663" cy="920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" name="Oval 98"/>
            <p:cNvSpPr>
              <a:spLocks noChangeArrowheads="1"/>
            </p:cNvSpPr>
            <p:nvPr/>
          </p:nvSpPr>
          <p:spPr bwMode="auto">
            <a:xfrm>
              <a:off x="4957763" y="4738688"/>
              <a:ext cx="92075" cy="936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" name="Oval 99"/>
            <p:cNvSpPr>
              <a:spLocks noChangeArrowheads="1"/>
            </p:cNvSpPr>
            <p:nvPr/>
          </p:nvSpPr>
          <p:spPr bwMode="auto">
            <a:xfrm>
              <a:off x="4957763" y="5016500"/>
              <a:ext cx="92075" cy="920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" name="Oval 100"/>
            <p:cNvSpPr>
              <a:spLocks noChangeArrowheads="1"/>
            </p:cNvSpPr>
            <p:nvPr/>
          </p:nvSpPr>
          <p:spPr bwMode="auto">
            <a:xfrm>
              <a:off x="5141913" y="4741863"/>
              <a:ext cx="92075" cy="920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" name="Oval 101"/>
            <p:cNvSpPr>
              <a:spLocks noChangeArrowheads="1"/>
            </p:cNvSpPr>
            <p:nvPr/>
          </p:nvSpPr>
          <p:spPr bwMode="auto">
            <a:xfrm>
              <a:off x="5141913" y="5018088"/>
              <a:ext cx="92075" cy="936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" name="Oval 102"/>
            <p:cNvSpPr>
              <a:spLocks noChangeArrowheads="1"/>
            </p:cNvSpPr>
            <p:nvPr/>
          </p:nvSpPr>
          <p:spPr bwMode="auto">
            <a:xfrm>
              <a:off x="5327650" y="4741863"/>
              <a:ext cx="92075" cy="920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Oval 103"/>
            <p:cNvSpPr>
              <a:spLocks noChangeArrowheads="1"/>
            </p:cNvSpPr>
            <p:nvPr/>
          </p:nvSpPr>
          <p:spPr bwMode="auto">
            <a:xfrm>
              <a:off x="5327650" y="5018088"/>
              <a:ext cx="92075" cy="936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" name="Rectangle 104"/>
            <p:cNvSpPr>
              <a:spLocks noChangeArrowheads="1"/>
            </p:cNvSpPr>
            <p:nvPr/>
          </p:nvSpPr>
          <p:spPr bwMode="auto">
            <a:xfrm>
              <a:off x="4125913" y="4738688"/>
              <a:ext cx="461962" cy="3698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" name="Group 105"/>
            <p:cNvGrpSpPr>
              <a:grpSpLocks/>
            </p:cNvGrpSpPr>
            <p:nvPr/>
          </p:nvGrpSpPr>
          <p:grpSpPr bwMode="auto">
            <a:xfrm>
              <a:off x="3201988" y="4583113"/>
              <a:ext cx="742950" cy="1408112"/>
              <a:chOff x="2797" y="5748"/>
              <a:chExt cx="1039" cy="1901"/>
            </a:xfrm>
          </p:grpSpPr>
          <p:sp>
            <p:nvSpPr>
              <p:cNvPr id="453" name="Rectangle 106"/>
              <p:cNvSpPr>
                <a:spLocks noChangeArrowheads="1"/>
              </p:cNvSpPr>
              <p:nvPr/>
            </p:nvSpPr>
            <p:spPr bwMode="auto">
              <a:xfrm>
                <a:off x="2797" y="5748"/>
                <a:ext cx="1039" cy="1901"/>
              </a:xfrm>
              <a:prstGeom prst="rect">
                <a:avLst/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Rectangle 107"/>
              <p:cNvSpPr>
                <a:spLocks noChangeArrowheads="1"/>
              </p:cNvSpPr>
              <p:nvPr/>
            </p:nvSpPr>
            <p:spPr bwMode="auto">
              <a:xfrm>
                <a:off x="2951" y="5890"/>
                <a:ext cx="720" cy="1629"/>
              </a:xfrm>
              <a:prstGeom prst="rect">
                <a:avLst/>
              </a:prstGeom>
              <a:solidFill>
                <a:srgbClr val="76923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AutoShape 108"/>
              <p:cNvSpPr>
                <a:spLocks noChangeShapeType="1"/>
              </p:cNvSpPr>
              <p:nvPr/>
            </p:nvSpPr>
            <p:spPr bwMode="auto">
              <a:xfrm>
                <a:off x="3069" y="6185"/>
                <a:ext cx="4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AutoShape 109"/>
              <p:cNvSpPr>
                <a:spLocks noChangeShapeType="1"/>
              </p:cNvSpPr>
              <p:nvPr/>
            </p:nvSpPr>
            <p:spPr bwMode="auto">
              <a:xfrm>
                <a:off x="3069" y="6281"/>
                <a:ext cx="4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AutoShape 110"/>
              <p:cNvSpPr>
                <a:spLocks noChangeShapeType="1"/>
              </p:cNvSpPr>
              <p:nvPr/>
            </p:nvSpPr>
            <p:spPr bwMode="auto">
              <a:xfrm>
                <a:off x="3069" y="6389"/>
                <a:ext cx="4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AutoShape 111"/>
              <p:cNvSpPr>
                <a:spLocks noChangeShapeType="1"/>
              </p:cNvSpPr>
              <p:nvPr/>
            </p:nvSpPr>
            <p:spPr bwMode="auto">
              <a:xfrm>
                <a:off x="3069" y="6497"/>
                <a:ext cx="4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" name="Group 112"/>
            <p:cNvGrpSpPr>
              <a:grpSpLocks/>
            </p:cNvGrpSpPr>
            <p:nvPr/>
          </p:nvGrpSpPr>
          <p:grpSpPr bwMode="auto">
            <a:xfrm>
              <a:off x="2462213" y="4583113"/>
              <a:ext cx="742950" cy="1408112"/>
              <a:chOff x="2797" y="5748"/>
              <a:chExt cx="1039" cy="1901"/>
            </a:xfrm>
          </p:grpSpPr>
          <p:sp>
            <p:nvSpPr>
              <p:cNvPr id="460" name="Rectangle 113"/>
              <p:cNvSpPr>
                <a:spLocks noChangeArrowheads="1"/>
              </p:cNvSpPr>
              <p:nvPr/>
            </p:nvSpPr>
            <p:spPr bwMode="auto">
              <a:xfrm>
                <a:off x="2797" y="5748"/>
                <a:ext cx="1039" cy="1901"/>
              </a:xfrm>
              <a:prstGeom prst="rect">
                <a:avLst/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Rectangle 114"/>
              <p:cNvSpPr>
                <a:spLocks noChangeArrowheads="1"/>
              </p:cNvSpPr>
              <p:nvPr/>
            </p:nvSpPr>
            <p:spPr bwMode="auto">
              <a:xfrm>
                <a:off x="2951" y="5890"/>
                <a:ext cx="720" cy="1629"/>
              </a:xfrm>
              <a:prstGeom prst="rect">
                <a:avLst/>
              </a:prstGeom>
              <a:solidFill>
                <a:srgbClr val="76923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AutoShape 115"/>
              <p:cNvSpPr>
                <a:spLocks noChangeShapeType="1"/>
              </p:cNvSpPr>
              <p:nvPr/>
            </p:nvSpPr>
            <p:spPr bwMode="auto">
              <a:xfrm>
                <a:off x="3069" y="6185"/>
                <a:ext cx="4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AutoShape 116"/>
              <p:cNvSpPr>
                <a:spLocks noChangeShapeType="1"/>
              </p:cNvSpPr>
              <p:nvPr/>
            </p:nvSpPr>
            <p:spPr bwMode="auto">
              <a:xfrm>
                <a:off x="3069" y="6281"/>
                <a:ext cx="4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AutoShape 117"/>
              <p:cNvSpPr>
                <a:spLocks noChangeShapeType="1"/>
              </p:cNvSpPr>
              <p:nvPr/>
            </p:nvSpPr>
            <p:spPr bwMode="auto">
              <a:xfrm>
                <a:off x="3069" y="6389"/>
                <a:ext cx="4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AutoShape 118"/>
              <p:cNvSpPr>
                <a:spLocks noChangeShapeType="1"/>
              </p:cNvSpPr>
              <p:nvPr/>
            </p:nvSpPr>
            <p:spPr bwMode="auto">
              <a:xfrm>
                <a:off x="3069" y="6497"/>
                <a:ext cx="49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7" name="Group 77"/>
          <p:cNvGrpSpPr>
            <a:grpSpLocks noChangeAspect="1"/>
          </p:cNvGrpSpPr>
          <p:nvPr/>
        </p:nvGrpSpPr>
        <p:grpSpPr bwMode="auto">
          <a:xfrm>
            <a:off x="6881812" y="2777938"/>
            <a:ext cx="128588" cy="574862"/>
            <a:chOff x="1648" y="1152"/>
            <a:chExt cx="560" cy="2496"/>
          </a:xfrm>
        </p:grpSpPr>
        <p:sp>
          <p:nvSpPr>
            <p:cNvPr id="468" name="Line 78"/>
            <p:cNvSpPr>
              <a:spLocks noChangeShapeType="1"/>
            </p:cNvSpPr>
            <p:nvPr/>
          </p:nvSpPr>
          <p:spPr bwMode="auto">
            <a:xfrm flipH="1">
              <a:off x="1824" y="2544"/>
              <a:ext cx="14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Line 79"/>
            <p:cNvSpPr>
              <a:spLocks noChangeShapeType="1"/>
            </p:cNvSpPr>
            <p:nvPr/>
          </p:nvSpPr>
          <p:spPr bwMode="auto">
            <a:xfrm>
              <a:off x="1968" y="2544"/>
              <a:ext cx="14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Line 80"/>
            <p:cNvSpPr>
              <a:spLocks noChangeShapeType="1"/>
            </p:cNvSpPr>
            <p:nvPr/>
          </p:nvSpPr>
          <p:spPr bwMode="auto">
            <a:xfrm flipV="1">
              <a:off x="1968" y="177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81"/>
            <p:cNvSpPr>
              <a:spLocks noChangeShapeType="1"/>
            </p:cNvSpPr>
            <p:nvPr/>
          </p:nvSpPr>
          <p:spPr bwMode="auto">
            <a:xfrm>
              <a:off x="1968" y="177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Line 82"/>
            <p:cNvSpPr>
              <a:spLocks noChangeShapeType="1"/>
            </p:cNvSpPr>
            <p:nvPr/>
          </p:nvSpPr>
          <p:spPr bwMode="auto">
            <a:xfrm>
              <a:off x="2208" y="20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0" name="Group 83"/>
            <p:cNvGrpSpPr>
              <a:grpSpLocks/>
            </p:cNvGrpSpPr>
            <p:nvPr/>
          </p:nvGrpSpPr>
          <p:grpSpPr bwMode="auto">
            <a:xfrm flipH="1">
              <a:off x="1728" y="1776"/>
              <a:ext cx="240" cy="672"/>
              <a:chOff x="2064" y="1872"/>
              <a:chExt cx="240" cy="672"/>
            </a:xfrm>
          </p:grpSpPr>
          <p:sp>
            <p:nvSpPr>
              <p:cNvPr id="477" name="Line 84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Line 85"/>
              <p:cNvSpPr>
                <a:spLocks noChangeShapeType="1"/>
              </p:cNvSpPr>
              <p:nvPr/>
            </p:nvSpPr>
            <p:spPr bwMode="auto">
              <a:xfrm>
                <a:off x="2304" y="211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4" name="Line 86"/>
            <p:cNvSpPr>
              <a:spLocks noChangeShapeType="1"/>
            </p:cNvSpPr>
            <p:nvPr/>
          </p:nvSpPr>
          <p:spPr bwMode="auto">
            <a:xfrm flipV="1">
              <a:off x="1968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Oval 87"/>
            <p:cNvSpPr>
              <a:spLocks noChangeArrowheads="1"/>
            </p:cNvSpPr>
            <p:nvPr/>
          </p:nvSpPr>
          <p:spPr bwMode="auto">
            <a:xfrm>
              <a:off x="1776" y="1152"/>
              <a:ext cx="384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Line 88"/>
            <p:cNvSpPr>
              <a:spLocks noChangeShapeType="1"/>
            </p:cNvSpPr>
            <p:nvPr/>
          </p:nvSpPr>
          <p:spPr bwMode="auto">
            <a:xfrm flipH="1">
              <a:off x="1648" y="12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9" name="Line 19"/>
          <p:cNvSpPr>
            <a:spLocks noChangeShapeType="1"/>
          </p:cNvSpPr>
          <p:nvPr/>
        </p:nvSpPr>
        <p:spPr bwMode="auto">
          <a:xfrm flipV="1">
            <a:off x="6705600" y="1752600"/>
            <a:ext cx="1905000" cy="25400"/>
          </a:xfrm>
          <a:prstGeom prst="line">
            <a:avLst/>
          </a:prstGeom>
          <a:noFill/>
          <a:ln w="76200">
            <a:pattFill prst="lgConfetti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" name="Line 20"/>
          <p:cNvSpPr>
            <a:spLocks noChangeShapeType="1"/>
          </p:cNvSpPr>
          <p:nvPr/>
        </p:nvSpPr>
        <p:spPr bwMode="auto">
          <a:xfrm>
            <a:off x="7038975" y="1371600"/>
            <a:ext cx="0" cy="4297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" name="Line 20"/>
          <p:cNvSpPr>
            <a:spLocks noChangeShapeType="1"/>
          </p:cNvSpPr>
          <p:nvPr/>
        </p:nvSpPr>
        <p:spPr bwMode="auto">
          <a:xfrm>
            <a:off x="7496175" y="1371600"/>
            <a:ext cx="0" cy="4297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2" name="Line 20"/>
          <p:cNvSpPr>
            <a:spLocks noChangeShapeType="1"/>
          </p:cNvSpPr>
          <p:nvPr/>
        </p:nvSpPr>
        <p:spPr bwMode="auto">
          <a:xfrm>
            <a:off x="7943850" y="1371600"/>
            <a:ext cx="0" cy="4297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" name="Line 20"/>
          <p:cNvSpPr>
            <a:spLocks noChangeShapeType="1"/>
          </p:cNvSpPr>
          <p:nvPr/>
        </p:nvSpPr>
        <p:spPr bwMode="auto">
          <a:xfrm>
            <a:off x="8353425" y="1371600"/>
            <a:ext cx="0" cy="4297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2" name="Group 232"/>
          <p:cNvGrpSpPr/>
          <p:nvPr/>
        </p:nvGrpSpPr>
        <p:grpSpPr>
          <a:xfrm>
            <a:off x="5859780" y="2286000"/>
            <a:ext cx="388620" cy="138176"/>
            <a:chOff x="838200" y="5291074"/>
            <a:chExt cx="388620" cy="138176"/>
          </a:xfrm>
        </p:grpSpPr>
        <p:sp>
          <p:nvSpPr>
            <p:cNvPr id="203" name="AutoShape 88"/>
            <p:cNvSpPr>
              <a:spLocks noChangeAspect="1" noChangeArrowheads="1"/>
            </p:cNvSpPr>
            <p:nvPr/>
          </p:nvSpPr>
          <p:spPr bwMode="auto">
            <a:xfrm>
              <a:off x="838200" y="5346192"/>
              <a:ext cx="64008" cy="6400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89"/>
            <p:cNvSpPr>
              <a:spLocks noChangeAspect="1" noChangeArrowheads="1"/>
            </p:cNvSpPr>
            <p:nvPr/>
          </p:nvSpPr>
          <p:spPr bwMode="auto">
            <a:xfrm>
              <a:off x="902208" y="5346192"/>
              <a:ext cx="64008" cy="6400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90"/>
            <p:cNvSpPr>
              <a:spLocks noChangeAspect="1" noChangeArrowheads="1"/>
            </p:cNvSpPr>
            <p:nvPr/>
          </p:nvSpPr>
          <p:spPr bwMode="auto">
            <a:xfrm>
              <a:off x="966216" y="5346192"/>
              <a:ext cx="64008" cy="6400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AutoShape 91"/>
            <p:cNvSpPr>
              <a:spLocks noChangeAspect="1" noChangeArrowheads="1"/>
            </p:cNvSpPr>
            <p:nvPr/>
          </p:nvSpPr>
          <p:spPr bwMode="auto">
            <a:xfrm>
              <a:off x="1030224" y="5346192"/>
              <a:ext cx="64008" cy="6400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AutoShape 92"/>
            <p:cNvSpPr>
              <a:spLocks noChangeAspect="1" noChangeArrowheads="1"/>
            </p:cNvSpPr>
            <p:nvPr/>
          </p:nvSpPr>
          <p:spPr bwMode="auto">
            <a:xfrm>
              <a:off x="1094232" y="5346192"/>
              <a:ext cx="64008" cy="6400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AutoShape 93"/>
            <p:cNvSpPr>
              <a:spLocks noChangeAspect="1" noChangeArrowheads="1"/>
            </p:cNvSpPr>
            <p:nvPr/>
          </p:nvSpPr>
          <p:spPr bwMode="auto">
            <a:xfrm>
              <a:off x="1158240" y="5346192"/>
              <a:ext cx="64008" cy="6400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AutoShape 94"/>
            <p:cNvSpPr>
              <a:spLocks noChangeAspect="1" noChangeArrowheads="1"/>
            </p:cNvSpPr>
            <p:nvPr/>
          </p:nvSpPr>
          <p:spPr bwMode="auto">
            <a:xfrm>
              <a:off x="869315" y="5291074"/>
              <a:ext cx="64008" cy="6400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AutoShape 95"/>
            <p:cNvSpPr>
              <a:spLocks noChangeAspect="1" noChangeArrowheads="1"/>
            </p:cNvSpPr>
            <p:nvPr/>
          </p:nvSpPr>
          <p:spPr bwMode="auto">
            <a:xfrm>
              <a:off x="931545" y="5291963"/>
              <a:ext cx="64008" cy="6400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AutoShape 96"/>
            <p:cNvSpPr>
              <a:spLocks noChangeAspect="1" noChangeArrowheads="1"/>
            </p:cNvSpPr>
            <p:nvPr/>
          </p:nvSpPr>
          <p:spPr bwMode="auto">
            <a:xfrm>
              <a:off x="995553" y="5291074"/>
              <a:ext cx="64008" cy="6400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AutoShape 97"/>
            <p:cNvSpPr>
              <a:spLocks noChangeAspect="1" noChangeArrowheads="1"/>
            </p:cNvSpPr>
            <p:nvPr/>
          </p:nvSpPr>
          <p:spPr bwMode="auto">
            <a:xfrm>
              <a:off x="1059561" y="5291074"/>
              <a:ext cx="64008" cy="6400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AutoShape 98"/>
            <p:cNvSpPr>
              <a:spLocks noChangeAspect="1" noChangeArrowheads="1"/>
            </p:cNvSpPr>
            <p:nvPr/>
          </p:nvSpPr>
          <p:spPr bwMode="auto">
            <a:xfrm>
              <a:off x="1125347" y="5291074"/>
              <a:ext cx="64008" cy="6400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" name="Group 42"/>
            <p:cNvGrpSpPr>
              <a:grpSpLocks noChangeAspect="1"/>
            </p:cNvGrpSpPr>
            <p:nvPr/>
          </p:nvGrpSpPr>
          <p:grpSpPr bwMode="auto">
            <a:xfrm>
              <a:off x="838200" y="5299710"/>
              <a:ext cx="388620" cy="129540"/>
              <a:chOff x="480" y="528"/>
              <a:chExt cx="864" cy="288"/>
            </a:xfrm>
          </p:grpSpPr>
          <p:sp>
            <p:nvSpPr>
              <p:cNvPr id="230" name="Line 43"/>
              <p:cNvSpPr>
                <a:spLocks noChangeAspect="1" noChangeShapeType="1"/>
              </p:cNvSpPr>
              <p:nvPr/>
            </p:nvSpPr>
            <p:spPr bwMode="auto">
              <a:xfrm>
                <a:off x="480" y="5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44"/>
              <p:cNvSpPr>
                <a:spLocks noChangeAspect="1" noChangeShapeType="1"/>
              </p:cNvSpPr>
              <p:nvPr/>
            </p:nvSpPr>
            <p:spPr bwMode="auto">
              <a:xfrm>
                <a:off x="1344" y="5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45"/>
              <p:cNvSpPr>
                <a:spLocks noChangeAspect="1" noChangeShapeType="1"/>
              </p:cNvSpPr>
              <p:nvPr/>
            </p:nvSpPr>
            <p:spPr bwMode="auto">
              <a:xfrm>
                <a:off x="480" y="816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4" name="Group 44"/>
          <p:cNvGrpSpPr>
            <a:grpSpLocks noChangeAspect="1"/>
          </p:cNvGrpSpPr>
          <p:nvPr/>
        </p:nvGrpSpPr>
        <p:grpSpPr bwMode="auto">
          <a:xfrm>
            <a:off x="699541" y="4953000"/>
            <a:ext cx="1066800" cy="450449"/>
            <a:chOff x="2665" y="1895"/>
            <a:chExt cx="899" cy="379"/>
          </a:xfrm>
        </p:grpSpPr>
        <p:sp>
          <p:nvSpPr>
            <p:cNvPr id="259" name="Rectangle 45"/>
            <p:cNvSpPr>
              <a:spLocks noChangeAspect="1" noChangeArrowheads="1"/>
            </p:cNvSpPr>
            <p:nvPr/>
          </p:nvSpPr>
          <p:spPr bwMode="auto">
            <a:xfrm>
              <a:off x="2712" y="1895"/>
              <a:ext cx="355" cy="2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Rectangle 46"/>
            <p:cNvSpPr>
              <a:spLocks noChangeAspect="1" noChangeArrowheads="1"/>
            </p:cNvSpPr>
            <p:nvPr/>
          </p:nvSpPr>
          <p:spPr bwMode="auto">
            <a:xfrm>
              <a:off x="3328" y="1966"/>
              <a:ext cx="213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Rectangle 47"/>
            <p:cNvSpPr>
              <a:spLocks noChangeAspect="1" noChangeArrowheads="1"/>
            </p:cNvSpPr>
            <p:nvPr/>
          </p:nvSpPr>
          <p:spPr bwMode="auto">
            <a:xfrm>
              <a:off x="3067" y="2014"/>
              <a:ext cx="261" cy="1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Rectangle 48"/>
            <p:cNvSpPr>
              <a:spLocks noChangeAspect="1" noChangeArrowheads="1"/>
            </p:cNvSpPr>
            <p:nvPr/>
          </p:nvSpPr>
          <p:spPr bwMode="auto">
            <a:xfrm>
              <a:off x="2665" y="2132"/>
              <a:ext cx="899" cy="1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4" name="Rectangle 263"/>
          <p:cNvSpPr/>
          <p:nvPr/>
        </p:nvSpPr>
        <p:spPr>
          <a:xfrm>
            <a:off x="1842541" y="3505200"/>
            <a:ext cx="2286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AutoShape 21"/>
          <p:cNvSpPr>
            <a:spLocks noChangeArrowheads="1"/>
          </p:cNvSpPr>
          <p:nvPr/>
        </p:nvSpPr>
        <p:spPr bwMode="auto">
          <a:xfrm>
            <a:off x="1051966" y="3505200"/>
            <a:ext cx="609600" cy="151143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A5A5A5">
                  <a:gamma/>
                  <a:tint val="20000"/>
                  <a:invGamma/>
                </a:srgbClr>
              </a:gs>
              <a:gs pos="100000">
                <a:srgbClr val="A5A5A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" name="AutoShape 22"/>
          <p:cNvSpPr>
            <a:spLocks noChangeArrowheads="1"/>
          </p:cNvSpPr>
          <p:nvPr/>
        </p:nvSpPr>
        <p:spPr bwMode="auto">
          <a:xfrm>
            <a:off x="1204095" y="4629150"/>
            <a:ext cx="276496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79646">
                  <a:gamma/>
                  <a:tint val="20000"/>
                  <a:invGamma/>
                </a:srgbClr>
              </a:gs>
              <a:gs pos="100000">
                <a:srgbClr val="F7964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" name="AutoShape 88"/>
          <p:cNvSpPr>
            <a:spLocks noChangeAspect="1" noChangeArrowheads="1"/>
          </p:cNvSpPr>
          <p:nvPr/>
        </p:nvSpPr>
        <p:spPr bwMode="auto">
          <a:xfrm>
            <a:off x="3888105" y="1845818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AutoShape 89"/>
          <p:cNvSpPr>
            <a:spLocks noChangeAspect="1" noChangeArrowheads="1"/>
          </p:cNvSpPr>
          <p:nvPr/>
        </p:nvSpPr>
        <p:spPr bwMode="auto">
          <a:xfrm>
            <a:off x="3952113" y="1845818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AutoShape 90"/>
          <p:cNvSpPr>
            <a:spLocks noChangeAspect="1" noChangeArrowheads="1"/>
          </p:cNvSpPr>
          <p:nvPr/>
        </p:nvSpPr>
        <p:spPr bwMode="auto">
          <a:xfrm>
            <a:off x="4016121" y="1845818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AutoShape 91"/>
          <p:cNvSpPr>
            <a:spLocks noChangeAspect="1" noChangeArrowheads="1"/>
          </p:cNvSpPr>
          <p:nvPr/>
        </p:nvSpPr>
        <p:spPr bwMode="auto">
          <a:xfrm>
            <a:off x="4080129" y="1845818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AutoShape 92"/>
          <p:cNvSpPr>
            <a:spLocks noChangeAspect="1" noChangeArrowheads="1"/>
          </p:cNvSpPr>
          <p:nvPr/>
        </p:nvSpPr>
        <p:spPr bwMode="auto">
          <a:xfrm>
            <a:off x="4144137" y="1845818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AutoShape 93"/>
          <p:cNvSpPr>
            <a:spLocks noChangeAspect="1" noChangeArrowheads="1"/>
          </p:cNvSpPr>
          <p:nvPr/>
        </p:nvSpPr>
        <p:spPr bwMode="auto">
          <a:xfrm>
            <a:off x="4208145" y="1845818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94"/>
          <p:cNvSpPr>
            <a:spLocks noChangeAspect="1" noChangeArrowheads="1"/>
          </p:cNvSpPr>
          <p:nvPr/>
        </p:nvSpPr>
        <p:spPr bwMode="auto">
          <a:xfrm>
            <a:off x="3919220" y="1790700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95"/>
          <p:cNvSpPr>
            <a:spLocks noChangeAspect="1" noChangeArrowheads="1"/>
          </p:cNvSpPr>
          <p:nvPr/>
        </p:nvSpPr>
        <p:spPr bwMode="auto">
          <a:xfrm>
            <a:off x="3981450" y="1791589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96"/>
          <p:cNvSpPr>
            <a:spLocks noChangeAspect="1" noChangeArrowheads="1"/>
          </p:cNvSpPr>
          <p:nvPr/>
        </p:nvSpPr>
        <p:spPr bwMode="auto">
          <a:xfrm>
            <a:off x="4045458" y="1790700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97"/>
          <p:cNvSpPr>
            <a:spLocks noChangeAspect="1" noChangeArrowheads="1"/>
          </p:cNvSpPr>
          <p:nvPr/>
        </p:nvSpPr>
        <p:spPr bwMode="auto">
          <a:xfrm>
            <a:off x="4109466" y="1790700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98"/>
          <p:cNvSpPr>
            <a:spLocks noChangeAspect="1" noChangeArrowheads="1"/>
          </p:cNvSpPr>
          <p:nvPr/>
        </p:nvSpPr>
        <p:spPr bwMode="auto">
          <a:xfrm>
            <a:off x="4175252" y="1790700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7" name="Group 42"/>
          <p:cNvGrpSpPr>
            <a:grpSpLocks noChangeAspect="1"/>
          </p:cNvGrpSpPr>
          <p:nvPr/>
        </p:nvGrpSpPr>
        <p:grpSpPr bwMode="auto">
          <a:xfrm>
            <a:off x="3886200" y="1794510"/>
            <a:ext cx="388620" cy="129540"/>
            <a:chOff x="480" y="528"/>
            <a:chExt cx="864" cy="288"/>
          </a:xfrm>
        </p:grpSpPr>
        <p:sp>
          <p:nvSpPr>
            <p:cNvPr id="315" name="Line 43"/>
            <p:cNvSpPr>
              <a:spLocks noChangeAspect="1" noChangeShapeType="1"/>
            </p:cNvSpPr>
            <p:nvPr/>
          </p:nvSpPr>
          <p:spPr bwMode="auto">
            <a:xfrm>
              <a:off x="480" y="52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44"/>
            <p:cNvSpPr>
              <a:spLocks noChangeAspect="1" noChangeShapeType="1"/>
            </p:cNvSpPr>
            <p:nvPr/>
          </p:nvSpPr>
          <p:spPr bwMode="auto">
            <a:xfrm>
              <a:off x="1344" y="52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45"/>
            <p:cNvSpPr>
              <a:spLocks noChangeAspect="1" noChangeShapeType="1"/>
            </p:cNvSpPr>
            <p:nvPr/>
          </p:nvSpPr>
          <p:spPr bwMode="auto">
            <a:xfrm>
              <a:off x="480" y="816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" name="Group 41"/>
          <p:cNvGrpSpPr>
            <a:grpSpLocks noChangeAspect="1"/>
          </p:cNvGrpSpPr>
          <p:nvPr/>
        </p:nvGrpSpPr>
        <p:grpSpPr bwMode="auto">
          <a:xfrm>
            <a:off x="685800" y="3962400"/>
            <a:ext cx="352076" cy="176293"/>
            <a:chOff x="2256" y="1440"/>
            <a:chExt cx="1728" cy="864"/>
          </a:xfrm>
        </p:grpSpPr>
        <p:sp>
          <p:nvSpPr>
            <p:cNvPr id="321" name="Rectangle 42"/>
            <p:cNvSpPr>
              <a:spLocks noChangeAspect="1" noChangeArrowheads="1"/>
            </p:cNvSpPr>
            <p:nvPr/>
          </p:nvSpPr>
          <p:spPr bwMode="auto">
            <a:xfrm>
              <a:off x="2256" y="1440"/>
              <a:ext cx="1728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Rectangle 43" descr="Light vertical"/>
            <p:cNvSpPr>
              <a:spLocks noChangeAspect="1" noChangeArrowheads="1"/>
            </p:cNvSpPr>
            <p:nvPr/>
          </p:nvSpPr>
          <p:spPr bwMode="auto">
            <a:xfrm>
              <a:off x="2400" y="1584"/>
              <a:ext cx="1440" cy="576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" name="Group 49"/>
          <p:cNvGrpSpPr>
            <a:grpSpLocks noChangeAspect="1"/>
          </p:cNvGrpSpPr>
          <p:nvPr/>
        </p:nvGrpSpPr>
        <p:grpSpPr bwMode="auto">
          <a:xfrm>
            <a:off x="2005012" y="3972787"/>
            <a:ext cx="370929" cy="184955"/>
            <a:chOff x="3410" y="4946"/>
            <a:chExt cx="549" cy="274"/>
          </a:xfrm>
        </p:grpSpPr>
        <p:sp>
          <p:nvSpPr>
            <p:cNvPr id="326" name="Rectangle 50"/>
            <p:cNvSpPr>
              <a:spLocks noChangeAspect="1" noChangeArrowheads="1"/>
            </p:cNvSpPr>
            <p:nvPr/>
          </p:nvSpPr>
          <p:spPr bwMode="auto">
            <a:xfrm>
              <a:off x="3410" y="4946"/>
              <a:ext cx="549" cy="27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Rectangle 51" descr="Light vertical"/>
            <p:cNvSpPr>
              <a:spLocks noChangeAspect="1" noChangeArrowheads="1"/>
            </p:cNvSpPr>
            <p:nvPr/>
          </p:nvSpPr>
          <p:spPr bwMode="auto">
            <a:xfrm>
              <a:off x="3456" y="4992"/>
              <a:ext cx="457" cy="182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0" name="Group 41"/>
          <p:cNvGrpSpPr>
            <a:grpSpLocks noChangeAspect="1"/>
          </p:cNvGrpSpPr>
          <p:nvPr/>
        </p:nvGrpSpPr>
        <p:grpSpPr bwMode="auto">
          <a:xfrm>
            <a:off x="2743200" y="2209800"/>
            <a:ext cx="352076" cy="176293"/>
            <a:chOff x="2256" y="1440"/>
            <a:chExt cx="1728" cy="864"/>
          </a:xfrm>
        </p:grpSpPr>
        <p:sp>
          <p:nvSpPr>
            <p:cNvPr id="329" name="Rectangle 42"/>
            <p:cNvSpPr>
              <a:spLocks noChangeAspect="1" noChangeArrowheads="1"/>
            </p:cNvSpPr>
            <p:nvPr/>
          </p:nvSpPr>
          <p:spPr bwMode="auto">
            <a:xfrm>
              <a:off x="2256" y="1440"/>
              <a:ext cx="1728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" name="Rectangle 43" descr="Light vertical"/>
            <p:cNvSpPr>
              <a:spLocks noChangeAspect="1" noChangeArrowheads="1"/>
            </p:cNvSpPr>
            <p:nvPr/>
          </p:nvSpPr>
          <p:spPr bwMode="auto">
            <a:xfrm>
              <a:off x="2400" y="1584"/>
              <a:ext cx="1440" cy="576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5" name="Group 49"/>
          <p:cNvGrpSpPr>
            <a:grpSpLocks noChangeAspect="1"/>
          </p:cNvGrpSpPr>
          <p:nvPr/>
        </p:nvGrpSpPr>
        <p:grpSpPr bwMode="auto">
          <a:xfrm>
            <a:off x="4048671" y="2220187"/>
            <a:ext cx="370929" cy="184955"/>
            <a:chOff x="3410" y="4946"/>
            <a:chExt cx="549" cy="274"/>
          </a:xfrm>
        </p:grpSpPr>
        <p:sp>
          <p:nvSpPr>
            <p:cNvPr id="332" name="Rectangle 50"/>
            <p:cNvSpPr>
              <a:spLocks noChangeAspect="1" noChangeArrowheads="1"/>
            </p:cNvSpPr>
            <p:nvPr/>
          </p:nvSpPr>
          <p:spPr bwMode="auto">
            <a:xfrm>
              <a:off x="3410" y="4946"/>
              <a:ext cx="549" cy="27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" name="Rectangle 51" descr="Light vertical"/>
            <p:cNvSpPr>
              <a:spLocks noChangeAspect="1" noChangeArrowheads="1"/>
            </p:cNvSpPr>
            <p:nvPr/>
          </p:nvSpPr>
          <p:spPr bwMode="auto">
            <a:xfrm>
              <a:off x="3456" y="4992"/>
              <a:ext cx="457" cy="182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" name="Group 41"/>
          <p:cNvGrpSpPr>
            <a:grpSpLocks noChangeAspect="1"/>
          </p:cNvGrpSpPr>
          <p:nvPr/>
        </p:nvGrpSpPr>
        <p:grpSpPr bwMode="auto">
          <a:xfrm>
            <a:off x="6781800" y="1905000"/>
            <a:ext cx="352076" cy="176293"/>
            <a:chOff x="2256" y="1440"/>
            <a:chExt cx="1728" cy="864"/>
          </a:xfrm>
        </p:grpSpPr>
        <p:sp>
          <p:nvSpPr>
            <p:cNvPr id="335" name="Rectangle 42"/>
            <p:cNvSpPr>
              <a:spLocks noChangeAspect="1" noChangeArrowheads="1"/>
            </p:cNvSpPr>
            <p:nvPr/>
          </p:nvSpPr>
          <p:spPr bwMode="auto">
            <a:xfrm>
              <a:off x="2256" y="1440"/>
              <a:ext cx="1728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" name="Rectangle 43" descr="Light vertical"/>
            <p:cNvSpPr>
              <a:spLocks noChangeAspect="1" noChangeArrowheads="1"/>
            </p:cNvSpPr>
            <p:nvPr/>
          </p:nvSpPr>
          <p:spPr bwMode="auto">
            <a:xfrm>
              <a:off x="2400" y="1584"/>
              <a:ext cx="1440" cy="576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" name="Group 49"/>
          <p:cNvGrpSpPr>
            <a:grpSpLocks noChangeAspect="1"/>
          </p:cNvGrpSpPr>
          <p:nvPr/>
        </p:nvGrpSpPr>
        <p:grpSpPr bwMode="auto">
          <a:xfrm>
            <a:off x="8163471" y="1915387"/>
            <a:ext cx="370929" cy="184955"/>
            <a:chOff x="3410" y="4946"/>
            <a:chExt cx="549" cy="274"/>
          </a:xfrm>
        </p:grpSpPr>
        <p:sp>
          <p:nvSpPr>
            <p:cNvPr id="338" name="Rectangle 50"/>
            <p:cNvSpPr>
              <a:spLocks noChangeAspect="1" noChangeArrowheads="1"/>
            </p:cNvSpPr>
            <p:nvPr/>
          </p:nvSpPr>
          <p:spPr bwMode="auto">
            <a:xfrm>
              <a:off x="3410" y="4946"/>
              <a:ext cx="549" cy="27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" name="Rectangle 51" descr="Light vertical"/>
            <p:cNvSpPr>
              <a:spLocks noChangeAspect="1" noChangeArrowheads="1"/>
            </p:cNvSpPr>
            <p:nvPr/>
          </p:nvSpPr>
          <p:spPr bwMode="auto">
            <a:xfrm>
              <a:off x="3456" y="4992"/>
              <a:ext cx="457" cy="182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8" name="Group 113"/>
          <p:cNvGrpSpPr>
            <a:grpSpLocks noChangeAspect="1"/>
          </p:cNvGrpSpPr>
          <p:nvPr/>
        </p:nvGrpSpPr>
        <p:grpSpPr bwMode="auto">
          <a:xfrm>
            <a:off x="775741" y="3505200"/>
            <a:ext cx="112713" cy="112713"/>
            <a:chOff x="933" y="1584"/>
            <a:chExt cx="336" cy="336"/>
          </a:xfrm>
        </p:grpSpPr>
        <p:sp>
          <p:nvSpPr>
            <p:cNvPr id="341" name="AutoShape 114"/>
            <p:cNvSpPr>
              <a:spLocks noChangeAspect="1" noChangeArrowheads="1"/>
            </p:cNvSpPr>
            <p:nvPr/>
          </p:nvSpPr>
          <p:spPr bwMode="auto">
            <a:xfrm>
              <a:off x="960" y="1584"/>
              <a:ext cx="288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" name="Line 115"/>
            <p:cNvSpPr>
              <a:spLocks noChangeAspect="1" noChangeShapeType="1"/>
            </p:cNvSpPr>
            <p:nvPr/>
          </p:nvSpPr>
          <p:spPr bwMode="auto">
            <a:xfrm>
              <a:off x="1104" y="1584"/>
              <a:ext cx="0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Rectangle 116"/>
            <p:cNvSpPr>
              <a:spLocks noChangeAspect="1" noChangeArrowheads="1"/>
            </p:cNvSpPr>
            <p:nvPr/>
          </p:nvSpPr>
          <p:spPr bwMode="auto">
            <a:xfrm>
              <a:off x="933" y="1872"/>
              <a:ext cx="33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9" name="Group 113"/>
          <p:cNvGrpSpPr>
            <a:grpSpLocks noChangeAspect="1"/>
          </p:cNvGrpSpPr>
          <p:nvPr/>
        </p:nvGrpSpPr>
        <p:grpSpPr bwMode="auto">
          <a:xfrm>
            <a:off x="1676400" y="1447800"/>
            <a:ext cx="112713" cy="112713"/>
            <a:chOff x="933" y="1584"/>
            <a:chExt cx="336" cy="336"/>
          </a:xfrm>
        </p:grpSpPr>
        <p:sp>
          <p:nvSpPr>
            <p:cNvPr id="345" name="AutoShape 114"/>
            <p:cNvSpPr>
              <a:spLocks noChangeAspect="1" noChangeArrowheads="1"/>
            </p:cNvSpPr>
            <p:nvPr/>
          </p:nvSpPr>
          <p:spPr bwMode="auto">
            <a:xfrm>
              <a:off x="960" y="1584"/>
              <a:ext cx="288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" name="Line 115"/>
            <p:cNvSpPr>
              <a:spLocks noChangeAspect="1" noChangeShapeType="1"/>
            </p:cNvSpPr>
            <p:nvPr/>
          </p:nvSpPr>
          <p:spPr bwMode="auto">
            <a:xfrm>
              <a:off x="1104" y="1584"/>
              <a:ext cx="0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Rectangle 116"/>
            <p:cNvSpPr>
              <a:spLocks noChangeAspect="1" noChangeArrowheads="1"/>
            </p:cNvSpPr>
            <p:nvPr/>
          </p:nvSpPr>
          <p:spPr bwMode="auto">
            <a:xfrm>
              <a:off x="933" y="1872"/>
              <a:ext cx="33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0" name="Group 113"/>
          <p:cNvGrpSpPr>
            <a:grpSpLocks noChangeAspect="1"/>
          </p:cNvGrpSpPr>
          <p:nvPr/>
        </p:nvGrpSpPr>
        <p:grpSpPr bwMode="auto">
          <a:xfrm>
            <a:off x="3505200" y="1447800"/>
            <a:ext cx="112713" cy="112713"/>
            <a:chOff x="933" y="1584"/>
            <a:chExt cx="336" cy="336"/>
          </a:xfrm>
        </p:grpSpPr>
        <p:sp>
          <p:nvSpPr>
            <p:cNvPr id="349" name="AutoShape 114"/>
            <p:cNvSpPr>
              <a:spLocks noChangeAspect="1" noChangeArrowheads="1"/>
            </p:cNvSpPr>
            <p:nvPr/>
          </p:nvSpPr>
          <p:spPr bwMode="auto">
            <a:xfrm>
              <a:off x="960" y="1584"/>
              <a:ext cx="288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Line 115"/>
            <p:cNvSpPr>
              <a:spLocks noChangeAspect="1" noChangeShapeType="1"/>
            </p:cNvSpPr>
            <p:nvPr/>
          </p:nvSpPr>
          <p:spPr bwMode="auto">
            <a:xfrm>
              <a:off x="1104" y="1584"/>
              <a:ext cx="0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Rectangle 116"/>
            <p:cNvSpPr>
              <a:spLocks noChangeAspect="1" noChangeArrowheads="1"/>
            </p:cNvSpPr>
            <p:nvPr/>
          </p:nvSpPr>
          <p:spPr bwMode="auto">
            <a:xfrm>
              <a:off x="933" y="1872"/>
              <a:ext cx="33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1" name="Group 113"/>
          <p:cNvGrpSpPr>
            <a:grpSpLocks noChangeAspect="1"/>
          </p:cNvGrpSpPr>
          <p:nvPr/>
        </p:nvGrpSpPr>
        <p:grpSpPr bwMode="auto">
          <a:xfrm>
            <a:off x="6743388" y="3505200"/>
            <a:ext cx="112713" cy="112713"/>
            <a:chOff x="933" y="1584"/>
            <a:chExt cx="336" cy="336"/>
          </a:xfrm>
        </p:grpSpPr>
        <p:sp>
          <p:nvSpPr>
            <p:cNvPr id="353" name="AutoShape 114"/>
            <p:cNvSpPr>
              <a:spLocks noChangeAspect="1" noChangeArrowheads="1"/>
            </p:cNvSpPr>
            <p:nvPr/>
          </p:nvSpPr>
          <p:spPr bwMode="auto">
            <a:xfrm>
              <a:off x="960" y="1584"/>
              <a:ext cx="288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" name="Line 115"/>
            <p:cNvSpPr>
              <a:spLocks noChangeAspect="1" noChangeShapeType="1"/>
            </p:cNvSpPr>
            <p:nvPr/>
          </p:nvSpPr>
          <p:spPr bwMode="auto">
            <a:xfrm>
              <a:off x="1104" y="1584"/>
              <a:ext cx="0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Rectangle 116"/>
            <p:cNvSpPr>
              <a:spLocks noChangeAspect="1" noChangeArrowheads="1"/>
            </p:cNvSpPr>
            <p:nvPr/>
          </p:nvSpPr>
          <p:spPr bwMode="auto">
            <a:xfrm>
              <a:off x="933" y="1872"/>
              <a:ext cx="33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2" name="Group 113"/>
          <p:cNvGrpSpPr>
            <a:grpSpLocks noChangeAspect="1"/>
          </p:cNvGrpSpPr>
          <p:nvPr/>
        </p:nvGrpSpPr>
        <p:grpSpPr bwMode="auto">
          <a:xfrm>
            <a:off x="3011487" y="3525837"/>
            <a:ext cx="112713" cy="112713"/>
            <a:chOff x="933" y="1584"/>
            <a:chExt cx="336" cy="336"/>
          </a:xfrm>
        </p:grpSpPr>
        <p:sp>
          <p:nvSpPr>
            <p:cNvPr id="357" name="AutoShape 114"/>
            <p:cNvSpPr>
              <a:spLocks noChangeAspect="1" noChangeArrowheads="1"/>
            </p:cNvSpPr>
            <p:nvPr/>
          </p:nvSpPr>
          <p:spPr bwMode="auto">
            <a:xfrm>
              <a:off x="960" y="1584"/>
              <a:ext cx="288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" name="Line 115"/>
            <p:cNvSpPr>
              <a:spLocks noChangeAspect="1" noChangeShapeType="1"/>
            </p:cNvSpPr>
            <p:nvPr/>
          </p:nvSpPr>
          <p:spPr bwMode="auto">
            <a:xfrm>
              <a:off x="1104" y="1584"/>
              <a:ext cx="0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Rectangle 116"/>
            <p:cNvSpPr>
              <a:spLocks noChangeAspect="1" noChangeArrowheads="1"/>
            </p:cNvSpPr>
            <p:nvPr/>
          </p:nvSpPr>
          <p:spPr bwMode="auto">
            <a:xfrm>
              <a:off x="933" y="1872"/>
              <a:ext cx="33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" name="Group 82"/>
          <p:cNvGrpSpPr>
            <a:grpSpLocks noChangeAspect="1"/>
          </p:cNvGrpSpPr>
          <p:nvPr/>
        </p:nvGrpSpPr>
        <p:grpSpPr bwMode="auto">
          <a:xfrm>
            <a:off x="2971800" y="1447800"/>
            <a:ext cx="180975" cy="53862"/>
            <a:chOff x="3456" y="1584"/>
            <a:chExt cx="1632" cy="1296"/>
          </a:xfrm>
        </p:grpSpPr>
        <p:sp>
          <p:nvSpPr>
            <p:cNvPr id="361" name="Oval 83"/>
            <p:cNvSpPr>
              <a:spLocks noChangeAspect="1" noChangeArrowheads="1"/>
            </p:cNvSpPr>
            <p:nvPr/>
          </p:nvSpPr>
          <p:spPr bwMode="auto">
            <a:xfrm>
              <a:off x="4128" y="2592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" name="AutoShape 84"/>
            <p:cNvSpPr>
              <a:spLocks noChangeAspect="1" noChangeArrowheads="1"/>
            </p:cNvSpPr>
            <p:nvPr/>
          </p:nvSpPr>
          <p:spPr bwMode="auto">
            <a:xfrm>
              <a:off x="3456" y="1584"/>
              <a:ext cx="1632" cy="1152"/>
            </a:xfrm>
            <a:custGeom>
              <a:avLst/>
              <a:gdLst>
                <a:gd name="G0" fmla="+- 3250 0 0"/>
                <a:gd name="G1" fmla="+- 21600 0 3250"/>
                <a:gd name="G2" fmla="*/ 3250 1 2"/>
                <a:gd name="G3" fmla="+- 21600 0 G2"/>
                <a:gd name="G4" fmla="+/ 3250 21600 2"/>
                <a:gd name="G5" fmla="+/ G1 0 2"/>
                <a:gd name="G6" fmla="*/ 21600 21600 3250"/>
                <a:gd name="G7" fmla="*/ G6 1 2"/>
                <a:gd name="G8" fmla="+- 21600 0 G7"/>
                <a:gd name="G9" fmla="*/ 21600 1 2"/>
                <a:gd name="G10" fmla="+- 3250 0 G9"/>
                <a:gd name="G11" fmla="?: G10 G8 0"/>
                <a:gd name="G12" fmla="?: G10 G7 21600"/>
                <a:gd name="T0" fmla="*/ 19975 w 21600"/>
                <a:gd name="T1" fmla="*/ 10800 h 21600"/>
                <a:gd name="T2" fmla="*/ 10800 w 21600"/>
                <a:gd name="T3" fmla="*/ 21600 h 21600"/>
                <a:gd name="T4" fmla="*/ 1625 w 21600"/>
                <a:gd name="T5" fmla="*/ 10800 h 21600"/>
                <a:gd name="T6" fmla="*/ 10800 w 21600"/>
                <a:gd name="T7" fmla="*/ 0 h 21600"/>
                <a:gd name="T8" fmla="*/ 3425 w 21600"/>
                <a:gd name="T9" fmla="*/ 3425 h 21600"/>
                <a:gd name="T10" fmla="*/ 18175 w 21600"/>
                <a:gd name="T11" fmla="*/ 181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250" y="21600"/>
                  </a:lnTo>
                  <a:lnTo>
                    <a:pt x="183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" name="Group 82"/>
          <p:cNvGrpSpPr>
            <a:grpSpLocks noChangeAspect="1"/>
          </p:cNvGrpSpPr>
          <p:nvPr/>
        </p:nvGrpSpPr>
        <p:grpSpPr bwMode="auto">
          <a:xfrm>
            <a:off x="1190625" y="1447800"/>
            <a:ext cx="180975" cy="53862"/>
            <a:chOff x="3456" y="1584"/>
            <a:chExt cx="1632" cy="1296"/>
          </a:xfrm>
        </p:grpSpPr>
        <p:sp>
          <p:nvSpPr>
            <p:cNvPr id="367" name="Oval 83"/>
            <p:cNvSpPr>
              <a:spLocks noChangeAspect="1" noChangeArrowheads="1"/>
            </p:cNvSpPr>
            <p:nvPr/>
          </p:nvSpPr>
          <p:spPr bwMode="auto">
            <a:xfrm>
              <a:off x="4128" y="2592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" name="AutoShape 84"/>
            <p:cNvSpPr>
              <a:spLocks noChangeAspect="1" noChangeArrowheads="1"/>
            </p:cNvSpPr>
            <p:nvPr/>
          </p:nvSpPr>
          <p:spPr bwMode="auto">
            <a:xfrm>
              <a:off x="3456" y="1584"/>
              <a:ext cx="1632" cy="1152"/>
            </a:xfrm>
            <a:custGeom>
              <a:avLst/>
              <a:gdLst>
                <a:gd name="G0" fmla="+- 3250 0 0"/>
                <a:gd name="G1" fmla="+- 21600 0 3250"/>
                <a:gd name="G2" fmla="*/ 3250 1 2"/>
                <a:gd name="G3" fmla="+- 21600 0 G2"/>
                <a:gd name="G4" fmla="+/ 3250 21600 2"/>
                <a:gd name="G5" fmla="+/ G1 0 2"/>
                <a:gd name="G6" fmla="*/ 21600 21600 3250"/>
                <a:gd name="G7" fmla="*/ G6 1 2"/>
                <a:gd name="G8" fmla="+- 21600 0 G7"/>
                <a:gd name="G9" fmla="*/ 21600 1 2"/>
                <a:gd name="G10" fmla="+- 3250 0 G9"/>
                <a:gd name="G11" fmla="?: G10 G8 0"/>
                <a:gd name="G12" fmla="?: G10 G7 21600"/>
                <a:gd name="T0" fmla="*/ 19975 w 21600"/>
                <a:gd name="T1" fmla="*/ 10800 h 21600"/>
                <a:gd name="T2" fmla="*/ 10800 w 21600"/>
                <a:gd name="T3" fmla="*/ 21600 h 21600"/>
                <a:gd name="T4" fmla="*/ 1625 w 21600"/>
                <a:gd name="T5" fmla="*/ 10800 h 21600"/>
                <a:gd name="T6" fmla="*/ 10800 w 21600"/>
                <a:gd name="T7" fmla="*/ 0 h 21600"/>
                <a:gd name="T8" fmla="*/ 3425 w 21600"/>
                <a:gd name="T9" fmla="*/ 3425 h 21600"/>
                <a:gd name="T10" fmla="*/ 18175 w 21600"/>
                <a:gd name="T11" fmla="*/ 181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250" y="21600"/>
                  </a:lnTo>
                  <a:lnTo>
                    <a:pt x="183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" name="Group 82"/>
          <p:cNvGrpSpPr>
            <a:grpSpLocks noChangeAspect="1"/>
          </p:cNvGrpSpPr>
          <p:nvPr/>
        </p:nvGrpSpPr>
        <p:grpSpPr bwMode="auto">
          <a:xfrm>
            <a:off x="4010025" y="3527538"/>
            <a:ext cx="180975" cy="53862"/>
            <a:chOff x="3456" y="1584"/>
            <a:chExt cx="1632" cy="1296"/>
          </a:xfrm>
        </p:grpSpPr>
        <p:sp>
          <p:nvSpPr>
            <p:cNvPr id="370" name="Oval 83"/>
            <p:cNvSpPr>
              <a:spLocks noChangeAspect="1" noChangeArrowheads="1"/>
            </p:cNvSpPr>
            <p:nvPr/>
          </p:nvSpPr>
          <p:spPr bwMode="auto">
            <a:xfrm>
              <a:off x="4128" y="2592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" name="AutoShape 84"/>
            <p:cNvSpPr>
              <a:spLocks noChangeAspect="1" noChangeArrowheads="1"/>
            </p:cNvSpPr>
            <p:nvPr/>
          </p:nvSpPr>
          <p:spPr bwMode="auto">
            <a:xfrm>
              <a:off x="3456" y="1584"/>
              <a:ext cx="1632" cy="1152"/>
            </a:xfrm>
            <a:custGeom>
              <a:avLst/>
              <a:gdLst>
                <a:gd name="G0" fmla="+- 3250 0 0"/>
                <a:gd name="G1" fmla="+- 21600 0 3250"/>
                <a:gd name="G2" fmla="*/ 3250 1 2"/>
                <a:gd name="G3" fmla="+- 21600 0 G2"/>
                <a:gd name="G4" fmla="+/ 3250 21600 2"/>
                <a:gd name="G5" fmla="+/ G1 0 2"/>
                <a:gd name="G6" fmla="*/ 21600 21600 3250"/>
                <a:gd name="G7" fmla="*/ G6 1 2"/>
                <a:gd name="G8" fmla="+- 21600 0 G7"/>
                <a:gd name="G9" fmla="*/ 21600 1 2"/>
                <a:gd name="G10" fmla="+- 3250 0 G9"/>
                <a:gd name="G11" fmla="?: G10 G8 0"/>
                <a:gd name="G12" fmla="?: G10 G7 21600"/>
                <a:gd name="T0" fmla="*/ 19975 w 21600"/>
                <a:gd name="T1" fmla="*/ 10800 h 21600"/>
                <a:gd name="T2" fmla="*/ 10800 w 21600"/>
                <a:gd name="T3" fmla="*/ 21600 h 21600"/>
                <a:gd name="T4" fmla="*/ 1625 w 21600"/>
                <a:gd name="T5" fmla="*/ 10800 h 21600"/>
                <a:gd name="T6" fmla="*/ 10800 w 21600"/>
                <a:gd name="T7" fmla="*/ 0 h 21600"/>
                <a:gd name="T8" fmla="*/ 3425 w 21600"/>
                <a:gd name="T9" fmla="*/ 3425 h 21600"/>
                <a:gd name="T10" fmla="*/ 18175 w 21600"/>
                <a:gd name="T11" fmla="*/ 181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250" y="21600"/>
                  </a:lnTo>
                  <a:lnTo>
                    <a:pt x="183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6" name="Group 82"/>
          <p:cNvGrpSpPr>
            <a:grpSpLocks noChangeAspect="1"/>
          </p:cNvGrpSpPr>
          <p:nvPr/>
        </p:nvGrpSpPr>
        <p:grpSpPr bwMode="auto">
          <a:xfrm>
            <a:off x="5334000" y="1485900"/>
            <a:ext cx="180975" cy="53862"/>
            <a:chOff x="3456" y="1584"/>
            <a:chExt cx="1632" cy="1296"/>
          </a:xfrm>
        </p:grpSpPr>
        <p:sp>
          <p:nvSpPr>
            <p:cNvPr id="373" name="Oval 83"/>
            <p:cNvSpPr>
              <a:spLocks noChangeAspect="1" noChangeArrowheads="1"/>
            </p:cNvSpPr>
            <p:nvPr/>
          </p:nvSpPr>
          <p:spPr bwMode="auto">
            <a:xfrm>
              <a:off x="4128" y="2592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AutoShape 84"/>
            <p:cNvSpPr>
              <a:spLocks noChangeAspect="1" noChangeArrowheads="1"/>
            </p:cNvSpPr>
            <p:nvPr/>
          </p:nvSpPr>
          <p:spPr bwMode="auto">
            <a:xfrm>
              <a:off x="3456" y="1584"/>
              <a:ext cx="1632" cy="1152"/>
            </a:xfrm>
            <a:custGeom>
              <a:avLst/>
              <a:gdLst>
                <a:gd name="G0" fmla="+- 3250 0 0"/>
                <a:gd name="G1" fmla="+- 21600 0 3250"/>
                <a:gd name="G2" fmla="*/ 3250 1 2"/>
                <a:gd name="G3" fmla="+- 21600 0 G2"/>
                <a:gd name="G4" fmla="+/ 3250 21600 2"/>
                <a:gd name="G5" fmla="+/ G1 0 2"/>
                <a:gd name="G6" fmla="*/ 21600 21600 3250"/>
                <a:gd name="G7" fmla="*/ G6 1 2"/>
                <a:gd name="G8" fmla="+- 21600 0 G7"/>
                <a:gd name="G9" fmla="*/ 21600 1 2"/>
                <a:gd name="G10" fmla="+- 3250 0 G9"/>
                <a:gd name="G11" fmla="?: G10 G8 0"/>
                <a:gd name="G12" fmla="?: G10 G7 21600"/>
                <a:gd name="T0" fmla="*/ 19975 w 21600"/>
                <a:gd name="T1" fmla="*/ 10800 h 21600"/>
                <a:gd name="T2" fmla="*/ 10800 w 21600"/>
                <a:gd name="T3" fmla="*/ 21600 h 21600"/>
                <a:gd name="T4" fmla="*/ 1625 w 21600"/>
                <a:gd name="T5" fmla="*/ 10800 h 21600"/>
                <a:gd name="T6" fmla="*/ 10800 w 21600"/>
                <a:gd name="T7" fmla="*/ 0 h 21600"/>
                <a:gd name="T8" fmla="*/ 3425 w 21600"/>
                <a:gd name="T9" fmla="*/ 3425 h 21600"/>
                <a:gd name="T10" fmla="*/ 18175 w 21600"/>
                <a:gd name="T11" fmla="*/ 181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250" y="21600"/>
                  </a:lnTo>
                  <a:lnTo>
                    <a:pt x="183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7" name="Group 82"/>
          <p:cNvGrpSpPr>
            <a:grpSpLocks noChangeAspect="1"/>
          </p:cNvGrpSpPr>
          <p:nvPr/>
        </p:nvGrpSpPr>
        <p:grpSpPr bwMode="auto">
          <a:xfrm>
            <a:off x="7620000" y="1800225"/>
            <a:ext cx="180975" cy="53862"/>
            <a:chOff x="3456" y="1584"/>
            <a:chExt cx="1632" cy="1296"/>
          </a:xfrm>
        </p:grpSpPr>
        <p:sp>
          <p:nvSpPr>
            <p:cNvPr id="376" name="Oval 83"/>
            <p:cNvSpPr>
              <a:spLocks noChangeAspect="1" noChangeArrowheads="1"/>
            </p:cNvSpPr>
            <p:nvPr/>
          </p:nvSpPr>
          <p:spPr bwMode="auto">
            <a:xfrm>
              <a:off x="4128" y="2592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7" name="AutoShape 84"/>
            <p:cNvSpPr>
              <a:spLocks noChangeAspect="1" noChangeArrowheads="1"/>
            </p:cNvSpPr>
            <p:nvPr/>
          </p:nvSpPr>
          <p:spPr bwMode="auto">
            <a:xfrm>
              <a:off x="3456" y="1584"/>
              <a:ext cx="1632" cy="1152"/>
            </a:xfrm>
            <a:custGeom>
              <a:avLst/>
              <a:gdLst>
                <a:gd name="G0" fmla="+- 3250 0 0"/>
                <a:gd name="G1" fmla="+- 21600 0 3250"/>
                <a:gd name="G2" fmla="*/ 3250 1 2"/>
                <a:gd name="G3" fmla="+- 21600 0 G2"/>
                <a:gd name="G4" fmla="+/ 3250 21600 2"/>
                <a:gd name="G5" fmla="+/ G1 0 2"/>
                <a:gd name="G6" fmla="*/ 21600 21600 3250"/>
                <a:gd name="G7" fmla="*/ G6 1 2"/>
                <a:gd name="G8" fmla="+- 21600 0 G7"/>
                <a:gd name="G9" fmla="*/ 21600 1 2"/>
                <a:gd name="G10" fmla="+- 3250 0 G9"/>
                <a:gd name="G11" fmla="?: G10 G8 0"/>
                <a:gd name="G12" fmla="?: G10 G7 21600"/>
                <a:gd name="T0" fmla="*/ 19975 w 21600"/>
                <a:gd name="T1" fmla="*/ 10800 h 21600"/>
                <a:gd name="T2" fmla="*/ 10800 w 21600"/>
                <a:gd name="T3" fmla="*/ 21600 h 21600"/>
                <a:gd name="T4" fmla="*/ 1625 w 21600"/>
                <a:gd name="T5" fmla="*/ 10800 h 21600"/>
                <a:gd name="T6" fmla="*/ 10800 w 21600"/>
                <a:gd name="T7" fmla="*/ 0 h 21600"/>
                <a:gd name="T8" fmla="*/ 3425 w 21600"/>
                <a:gd name="T9" fmla="*/ 3425 h 21600"/>
                <a:gd name="T10" fmla="*/ 18175 w 21600"/>
                <a:gd name="T11" fmla="*/ 181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250" y="21600"/>
                  </a:lnTo>
                  <a:lnTo>
                    <a:pt x="183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8" name="Group 82"/>
          <p:cNvGrpSpPr>
            <a:grpSpLocks noChangeAspect="1"/>
          </p:cNvGrpSpPr>
          <p:nvPr/>
        </p:nvGrpSpPr>
        <p:grpSpPr bwMode="auto">
          <a:xfrm>
            <a:off x="7905751" y="3505200"/>
            <a:ext cx="180975" cy="53862"/>
            <a:chOff x="3456" y="1584"/>
            <a:chExt cx="1632" cy="1296"/>
          </a:xfrm>
        </p:grpSpPr>
        <p:sp>
          <p:nvSpPr>
            <p:cNvPr id="379" name="Oval 83"/>
            <p:cNvSpPr>
              <a:spLocks noChangeAspect="1" noChangeArrowheads="1"/>
            </p:cNvSpPr>
            <p:nvPr/>
          </p:nvSpPr>
          <p:spPr bwMode="auto">
            <a:xfrm>
              <a:off x="4128" y="2592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" name="AutoShape 84"/>
            <p:cNvSpPr>
              <a:spLocks noChangeAspect="1" noChangeArrowheads="1"/>
            </p:cNvSpPr>
            <p:nvPr/>
          </p:nvSpPr>
          <p:spPr bwMode="auto">
            <a:xfrm>
              <a:off x="3456" y="1584"/>
              <a:ext cx="1632" cy="1152"/>
            </a:xfrm>
            <a:custGeom>
              <a:avLst/>
              <a:gdLst>
                <a:gd name="G0" fmla="+- 3250 0 0"/>
                <a:gd name="G1" fmla="+- 21600 0 3250"/>
                <a:gd name="G2" fmla="*/ 3250 1 2"/>
                <a:gd name="G3" fmla="+- 21600 0 G2"/>
                <a:gd name="G4" fmla="+/ 3250 21600 2"/>
                <a:gd name="G5" fmla="+/ G1 0 2"/>
                <a:gd name="G6" fmla="*/ 21600 21600 3250"/>
                <a:gd name="G7" fmla="*/ G6 1 2"/>
                <a:gd name="G8" fmla="+- 21600 0 G7"/>
                <a:gd name="G9" fmla="*/ 21600 1 2"/>
                <a:gd name="G10" fmla="+- 3250 0 G9"/>
                <a:gd name="G11" fmla="?: G10 G8 0"/>
                <a:gd name="G12" fmla="?: G10 G7 21600"/>
                <a:gd name="T0" fmla="*/ 19975 w 21600"/>
                <a:gd name="T1" fmla="*/ 10800 h 21600"/>
                <a:gd name="T2" fmla="*/ 10800 w 21600"/>
                <a:gd name="T3" fmla="*/ 21600 h 21600"/>
                <a:gd name="T4" fmla="*/ 1625 w 21600"/>
                <a:gd name="T5" fmla="*/ 10800 h 21600"/>
                <a:gd name="T6" fmla="*/ 10800 w 21600"/>
                <a:gd name="T7" fmla="*/ 0 h 21600"/>
                <a:gd name="T8" fmla="*/ 3425 w 21600"/>
                <a:gd name="T9" fmla="*/ 3425 h 21600"/>
                <a:gd name="T10" fmla="*/ 18175 w 21600"/>
                <a:gd name="T11" fmla="*/ 181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250" y="21600"/>
                  </a:lnTo>
                  <a:lnTo>
                    <a:pt x="183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9" name="Group 82"/>
          <p:cNvGrpSpPr>
            <a:grpSpLocks noChangeAspect="1"/>
          </p:cNvGrpSpPr>
          <p:nvPr/>
        </p:nvGrpSpPr>
        <p:grpSpPr bwMode="auto">
          <a:xfrm>
            <a:off x="1585366" y="3505200"/>
            <a:ext cx="180975" cy="53862"/>
            <a:chOff x="3456" y="1584"/>
            <a:chExt cx="1632" cy="1296"/>
          </a:xfrm>
        </p:grpSpPr>
        <p:sp>
          <p:nvSpPr>
            <p:cNvPr id="403" name="Oval 83"/>
            <p:cNvSpPr>
              <a:spLocks noChangeAspect="1" noChangeArrowheads="1"/>
            </p:cNvSpPr>
            <p:nvPr/>
          </p:nvSpPr>
          <p:spPr bwMode="auto">
            <a:xfrm>
              <a:off x="4128" y="2592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AutoShape 84"/>
            <p:cNvSpPr>
              <a:spLocks noChangeAspect="1" noChangeArrowheads="1"/>
            </p:cNvSpPr>
            <p:nvPr/>
          </p:nvSpPr>
          <p:spPr bwMode="auto">
            <a:xfrm>
              <a:off x="3456" y="1584"/>
              <a:ext cx="1632" cy="1152"/>
            </a:xfrm>
            <a:custGeom>
              <a:avLst/>
              <a:gdLst>
                <a:gd name="G0" fmla="+- 3250 0 0"/>
                <a:gd name="G1" fmla="+- 21600 0 3250"/>
                <a:gd name="G2" fmla="*/ 3250 1 2"/>
                <a:gd name="G3" fmla="+- 21600 0 G2"/>
                <a:gd name="G4" fmla="+/ 3250 21600 2"/>
                <a:gd name="G5" fmla="+/ G1 0 2"/>
                <a:gd name="G6" fmla="*/ 21600 21600 3250"/>
                <a:gd name="G7" fmla="*/ G6 1 2"/>
                <a:gd name="G8" fmla="+- 21600 0 G7"/>
                <a:gd name="G9" fmla="*/ 21600 1 2"/>
                <a:gd name="G10" fmla="+- 3250 0 G9"/>
                <a:gd name="G11" fmla="?: G10 G8 0"/>
                <a:gd name="G12" fmla="?: G10 G7 21600"/>
                <a:gd name="T0" fmla="*/ 19975 w 21600"/>
                <a:gd name="T1" fmla="*/ 10800 h 21600"/>
                <a:gd name="T2" fmla="*/ 10800 w 21600"/>
                <a:gd name="T3" fmla="*/ 21600 h 21600"/>
                <a:gd name="T4" fmla="*/ 1625 w 21600"/>
                <a:gd name="T5" fmla="*/ 10800 h 21600"/>
                <a:gd name="T6" fmla="*/ 10800 w 21600"/>
                <a:gd name="T7" fmla="*/ 0 h 21600"/>
                <a:gd name="T8" fmla="*/ 3425 w 21600"/>
                <a:gd name="T9" fmla="*/ 3425 h 21600"/>
                <a:gd name="T10" fmla="*/ 18175 w 21600"/>
                <a:gd name="T11" fmla="*/ 181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250" y="21600"/>
                  </a:lnTo>
                  <a:lnTo>
                    <a:pt x="183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5" name="AutoShape 88"/>
          <p:cNvSpPr>
            <a:spLocks noChangeAspect="1" noChangeArrowheads="1"/>
          </p:cNvSpPr>
          <p:nvPr/>
        </p:nvSpPr>
        <p:spPr bwMode="auto">
          <a:xfrm>
            <a:off x="1906905" y="1946702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" name="AutoShape 89"/>
          <p:cNvSpPr>
            <a:spLocks noChangeAspect="1" noChangeArrowheads="1"/>
          </p:cNvSpPr>
          <p:nvPr/>
        </p:nvSpPr>
        <p:spPr bwMode="auto">
          <a:xfrm>
            <a:off x="1970913" y="1946702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" name="AutoShape 90"/>
          <p:cNvSpPr>
            <a:spLocks noChangeAspect="1" noChangeArrowheads="1"/>
          </p:cNvSpPr>
          <p:nvPr/>
        </p:nvSpPr>
        <p:spPr bwMode="auto">
          <a:xfrm>
            <a:off x="2034921" y="1946702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" name="AutoShape 91"/>
          <p:cNvSpPr>
            <a:spLocks noChangeAspect="1" noChangeArrowheads="1"/>
          </p:cNvSpPr>
          <p:nvPr/>
        </p:nvSpPr>
        <p:spPr bwMode="auto">
          <a:xfrm>
            <a:off x="2098929" y="1946702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" name="AutoShape 92"/>
          <p:cNvSpPr>
            <a:spLocks noChangeAspect="1" noChangeArrowheads="1"/>
          </p:cNvSpPr>
          <p:nvPr/>
        </p:nvSpPr>
        <p:spPr bwMode="auto">
          <a:xfrm>
            <a:off x="2162937" y="1946702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" name="AutoShape 93"/>
          <p:cNvSpPr>
            <a:spLocks noChangeAspect="1" noChangeArrowheads="1"/>
          </p:cNvSpPr>
          <p:nvPr/>
        </p:nvSpPr>
        <p:spPr bwMode="auto">
          <a:xfrm>
            <a:off x="2226945" y="1946702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1" name="AutoShape 94"/>
          <p:cNvSpPr>
            <a:spLocks noChangeAspect="1" noChangeArrowheads="1"/>
          </p:cNvSpPr>
          <p:nvPr/>
        </p:nvSpPr>
        <p:spPr bwMode="auto">
          <a:xfrm>
            <a:off x="1938020" y="1891584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" name="AutoShape 95"/>
          <p:cNvSpPr>
            <a:spLocks noChangeAspect="1" noChangeArrowheads="1"/>
          </p:cNvSpPr>
          <p:nvPr/>
        </p:nvSpPr>
        <p:spPr bwMode="auto">
          <a:xfrm>
            <a:off x="2000250" y="1892473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" name="AutoShape 96"/>
          <p:cNvSpPr>
            <a:spLocks noChangeAspect="1" noChangeArrowheads="1"/>
          </p:cNvSpPr>
          <p:nvPr/>
        </p:nvSpPr>
        <p:spPr bwMode="auto">
          <a:xfrm>
            <a:off x="2064258" y="1891584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4" name="AutoShape 97"/>
          <p:cNvSpPr>
            <a:spLocks noChangeAspect="1" noChangeArrowheads="1"/>
          </p:cNvSpPr>
          <p:nvPr/>
        </p:nvSpPr>
        <p:spPr bwMode="auto">
          <a:xfrm>
            <a:off x="2128266" y="1891584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" name="AutoShape 98"/>
          <p:cNvSpPr>
            <a:spLocks noChangeAspect="1" noChangeArrowheads="1"/>
          </p:cNvSpPr>
          <p:nvPr/>
        </p:nvSpPr>
        <p:spPr bwMode="auto">
          <a:xfrm>
            <a:off x="2194052" y="1891584"/>
            <a:ext cx="64008" cy="6400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0" name="Group 42"/>
          <p:cNvGrpSpPr>
            <a:grpSpLocks noChangeAspect="1"/>
          </p:cNvGrpSpPr>
          <p:nvPr/>
        </p:nvGrpSpPr>
        <p:grpSpPr bwMode="auto">
          <a:xfrm>
            <a:off x="1905000" y="1895394"/>
            <a:ext cx="388620" cy="129540"/>
            <a:chOff x="480" y="528"/>
            <a:chExt cx="864" cy="288"/>
          </a:xfrm>
        </p:grpSpPr>
        <p:sp>
          <p:nvSpPr>
            <p:cNvPr id="428" name="Line 43"/>
            <p:cNvSpPr>
              <a:spLocks noChangeAspect="1" noChangeShapeType="1"/>
            </p:cNvSpPr>
            <p:nvPr/>
          </p:nvSpPr>
          <p:spPr bwMode="auto">
            <a:xfrm>
              <a:off x="480" y="52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44"/>
            <p:cNvSpPr>
              <a:spLocks noChangeAspect="1" noChangeShapeType="1"/>
            </p:cNvSpPr>
            <p:nvPr/>
          </p:nvSpPr>
          <p:spPr bwMode="auto">
            <a:xfrm>
              <a:off x="1344" y="52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Line 45"/>
            <p:cNvSpPr>
              <a:spLocks noChangeAspect="1" noChangeShapeType="1"/>
            </p:cNvSpPr>
            <p:nvPr/>
          </p:nvSpPr>
          <p:spPr bwMode="auto">
            <a:xfrm>
              <a:off x="480" y="816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03" name="Elbow Connector 502"/>
          <p:cNvCxnSpPr>
            <a:stCxn id="308" idx="1"/>
            <a:endCxn id="489" idx="0"/>
          </p:cNvCxnSpPr>
          <p:nvPr/>
        </p:nvCxnSpPr>
        <p:spPr>
          <a:xfrm rot="10800000" flipV="1">
            <a:off x="8181182" y="3881432"/>
            <a:ext cx="200819" cy="394313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1"/>
          <p:cNvGrpSpPr>
            <a:grpSpLocks noChangeAspect="1"/>
          </p:cNvGrpSpPr>
          <p:nvPr/>
        </p:nvGrpSpPr>
        <p:grpSpPr bwMode="auto">
          <a:xfrm>
            <a:off x="1905000" y="2593970"/>
            <a:ext cx="379415" cy="758830"/>
            <a:chOff x="1872" y="1872"/>
            <a:chExt cx="912" cy="1824"/>
          </a:xfrm>
        </p:grpSpPr>
        <p:sp>
          <p:nvSpPr>
            <p:cNvPr id="508" name="Rectangle 22"/>
            <p:cNvSpPr>
              <a:spLocks noChangeAspect="1" noChangeArrowheads="1"/>
            </p:cNvSpPr>
            <p:nvPr/>
          </p:nvSpPr>
          <p:spPr bwMode="auto">
            <a:xfrm>
              <a:off x="1872" y="1872"/>
              <a:ext cx="912" cy="18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AutoShape 23"/>
            <p:cNvSpPr>
              <a:spLocks noChangeAspect="1" noChangeArrowheads="1"/>
            </p:cNvSpPr>
            <p:nvPr/>
          </p:nvSpPr>
          <p:spPr bwMode="auto">
            <a:xfrm rot="-5400000">
              <a:off x="1296" y="2448"/>
              <a:ext cx="1824" cy="672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Oval 24"/>
            <p:cNvSpPr>
              <a:spLocks noChangeAspect="1" noChangeArrowheads="1"/>
            </p:cNvSpPr>
            <p:nvPr/>
          </p:nvSpPr>
          <p:spPr bwMode="auto">
            <a:xfrm>
              <a:off x="2400" y="2688"/>
              <a:ext cx="96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" name="Group 41"/>
          <p:cNvGrpSpPr>
            <a:grpSpLocks noChangeAspect="1"/>
          </p:cNvGrpSpPr>
          <p:nvPr/>
        </p:nvGrpSpPr>
        <p:grpSpPr bwMode="auto">
          <a:xfrm>
            <a:off x="7924800" y="4267200"/>
            <a:ext cx="388620" cy="129540"/>
            <a:chOff x="288" y="336"/>
            <a:chExt cx="864" cy="288"/>
          </a:xfrm>
        </p:grpSpPr>
        <p:grpSp>
          <p:nvGrpSpPr>
            <p:cNvPr id="214" name="Group 42"/>
            <p:cNvGrpSpPr>
              <a:grpSpLocks noChangeAspect="1"/>
            </p:cNvGrpSpPr>
            <p:nvPr/>
          </p:nvGrpSpPr>
          <p:grpSpPr bwMode="auto">
            <a:xfrm>
              <a:off x="288" y="336"/>
              <a:ext cx="864" cy="288"/>
              <a:chOff x="480" y="528"/>
              <a:chExt cx="864" cy="288"/>
            </a:xfrm>
          </p:grpSpPr>
          <p:sp>
            <p:nvSpPr>
              <p:cNvPr id="491" name="Line 43"/>
              <p:cNvSpPr>
                <a:spLocks noChangeAspect="1" noChangeShapeType="1"/>
              </p:cNvSpPr>
              <p:nvPr/>
            </p:nvSpPr>
            <p:spPr bwMode="auto">
              <a:xfrm>
                <a:off x="480" y="5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44"/>
              <p:cNvSpPr>
                <a:spLocks noChangeAspect="1" noChangeShapeType="1"/>
              </p:cNvSpPr>
              <p:nvPr/>
            </p:nvSpPr>
            <p:spPr bwMode="auto">
              <a:xfrm>
                <a:off x="1344" y="5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Line 45"/>
              <p:cNvSpPr>
                <a:spLocks noChangeAspect="1" noChangeShapeType="1"/>
              </p:cNvSpPr>
              <p:nvPr/>
            </p:nvSpPr>
            <p:spPr bwMode="auto">
              <a:xfrm>
                <a:off x="480" y="816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4" name="Oval 46"/>
            <p:cNvSpPr>
              <a:spLocks noChangeAspect="1" noChangeArrowheads="1"/>
            </p:cNvSpPr>
            <p:nvPr/>
          </p:nvSpPr>
          <p:spPr bwMode="auto">
            <a:xfrm>
              <a:off x="288" y="480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" name="Oval 47"/>
            <p:cNvSpPr>
              <a:spLocks noChangeAspect="1" noChangeArrowheads="1"/>
            </p:cNvSpPr>
            <p:nvPr/>
          </p:nvSpPr>
          <p:spPr bwMode="auto">
            <a:xfrm>
              <a:off x="432" y="480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" name="Oval 48"/>
            <p:cNvSpPr>
              <a:spLocks noChangeAspect="1" noChangeArrowheads="1"/>
            </p:cNvSpPr>
            <p:nvPr/>
          </p:nvSpPr>
          <p:spPr bwMode="auto">
            <a:xfrm>
              <a:off x="576" y="480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Oval 49"/>
            <p:cNvSpPr>
              <a:spLocks noChangeAspect="1" noChangeArrowheads="1"/>
            </p:cNvSpPr>
            <p:nvPr/>
          </p:nvSpPr>
          <p:spPr bwMode="auto">
            <a:xfrm>
              <a:off x="720" y="480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Oval 50"/>
            <p:cNvSpPr>
              <a:spLocks noChangeAspect="1" noChangeArrowheads="1"/>
            </p:cNvSpPr>
            <p:nvPr/>
          </p:nvSpPr>
          <p:spPr bwMode="auto">
            <a:xfrm>
              <a:off x="864" y="480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Oval 51"/>
            <p:cNvSpPr>
              <a:spLocks noChangeAspect="1" noChangeArrowheads="1"/>
            </p:cNvSpPr>
            <p:nvPr/>
          </p:nvSpPr>
          <p:spPr bwMode="auto">
            <a:xfrm>
              <a:off x="1008" y="480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Oval 52"/>
            <p:cNvSpPr>
              <a:spLocks noChangeAspect="1" noChangeArrowheads="1"/>
            </p:cNvSpPr>
            <p:nvPr/>
          </p:nvSpPr>
          <p:spPr bwMode="auto">
            <a:xfrm>
              <a:off x="357" y="355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Oval 53"/>
            <p:cNvSpPr>
              <a:spLocks noChangeAspect="1" noChangeArrowheads="1"/>
            </p:cNvSpPr>
            <p:nvPr/>
          </p:nvSpPr>
          <p:spPr bwMode="auto">
            <a:xfrm>
              <a:off x="498" y="357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Oval 54"/>
            <p:cNvSpPr>
              <a:spLocks noChangeAspect="1" noChangeArrowheads="1"/>
            </p:cNvSpPr>
            <p:nvPr/>
          </p:nvSpPr>
          <p:spPr bwMode="auto">
            <a:xfrm>
              <a:off x="642" y="355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Oval 55"/>
            <p:cNvSpPr>
              <a:spLocks noChangeAspect="1" noChangeArrowheads="1"/>
            </p:cNvSpPr>
            <p:nvPr/>
          </p:nvSpPr>
          <p:spPr bwMode="auto">
            <a:xfrm>
              <a:off x="786" y="355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Oval 56"/>
            <p:cNvSpPr>
              <a:spLocks noChangeAspect="1" noChangeArrowheads="1"/>
            </p:cNvSpPr>
            <p:nvPr/>
          </p:nvSpPr>
          <p:spPr bwMode="auto">
            <a:xfrm>
              <a:off x="933" y="355"/>
              <a:ext cx="144" cy="1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" name="Straight Arrow Connector 5"/>
          <p:cNvCxnSpPr>
            <a:endCxn id="491" idx="1"/>
          </p:cNvCxnSpPr>
          <p:nvPr/>
        </p:nvCxnSpPr>
        <p:spPr>
          <a:xfrm flipV="1">
            <a:off x="7059550" y="4396740"/>
            <a:ext cx="865251" cy="23241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919" y="44577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Times" pitchFamily="18" charset="0"/>
              </a:rPr>
              <a:t>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881812" y="4759353"/>
            <a:ext cx="327285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7200904" y="47191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  <a:latin typeface="Times" pitchFamily="18" charset="0"/>
              </a:rPr>
              <a:t>D</a:t>
            </a:r>
            <a:endParaRPr lang="en-US" i="1">
              <a:solidFill>
                <a:srgbClr val="FF0000"/>
              </a:solidFill>
              <a:latin typeface="Times" pitchFamily="18" charset="0"/>
            </a:endParaRPr>
          </a:p>
        </p:txBody>
      </p:sp>
      <p:cxnSp>
        <p:nvCxnSpPr>
          <p:cNvPr id="130" name="Straight Arrow Connector 129"/>
          <p:cNvCxnSpPr>
            <a:stCxn id="24" idx="3"/>
          </p:cNvCxnSpPr>
          <p:nvPr/>
        </p:nvCxnSpPr>
        <p:spPr>
          <a:xfrm flipV="1">
            <a:off x="3747952" y="3529138"/>
            <a:ext cx="14423" cy="1576262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357" idx="3"/>
          </p:cNvCxnSpPr>
          <p:nvPr/>
        </p:nvCxnSpPr>
        <p:spPr>
          <a:xfrm flipV="1">
            <a:off x="3068850" y="3509963"/>
            <a:ext cx="686313" cy="15874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699973" y="37719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  <a:latin typeface="Times" pitchFamily="18" charset="0"/>
              </a:rPr>
              <a:t>H</a:t>
            </a:r>
            <a:endParaRPr lang="en-US" i="1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251723" y="345388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  <a:latin typeface="Times" pitchFamily="18" charset="0"/>
              </a:rPr>
              <a:t>r</a:t>
            </a:r>
            <a:r>
              <a:rPr lang="en-US" baseline="-25000" smtClean="0">
                <a:solidFill>
                  <a:srgbClr val="FF0000"/>
                </a:solidFill>
                <a:latin typeface="Times" pitchFamily="18" charset="0"/>
              </a:rPr>
              <a:t>cj</a:t>
            </a:r>
            <a:endParaRPr lang="en-US" i="1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53" name="Right Arrow 152"/>
          <p:cNvSpPr/>
          <p:nvPr/>
        </p:nvSpPr>
        <p:spPr>
          <a:xfrm>
            <a:off x="1210459" y="3951822"/>
            <a:ext cx="574140" cy="21037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1634444" y="416024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GreekC" pitchFamily="2" charset="0"/>
              </a:rPr>
              <a:t>f</a:t>
            </a:r>
            <a:endParaRPr lang="en-US" b="1">
              <a:solidFill>
                <a:srgbClr val="FF0000"/>
              </a:solidFill>
              <a:latin typeface="GreekC" pitchFamily="2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4800600" y="5638800"/>
            <a:ext cx="18288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H="1">
            <a:off x="2552700" y="5638800"/>
            <a:ext cx="183582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419600" y="54876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  <a:latin typeface="Times" pitchFamily="18" charset="0"/>
              </a:rPr>
              <a:t>L</a:t>
            </a:r>
            <a:endParaRPr lang="en-US" i="1">
              <a:solidFill>
                <a:srgbClr val="FF0000"/>
              </a:solidFill>
              <a:latin typeface="Times" pitchFamily="18" charset="0"/>
            </a:endParaRPr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3877461" y="4637124"/>
            <a:ext cx="1" cy="479195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3962036" y="469205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  <a:latin typeface="Times" pitchFamily="18" charset="0"/>
              </a:rPr>
              <a:t>L</a:t>
            </a:r>
            <a:r>
              <a:rPr lang="en-US" baseline="-25000">
                <a:solidFill>
                  <a:srgbClr val="FF0000"/>
                </a:solidFill>
                <a:latin typeface="Times" pitchFamily="18" charset="0"/>
              </a:rPr>
              <a:t>f</a:t>
            </a:r>
            <a:endParaRPr lang="en-US" i="1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66" name="Slide Number Placeholder 165"/>
          <p:cNvSpPr>
            <a:spLocks noGrp="1"/>
          </p:cNvSpPr>
          <p:nvPr>
            <p:ph type="sldNum" sz="quarter" idx="4294967295"/>
          </p:nvPr>
        </p:nvSpPr>
        <p:spPr>
          <a:xfrm>
            <a:off x="4038600" y="6381750"/>
            <a:ext cx="1143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DC732E-DF85-42C9-AE09-FDBAE911CA9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15" name="TextBox 214"/>
          <p:cNvSpPr txBox="1"/>
          <p:nvPr/>
        </p:nvSpPr>
        <p:spPr>
          <a:xfrm>
            <a:off x="719326" y="348913"/>
            <a:ext cx="7662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For which fire scenarios is the fire model valid?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012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4880" y="163358"/>
            <a:ext cx="5713037" cy="65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8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368" y="264694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what range of parameters are the models validated?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062" y="664804"/>
            <a:ext cx="6105807" cy="603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37" y="806116"/>
            <a:ext cx="87710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smtClean="0"/>
              <a:t>Basic questions asked by the Authority Having Jurisdiction (AHJ):</a:t>
            </a:r>
          </a:p>
          <a:p>
            <a:pPr algn="l"/>
            <a:r>
              <a:rPr lang="en-US" sz="2400" smtClean="0"/>
              <a:t>Has the model been verified and validated?</a:t>
            </a:r>
          </a:p>
          <a:p>
            <a:pPr algn="l"/>
            <a:r>
              <a:rPr lang="en-US" sz="2400" smtClean="0"/>
              <a:t>If yes, for what range of test conditions has the model been validated?</a:t>
            </a:r>
          </a:p>
          <a:p>
            <a:pPr algn="l"/>
            <a:r>
              <a:rPr lang="en-US" sz="2400" smtClean="0"/>
              <a:t>And, how accurate is the model?</a:t>
            </a:r>
          </a:p>
        </p:txBody>
      </p:sp>
    </p:spTree>
    <p:extLst>
      <p:ext uri="{BB962C8B-B14F-4D97-AF65-F5344CB8AC3E}">
        <p14:creationId xmlns:p14="http://schemas.microsoft.com/office/powerpoint/2010/main" val="7547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69" y="821248"/>
            <a:ext cx="89365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 smtClean="0"/>
              <a:t>Acknowledgments:</a:t>
            </a:r>
          </a:p>
          <a:p>
            <a:pPr algn="l"/>
            <a:r>
              <a:rPr lang="en-US" sz="2000" dirty="0" smtClean="0"/>
              <a:t>US Nuclear Regulatory Commission, Office of Nuclear Regulatory Research</a:t>
            </a:r>
            <a:br>
              <a:rPr lang="en-US" sz="2000" dirty="0" smtClean="0"/>
            </a:br>
            <a:r>
              <a:rPr lang="en-US" sz="2000" dirty="0" smtClean="0"/>
              <a:t>Electric Power Research Institute</a:t>
            </a:r>
          </a:p>
          <a:p>
            <a:pPr algn="l"/>
            <a:endParaRPr lang="en-US" sz="2000" dirty="0"/>
          </a:p>
          <a:p>
            <a:pPr algn="l"/>
            <a:r>
              <a:rPr lang="en-US" sz="2000" u="sng" dirty="0" smtClean="0"/>
              <a:t>References:</a:t>
            </a:r>
          </a:p>
          <a:p>
            <a:pPr algn="l"/>
            <a:r>
              <a:rPr lang="en-US" sz="2000" dirty="0" smtClean="0"/>
              <a:t>NUREG-1824, </a:t>
            </a:r>
            <a:r>
              <a:rPr lang="en-US" sz="2000" i="1" dirty="0" smtClean="0"/>
              <a:t>V&amp;V of Selected Fire Models for Nuclear Power Plant Applications</a:t>
            </a:r>
            <a:r>
              <a:rPr lang="en-US" sz="2000" dirty="0" smtClean="0"/>
              <a:t>, US Nuclear Regulatory Commission</a:t>
            </a:r>
          </a:p>
          <a:p>
            <a:pPr algn="l"/>
            <a:r>
              <a:rPr lang="en-US" sz="2000" dirty="0" smtClean="0"/>
              <a:t>NUREG-1934, </a:t>
            </a:r>
            <a:r>
              <a:rPr lang="en-US" sz="2000" i="1" dirty="0" smtClean="0"/>
              <a:t>Nuclear Power Plant Fire Modeling Application Guide</a:t>
            </a:r>
            <a:r>
              <a:rPr lang="en-US" sz="2000" dirty="0" smtClean="0"/>
              <a:t>, US Nuclear Regulatory Commission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75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325" y="510933"/>
            <a:ext cx="81453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Background</a:t>
            </a:r>
          </a:p>
          <a:p>
            <a:pPr algn="l"/>
            <a:r>
              <a:rPr lang="en-US" sz="2400" dirty="0" smtClean="0"/>
              <a:t>In 2004, the US Nuclear Regulatory Commission amended its requirements for fire protection, allowing licensees to adopt NFPA* 805, a performance-based, risked-informed standard for fire protection in nuclear power plants.</a:t>
            </a:r>
          </a:p>
          <a:p>
            <a:pPr algn="l"/>
            <a:r>
              <a:rPr lang="en-US" sz="2400" dirty="0" smtClean="0"/>
              <a:t>NFPA 805 allows fire modeling as long as the models have been </a:t>
            </a:r>
            <a:r>
              <a:rPr lang="en-US" sz="2400" i="1" dirty="0" smtClean="0"/>
              <a:t>verified</a:t>
            </a:r>
            <a:r>
              <a:rPr lang="en-US" sz="2400" dirty="0" smtClean="0"/>
              <a:t> and </a:t>
            </a:r>
            <a:r>
              <a:rPr lang="en-US" sz="2400" i="1" dirty="0" smtClean="0"/>
              <a:t>validated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In 2007, US NRC and EPRI (Electric Power Research Institute) issued a V&amp;V study of five different fire models.</a:t>
            </a:r>
          </a:p>
          <a:p>
            <a:pPr algn="l"/>
            <a:r>
              <a:rPr lang="en-US" sz="2400" dirty="0" smtClean="0"/>
              <a:t>In 2013, the V&amp;V study has been updated.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* National Fire Protection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>
                <a:latin typeface="+mn-lt"/>
              </a:rPr>
              <a:t>Models Selected for NRC/EPRI V&amp;V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94022" y="969168"/>
            <a:ext cx="8610600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 algn="l">
              <a:tabLst>
                <a:tab pos="503238" algn="l"/>
              </a:tabLst>
            </a:pPr>
            <a:r>
              <a:rPr lang="en-US" b="1" dirty="0">
                <a:solidFill>
                  <a:schemeClr val="tx1"/>
                </a:solidFill>
              </a:rPr>
              <a:t>Fire Dynamics Tools</a:t>
            </a:r>
            <a:r>
              <a:rPr lang="en-US" dirty="0">
                <a:solidFill>
                  <a:schemeClr val="tx1"/>
                </a:solidFill>
              </a:rPr>
              <a:t> (FDTs) 		</a:t>
            </a:r>
            <a:r>
              <a:rPr lang="en-US" dirty="0" smtClean="0">
                <a:solidFill>
                  <a:schemeClr val="tx1"/>
                </a:solidFill>
              </a:rPr>
              <a:t>	Empirical correlations used by US NRC</a:t>
            </a:r>
          </a:p>
          <a:p>
            <a:pPr marL="457200" indent="-457200" algn="l">
              <a:tabLst>
                <a:tab pos="503238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Fire-Induced Vulnerability Evaluation </a:t>
            </a:r>
            <a:r>
              <a:rPr lang="en-US" dirty="0" smtClean="0">
                <a:solidFill>
                  <a:schemeClr val="tx1"/>
                </a:solidFill>
              </a:rPr>
              <a:t>(FIVE) 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Empirical correlations used by EPRI 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tabLst>
                <a:tab pos="503238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Cons</a:t>
            </a:r>
            <a:r>
              <a:rPr lang="en-US" b="1" dirty="0">
                <a:solidFill>
                  <a:schemeClr val="tx1"/>
                </a:solidFill>
              </a:rPr>
              <a:t>. Fire &amp; Smoke Transport</a:t>
            </a:r>
            <a:r>
              <a:rPr lang="en-US" dirty="0">
                <a:solidFill>
                  <a:schemeClr val="tx1"/>
                </a:solidFill>
              </a:rPr>
              <a:t> (CFAST) 	NIST </a:t>
            </a:r>
            <a:r>
              <a:rPr lang="en-US" dirty="0" smtClean="0">
                <a:solidFill>
                  <a:schemeClr val="tx1"/>
                </a:solidFill>
              </a:rPr>
              <a:t>two-zone fire model</a:t>
            </a:r>
          </a:p>
          <a:p>
            <a:pPr marL="457200" indent="-457200" algn="l">
              <a:tabLst>
                <a:tab pos="503238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MAGIC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					</a:t>
            </a:r>
            <a:r>
              <a:rPr lang="en-US" dirty="0" err="1" smtClean="0">
                <a:solidFill>
                  <a:schemeClr val="tx1"/>
                </a:solidFill>
              </a:rPr>
              <a:t>Électricité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France </a:t>
            </a:r>
            <a:r>
              <a:rPr lang="en-US" dirty="0" smtClean="0">
                <a:solidFill>
                  <a:schemeClr val="tx1"/>
                </a:solidFill>
              </a:rPr>
              <a:t>zone model</a:t>
            </a:r>
          </a:p>
          <a:p>
            <a:pPr marL="457200" indent="-457200" algn="l">
              <a:tabLst>
                <a:tab pos="503238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Fire </a:t>
            </a:r>
            <a:r>
              <a:rPr lang="en-US" b="1" dirty="0">
                <a:solidFill>
                  <a:schemeClr val="tx1"/>
                </a:solidFill>
              </a:rPr>
              <a:t>Dynamics Simulator</a:t>
            </a:r>
            <a:r>
              <a:rPr lang="en-US" dirty="0">
                <a:solidFill>
                  <a:schemeClr val="tx1"/>
                </a:solidFill>
              </a:rPr>
              <a:t> (FDS) 		NIST CFD Model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tabLst>
                <a:tab pos="503238" algn="l"/>
              </a:tabLst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 algn="l">
              <a:tabLst>
                <a:tab pos="503238" algn="l"/>
              </a:tabLst>
            </a:pPr>
            <a:r>
              <a:rPr lang="en-US" sz="2000" u="sng" dirty="0" smtClean="0">
                <a:solidFill>
                  <a:schemeClr val="tx1"/>
                </a:solidFill>
              </a:rPr>
              <a:t>Empirical Models</a:t>
            </a:r>
            <a:r>
              <a:rPr lang="en-US" sz="2000" dirty="0" smtClean="0">
                <a:solidFill>
                  <a:schemeClr val="tx1"/>
                </a:solidFill>
              </a:rPr>
              <a:t>               </a:t>
            </a:r>
            <a:r>
              <a:rPr lang="en-US" sz="2000" u="sng" dirty="0">
                <a:solidFill>
                  <a:schemeClr val="tx1"/>
                </a:solidFill>
              </a:rPr>
              <a:t>Zone Models</a:t>
            </a:r>
            <a:r>
              <a:rPr lang="en-US" sz="2000" dirty="0">
                <a:solidFill>
                  <a:schemeClr val="tx1"/>
                </a:solidFill>
              </a:rPr>
              <a:t>                   </a:t>
            </a:r>
            <a:r>
              <a:rPr lang="en-US" sz="2000" dirty="0" smtClean="0">
                <a:solidFill>
                  <a:schemeClr val="tx1"/>
                </a:solidFill>
              </a:rPr>
              <a:t>     </a:t>
            </a:r>
            <a:r>
              <a:rPr lang="en-US" sz="2000" u="sng" dirty="0" smtClean="0">
                <a:solidFill>
                  <a:schemeClr val="tx1"/>
                </a:solidFill>
              </a:rPr>
              <a:t>CFD Models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pic>
        <p:nvPicPr>
          <p:cNvPr id="2053" name="Picture 4" descr="ICFMP2_02_004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9146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HotandCoolZ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495" y="4166937"/>
            <a:ext cx="2286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474906"/>
              </p:ext>
            </p:extLst>
          </p:nvPr>
        </p:nvGraphicFramePr>
        <p:xfrm>
          <a:off x="294022" y="4680743"/>
          <a:ext cx="23685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5" imgW="1371600" imgH="253800" progId="Equation.3">
                  <p:embed/>
                </p:oleObj>
              </mc:Choice>
              <mc:Fallback>
                <p:oleObj name="Equation" r:id="rId5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22" y="4680743"/>
                        <a:ext cx="2368550" cy="442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2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669" y="356455"/>
            <a:ext cx="4207733" cy="417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60" y="144340"/>
            <a:ext cx="3562131" cy="49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877" y="641838"/>
            <a:ext cx="432911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017" y="3016861"/>
            <a:ext cx="2805045" cy="345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76" y="4634533"/>
            <a:ext cx="4189535" cy="182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433" y="1321594"/>
            <a:ext cx="21717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817" y="4532068"/>
            <a:ext cx="3327889" cy="194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3080" y="6454653"/>
            <a:ext cx="4591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Extracted from </a:t>
            </a:r>
            <a:r>
              <a:rPr lang="en-US" i="1" dirty="0" smtClean="0"/>
              <a:t>Fire Safety Journal</a:t>
            </a:r>
            <a:r>
              <a:rPr lang="en-US" dirty="0" smtClean="0"/>
              <a:t>, Vol. 62,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 NRC/EPRI Fire Model Validation Study NUREG-1824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45" y="1351310"/>
            <a:ext cx="4061255" cy="228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26" y="3863885"/>
            <a:ext cx="3506098" cy="252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67" y="1351310"/>
            <a:ext cx="4715933" cy="4715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88354" y="437350"/>
            <a:ext cx="5891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tx1"/>
                </a:solidFill>
              </a:rPr>
              <a:t>Experimental Uncertainty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887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743325"/>
            <a:ext cx="215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/>
              <a:t> </a:t>
            </a:r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2659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514725"/>
            <a:ext cx="215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/>
              <a:t> </a:t>
            </a:r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914400" y="-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000">
              <a:solidFill>
                <a:srgbClr val="FF0000"/>
              </a:solidFill>
            </a:endParaRPr>
          </a:p>
        </p:txBody>
      </p:sp>
      <p:graphicFrame>
        <p:nvGraphicFramePr>
          <p:cNvPr id="2972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299106"/>
              </p:ext>
            </p:extLst>
          </p:nvPr>
        </p:nvGraphicFramePr>
        <p:xfrm>
          <a:off x="3529010" y="2659063"/>
          <a:ext cx="2009775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3" imgW="1002960" imgH="711000" progId="Equation.3">
                  <p:embed/>
                </p:oleObj>
              </mc:Choice>
              <mc:Fallback>
                <p:oleObj name="Equation" r:id="rId3" imgW="10029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0" y="2659063"/>
                        <a:ext cx="2009775" cy="142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228600" y="1264662"/>
            <a:ext cx="8610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000" b="1" u="sng" dirty="0"/>
              <a:t>Example: Hot Gas Layer (HGL) </a:t>
            </a:r>
            <a:r>
              <a:rPr lang="en-US" sz="2000" b="1" u="sng" dirty="0" smtClean="0"/>
              <a:t>Temperature</a:t>
            </a:r>
            <a:br>
              <a:rPr lang="en-US" sz="2000" b="1" u="sng" dirty="0" smtClean="0"/>
            </a:br>
            <a:endParaRPr lang="en-US" sz="2000" u="sng" dirty="0">
              <a:latin typeface="Times" pitchFamily="18" charset="0"/>
              <a:cs typeface="Times New Roman" pitchFamily="18" charset="0"/>
            </a:endParaRPr>
          </a:p>
          <a:p>
            <a:pPr algn="l"/>
            <a:r>
              <a:rPr lang="en-US" sz="2000" dirty="0">
                <a:cs typeface="Times New Roman" pitchFamily="18" charset="0"/>
              </a:rPr>
              <a:t>According to an empirical correlation (</a:t>
            </a:r>
            <a:r>
              <a:rPr lang="en-US" sz="2000" dirty="0" err="1" smtClean="0"/>
              <a:t>Quintiere</a:t>
            </a:r>
            <a:r>
              <a:rPr lang="en-US" sz="2000" dirty="0" smtClean="0"/>
              <a:t> </a:t>
            </a:r>
            <a:r>
              <a:rPr lang="en-US" sz="2000" i="1" dirty="0" smtClean="0">
                <a:cs typeface="Times New Roman" pitchFamily="18" charset="0"/>
              </a:rPr>
              <a:t>et </a:t>
            </a:r>
            <a:r>
              <a:rPr lang="en-US" sz="2000" i="1" dirty="0">
                <a:cs typeface="Times New Roman" pitchFamily="18" charset="0"/>
              </a:rPr>
              <a:t>al</a:t>
            </a:r>
            <a:r>
              <a:rPr lang="en-US" sz="2000" i="1" dirty="0" smtClean="0">
                <a:cs typeface="Times New Roman" pitchFamily="18" charset="0"/>
              </a:rPr>
              <a:t>.</a:t>
            </a:r>
            <a:r>
              <a:rPr lang="en-US" sz="2000" dirty="0" smtClean="0">
                <a:cs typeface="Times New Roman" pitchFamily="18" charset="0"/>
              </a:rPr>
              <a:t>)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14616" y="4362649"/>
            <a:ext cx="82385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US" sz="2000" dirty="0">
                <a:cs typeface="Times New Roman" pitchFamily="18" charset="0"/>
              </a:rPr>
              <a:t>Uncertainty in HRR measurement </a:t>
            </a:r>
            <a:r>
              <a:rPr lang="en-US" sz="2000" dirty="0" smtClean="0">
                <a:cs typeface="Times New Roman" pitchFamily="18" charset="0"/>
              </a:rPr>
              <a:t>is approximately 7.5%</a:t>
            </a:r>
            <a:r>
              <a:rPr lang="en-US" sz="2000" i="1" dirty="0" smtClean="0">
                <a:cs typeface="Times New Roman" pitchFamily="18" charset="0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pPr algn="l" eaLnBrk="0" hangingPunct="0"/>
            <a:r>
              <a:rPr lang="en-US" sz="2000" dirty="0" smtClean="0">
                <a:cs typeface="Times New Roman" pitchFamily="18" charset="0"/>
              </a:rPr>
              <a:t>Uncertainty </a:t>
            </a:r>
            <a:r>
              <a:rPr lang="en-US" sz="2000" dirty="0">
                <a:cs typeface="Times New Roman" pitchFamily="18" charset="0"/>
              </a:rPr>
              <a:t>in HGL temperature </a:t>
            </a:r>
            <a:r>
              <a:rPr lang="en-US" sz="2000" dirty="0" smtClean="0">
                <a:cs typeface="Times New Roman" pitchFamily="18" charset="0"/>
              </a:rPr>
              <a:t>prediction:  </a:t>
            </a:r>
            <a:r>
              <a:rPr lang="en-US" sz="2000" dirty="0">
                <a:cs typeface="Times New Roman" pitchFamily="18" charset="0"/>
              </a:rPr>
              <a:t>2/3 x </a:t>
            </a:r>
            <a:r>
              <a:rPr lang="en-US" sz="2000" dirty="0" smtClean="0">
                <a:cs typeface="Times New Roman" pitchFamily="18" charset="0"/>
              </a:rPr>
              <a:t>7.5% = </a:t>
            </a:r>
            <a:r>
              <a:rPr lang="en-US" sz="2000" dirty="0">
                <a:cs typeface="Times New Roman" pitchFamily="18" charset="0"/>
              </a:rPr>
              <a:t>5</a:t>
            </a:r>
            <a:r>
              <a:rPr lang="en-US" sz="2000" dirty="0" smtClean="0">
                <a:cs typeface="Times New Roman" pitchFamily="18" charset="0"/>
              </a:rPr>
              <a:t>% </a:t>
            </a:r>
          </a:p>
          <a:p>
            <a:pPr algn="l" eaLnBrk="0" hangingPunct="0"/>
            <a:r>
              <a:rPr lang="en-US" sz="2000" dirty="0" smtClean="0">
                <a:cs typeface="Times New Roman" pitchFamily="18" charset="0"/>
              </a:rPr>
              <a:t>Combine (via quadrature) this propagated input uncertainty with the measurement uncertainty of approximately </a:t>
            </a:r>
            <a:r>
              <a:rPr lang="en-US" sz="2000" dirty="0">
                <a:cs typeface="Times New Roman" pitchFamily="18" charset="0"/>
              </a:rPr>
              <a:t>5</a:t>
            </a:r>
            <a:r>
              <a:rPr lang="en-US" sz="2000" dirty="0" smtClean="0">
                <a:cs typeface="Times New Roman" pitchFamily="18" charset="0"/>
              </a:rPr>
              <a:t>% to yield a combined relative uncertainty of </a:t>
            </a:r>
            <a:r>
              <a:rPr lang="en-US" sz="2000" dirty="0">
                <a:cs typeface="Times New Roman" pitchFamily="18" charset="0"/>
              </a:rPr>
              <a:t>7</a:t>
            </a:r>
            <a:r>
              <a:rPr lang="en-US" sz="2000" dirty="0" smtClean="0">
                <a:cs typeface="Times New Roman" pitchFamily="18" charset="0"/>
              </a:rPr>
              <a:t>%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663" y="899332"/>
            <a:ext cx="6331903" cy="57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1946" y="378135"/>
            <a:ext cx="4599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of Experimental Uncertainty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909" y="1650332"/>
            <a:ext cx="3589020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943" y="3080085"/>
            <a:ext cx="6275070" cy="141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675" y="4658227"/>
            <a:ext cx="4000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550" y="5964278"/>
            <a:ext cx="7362450" cy="56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1364" y="498450"/>
                <a:ext cx="88826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/>
                  <a:t>Given a set of model predictions,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 smtClean="0"/>
                  <a:t>, </a:t>
                </a:r>
                <a:r>
                  <a:rPr lang="en-US" sz="2000" dirty="0" smtClean="0"/>
                  <a:t>and experimental measurements</a:t>
                </a:r>
                <a:r>
                  <a:rPr lang="en-US" sz="2000" i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 smtClean="0"/>
                  <a:t>, </a:t>
                </a:r>
                <a:r>
                  <a:rPr lang="en-US" sz="2000" dirty="0" smtClean="0"/>
                  <a:t>calculate a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bias factor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2000" i="1" dirty="0" smtClean="0"/>
                  <a:t>, </a:t>
                </a:r>
                <a:r>
                  <a:rPr lang="en-US" sz="2000" dirty="0" smtClean="0"/>
                  <a:t>and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relative standard deviation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64" y="498450"/>
                <a:ext cx="8882636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755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 bwMode="auto">
          <a:xfrm>
            <a:off x="1899138" y="3525715"/>
            <a:ext cx="553916" cy="44840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790675" y="4932485"/>
            <a:ext cx="444894" cy="37806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0196" y="663898"/>
            <a:ext cx="5034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(Left) Typical results from a validation study. The black lines indicate the experimental uncertainty and the red lines indicate the model uncertainty.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(Below) Given a model prediction of 300 °C, what is the probability that the actual temperature might exceed 330 °C, the failure temperature of the given target?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038600" y="6381750"/>
            <a:ext cx="1143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AAB9D5-C9DC-4778-83F1-63B53EE4EE1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76" y="0"/>
            <a:ext cx="3449625" cy="34496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656" y="3394624"/>
            <a:ext cx="6898864" cy="334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clear Master_2007_v2">
  <a:themeElements>
    <a:clrScheme name="">
      <a:dk1>
        <a:srgbClr val="000000"/>
      </a:dk1>
      <a:lt1>
        <a:srgbClr val="FFFFFF"/>
      </a:lt1>
      <a:dk2>
        <a:srgbClr val="0013C5"/>
      </a:dk2>
      <a:lt2>
        <a:srgbClr val="B5B5B5"/>
      </a:lt2>
      <a:accent1>
        <a:srgbClr val="B04359"/>
      </a:accent1>
      <a:accent2>
        <a:srgbClr val="006699"/>
      </a:accent2>
      <a:accent3>
        <a:srgbClr val="FFFFFF"/>
      </a:accent3>
      <a:accent4>
        <a:srgbClr val="000000"/>
      </a:accent4>
      <a:accent5>
        <a:srgbClr val="D4B0B5"/>
      </a:accent5>
      <a:accent6>
        <a:srgbClr val="005C8A"/>
      </a:accent6>
      <a:hlink>
        <a:srgbClr val="FFA432"/>
      </a:hlink>
      <a:folHlink>
        <a:srgbClr val="4FE37C"/>
      </a:folHlink>
    </a:clrScheme>
    <a:fontScheme name="Nuclear Master_2007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uclear Master_2007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clear Master_2007_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clear Master_2007_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clear Master_2007_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clear Master_2007_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clear Master_2007_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clear Master_2007_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clear Master_2007_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clear Master_2007_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clear Master_2007_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clear Master_2007_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clear Master_2007_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97B9A5CCD0746AB9D6E629AD1E604" ma:contentTypeVersion="0" ma:contentTypeDescription="Create a new document." ma:contentTypeScope="" ma:versionID="5412e30627e4220947cdd5f3ba1e486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C749207-6BF6-4854-AC8E-610EDE9C07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D60F41D-BE2B-4CFC-838F-FCDE26656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F877-94C2-4E92-BFAD-B47D9AAD5D44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417</Words>
  <Application>Microsoft Office PowerPoint</Application>
  <PresentationFormat>On-screen Show (4:3)</PresentationFormat>
  <Paragraphs>73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Nuclear Master_2007_v2</vt:lpstr>
      <vt:lpstr>Equation</vt:lpstr>
      <vt:lpstr> </vt:lpstr>
      <vt:lpstr>PowerPoint Presentation</vt:lpstr>
      <vt:lpstr>PowerPoint Presentation</vt:lpstr>
      <vt:lpstr>PowerPoint Presentation</vt:lpstr>
      <vt:lpstr>US NRC/EPRI Fire Model Validation Study NUREG-1824</vt:lpstr>
      <vt:lpstr>PowerPoint Presentation</vt:lpstr>
      <vt:lpstr>PowerPoint Presentation</vt:lpstr>
      <vt:lpstr>PowerPoint Presentation</vt:lpstr>
      <vt:lpstr>PowerPoint Presentation</vt:lpstr>
      <vt:lpstr>Procedure for Calculating Model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2007</dc:title>
  <dc:creator>Evelyn Simons</dc:creator>
  <cp:lastModifiedBy>Horner, April CTR (FAA)</cp:lastModifiedBy>
  <cp:revision>113</cp:revision>
  <cp:lastPrinted>2012-06-21T13:54:15Z</cp:lastPrinted>
  <dcterms:created xsi:type="dcterms:W3CDTF">2007-06-25T21:53:48Z</dcterms:created>
  <dcterms:modified xsi:type="dcterms:W3CDTF">2013-11-25T15:48:41Z</dcterms:modified>
</cp:coreProperties>
</file>