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71" r:id="rId2"/>
    <p:sldId id="264" r:id="rId3"/>
    <p:sldId id="272" r:id="rId4"/>
    <p:sldId id="256" r:id="rId5"/>
    <p:sldId id="288" r:id="rId6"/>
    <p:sldId id="273" r:id="rId7"/>
    <p:sldId id="289" r:id="rId8"/>
    <p:sldId id="274" r:id="rId9"/>
    <p:sldId id="290" r:id="rId10"/>
    <p:sldId id="279" r:id="rId11"/>
    <p:sldId id="280" r:id="rId12"/>
    <p:sldId id="291" r:id="rId13"/>
    <p:sldId id="292" r:id="rId14"/>
    <p:sldId id="276" r:id="rId15"/>
    <p:sldId id="275" r:id="rId16"/>
    <p:sldId id="277" r:id="rId17"/>
    <p:sldId id="281" r:id="rId18"/>
    <p:sldId id="278" r:id="rId19"/>
    <p:sldId id="282" r:id="rId20"/>
    <p:sldId id="293" r:id="rId21"/>
    <p:sldId id="295" r:id="rId22"/>
    <p:sldId id="294" r:id="rId23"/>
    <p:sldId id="296" r:id="rId24"/>
    <p:sldId id="297" r:id="rId25"/>
    <p:sldId id="298" r:id="rId26"/>
    <p:sldId id="299" r:id="rId27"/>
    <p:sldId id="283" r:id="rId28"/>
    <p:sldId id="284" r:id="rId29"/>
    <p:sldId id="285" r:id="rId30"/>
    <p:sldId id="286" r:id="rId31"/>
    <p:sldId id="287" r:id="rId32"/>
    <p:sldId id="300" r:id="rId33"/>
    <p:sldId id="303" r:id="rId34"/>
    <p:sldId id="302" r:id="rId35"/>
    <p:sldId id="301" r:id="rId36"/>
    <p:sldId id="304" r:id="rId37"/>
    <p:sldId id="305" r:id="rId3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FF"/>
    <a:srgbClr val="FF1919"/>
    <a:srgbClr val="00C012"/>
    <a:srgbClr val="11F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68921" autoAdjust="0"/>
  </p:normalViewPr>
  <p:slideViewPr>
    <p:cSldViewPr>
      <p:cViewPr varScale="1">
        <p:scale>
          <a:sx n="69" d="100"/>
          <a:sy n="69" d="100"/>
        </p:scale>
        <p:origin x="-95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F34A8E-8AA0-4E8C-95FB-283FB9652A64}" type="datetimeFigureOut">
              <a:rPr lang="de-DE" smtClean="0"/>
              <a:t>24.01.2014</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B195C5-AB29-44EB-ACC1-C0EE94E4C1EB}" type="slidenum">
              <a:rPr lang="de-DE" smtClean="0"/>
              <a:t>‹#›</a:t>
            </a:fld>
            <a:endParaRPr lang="de-DE" dirty="0"/>
          </a:p>
        </p:txBody>
      </p:sp>
    </p:spTree>
    <p:extLst>
      <p:ext uri="{BB962C8B-B14F-4D97-AF65-F5344CB8AC3E}">
        <p14:creationId xmlns:p14="http://schemas.microsoft.com/office/powerpoint/2010/main" val="214125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noProof="0" dirty="0" smtClean="0"/>
              <a:t>In 2007 occurred an aviation accident Okinawa (Japan). an aircraft landed safely and reached the parking position when suddenly a fire </a:t>
            </a:r>
            <a:r>
              <a:rPr lang="en-US" baseline="0" noProof="0" dirty="0" err="1" smtClean="0"/>
              <a:t>boke</a:t>
            </a:r>
            <a:r>
              <a:rPr lang="en-US" baseline="0" noProof="0" dirty="0" smtClean="0"/>
              <a:t> out.  </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1</a:t>
            </a:fld>
            <a:endParaRPr lang="de-DE" dirty="0"/>
          </a:p>
        </p:txBody>
      </p:sp>
    </p:spTree>
    <p:extLst>
      <p:ext uri="{BB962C8B-B14F-4D97-AF65-F5344CB8AC3E}">
        <p14:creationId xmlns:p14="http://schemas.microsoft.com/office/powerpoint/2010/main" val="1151293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a:t>
            </a:r>
            <a:r>
              <a:rPr lang="de-DE" dirty="0" err="1" smtClean="0"/>
              <a:t>We</a:t>
            </a:r>
            <a:r>
              <a:rPr lang="de-DE" dirty="0" smtClean="0"/>
              <a:t> will </a:t>
            </a:r>
            <a:r>
              <a:rPr lang="de-DE" dirty="0" err="1" smtClean="0"/>
              <a:t>have</a:t>
            </a:r>
            <a:r>
              <a:rPr lang="de-DE" dirty="0" smtClean="0"/>
              <a:t> a</a:t>
            </a:r>
            <a:r>
              <a:rPr lang="de-DE" baseline="0" dirty="0" smtClean="0"/>
              <a:t> </a:t>
            </a:r>
            <a:r>
              <a:rPr lang="de-DE" baseline="0" dirty="0" err="1" smtClean="0"/>
              <a:t>look</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critical</a:t>
            </a:r>
            <a:r>
              <a:rPr lang="de-DE" baseline="0" dirty="0" smtClean="0"/>
              <a:t> </a:t>
            </a:r>
            <a:r>
              <a:rPr lang="de-DE" baseline="0" dirty="0" err="1" smtClean="0"/>
              <a:t>area</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aircraft</a:t>
            </a:r>
            <a:r>
              <a:rPr lang="de-DE" baseline="0" dirty="0" smtClean="0"/>
              <a:t> </a:t>
            </a:r>
            <a:r>
              <a:rPr lang="de-DE" baseline="0" dirty="0" err="1" smtClean="0"/>
              <a:t>where</a:t>
            </a:r>
            <a:r>
              <a:rPr lang="de-DE" baseline="0" dirty="0" smtClean="0"/>
              <a:t> </a:t>
            </a:r>
            <a:r>
              <a:rPr lang="de-DE" baseline="0" dirty="0" err="1" smtClean="0"/>
              <a:t>it</a:t>
            </a:r>
            <a:r>
              <a:rPr lang="de-DE" baseline="0" dirty="0" smtClean="0"/>
              <a:t> </a:t>
            </a:r>
            <a:r>
              <a:rPr lang="de-DE" baseline="0" dirty="0" err="1" smtClean="0"/>
              <a:t>broke</a:t>
            </a:r>
            <a:r>
              <a:rPr lang="de-DE" baseline="0" dirty="0" smtClean="0"/>
              <a:t> in </a:t>
            </a:r>
            <a:r>
              <a:rPr lang="de-DE" baseline="0" dirty="0" err="1" smtClean="0"/>
              <a:t>the</a:t>
            </a:r>
            <a:r>
              <a:rPr lang="de-DE" baseline="0" dirty="0" smtClean="0"/>
              <a:t> </a:t>
            </a:r>
            <a:r>
              <a:rPr lang="de-DE" baseline="0" dirty="0" err="1" smtClean="0"/>
              <a:t>video</a:t>
            </a:r>
            <a:endParaRPr lang="de-DE" dirty="0" smtClean="0"/>
          </a:p>
          <a:p>
            <a:endParaRPr lang="de-DE" dirty="0" smtClean="0"/>
          </a:p>
          <a:p>
            <a:r>
              <a:rPr lang="de-DE" dirty="0" smtClean="0"/>
              <a:t>- The </a:t>
            </a:r>
            <a:r>
              <a:rPr lang="de-DE" dirty="0" err="1" smtClean="0"/>
              <a:t>upper</a:t>
            </a:r>
            <a:r>
              <a:rPr lang="de-DE" dirty="0" smtClean="0"/>
              <a:t> </a:t>
            </a:r>
            <a:r>
              <a:rPr lang="de-DE" dirty="0" err="1" smtClean="0"/>
              <a:t>part</a:t>
            </a:r>
            <a:r>
              <a:rPr lang="de-DE" dirty="0" smtClean="0"/>
              <a:t> </a:t>
            </a:r>
            <a:r>
              <a:rPr lang="de-DE" dirty="0" err="1" smtClean="0"/>
              <a:t>is</a:t>
            </a:r>
            <a:r>
              <a:rPr lang="de-DE" dirty="0" smtClean="0"/>
              <a:t> </a:t>
            </a:r>
            <a:r>
              <a:rPr lang="de-DE" dirty="0" err="1" smtClean="0"/>
              <a:t>under</a:t>
            </a:r>
            <a:r>
              <a:rPr lang="de-DE" dirty="0" smtClean="0"/>
              <a:t> a </a:t>
            </a:r>
            <a:r>
              <a:rPr lang="de-DE" dirty="0" err="1" smtClean="0"/>
              <a:t>tensile</a:t>
            </a:r>
            <a:r>
              <a:rPr lang="de-DE" dirty="0" smtClean="0"/>
              <a:t> </a:t>
            </a:r>
            <a:r>
              <a:rPr lang="de-DE" dirty="0" err="1" smtClean="0"/>
              <a:t>load</a:t>
            </a:r>
            <a:r>
              <a:rPr lang="de-DE" dirty="0" smtClean="0"/>
              <a:t> </a:t>
            </a:r>
            <a:r>
              <a:rPr lang="de-DE" dirty="0" err="1" smtClean="0"/>
              <a:t>and</a:t>
            </a:r>
            <a:r>
              <a:rPr lang="de-DE" baseline="0" dirty="0" smtClean="0"/>
              <a:t>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part</a:t>
            </a:r>
            <a:r>
              <a:rPr lang="de-DE" baseline="0" dirty="0" smtClean="0"/>
              <a:t> </a:t>
            </a:r>
            <a:r>
              <a:rPr lang="de-DE" baseline="0" dirty="0" err="1" smtClean="0"/>
              <a:t>is</a:t>
            </a:r>
            <a:r>
              <a:rPr lang="de-DE" baseline="0" dirty="0" smtClean="0"/>
              <a:t> </a:t>
            </a:r>
            <a:r>
              <a:rPr lang="de-DE" baseline="0" dirty="0" err="1" smtClean="0"/>
              <a:t>under</a:t>
            </a:r>
            <a:r>
              <a:rPr lang="de-DE" baseline="0" dirty="0" smtClean="0"/>
              <a:t> a </a:t>
            </a:r>
            <a:r>
              <a:rPr lang="de-DE" baseline="0" dirty="0" err="1" smtClean="0"/>
              <a:t>compressive</a:t>
            </a:r>
            <a:r>
              <a:rPr lang="de-DE" baseline="0" dirty="0" smtClean="0"/>
              <a:t> </a:t>
            </a:r>
            <a:r>
              <a:rPr lang="de-DE" baseline="0" dirty="0" err="1" smtClean="0"/>
              <a:t>load</a:t>
            </a:r>
            <a:r>
              <a:rPr lang="de-DE" baseline="0" dirty="0" smtClean="0"/>
              <a:t>, </a:t>
            </a:r>
            <a:r>
              <a:rPr lang="de-DE" baseline="0" dirty="0" err="1" smtClean="0"/>
              <a:t>where</a:t>
            </a:r>
            <a:r>
              <a:rPr lang="de-DE" baseline="0" dirty="0" smtClean="0"/>
              <a:t> </a:t>
            </a:r>
            <a:r>
              <a:rPr lang="de-DE" baseline="0" dirty="0" err="1" smtClean="0"/>
              <a:t>the</a:t>
            </a:r>
            <a:r>
              <a:rPr lang="de-DE" baseline="0" dirty="0" smtClean="0"/>
              <a:t> </a:t>
            </a:r>
            <a:r>
              <a:rPr lang="de-DE" baseline="0" dirty="0" err="1" smtClean="0"/>
              <a:t>compressive</a:t>
            </a:r>
            <a:r>
              <a:rPr lang="de-DE" baseline="0" dirty="0" smtClean="0"/>
              <a:t> </a:t>
            </a:r>
            <a:r>
              <a:rPr lang="de-DE" baseline="0" dirty="0" err="1" smtClean="0"/>
              <a:t>load</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more</a:t>
            </a:r>
            <a:r>
              <a:rPr lang="de-DE" baseline="0" dirty="0" smtClean="0"/>
              <a:t> </a:t>
            </a:r>
            <a:r>
              <a:rPr lang="de-DE" baseline="0" dirty="0" err="1" smtClean="0"/>
              <a:t>critical</a:t>
            </a:r>
            <a:r>
              <a:rPr lang="de-DE" baseline="0" dirty="0" smtClean="0"/>
              <a:t> </a:t>
            </a:r>
            <a:r>
              <a:rPr lang="de-DE" baseline="0" dirty="0" err="1" smtClean="0"/>
              <a:t>one</a:t>
            </a:r>
            <a:r>
              <a:rPr lang="de-DE" baseline="0" dirty="0" smtClean="0"/>
              <a:t> </a:t>
            </a:r>
            <a:r>
              <a:rPr lang="de-DE" baseline="0" dirty="0" err="1" smtClean="0"/>
              <a:t>for</a:t>
            </a:r>
            <a:r>
              <a:rPr lang="de-DE" baseline="0" dirty="0" smtClean="0"/>
              <a:t> </a:t>
            </a:r>
            <a:r>
              <a:rPr lang="de-DE" baseline="0" dirty="0" err="1" smtClean="0"/>
              <a:t>carbon</a:t>
            </a:r>
            <a:r>
              <a:rPr lang="de-DE" baseline="0" dirty="0" smtClean="0"/>
              <a:t> </a:t>
            </a:r>
            <a:r>
              <a:rPr lang="de-DE" baseline="0" dirty="0" err="1" smtClean="0"/>
              <a:t>composites</a:t>
            </a: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10</a:t>
            </a:fld>
            <a:endParaRPr lang="de-DE" dirty="0"/>
          </a:p>
        </p:txBody>
      </p:sp>
    </p:spTree>
    <p:extLst>
      <p:ext uri="{BB962C8B-B14F-4D97-AF65-F5344CB8AC3E}">
        <p14:creationId xmlns:p14="http://schemas.microsoft.com/office/powerpoint/2010/main" val="401475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err="1" smtClean="0"/>
              <a:t>Here</a:t>
            </a:r>
            <a:r>
              <a:rPr lang="de-DE" dirty="0" smtClean="0"/>
              <a:t> </a:t>
            </a:r>
            <a:r>
              <a:rPr lang="de-DE" dirty="0" err="1" smtClean="0"/>
              <a:t>we</a:t>
            </a:r>
            <a:r>
              <a:rPr lang="de-DE" dirty="0" smtClean="0"/>
              <a:t> </a:t>
            </a:r>
            <a:r>
              <a:rPr lang="de-DE" dirty="0" err="1" smtClean="0"/>
              <a:t>have</a:t>
            </a:r>
            <a:r>
              <a:rPr lang="de-DE" baseline="0" dirty="0" smtClean="0"/>
              <a:t> a </a:t>
            </a:r>
            <a:r>
              <a:rPr lang="de-DE" baseline="0" dirty="0" err="1" smtClean="0"/>
              <a:t>typical</a:t>
            </a:r>
            <a:r>
              <a:rPr lang="de-DE" baseline="0" dirty="0" smtClean="0"/>
              <a:t> CFRP </a:t>
            </a:r>
            <a:r>
              <a:rPr lang="de-DE" baseline="0" dirty="0" err="1" smtClean="0"/>
              <a:t>airframe</a:t>
            </a:r>
            <a:r>
              <a:rPr lang="de-DE" baseline="0" dirty="0" smtClean="0"/>
              <a:t> </a:t>
            </a:r>
            <a:r>
              <a:rPr lang="de-DE" baseline="0" dirty="0" err="1" smtClean="0"/>
              <a:t>structure</a:t>
            </a:r>
            <a:r>
              <a:rPr lang="de-DE" baseline="0" dirty="0" smtClean="0"/>
              <a:t> </a:t>
            </a:r>
            <a:r>
              <a:rPr lang="de-DE" baseline="0" dirty="0" err="1" smtClean="0"/>
              <a:t>with</a:t>
            </a:r>
            <a:r>
              <a:rPr lang="de-DE" baseline="0" dirty="0" smtClean="0"/>
              <a:t> a </a:t>
            </a:r>
            <a:r>
              <a:rPr lang="de-DE" baseline="0" dirty="0" err="1" smtClean="0"/>
              <a:t>very</a:t>
            </a:r>
            <a:r>
              <a:rPr lang="de-DE" baseline="0" dirty="0" smtClean="0"/>
              <a:t> </a:t>
            </a:r>
            <a:r>
              <a:rPr lang="de-DE" baseline="0" dirty="0" err="1" smtClean="0"/>
              <a:t>thin</a:t>
            </a:r>
            <a:r>
              <a:rPr lang="de-DE" baseline="0" dirty="0" smtClean="0"/>
              <a:t> </a:t>
            </a:r>
            <a:r>
              <a:rPr lang="de-DE" baseline="0" dirty="0" err="1" smtClean="0"/>
              <a:t>skin</a:t>
            </a:r>
            <a:r>
              <a:rPr lang="de-DE" baseline="0" dirty="0" smtClean="0"/>
              <a:t> </a:t>
            </a:r>
            <a:r>
              <a:rPr lang="de-DE" baseline="0" dirty="0" err="1" smtClean="0"/>
              <a:t>reinforced</a:t>
            </a:r>
            <a:r>
              <a:rPr lang="de-DE" baseline="0" dirty="0" smtClean="0"/>
              <a:t> </a:t>
            </a:r>
            <a:r>
              <a:rPr lang="de-DE" baseline="0" dirty="0" err="1" smtClean="0"/>
              <a:t>by</a:t>
            </a:r>
            <a:r>
              <a:rPr lang="de-DE" baseline="0" dirty="0" smtClean="0"/>
              <a:t> </a:t>
            </a:r>
            <a:r>
              <a:rPr lang="de-DE" baseline="0" dirty="0" err="1" smtClean="0"/>
              <a:t>stringers</a:t>
            </a:r>
            <a:endParaRPr lang="de-DE" baseline="0" dirty="0" smtClean="0"/>
          </a:p>
          <a:p>
            <a:pPr marL="171450" indent="-171450">
              <a:buFontTx/>
              <a:buChar char="-"/>
            </a:pPr>
            <a:endParaRPr lang="de-DE" baseline="0" dirty="0" smtClean="0"/>
          </a:p>
          <a:p>
            <a:pPr marL="171450" indent="-171450">
              <a:buFontTx/>
              <a:buChar char="-"/>
            </a:pPr>
            <a:r>
              <a:rPr lang="de-DE" baseline="0" dirty="0" err="1" smtClean="0"/>
              <a:t>We</a:t>
            </a:r>
            <a:r>
              <a:rPr lang="de-DE" baseline="0" dirty="0" smtClean="0"/>
              <a:t> will </a:t>
            </a:r>
            <a:r>
              <a:rPr lang="de-DE" baseline="0" dirty="0" err="1" smtClean="0"/>
              <a:t>tailor</a:t>
            </a:r>
            <a:r>
              <a:rPr lang="de-DE" baseline="0" dirty="0" smtClean="0"/>
              <a:t> </a:t>
            </a:r>
            <a:r>
              <a:rPr lang="de-DE" baseline="0" dirty="0" err="1" smtClean="0"/>
              <a:t>this</a:t>
            </a:r>
            <a:r>
              <a:rPr lang="de-DE" baseline="0" dirty="0" smtClean="0"/>
              <a:t> </a:t>
            </a:r>
            <a:r>
              <a:rPr lang="de-DE" baseline="0" dirty="0" err="1" smtClean="0"/>
              <a:t>structure</a:t>
            </a:r>
            <a:r>
              <a:rPr lang="de-DE" baseline="0" dirty="0" smtClean="0"/>
              <a:t> in </a:t>
            </a:r>
            <a:r>
              <a:rPr lang="de-DE" baseline="0" dirty="0" err="1" smtClean="0"/>
              <a:t>specimens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can</a:t>
            </a:r>
            <a:r>
              <a:rPr lang="de-DE" baseline="0" dirty="0" smtClean="0"/>
              <a:t> handle in an intermediate </a:t>
            </a:r>
            <a:r>
              <a:rPr lang="de-DE" baseline="0" dirty="0" err="1" smtClean="0"/>
              <a:t>scale</a:t>
            </a:r>
            <a:endParaRPr lang="de-DE" dirty="0" smtClean="0"/>
          </a:p>
          <a:p>
            <a:endParaRPr lang="de-DE" dirty="0" smtClean="0"/>
          </a:p>
          <a:p>
            <a:r>
              <a:rPr lang="de-DE" dirty="0" smtClean="0"/>
              <a:t>- </a:t>
            </a:r>
            <a:r>
              <a:rPr lang="de-DE" dirty="0" err="1" smtClean="0"/>
              <a:t>How</a:t>
            </a:r>
            <a:r>
              <a:rPr lang="de-DE" dirty="0" smtClean="0"/>
              <a:t> </a:t>
            </a:r>
            <a:r>
              <a:rPr lang="de-DE" dirty="0" err="1" smtClean="0"/>
              <a:t>are</a:t>
            </a:r>
            <a:r>
              <a:rPr lang="de-DE" dirty="0" smtClean="0"/>
              <a:t> </a:t>
            </a:r>
            <a:r>
              <a:rPr lang="de-DE" dirty="0" err="1" smtClean="0"/>
              <a:t>we</a:t>
            </a:r>
            <a:r>
              <a:rPr lang="de-DE" dirty="0" smtClean="0"/>
              <a:t> </a:t>
            </a:r>
            <a:r>
              <a:rPr lang="de-DE" dirty="0" err="1" smtClean="0"/>
              <a:t>going</a:t>
            </a:r>
            <a:r>
              <a:rPr lang="de-DE" dirty="0" smtClean="0"/>
              <a:t> </a:t>
            </a:r>
            <a:r>
              <a:rPr lang="de-DE" dirty="0" err="1" smtClean="0"/>
              <a:t>to</a:t>
            </a:r>
            <a:r>
              <a:rPr lang="de-DE" dirty="0" smtClean="0"/>
              <a:t> </a:t>
            </a:r>
            <a:r>
              <a:rPr lang="de-DE" dirty="0" err="1" smtClean="0"/>
              <a:t>test</a:t>
            </a:r>
            <a:r>
              <a:rPr lang="de-DE" dirty="0" smtClean="0"/>
              <a:t> </a:t>
            </a:r>
            <a:r>
              <a:rPr lang="de-DE" dirty="0" err="1" smtClean="0"/>
              <a:t>this</a:t>
            </a:r>
            <a:r>
              <a:rPr lang="de-DE" dirty="0" smtClean="0"/>
              <a:t> </a:t>
            </a:r>
            <a:r>
              <a:rPr lang="de-DE" dirty="0" err="1" smtClean="0"/>
              <a:t>shell</a:t>
            </a:r>
            <a:r>
              <a:rPr lang="de-DE" baseline="0" dirty="0" smtClean="0"/>
              <a:t> </a:t>
            </a:r>
            <a:r>
              <a:rPr lang="de-DE" baseline="0" dirty="0" err="1" smtClean="0"/>
              <a:t>specimens</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11</a:t>
            </a:fld>
            <a:endParaRPr lang="de-DE" dirty="0"/>
          </a:p>
        </p:txBody>
      </p:sp>
    </p:spTree>
    <p:extLst>
      <p:ext uri="{BB962C8B-B14F-4D97-AF65-F5344CB8AC3E}">
        <p14:creationId xmlns:p14="http://schemas.microsoft.com/office/powerpoint/2010/main" val="1024175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noProof="0" dirty="0" smtClean="0"/>
              <a:t>First of all To perform fire tests we have to fulfil</a:t>
            </a:r>
            <a:r>
              <a:rPr lang="en-US" baseline="0" noProof="0" dirty="0" smtClean="0"/>
              <a:t> certain boundary conditions</a:t>
            </a:r>
          </a:p>
          <a:p>
            <a:pPr marL="171450" indent="-171450">
              <a:buFontTx/>
              <a:buChar char="-"/>
            </a:pPr>
            <a:endParaRPr lang="en-US" baseline="0" noProof="0" dirty="0" smtClean="0"/>
          </a:p>
          <a:p>
            <a:pPr marL="171450" indent="-171450">
              <a:buFontTx/>
              <a:buChar char="-"/>
            </a:pPr>
            <a:r>
              <a:rPr lang="en-US" baseline="0" noProof="0" dirty="0" smtClean="0"/>
              <a:t>At first we need an environment where we can expose a carbon composite to a fully developed fire and simultaneously put a compressive load on it.</a:t>
            </a:r>
          </a:p>
          <a:p>
            <a:pPr marL="171450" indent="-171450">
              <a:buFontTx/>
              <a:buChar char="-"/>
            </a:pPr>
            <a:endParaRPr lang="en-US" baseline="0" noProof="0" dirty="0" smtClean="0"/>
          </a:p>
          <a:p>
            <a:pPr marL="171450" indent="-171450">
              <a:buFontTx/>
              <a:buChar char="-"/>
            </a:pPr>
            <a:r>
              <a:rPr lang="en-US" baseline="0" noProof="0" dirty="0" smtClean="0"/>
              <a:t>Secondly we need a smoke exhaust cleaning system to clean the air before we release it to the open environment.  </a:t>
            </a:r>
          </a:p>
          <a:p>
            <a:pPr marL="171450" indent="-171450">
              <a:buFontTx/>
              <a:buChar char="-"/>
            </a:pPr>
            <a:endParaRPr lang="en-US" baseline="0" noProof="0" dirty="0" smtClean="0"/>
          </a:p>
          <a:p>
            <a:pPr marL="171450" indent="-171450">
              <a:buFontTx/>
              <a:buChar char="-"/>
            </a:pPr>
            <a:r>
              <a:rPr lang="en-US" baseline="0" noProof="0" dirty="0" smtClean="0"/>
              <a:t>These requirements are fulfilled by the column test furnace we have at the BAM</a:t>
            </a:r>
          </a:p>
          <a:p>
            <a:pPr marL="171450" indent="-171450">
              <a:buFontTx/>
              <a:buChar char="-"/>
            </a:pPr>
            <a:endParaRPr lang="en-US" baseline="0" noProof="0" dirty="0" smtClean="0"/>
          </a:p>
          <a:p>
            <a:pPr marL="171450" indent="-171450">
              <a:buFontTx/>
              <a:buChar char="-"/>
            </a:pPr>
            <a:r>
              <a:rPr lang="en-US" baseline="0" noProof="0" dirty="0" smtClean="0"/>
              <a:t>The height (</a:t>
            </a:r>
            <a:r>
              <a:rPr lang="en-US" baseline="0" noProof="0" dirty="0" err="1" smtClean="0"/>
              <a:t>hait</a:t>
            </a:r>
            <a:r>
              <a:rPr lang="en-US" baseline="0" noProof="0" dirty="0" smtClean="0"/>
              <a:t>) of the test space can be adjusted form 3.6 to 5.6m</a:t>
            </a:r>
          </a:p>
          <a:p>
            <a:pPr marL="171450" indent="-171450">
              <a:buFontTx/>
              <a:buChar char="-"/>
            </a:pPr>
            <a:endParaRPr lang="en-US" baseline="0" noProof="0" dirty="0" smtClean="0"/>
          </a:p>
          <a:p>
            <a:pPr marL="171450" indent="-171450">
              <a:buFontTx/>
              <a:buChar char="-"/>
            </a:pPr>
            <a:r>
              <a:rPr lang="en-US" baseline="0" noProof="0" dirty="0" smtClean="0"/>
              <a:t>The hydraulic system of the test furnace can provide a compressive load up to 6 MN</a:t>
            </a:r>
          </a:p>
          <a:p>
            <a:pPr marL="171450" indent="-171450">
              <a:buFontTx/>
              <a:buChar char="-"/>
            </a:pPr>
            <a:endParaRPr lang="en-US" baseline="0" noProof="0" dirty="0" smtClean="0"/>
          </a:p>
          <a:p>
            <a:pPr marL="171450" indent="-171450">
              <a:buFontTx/>
              <a:buChar char="-"/>
            </a:pPr>
            <a:r>
              <a:rPr lang="en-US" baseline="0" noProof="0" dirty="0" smtClean="0"/>
              <a:t>To transfer the compressive load into the specimen we need an compressive device, the intermediate-scale test bench! </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12</a:t>
            </a:fld>
            <a:endParaRPr lang="de-DE" dirty="0"/>
          </a:p>
        </p:txBody>
      </p:sp>
    </p:spTree>
    <p:extLst>
      <p:ext uri="{BB962C8B-B14F-4D97-AF65-F5344CB8AC3E}">
        <p14:creationId xmlns:p14="http://schemas.microsoft.com/office/powerpoint/2010/main" val="362769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In</a:t>
            </a:r>
            <a:r>
              <a:rPr lang="de-DE" baseline="0" dirty="0" smtClean="0"/>
              <a:t> a </a:t>
            </a:r>
            <a:r>
              <a:rPr lang="de-DE" baseline="0" dirty="0" err="1" smtClean="0"/>
              <a:t>explosion</a:t>
            </a:r>
            <a:r>
              <a:rPr lang="de-DE" baseline="0" dirty="0" smtClean="0"/>
              <a:t> </a:t>
            </a:r>
            <a:r>
              <a:rPr lang="de-DE" baseline="0" dirty="0" err="1" smtClean="0"/>
              <a:t>view</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differ</a:t>
            </a:r>
            <a:r>
              <a:rPr lang="de-DE" baseline="0" dirty="0" smtClean="0"/>
              <a:t> </a:t>
            </a:r>
            <a:r>
              <a:rPr lang="de-DE" baseline="0" dirty="0" err="1" smtClean="0"/>
              <a:t>between</a:t>
            </a:r>
            <a:r>
              <a:rPr lang="de-DE" baseline="0" dirty="0" smtClean="0"/>
              <a:t> </a:t>
            </a:r>
            <a:r>
              <a:rPr lang="de-DE" baseline="0" dirty="0" err="1" smtClean="0"/>
              <a:t>the</a:t>
            </a:r>
            <a:r>
              <a:rPr lang="de-DE" baseline="0" dirty="0" smtClean="0"/>
              <a:t> </a:t>
            </a:r>
            <a:r>
              <a:rPr lang="de-DE" baseline="0" dirty="0" err="1" smtClean="0"/>
              <a:t>main</a:t>
            </a:r>
            <a:r>
              <a:rPr lang="de-DE" baseline="0" dirty="0" smtClean="0"/>
              <a:t> </a:t>
            </a:r>
            <a:r>
              <a:rPr lang="de-DE" baseline="0" dirty="0" err="1" smtClean="0"/>
              <a:t>parts</a:t>
            </a:r>
            <a:r>
              <a:rPr lang="de-DE" baseline="0" dirty="0" smtClean="0"/>
              <a:t>.</a:t>
            </a:r>
          </a:p>
          <a:p>
            <a:endParaRPr lang="de-DE" baseline="0" dirty="0" smtClean="0"/>
          </a:p>
          <a:p>
            <a:pPr marL="171450" indent="-171450">
              <a:buFontTx/>
              <a:buChar char="-"/>
            </a:pPr>
            <a:r>
              <a:rPr lang="de-DE" baseline="0" dirty="0" err="1" smtClean="0"/>
              <a:t>That</a:t>
            </a:r>
            <a:r>
              <a:rPr lang="de-DE" baseline="0" dirty="0" smtClean="0"/>
              <a:t> </a:t>
            </a:r>
            <a:r>
              <a:rPr lang="de-DE" baseline="0" dirty="0" err="1" smtClean="0"/>
              <a:t>are</a:t>
            </a:r>
            <a:r>
              <a:rPr lang="de-DE" baseline="0" dirty="0" smtClean="0"/>
              <a:t> </a:t>
            </a:r>
            <a:r>
              <a:rPr lang="de-DE" baseline="0" dirty="0" err="1" smtClean="0"/>
              <a:t>the</a:t>
            </a:r>
            <a:r>
              <a:rPr lang="de-DE" baseline="0" dirty="0" smtClean="0"/>
              <a:t> </a:t>
            </a:r>
            <a:r>
              <a:rPr lang="de-DE" baseline="0" dirty="0" err="1" smtClean="0"/>
              <a:t>upper</a:t>
            </a:r>
            <a:r>
              <a:rPr lang="de-DE" baseline="0" dirty="0" smtClean="0"/>
              <a:t> </a:t>
            </a:r>
            <a:r>
              <a:rPr lang="de-DE" baseline="0" dirty="0" err="1" smtClean="0"/>
              <a:t>and</a:t>
            </a:r>
            <a:r>
              <a:rPr lang="de-DE" baseline="0" dirty="0" smtClean="0"/>
              <a:t> </a:t>
            </a:r>
            <a:r>
              <a:rPr lang="de-DE" baseline="0" dirty="0" err="1" smtClean="0"/>
              <a:t>lower</a:t>
            </a:r>
            <a:r>
              <a:rPr lang="de-DE" baseline="0" dirty="0" smtClean="0"/>
              <a:t> </a:t>
            </a:r>
            <a:r>
              <a:rPr lang="de-DE" baseline="0" dirty="0" err="1" smtClean="0"/>
              <a:t>adapter</a:t>
            </a:r>
            <a:r>
              <a:rPr lang="de-DE" baseline="0" dirty="0" smtClean="0"/>
              <a:t> </a:t>
            </a:r>
            <a:r>
              <a:rPr lang="de-DE" baseline="0" dirty="0" err="1" smtClean="0"/>
              <a:t>column</a:t>
            </a:r>
            <a:r>
              <a:rPr lang="de-DE" baseline="0" dirty="0" smtClean="0"/>
              <a:t> </a:t>
            </a:r>
            <a:r>
              <a:rPr lang="de-DE" baseline="0" dirty="0" err="1" smtClean="0"/>
              <a:t>that</a:t>
            </a:r>
            <a:r>
              <a:rPr lang="de-DE" baseline="0" dirty="0" smtClean="0"/>
              <a:t> </a:t>
            </a:r>
            <a:r>
              <a:rPr lang="de-DE" baseline="0" dirty="0" err="1" smtClean="0"/>
              <a:t>transfer</a:t>
            </a:r>
            <a:r>
              <a:rPr lang="de-DE" baseline="0" dirty="0" smtClean="0"/>
              <a:t> </a:t>
            </a:r>
            <a:r>
              <a:rPr lang="de-DE" baseline="0" dirty="0" err="1" smtClean="0"/>
              <a:t>the</a:t>
            </a:r>
            <a:r>
              <a:rPr lang="de-DE" baseline="0" dirty="0" smtClean="0"/>
              <a:t> </a:t>
            </a:r>
            <a:r>
              <a:rPr lang="de-DE" baseline="0" dirty="0" err="1" smtClean="0"/>
              <a:t>pressure</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test</a:t>
            </a:r>
            <a:r>
              <a:rPr lang="de-DE" baseline="0" dirty="0" smtClean="0"/>
              <a:t> </a:t>
            </a:r>
            <a:r>
              <a:rPr lang="de-DE" baseline="0" dirty="0" err="1" smtClean="0"/>
              <a:t>bench</a:t>
            </a:r>
            <a:endParaRPr lang="de-DE" baseline="0" dirty="0" smtClean="0"/>
          </a:p>
          <a:p>
            <a:pPr marL="171450" indent="-171450">
              <a:buFontTx/>
              <a:buChar char="-"/>
            </a:pPr>
            <a:endParaRPr lang="de-DE" baseline="0" dirty="0" smtClean="0"/>
          </a:p>
          <a:p>
            <a:pPr marL="171450" indent="-171450">
              <a:buFontTx/>
              <a:buChar char="-"/>
            </a:pPr>
            <a:r>
              <a:rPr lang="de-DE" baseline="0" dirty="0" smtClean="0"/>
              <a:t>The </a:t>
            </a:r>
            <a:r>
              <a:rPr lang="de-DE" baseline="0" dirty="0" err="1" smtClean="0"/>
              <a:t>upper</a:t>
            </a:r>
            <a:r>
              <a:rPr lang="de-DE" baseline="0" dirty="0" smtClean="0"/>
              <a:t> und </a:t>
            </a:r>
            <a:r>
              <a:rPr lang="de-DE" baseline="0" dirty="0" err="1" smtClean="0"/>
              <a:t>lower</a:t>
            </a:r>
            <a:r>
              <a:rPr lang="de-DE" baseline="0" dirty="0" smtClean="0"/>
              <a:t> </a:t>
            </a:r>
            <a:r>
              <a:rPr lang="de-DE" baseline="0" dirty="0" err="1" smtClean="0"/>
              <a:t>cross-head</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guide</a:t>
            </a:r>
            <a:r>
              <a:rPr lang="de-DE" baseline="0" dirty="0" smtClean="0"/>
              <a:t> </a:t>
            </a:r>
            <a:r>
              <a:rPr lang="de-DE" baseline="0" dirty="0" err="1" smtClean="0"/>
              <a:t>columns</a:t>
            </a:r>
            <a:r>
              <a:rPr lang="de-DE" baseline="0" dirty="0" smtClean="0"/>
              <a:t> </a:t>
            </a:r>
            <a:r>
              <a:rPr lang="de-DE" baseline="0" dirty="0" err="1" smtClean="0"/>
              <a:t>that</a:t>
            </a:r>
            <a:r>
              <a:rPr lang="de-DE" baseline="0" dirty="0" smtClean="0"/>
              <a:t> </a:t>
            </a:r>
            <a:r>
              <a:rPr lang="de-DE" baseline="0" dirty="0" err="1" smtClean="0"/>
              <a:t>ensure</a:t>
            </a:r>
            <a:r>
              <a:rPr lang="de-DE" baseline="0" dirty="0" smtClean="0"/>
              <a:t> a linear </a:t>
            </a:r>
            <a:r>
              <a:rPr lang="de-DE" baseline="0" dirty="0" err="1" smtClean="0"/>
              <a:t>moving</a:t>
            </a:r>
            <a:r>
              <a:rPr lang="de-DE" baseline="0" dirty="0" smtClean="0"/>
              <a:t> </a:t>
            </a:r>
            <a:r>
              <a:rPr lang="de-DE" baseline="0" dirty="0" err="1" smtClean="0"/>
              <a:t>between</a:t>
            </a:r>
            <a:r>
              <a:rPr lang="de-DE" baseline="0" dirty="0" smtClean="0"/>
              <a:t>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and</a:t>
            </a:r>
            <a:r>
              <a:rPr lang="de-DE" baseline="0" dirty="0" smtClean="0"/>
              <a:t> </a:t>
            </a:r>
            <a:r>
              <a:rPr lang="de-DE" baseline="0" dirty="0" err="1" smtClean="0"/>
              <a:t>upper</a:t>
            </a:r>
            <a:r>
              <a:rPr lang="de-DE" baseline="0" dirty="0" smtClean="0"/>
              <a:t> </a:t>
            </a:r>
            <a:r>
              <a:rPr lang="de-DE" baseline="0" dirty="0" err="1" smtClean="0"/>
              <a:t>part</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test</a:t>
            </a:r>
            <a:r>
              <a:rPr lang="de-DE" baseline="0" dirty="0" smtClean="0"/>
              <a:t> </a:t>
            </a:r>
            <a:r>
              <a:rPr lang="de-DE" baseline="0" dirty="0" err="1" smtClean="0"/>
              <a:t>bench</a:t>
            </a:r>
            <a:endParaRPr lang="de-DE" baseline="0" dirty="0" smtClean="0"/>
          </a:p>
          <a:p>
            <a:pPr marL="171450" indent="-171450">
              <a:buFontTx/>
              <a:buChar char="-"/>
            </a:pPr>
            <a:endParaRPr lang="de-DE" baseline="0" dirty="0" smtClean="0"/>
          </a:p>
          <a:p>
            <a:pPr marL="171450" indent="-171450">
              <a:buFontTx/>
              <a:buChar char="-"/>
            </a:pPr>
            <a:r>
              <a:rPr lang="de-DE" baseline="0" dirty="0" err="1" smtClean="0"/>
              <a:t>We</a:t>
            </a:r>
            <a:r>
              <a:rPr lang="de-DE" baseline="0" dirty="0" smtClean="0"/>
              <a:t> </a:t>
            </a:r>
            <a:r>
              <a:rPr lang="de-DE" baseline="0" dirty="0" err="1" smtClean="0"/>
              <a:t>can</a:t>
            </a:r>
            <a:r>
              <a:rPr lang="de-DE" baseline="0" dirty="0" smtClean="0"/>
              <a:t> </a:t>
            </a:r>
            <a:r>
              <a:rPr lang="de-DE" baseline="0" dirty="0" err="1" smtClean="0"/>
              <a:t>have</a:t>
            </a:r>
            <a:r>
              <a:rPr lang="de-DE" baseline="0" dirty="0" smtClean="0"/>
              <a:t> a </a:t>
            </a:r>
            <a:r>
              <a:rPr lang="de-DE" baseline="0" dirty="0" err="1" smtClean="0"/>
              <a:t>closer</a:t>
            </a:r>
            <a:r>
              <a:rPr lang="de-DE" baseline="0" dirty="0" smtClean="0"/>
              <a:t> </a:t>
            </a:r>
            <a:r>
              <a:rPr lang="de-DE" baseline="0" dirty="0" err="1" smtClean="0"/>
              <a:t>look</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specimen</a:t>
            </a:r>
            <a:r>
              <a:rPr lang="de-DE" baseline="0" dirty="0" smtClean="0"/>
              <a:t> </a:t>
            </a:r>
            <a:r>
              <a:rPr lang="de-DE" baseline="0" dirty="0" err="1" smtClean="0"/>
              <a:t>clamping</a:t>
            </a:r>
            <a:endParaRPr lang="de-DE" baseline="0" dirty="0" smtClean="0"/>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14</a:t>
            </a:fld>
            <a:endParaRPr lang="de-DE" dirty="0"/>
          </a:p>
        </p:txBody>
      </p:sp>
    </p:spTree>
    <p:extLst>
      <p:ext uri="{BB962C8B-B14F-4D97-AF65-F5344CB8AC3E}">
        <p14:creationId xmlns:p14="http://schemas.microsoft.com/office/powerpoint/2010/main" val="2772196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In </a:t>
            </a:r>
            <a:r>
              <a:rPr lang="de-DE" dirty="0" err="1" smtClean="0"/>
              <a:t>red</a:t>
            </a:r>
            <a:r>
              <a:rPr lang="de-DE" dirty="0" smtClean="0"/>
              <a:t> </a:t>
            </a:r>
            <a:r>
              <a:rPr lang="de-DE" dirty="0" err="1" smtClean="0"/>
              <a:t>colours</a:t>
            </a:r>
            <a:r>
              <a:rPr lang="de-DE" dirty="0" smtClean="0"/>
              <a:t> </a:t>
            </a:r>
            <a:r>
              <a:rPr lang="de-DE" dirty="0" err="1" smtClean="0"/>
              <a:t>you</a:t>
            </a:r>
            <a:r>
              <a:rPr lang="de-DE" dirty="0" smtClean="0"/>
              <a:t> </a:t>
            </a:r>
            <a:r>
              <a:rPr lang="de-DE" dirty="0" err="1" smtClean="0"/>
              <a:t>can</a:t>
            </a:r>
            <a:r>
              <a:rPr lang="de-DE" baseline="0" dirty="0" smtClean="0"/>
              <a:t> </a:t>
            </a:r>
            <a:r>
              <a:rPr lang="de-DE" baseline="0" dirty="0" err="1" smtClean="0"/>
              <a:t>detect</a:t>
            </a:r>
            <a:r>
              <a:rPr lang="de-DE" baseline="0" dirty="0" smtClean="0"/>
              <a:t> </a:t>
            </a:r>
            <a:r>
              <a:rPr lang="de-DE" baseline="0" dirty="0" err="1" smtClean="0"/>
              <a:t>the</a:t>
            </a:r>
            <a:r>
              <a:rPr lang="de-DE" baseline="0" dirty="0" smtClean="0"/>
              <a:t> </a:t>
            </a:r>
            <a:r>
              <a:rPr lang="de-DE" baseline="0" dirty="0" err="1" smtClean="0"/>
              <a:t>upper</a:t>
            </a:r>
            <a:r>
              <a:rPr lang="de-DE" baseline="0" dirty="0" smtClean="0"/>
              <a:t> </a:t>
            </a:r>
            <a:r>
              <a:rPr lang="de-DE" baseline="0" dirty="0" err="1" smtClean="0"/>
              <a:t>and</a:t>
            </a:r>
            <a:r>
              <a:rPr lang="de-DE" baseline="0" dirty="0" smtClean="0"/>
              <a:t> </a:t>
            </a:r>
            <a:r>
              <a:rPr lang="de-DE" baseline="0" dirty="0" err="1" smtClean="0"/>
              <a:t>lower</a:t>
            </a:r>
            <a:r>
              <a:rPr lang="de-DE" baseline="0" dirty="0" smtClean="0"/>
              <a:t> </a:t>
            </a:r>
            <a:r>
              <a:rPr lang="de-DE" baseline="0" dirty="0" err="1" smtClean="0"/>
              <a:t>bearing</a:t>
            </a:r>
            <a:r>
              <a:rPr lang="de-DE" baseline="0" dirty="0" smtClean="0"/>
              <a:t> </a:t>
            </a:r>
            <a:endParaRPr lang="de-DE" dirty="0" smtClean="0"/>
          </a:p>
          <a:p>
            <a:endParaRPr lang="de-DE" dirty="0" smtClean="0"/>
          </a:p>
          <a:p>
            <a:r>
              <a:rPr lang="de-DE" dirty="0" smtClean="0"/>
              <a:t>- </a:t>
            </a:r>
            <a:r>
              <a:rPr lang="de-DE" dirty="0" err="1" smtClean="0"/>
              <a:t>And</a:t>
            </a:r>
            <a:r>
              <a:rPr lang="de-DE" dirty="0" smtClean="0"/>
              <a:t> In </a:t>
            </a:r>
            <a:r>
              <a:rPr lang="de-DE" dirty="0" err="1" smtClean="0"/>
              <a:t>yellow</a:t>
            </a:r>
            <a:r>
              <a:rPr lang="de-DE" dirty="0" smtClean="0"/>
              <a:t> </a:t>
            </a:r>
            <a:r>
              <a:rPr lang="de-DE" dirty="0" err="1" smtClean="0"/>
              <a:t>colours</a:t>
            </a:r>
            <a:r>
              <a:rPr lang="de-DE" dirty="0" smtClean="0"/>
              <a:t> </a:t>
            </a:r>
            <a:r>
              <a:rPr lang="de-DE" dirty="0" err="1" smtClean="0"/>
              <a:t>you</a:t>
            </a:r>
            <a:r>
              <a:rPr lang="de-DE" dirty="0" smtClean="0"/>
              <a:t> </a:t>
            </a:r>
            <a:r>
              <a:rPr lang="de-DE" dirty="0" err="1" smtClean="0"/>
              <a:t>can</a:t>
            </a:r>
            <a:r>
              <a:rPr lang="de-DE" dirty="0" smtClean="0"/>
              <a:t> </a:t>
            </a:r>
            <a:r>
              <a:rPr lang="de-DE" dirty="0" err="1" smtClean="0"/>
              <a:t>identify</a:t>
            </a:r>
            <a:r>
              <a:rPr lang="de-DE" dirty="0" smtClean="0"/>
              <a:t> </a:t>
            </a:r>
            <a:r>
              <a:rPr lang="de-DE" dirty="0" err="1" smtClean="0"/>
              <a:t>the</a:t>
            </a:r>
            <a:r>
              <a:rPr lang="de-DE" dirty="0" smtClean="0"/>
              <a:t> </a:t>
            </a:r>
            <a:r>
              <a:rPr lang="de-DE" dirty="0" err="1" smtClean="0"/>
              <a:t>side</a:t>
            </a:r>
            <a:r>
              <a:rPr lang="de-DE" baseline="0" dirty="0" smtClean="0"/>
              <a:t> </a:t>
            </a:r>
            <a:r>
              <a:rPr lang="de-DE" baseline="0" dirty="0" err="1" smtClean="0"/>
              <a:t>bearing</a:t>
            </a:r>
            <a:r>
              <a:rPr lang="de-DE" baseline="0" dirty="0" smtClean="0"/>
              <a:t> </a:t>
            </a:r>
            <a:r>
              <a:rPr lang="de-DE" baseline="0" dirty="0" err="1" smtClean="0"/>
              <a:t>which</a:t>
            </a:r>
            <a:r>
              <a:rPr lang="de-DE" baseline="0" dirty="0" smtClean="0"/>
              <a:t> </a:t>
            </a:r>
            <a:r>
              <a:rPr lang="de-DE" baseline="0" dirty="0" err="1" smtClean="0"/>
              <a:t>beacause</a:t>
            </a:r>
            <a:r>
              <a:rPr lang="de-DE" baseline="0" dirty="0" smtClean="0"/>
              <a:t> </a:t>
            </a:r>
            <a:r>
              <a:rPr lang="de-DE" baseline="0" dirty="0" err="1" smtClean="0"/>
              <a:t>of</a:t>
            </a:r>
            <a:r>
              <a:rPr lang="de-DE" baseline="0" dirty="0" smtClean="0"/>
              <a:t> </a:t>
            </a:r>
            <a:r>
              <a:rPr lang="de-DE" baseline="0" dirty="0" err="1" smtClean="0"/>
              <a:t>sharpe</a:t>
            </a:r>
            <a:r>
              <a:rPr lang="de-DE" baseline="0" dirty="0" smtClean="0"/>
              <a:t> </a:t>
            </a:r>
            <a:r>
              <a:rPr lang="de-DE" baseline="0" dirty="0" err="1" smtClean="0"/>
              <a:t>edges</a:t>
            </a:r>
            <a:r>
              <a:rPr lang="de-DE" baseline="0" dirty="0" smtClean="0"/>
              <a:t> </a:t>
            </a:r>
            <a:r>
              <a:rPr lang="de-DE" baseline="0" dirty="0" err="1" smtClean="0"/>
              <a:t>ensures</a:t>
            </a:r>
            <a:r>
              <a:rPr lang="de-DE" baseline="0" dirty="0" smtClean="0"/>
              <a:t> an easy </a:t>
            </a:r>
            <a:r>
              <a:rPr lang="de-DE" baseline="0" dirty="0" err="1" smtClean="0"/>
              <a:t>support</a:t>
            </a:r>
            <a:r>
              <a:rPr lang="de-DE" baseline="0" dirty="0" smtClean="0"/>
              <a:t> </a:t>
            </a:r>
            <a:r>
              <a:rPr lang="de-DE" baseline="0" dirty="0" err="1" smtClean="0"/>
              <a:t>of</a:t>
            </a:r>
            <a:r>
              <a:rPr lang="de-DE" baseline="0" dirty="0" smtClean="0"/>
              <a:t> </a:t>
            </a:r>
            <a:r>
              <a:rPr lang="de-DE" baseline="0" smtClean="0"/>
              <a:t>the </a:t>
            </a:r>
            <a:r>
              <a:rPr lang="de-DE" baseline="0" dirty="0" err="1" smtClean="0"/>
              <a:t>specimen</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15</a:t>
            </a:fld>
            <a:endParaRPr lang="de-DE" dirty="0"/>
          </a:p>
        </p:txBody>
      </p:sp>
    </p:spTree>
    <p:extLst>
      <p:ext uri="{BB962C8B-B14F-4D97-AF65-F5344CB8AC3E}">
        <p14:creationId xmlns:p14="http://schemas.microsoft.com/office/powerpoint/2010/main" val="3090211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noProof="0" dirty="0" smtClean="0"/>
              <a:t>For the composite in fire tests we decided to use The</a:t>
            </a:r>
            <a:r>
              <a:rPr lang="en-US" baseline="0" noProof="0" dirty="0" smtClean="0"/>
              <a:t> next generation burner shown in this picture with its single components.</a:t>
            </a:r>
          </a:p>
          <a:p>
            <a:pPr marL="171450" indent="-171450">
              <a:buFontTx/>
              <a:buChar char="-"/>
            </a:pPr>
            <a:endParaRPr lang="en-US" baseline="0" noProof="0" dirty="0" smtClean="0"/>
          </a:p>
          <a:p>
            <a:pPr marL="171450" indent="-171450">
              <a:buFontTx/>
              <a:buChar char="-"/>
            </a:pPr>
            <a:r>
              <a:rPr lang="en-US" noProof="0" dirty="0" smtClean="0"/>
              <a:t>We selected this burner because it is in use for international</a:t>
            </a:r>
            <a:r>
              <a:rPr lang="en-US" baseline="0" noProof="0" dirty="0" smtClean="0"/>
              <a:t> established fire tests developed by the FAA</a:t>
            </a:r>
          </a:p>
          <a:p>
            <a:pPr marL="171450" indent="-171450">
              <a:buFontTx/>
              <a:buChar char="-"/>
            </a:pPr>
            <a:endParaRPr lang="en-US" baseline="0" noProof="0" dirty="0" smtClean="0"/>
          </a:p>
          <a:p>
            <a:pPr marL="171450" indent="-171450">
              <a:buFontTx/>
              <a:buChar char="-"/>
            </a:pPr>
            <a:r>
              <a:rPr lang="en-US" baseline="0" noProof="0" dirty="0" smtClean="0"/>
              <a:t>It was constructed to simulate a fully developed post crash fire with a heat flux of 18.2 Watt per square cm</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20</a:t>
            </a:fld>
            <a:endParaRPr lang="de-DE" dirty="0"/>
          </a:p>
        </p:txBody>
      </p:sp>
    </p:spTree>
    <p:extLst>
      <p:ext uri="{BB962C8B-B14F-4D97-AF65-F5344CB8AC3E}">
        <p14:creationId xmlns:p14="http://schemas.microsoft.com/office/powerpoint/2010/main" val="3046882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err="1" smtClean="0"/>
              <a:t>To</a:t>
            </a:r>
            <a:r>
              <a:rPr lang="de-DE" baseline="0" dirty="0" smtClean="0"/>
              <a:t> </a:t>
            </a:r>
            <a:r>
              <a:rPr lang="de-DE" baseline="0" dirty="0" err="1" smtClean="0"/>
              <a:t>calibrate</a:t>
            </a:r>
            <a:r>
              <a:rPr lang="de-DE" baseline="0" dirty="0" smtClean="0"/>
              <a:t> </a:t>
            </a:r>
            <a:r>
              <a:rPr lang="de-DE" baseline="0" dirty="0" err="1" smtClean="0"/>
              <a:t>the</a:t>
            </a:r>
            <a:r>
              <a:rPr lang="de-DE" baseline="0" dirty="0" smtClean="0"/>
              <a:t> </a:t>
            </a:r>
            <a:r>
              <a:rPr lang="de-DE" baseline="0" dirty="0" err="1" smtClean="0"/>
              <a:t>burner</a:t>
            </a:r>
            <a:r>
              <a:rPr lang="de-DE" baseline="0" dirty="0" smtClean="0"/>
              <a:t> </a:t>
            </a:r>
            <a:r>
              <a:rPr lang="de-DE" baseline="0" dirty="0" err="1" smtClean="0"/>
              <a:t>and</a:t>
            </a:r>
            <a:r>
              <a:rPr lang="de-DE" baseline="0" dirty="0" smtClean="0"/>
              <a:t> </a:t>
            </a:r>
            <a:r>
              <a:rPr lang="de-DE" baseline="0" dirty="0" err="1" smtClean="0"/>
              <a:t>to</a:t>
            </a:r>
            <a:r>
              <a:rPr lang="de-DE" baseline="0" dirty="0" smtClean="0"/>
              <a:t> </a:t>
            </a:r>
            <a:r>
              <a:rPr lang="de-DE" baseline="0" dirty="0" err="1" smtClean="0"/>
              <a:t>measure</a:t>
            </a:r>
            <a:r>
              <a:rPr lang="de-DE" baseline="0" dirty="0" smtClean="0"/>
              <a:t> </a:t>
            </a:r>
            <a:r>
              <a:rPr lang="de-DE" baseline="0" dirty="0" err="1" smtClean="0"/>
              <a:t>the</a:t>
            </a:r>
            <a:r>
              <a:rPr lang="de-DE" baseline="0" dirty="0" smtClean="0"/>
              <a:t> </a:t>
            </a:r>
            <a:r>
              <a:rPr lang="de-DE" baseline="0" dirty="0" err="1" smtClean="0"/>
              <a:t>heat</a:t>
            </a:r>
            <a:r>
              <a:rPr lang="de-DE" baseline="0" dirty="0" smtClean="0"/>
              <a:t> </a:t>
            </a:r>
            <a:r>
              <a:rPr lang="de-DE" baseline="0" dirty="0" err="1" smtClean="0"/>
              <a:t>flux</a:t>
            </a:r>
            <a:r>
              <a:rPr lang="de-DE" baseline="0" dirty="0" smtClean="0"/>
              <a:t> </a:t>
            </a:r>
            <a:r>
              <a:rPr lang="de-DE" baseline="0" dirty="0" err="1" smtClean="0"/>
              <a:t>distribution</a:t>
            </a:r>
            <a:r>
              <a:rPr lang="de-DE" baseline="0" dirty="0" smtClean="0"/>
              <a:t> </a:t>
            </a:r>
            <a:r>
              <a:rPr lang="de-DE" baseline="0" dirty="0" err="1" smtClean="0"/>
              <a:t>we</a:t>
            </a:r>
            <a:r>
              <a:rPr lang="de-DE" baseline="0" dirty="0" smtClean="0"/>
              <a:t> </a:t>
            </a:r>
            <a:r>
              <a:rPr lang="de-DE" baseline="0" dirty="0" err="1" smtClean="0"/>
              <a:t>made</a:t>
            </a:r>
            <a:r>
              <a:rPr lang="de-DE" baseline="0" dirty="0" smtClean="0"/>
              <a:t> a </a:t>
            </a:r>
            <a:r>
              <a:rPr lang="de-DE" baseline="0" dirty="0" err="1" smtClean="0"/>
              <a:t>heat</a:t>
            </a:r>
            <a:r>
              <a:rPr lang="de-DE" baseline="0" dirty="0" smtClean="0"/>
              <a:t> </a:t>
            </a:r>
            <a:r>
              <a:rPr lang="de-DE" baseline="0" dirty="0" err="1" smtClean="0"/>
              <a:t>flux</a:t>
            </a:r>
            <a:r>
              <a:rPr lang="de-DE" baseline="0" dirty="0" smtClean="0"/>
              <a:t> </a:t>
            </a:r>
            <a:r>
              <a:rPr lang="de-DE" baseline="0" dirty="0" err="1" smtClean="0"/>
              <a:t>mapping</a:t>
            </a:r>
            <a:endParaRPr lang="de-DE" baseline="0" dirty="0" smtClean="0"/>
          </a:p>
          <a:p>
            <a:pPr marL="171450" indent="-171450">
              <a:buFontTx/>
              <a:buChar char="-"/>
            </a:pPr>
            <a:endParaRPr lang="de-DE" baseline="0" dirty="0" smtClean="0"/>
          </a:p>
          <a:p>
            <a:pPr marL="171450" indent="-171450">
              <a:buFontTx/>
              <a:buChar char="-"/>
            </a:pPr>
            <a:r>
              <a:rPr lang="de-DE" baseline="0" dirty="0" err="1" smtClean="0"/>
              <a:t>At</a:t>
            </a:r>
            <a:r>
              <a:rPr lang="de-DE" baseline="0" dirty="0" smtClean="0"/>
              <a:t> </a:t>
            </a:r>
            <a:r>
              <a:rPr lang="de-DE" baseline="0" dirty="0" err="1" smtClean="0"/>
              <a:t>diffierent</a:t>
            </a:r>
            <a:r>
              <a:rPr lang="de-DE" baseline="0" dirty="0" smtClean="0"/>
              <a:t> </a:t>
            </a:r>
            <a:r>
              <a:rPr lang="de-DE" baseline="0" dirty="0" err="1" smtClean="0"/>
              <a:t>defined</a:t>
            </a:r>
            <a:r>
              <a:rPr lang="de-DE" baseline="0" dirty="0" smtClean="0"/>
              <a:t> </a:t>
            </a:r>
            <a:r>
              <a:rPr lang="de-DE" baseline="0" dirty="0" err="1" smtClean="0"/>
              <a:t>positions</a:t>
            </a:r>
            <a:r>
              <a:rPr lang="de-DE" baseline="0" dirty="0" smtClean="0"/>
              <a:t> </a:t>
            </a:r>
            <a:r>
              <a:rPr lang="de-DE" baseline="0" dirty="0" err="1" smtClean="0"/>
              <a:t>we</a:t>
            </a:r>
            <a:r>
              <a:rPr lang="de-DE" baseline="0" dirty="0" smtClean="0"/>
              <a:t> </a:t>
            </a:r>
            <a:r>
              <a:rPr lang="de-DE" baseline="0" dirty="0" err="1" smtClean="0"/>
              <a:t>measure</a:t>
            </a:r>
            <a:r>
              <a:rPr lang="de-DE" baseline="0" dirty="0" smtClean="0"/>
              <a:t> </a:t>
            </a:r>
            <a:r>
              <a:rPr lang="de-DE" baseline="0" dirty="0" err="1" smtClean="0"/>
              <a:t>the</a:t>
            </a:r>
            <a:r>
              <a:rPr lang="de-DE" baseline="0" dirty="0" smtClean="0"/>
              <a:t> </a:t>
            </a:r>
            <a:r>
              <a:rPr lang="de-DE" baseline="0" dirty="0" err="1" smtClean="0"/>
              <a:t>heat</a:t>
            </a:r>
            <a:r>
              <a:rPr lang="de-DE" baseline="0" dirty="0" smtClean="0"/>
              <a:t> </a:t>
            </a:r>
            <a:r>
              <a:rPr lang="de-DE" baseline="0" dirty="0" err="1" smtClean="0"/>
              <a:t>flux</a:t>
            </a:r>
            <a:r>
              <a:rPr lang="de-DE" baseline="0" dirty="0" smtClean="0"/>
              <a:t> </a:t>
            </a:r>
            <a:r>
              <a:rPr lang="de-DE" baseline="0" dirty="0" err="1" smtClean="0"/>
              <a:t>with</a:t>
            </a:r>
            <a:r>
              <a:rPr lang="de-DE" baseline="0" dirty="0" smtClean="0"/>
              <a:t> a </a:t>
            </a:r>
            <a:r>
              <a:rPr lang="de-DE" baseline="0" dirty="0" err="1" smtClean="0"/>
              <a:t>calorimeter</a:t>
            </a: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21</a:t>
            </a:fld>
            <a:endParaRPr lang="de-DE" dirty="0"/>
          </a:p>
        </p:txBody>
      </p:sp>
    </p:spTree>
    <p:extLst>
      <p:ext uri="{BB962C8B-B14F-4D97-AF65-F5344CB8AC3E}">
        <p14:creationId xmlns:p14="http://schemas.microsoft.com/office/powerpoint/2010/main" val="2914257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err="1" smtClean="0"/>
              <a:t>We</a:t>
            </a:r>
            <a:r>
              <a:rPr lang="de-DE" dirty="0" smtClean="0"/>
              <a:t> do </a:t>
            </a:r>
            <a:r>
              <a:rPr lang="de-DE" dirty="0" err="1" smtClean="0"/>
              <a:t>the</a:t>
            </a:r>
            <a:r>
              <a:rPr lang="de-DE" dirty="0" smtClean="0"/>
              <a:t> </a:t>
            </a:r>
            <a:r>
              <a:rPr lang="de-DE" dirty="0" err="1" smtClean="0"/>
              <a:t>calibration</a:t>
            </a:r>
            <a:r>
              <a:rPr lang="de-DE" dirty="0" smtClean="0"/>
              <a:t> </a:t>
            </a:r>
            <a:r>
              <a:rPr lang="de-DE" dirty="0" err="1" smtClean="0"/>
              <a:t>according</a:t>
            </a:r>
            <a:r>
              <a:rPr lang="de-DE" baseline="0" dirty="0" smtClean="0"/>
              <a:t> </a:t>
            </a:r>
            <a:r>
              <a:rPr lang="de-DE" baseline="0" dirty="0" err="1" smtClean="0"/>
              <a:t>to</a:t>
            </a:r>
            <a:r>
              <a:rPr lang="de-DE" baseline="0" dirty="0" smtClean="0"/>
              <a:t> </a:t>
            </a:r>
            <a:r>
              <a:rPr lang="de-DE" baseline="0" dirty="0" err="1" smtClean="0"/>
              <a:t>the</a:t>
            </a:r>
            <a:r>
              <a:rPr lang="de-DE" baseline="0" dirty="0" smtClean="0"/>
              <a:t> FAA Burner </a:t>
            </a:r>
            <a:r>
              <a:rPr lang="de-DE" baseline="0" dirty="0" err="1" smtClean="0"/>
              <a:t>Calibration</a:t>
            </a:r>
            <a:r>
              <a:rPr lang="de-DE" baseline="0" dirty="0" smtClean="0"/>
              <a:t> Guideline</a:t>
            </a:r>
          </a:p>
          <a:p>
            <a:pPr marL="171450" indent="-171450">
              <a:buFontTx/>
              <a:buChar char="-"/>
            </a:pPr>
            <a:endParaRPr lang="de-DE" baseline="0" dirty="0" smtClean="0"/>
          </a:p>
          <a:p>
            <a:pPr marL="171450" indent="-171450">
              <a:buFontTx/>
              <a:buChar char="-"/>
            </a:pPr>
            <a:r>
              <a:rPr lang="de-DE" baseline="0" dirty="0" err="1" smtClean="0"/>
              <a:t>You</a:t>
            </a:r>
            <a:r>
              <a:rPr lang="de-DE" baseline="0" dirty="0" smtClean="0"/>
              <a:t> </a:t>
            </a:r>
            <a:r>
              <a:rPr lang="de-DE" baseline="0" dirty="0" err="1" smtClean="0"/>
              <a:t>have</a:t>
            </a:r>
            <a:r>
              <a:rPr lang="de-DE" baseline="0" dirty="0" smtClean="0"/>
              <a:t> </a:t>
            </a:r>
            <a:r>
              <a:rPr lang="de-DE" baseline="0" dirty="0" err="1" smtClean="0"/>
              <a:t>to</a:t>
            </a:r>
            <a:r>
              <a:rPr lang="de-DE" baseline="0" dirty="0" smtClean="0"/>
              <a:t> </a:t>
            </a:r>
            <a:r>
              <a:rPr lang="de-DE" baseline="0" dirty="0" err="1" smtClean="0"/>
              <a:t>ignite</a:t>
            </a:r>
            <a:r>
              <a:rPr lang="de-DE" baseline="0" dirty="0" smtClean="0"/>
              <a:t> </a:t>
            </a:r>
            <a:r>
              <a:rPr lang="de-DE" baseline="0" dirty="0" err="1" smtClean="0"/>
              <a:t>the</a:t>
            </a:r>
            <a:r>
              <a:rPr lang="de-DE" baseline="0" dirty="0" smtClean="0"/>
              <a:t> </a:t>
            </a:r>
            <a:r>
              <a:rPr lang="de-DE" baseline="0" dirty="0" err="1" smtClean="0"/>
              <a:t>burner</a:t>
            </a:r>
            <a:r>
              <a:rPr lang="de-DE" baseline="0" dirty="0" smtClean="0"/>
              <a:t> </a:t>
            </a:r>
            <a:r>
              <a:rPr lang="de-DE" baseline="0" dirty="0" err="1" smtClean="0"/>
              <a:t>and</a:t>
            </a:r>
            <a:r>
              <a:rPr lang="de-DE" baseline="0" dirty="0" smtClean="0"/>
              <a:t> </a:t>
            </a:r>
            <a:r>
              <a:rPr lang="de-DE" baseline="0" dirty="0" err="1" smtClean="0"/>
              <a:t>let</a:t>
            </a:r>
            <a:r>
              <a:rPr lang="de-DE" baseline="0" dirty="0" smtClean="0"/>
              <a:t> </a:t>
            </a:r>
            <a:r>
              <a:rPr lang="de-DE" baseline="0" dirty="0" err="1" smtClean="0"/>
              <a:t>it</a:t>
            </a:r>
            <a:r>
              <a:rPr lang="de-DE" baseline="0" dirty="0" smtClean="0"/>
              <a:t> warm </a:t>
            </a:r>
            <a:r>
              <a:rPr lang="de-DE" baseline="0" dirty="0" err="1" smtClean="0"/>
              <a:t>up</a:t>
            </a:r>
            <a:r>
              <a:rPr lang="de-DE" baseline="0" dirty="0" smtClean="0"/>
              <a:t> </a:t>
            </a:r>
            <a:r>
              <a:rPr lang="de-DE" baseline="0" dirty="0" err="1" smtClean="0"/>
              <a:t>for</a:t>
            </a:r>
            <a:r>
              <a:rPr lang="de-DE" baseline="0" dirty="0" smtClean="0"/>
              <a:t> 120 sec in an </a:t>
            </a:r>
            <a:r>
              <a:rPr lang="de-DE" baseline="0" dirty="0" err="1" smtClean="0"/>
              <a:t>upper</a:t>
            </a:r>
            <a:r>
              <a:rPr lang="de-DE" baseline="0" dirty="0" smtClean="0"/>
              <a:t> </a:t>
            </a:r>
            <a:r>
              <a:rPr lang="de-DE" baseline="0" dirty="0" err="1" smtClean="0"/>
              <a:t>position</a:t>
            </a:r>
            <a:r>
              <a:rPr lang="de-DE" baseline="0" dirty="0" smtClean="0"/>
              <a:t> </a:t>
            </a:r>
            <a:r>
              <a:rPr lang="de-DE" baseline="0" dirty="0" err="1" smtClean="0"/>
              <a:t>and</a:t>
            </a:r>
            <a:r>
              <a:rPr lang="de-DE" baseline="0" dirty="0" smtClean="0"/>
              <a:t> </a:t>
            </a:r>
            <a:r>
              <a:rPr lang="de-DE" baseline="0" dirty="0" err="1" smtClean="0"/>
              <a:t>then</a:t>
            </a:r>
            <a:r>
              <a:rPr lang="de-DE" baseline="0" dirty="0" smtClean="0"/>
              <a:t> turn </a:t>
            </a:r>
            <a:r>
              <a:rPr lang="de-DE" baseline="0" dirty="0" err="1" smtClean="0"/>
              <a:t>the</a:t>
            </a:r>
            <a:r>
              <a:rPr lang="de-DE" baseline="0" dirty="0" smtClean="0"/>
              <a:t> </a:t>
            </a:r>
            <a:r>
              <a:rPr lang="de-DE" baseline="0" dirty="0" err="1" smtClean="0"/>
              <a:t>burner</a:t>
            </a:r>
            <a:r>
              <a:rPr lang="de-DE" baseline="0" dirty="0" smtClean="0"/>
              <a:t> </a:t>
            </a:r>
            <a:r>
              <a:rPr lang="de-DE" baseline="0" dirty="0" err="1" smtClean="0"/>
              <a:t>onto</a:t>
            </a:r>
            <a:r>
              <a:rPr lang="de-DE" baseline="0" dirty="0" smtClean="0"/>
              <a:t> </a:t>
            </a:r>
            <a:r>
              <a:rPr lang="de-DE" baseline="0" dirty="0" err="1" smtClean="0"/>
              <a:t>the</a:t>
            </a:r>
            <a:r>
              <a:rPr lang="de-DE" baseline="0" dirty="0" smtClean="0"/>
              <a:t> </a:t>
            </a:r>
            <a:r>
              <a:rPr lang="de-DE" baseline="0" dirty="0" err="1" smtClean="0"/>
              <a:t>specimen</a:t>
            </a:r>
            <a:endParaRPr lang="de-DE" baseline="0" dirty="0" smtClean="0"/>
          </a:p>
          <a:p>
            <a:pPr marL="171450" indent="-171450">
              <a:buFontTx/>
              <a:buChar char="-"/>
            </a:pPr>
            <a:endParaRPr lang="de-DE" baseline="0" dirty="0" smtClean="0"/>
          </a:p>
          <a:p>
            <a:pPr marL="171450" indent="-171450">
              <a:buFontTx/>
              <a:buChar char="-"/>
            </a:pPr>
            <a:r>
              <a:rPr lang="de-DE" baseline="0" dirty="0" smtClean="0"/>
              <a:t>After </a:t>
            </a:r>
            <a:r>
              <a:rPr lang="de-DE" baseline="0" dirty="0" err="1" smtClean="0"/>
              <a:t>the</a:t>
            </a:r>
            <a:r>
              <a:rPr lang="de-DE" baseline="0" dirty="0" smtClean="0"/>
              <a:t> </a:t>
            </a:r>
            <a:r>
              <a:rPr lang="de-DE" baseline="0" dirty="0" err="1" smtClean="0"/>
              <a:t>calorimeter</a:t>
            </a:r>
            <a:r>
              <a:rPr lang="de-DE" baseline="0" dirty="0" smtClean="0"/>
              <a:t> </a:t>
            </a:r>
            <a:r>
              <a:rPr lang="de-DE" baseline="0" dirty="0" err="1" smtClean="0"/>
              <a:t>stabilized</a:t>
            </a:r>
            <a:r>
              <a:rPr lang="de-DE" baseline="0" dirty="0" smtClean="0"/>
              <a:t> </a:t>
            </a:r>
            <a:r>
              <a:rPr lang="de-DE" baseline="0" dirty="0" err="1" smtClean="0"/>
              <a:t>we</a:t>
            </a:r>
            <a:r>
              <a:rPr lang="de-DE" baseline="0" dirty="0" smtClean="0"/>
              <a:t> </a:t>
            </a:r>
            <a:r>
              <a:rPr lang="de-DE" baseline="0" dirty="0" err="1" smtClean="0"/>
              <a:t>take</a:t>
            </a:r>
            <a:r>
              <a:rPr lang="de-DE" baseline="0" dirty="0" smtClean="0"/>
              <a:t> </a:t>
            </a:r>
            <a:r>
              <a:rPr lang="de-DE" baseline="0" dirty="0" err="1" smtClean="0"/>
              <a:t>up</a:t>
            </a:r>
            <a:r>
              <a:rPr lang="de-DE" baseline="0" dirty="0" smtClean="0"/>
              <a:t> </a:t>
            </a:r>
            <a:r>
              <a:rPr lang="de-DE" baseline="0" dirty="0" err="1" smtClean="0"/>
              <a:t>data</a:t>
            </a:r>
            <a:r>
              <a:rPr lang="de-DE" baseline="0" dirty="0" smtClean="0"/>
              <a:t> </a:t>
            </a:r>
            <a:r>
              <a:rPr lang="de-DE" baseline="0" dirty="0" err="1" smtClean="0"/>
              <a:t>for</a:t>
            </a:r>
            <a:r>
              <a:rPr lang="de-DE" baseline="0" dirty="0" smtClean="0"/>
              <a:t> 30sec</a:t>
            </a:r>
          </a:p>
          <a:p>
            <a:pPr marL="171450" indent="-171450">
              <a:buFontTx/>
              <a:buChar char="-"/>
            </a:pPr>
            <a:endParaRPr lang="de-DE" baseline="0" dirty="0" smtClean="0"/>
          </a:p>
          <a:p>
            <a:pPr marL="171450" indent="-171450">
              <a:buFontTx/>
              <a:buChar char="-"/>
            </a:pPr>
            <a:r>
              <a:rPr lang="de-DE" baseline="0" dirty="0" smtClean="0"/>
              <a:t>The </a:t>
            </a:r>
            <a:r>
              <a:rPr lang="de-DE" baseline="0" dirty="0" err="1" smtClean="0"/>
              <a:t>avarage</a:t>
            </a:r>
            <a:r>
              <a:rPr lang="de-DE" baseline="0" dirty="0" smtClean="0"/>
              <a:t> </a:t>
            </a:r>
            <a:r>
              <a:rPr lang="de-DE" baseline="0" dirty="0" err="1" smtClean="0"/>
              <a:t>heat</a:t>
            </a:r>
            <a:r>
              <a:rPr lang="de-DE" baseline="0" dirty="0" smtClean="0"/>
              <a:t> </a:t>
            </a:r>
            <a:r>
              <a:rPr lang="de-DE" baseline="0" dirty="0" err="1" smtClean="0"/>
              <a:t>flux</a:t>
            </a:r>
            <a:r>
              <a:rPr lang="de-DE" baseline="0" dirty="0" smtClean="0"/>
              <a:t> </a:t>
            </a:r>
            <a:r>
              <a:rPr lang="de-DE" baseline="0" dirty="0" err="1" smtClean="0"/>
              <a:t>within</a:t>
            </a:r>
            <a:r>
              <a:rPr lang="de-DE" baseline="0" dirty="0" smtClean="0"/>
              <a:t> </a:t>
            </a:r>
            <a:r>
              <a:rPr lang="de-DE" baseline="0" dirty="0" err="1" smtClean="0"/>
              <a:t>this</a:t>
            </a:r>
            <a:r>
              <a:rPr lang="de-DE" baseline="0" dirty="0" smtClean="0"/>
              <a:t> 30sec </a:t>
            </a:r>
            <a:r>
              <a:rPr lang="de-DE" baseline="0" dirty="0" err="1" smtClean="0"/>
              <a:t>should</a:t>
            </a:r>
            <a:r>
              <a:rPr lang="de-DE" baseline="0" dirty="0" smtClean="0"/>
              <a:t> </a:t>
            </a:r>
            <a:r>
              <a:rPr lang="de-DE" baseline="0" dirty="0" err="1" smtClean="0"/>
              <a:t>be</a:t>
            </a:r>
            <a:r>
              <a:rPr lang="de-DE" baseline="0" dirty="0" smtClean="0"/>
              <a:t> 18.2 W/cm²</a:t>
            </a:r>
          </a:p>
        </p:txBody>
      </p:sp>
      <p:sp>
        <p:nvSpPr>
          <p:cNvPr id="4" name="Foliennummernplatzhalter 3"/>
          <p:cNvSpPr>
            <a:spLocks noGrp="1"/>
          </p:cNvSpPr>
          <p:nvPr>
            <p:ph type="sldNum" sz="quarter" idx="10"/>
          </p:nvPr>
        </p:nvSpPr>
        <p:spPr/>
        <p:txBody>
          <a:bodyPr/>
          <a:lstStyle/>
          <a:p>
            <a:fld id="{BBB195C5-AB29-44EB-ACC1-C0EE94E4C1EB}" type="slidenum">
              <a:rPr lang="de-DE" smtClean="0"/>
              <a:t>22</a:t>
            </a:fld>
            <a:endParaRPr lang="de-DE" dirty="0"/>
          </a:p>
        </p:txBody>
      </p:sp>
    </p:spTree>
    <p:extLst>
      <p:ext uri="{BB962C8B-B14F-4D97-AF65-F5344CB8AC3E}">
        <p14:creationId xmlns:p14="http://schemas.microsoft.com/office/powerpoint/2010/main" val="954970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baseline="0" noProof="0" dirty="0" smtClean="0"/>
              <a:t>I selected significant positions for this diagram for a better realization of the heat flux trend</a:t>
            </a:r>
          </a:p>
          <a:p>
            <a:pPr marL="171450" indent="-171450">
              <a:buFontTx/>
              <a:buChar char="-"/>
            </a:pPr>
            <a:endParaRPr lang="en-US" baseline="0" noProof="0" dirty="0" smtClean="0"/>
          </a:p>
          <a:p>
            <a:pPr marL="171450" indent="-171450">
              <a:buFontTx/>
              <a:buChar char="-"/>
            </a:pPr>
            <a:r>
              <a:rPr lang="en-US" baseline="0" noProof="0" dirty="0" smtClean="0"/>
              <a:t>After the warm up phase of 120sec we turn the burner onto the plate with the colorimeter and immediately measure a heat flux at all positions.</a:t>
            </a:r>
          </a:p>
          <a:p>
            <a:pPr marL="171450" indent="-171450">
              <a:buFontTx/>
              <a:buChar char="-"/>
            </a:pPr>
            <a:endParaRPr lang="en-US" baseline="0" noProof="0" dirty="0" smtClean="0"/>
          </a:p>
          <a:p>
            <a:pPr marL="171450" indent="-171450">
              <a:buFontTx/>
              <a:buChar char="-"/>
            </a:pPr>
            <a:r>
              <a:rPr lang="en-US" baseline="0" noProof="0" dirty="0" smtClean="0"/>
              <a:t>After the stabilization time for the calorimeter the heat flux still increases and reaches values high above the demand of 18 w/cm²</a:t>
            </a:r>
          </a:p>
          <a:p>
            <a:pPr marL="171450" indent="-171450">
              <a:buFontTx/>
              <a:buChar char="-"/>
            </a:pPr>
            <a:endParaRPr lang="en-US" baseline="0" noProof="0" dirty="0" smtClean="0"/>
          </a:p>
          <a:p>
            <a:pPr marL="171450" indent="-171450">
              <a:buFontTx/>
              <a:buChar char="-"/>
            </a:pPr>
            <a:r>
              <a:rPr lang="en-US" baseline="0" noProof="0" dirty="0" smtClean="0"/>
              <a:t>This results were obtained with the elliptical cone used by the FAA </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23</a:t>
            </a:fld>
            <a:endParaRPr lang="de-DE" dirty="0"/>
          </a:p>
        </p:txBody>
      </p:sp>
    </p:spTree>
    <p:extLst>
      <p:ext uri="{BB962C8B-B14F-4D97-AF65-F5344CB8AC3E}">
        <p14:creationId xmlns:p14="http://schemas.microsoft.com/office/powerpoint/2010/main" val="1443373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noProof="0" dirty="0" smtClean="0"/>
              <a:t>To optimize the heat flux distribution we decided to </a:t>
            </a:r>
            <a:r>
              <a:rPr lang="en-US" baseline="0" noProof="0" dirty="0" smtClean="0"/>
              <a:t>reduce the air and fuel pressure with a constant air/fuel ratio.</a:t>
            </a:r>
          </a:p>
          <a:p>
            <a:pPr marL="171450" indent="-171450">
              <a:buFontTx/>
              <a:buChar char="-"/>
            </a:pPr>
            <a:endParaRPr lang="en-US" baseline="0" noProof="0" dirty="0" smtClean="0"/>
          </a:p>
          <a:p>
            <a:pPr marL="171450" indent="-171450">
              <a:buFontTx/>
              <a:buChar char="-"/>
            </a:pPr>
            <a:r>
              <a:rPr lang="en-US" baseline="0" noProof="0" dirty="0" smtClean="0"/>
              <a:t>We also wanted to try a round cone.</a:t>
            </a:r>
          </a:p>
          <a:p>
            <a:endParaRPr lang="en-US" baseline="0" noProof="0" dirty="0" smtClean="0"/>
          </a:p>
          <a:p>
            <a:pPr marL="171450" indent="-171450">
              <a:buFontTx/>
              <a:buChar char="-"/>
            </a:pPr>
            <a:r>
              <a:rPr lang="en-US" baseline="0" noProof="0" dirty="0" smtClean="0"/>
              <a:t>The round cone was designed that the exhaust area has the same size like the one from the elliptical cone</a:t>
            </a:r>
          </a:p>
          <a:p>
            <a:pPr marL="171450" indent="-171450">
              <a:buFontTx/>
              <a:buChar char="-"/>
            </a:pPr>
            <a:endParaRPr lang="en-US" baseline="0" noProof="0" dirty="0" smtClean="0"/>
          </a:p>
          <a:p>
            <a:pPr marL="171450" indent="-171450">
              <a:buFontTx/>
              <a:buChar char="-"/>
            </a:pPr>
            <a:r>
              <a:rPr lang="en-US" baseline="0" noProof="0" dirty="0" smtClean="0"/>
              <a:t>We can identify a better behavior of the heat flux after the stabilization time it is nearly constant</a:t>
            </a:r>
          </a:p>
          <a:p>
            <a:pPr marL="171450" indent="-171450">
              <a:buFontTx/>
              <a:buChar char="-"/>
            </a:pPr>
            <a:endParaRPr lang="en-US" baseline="0" noProof="0" dirty="0" smtClean="0"/>
          </a:p>
          <a:p>
            <a:pPr marL="171450" indent="-171450">
              <a:buFontTx/>
              <a:buChar char="-"/>
            </a:pPr>
            <a:r>
              <a:rPr lang="en-US" baseline="0" noProof="0" dirty="0" smtClean="0"/>
              <a:t>The reduction of air and fuel pressure results in a lower heat flux and we come close to the demand of an average of 18w/m² but the negative effect is that we have a worse vertically heat flux distribution over the specimen´s area.</a:t>
            </a:r>
          </a:p>
        </p:txBody>
      </p:sp>
      <p:sp>
        <p:nvSpPr>
          <p:cNvPr id="4" name="Foliennummernplatzhalter 3"/>
          <p:cNvSpPr>
            <a:spLocks noGrp="1"/>
          </p:cNvSpPr>
          <p:nvPr>
            <p:ph type="sldNum" sz="quarter" idx="10"/>
          </p:nvPr>
        </p:nvSpPr>
        <p:spPr/>
        <p:txBody>
          <a:bodyPr/>
          <a:lstStyle/>
          <a:p>
            <a:fld id="{BBB195C5-AB29-44EB-ACC1-C0EE94E4C1EB}" type="slidenum">
              <a:rPr lang="de-DE" smtClean="0"/>
              <a:t>24</a:t>
            </a:fld>
            <a:endParaRPr lang="de-DE" dirty="0"/>
          </a:p>
        </p:txBody>
      </p:sp>
    </p:spTree>
    <p:extLst>
      <p:ext uri="{BB962C8B-B14F-4D97-AF65-F5344CB8AC3E}">
        <p14:creationId xmlns:p14="http://schemas.microsoft.com/office/powerpoint/2010/main" val="45432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a:t>
            </a:r>
            <a:r>
              <a:rPr lang="de-DE" dirty="0" err="1" smtClean="0"/>
              <a:t>We</a:t>
            </a:r>
            <a:r>
              <a:rPr lang="de-DE" dirty="0" smtClean="0"/>
              <a:t> </a:t>
            </a:r>
            <a:r>
              <a:rPr lang="de-DE" dirty="0" err="1" smtClean="0"/>
              <a:t>can</a:t>
            </a:r>
            <a:r>
              <a:rPr lang="de-DE" dirty="0" smtClean="0"/>
              <a:t> </a:t>
            </a:r>
            <a:r>
              <a:rPr lang="de-DE" dirty="0" err="1" smtClean="0"/>
              <a:t>the</a:t>
            </a:r>
            <a:r>
              <a:rPr lang="de-DE" dirty="0" smtClean="0"/>
              <a:t> </a:t>
            </a:r>
            <a:r>
              <a:rPr lang="de-DE" dirty="0" err="1" smtClean="0"/>
              <a:t>see</a:t>
            </a:r>
            <a:r>
              <a:rPr lang="de-DE" dirty="0" smtClean="0"/>
              <a:t> </a:t>
            </a:r>
            <a:r>
              <a:rPr lang="de-DE" dirty="0" err="1" smtClean="0"/>
              <a:t>that</a:t>
            </a:r>
            <a:r>
              <a:rPr lang="de-DE" dirty="0" smtClean="0"/>
              <a:t> </a:t>
            </a:r>
            <a:r>
              <a:rPr lang="de-DE" dirty="0" err="1" smtClean="0"/>
              <a:t>fuel</a:t>
            </a:r>
            <a:r>
              <a:rPr lang="de-DE" dirty="0" smtClean="0"/>
              <a:t> </a:t>
            </a:r>
            <a:r>
              <a:rPr lang="de-DE" dirty="0" err="1" smtClean="0"/>
              <a:t>and</a:t>
            </a:r>
            <a:r>
              <a:rPr lang="de-DE" baseline="0" dirty="0" smtClean="0"/>
              <a:t> </a:t>
            </a:r>
            <a:r>
              <a:rPr lang="de-DE" baseline="0" dirty="0" err="1" smtClean="0"/>
              <a:t>the</a:t>
            </a:r>
            <a:r>
              <a:rPr lang="de-DE" baseline="0" dirty="0" smtClean="0"/>
              <a:t> </a:t>
            </a:r>
            <a:r>
              <a:rPr lang="de-DE" baseline="0" dirty="0" err="1" smtClean="0"/>
              <a:t>flame</a:t>
            </a:r>
            <a:r>
              <a:rPr lang="de-DE" baseline="0" dirty="0" smtClean="0"/>
              <a:t> </a:t>
            </a:r>
            <a:r>
              <a:rPr lang="de-DE" baseline="0" dirty="0" err="1" smtClean="0"/>
              <a:t>are</a:t>
            </a:r>
            <a:r>
              <a:rPr lang="de-DE" baseline="0" dirty="0" smtClean="0"/>
              <a:t> </a:t>
            </a:r>
            <a:r>
              <a:rPr lang="de-DE" baseline="0" dirty="0" err="1" smtClean="0"/>
              <a:t>totally</a:t>
            </a:r>
            <a:r>
              <a:rPr lang="de-DE" baseline="0" dirty="0" smtClean="0"/>
              <a:t> </a:t>
            </a:r>
            <a:r>
              <a:rPr lang="de-DE" baseline="0" dirty="0" err="1" smtClean="0"/>
              <a:t>spread</a:t>
            </a:r>
            <a:r>
              <a:rPr lang="de-DE" baseline="0" dirty="0" smtClean="0"/>
              <a:t> out </a:t>
            </a:r>
            <a:r>
              <a:rPr lang="de-DE" baseline="0" dirty="0" err="1" smtClean="0"/>
              <a:t>under</a:t>
            </a:r>
            <a:r>
              <a:rPr lang="de-DE" baseline="0" dirty="0" smtClean="0"/>
              <a:t> </a:t>
            </a:r>
            <a:r>
              <a:rPr lang="de-DE" baseline="0" dirty="0" err="1" smtClean="0"/>
              <a:t>the</a:t>
            </a:r>
            <a:r>
              <a:rPr lang="de-DE" baseline="0" dirty="0" smtClean="0"/>
              <a:t> hole </a:t>
            </a:r>
            <a:r>
              <a:rPr lang="de-DE" baseline="0" dirty="0" err="1" smtClean="0"/>
              <a:t>length</a:t>
            </a:r>
            <a:r>
              <a:rPr lang="de-DE" baseline="0" dirty="0" smtClean="0"/>
              <a:t> </a:t>
            </a:r>
            <a:r>
              <a:rPr lang="de-DE" baseline="0" dirty="0" err="1" smtClean="0"/>
              <a:t>of</a:t>
            </a:r>
            <a:r>
              <a:rPr lang="de-DE" baseline="0" dirty="0" smtClean="0"/>
              <a:t> </a:t>
            </a:r>
            <a:r>
              <a:rPr lang="de-DE" baseline="0" dirty="0" err="1" smtClean="0"/>
              <a:t>thh</a:t>
            </a:r>
            <a:r>
              <a:rPr lang="de-DE" baseline="0" dirty="0" smtClean="0"/>
              <a:t> </a:t>
            </a:r>
            <a:r>
              <a:rPr lang="de-DE" baseline="0" dirty="0" err="1" smtClean="0"/>
              <a:t>fuselage</a:t>
            </a:r>
            <a:r>
              <a:rPr lang="de-DE" baseline="0" dirty="0" smtClean="0"/>
              <a:t> </a:t>
            </a:r>
          </a:p>
          <a:p>
            <a:endParaRPr lang="de-DE" dirty="0" smtClean="0"/>
          </a:p>
          <a:p>
            <a:pPr marL="171450" indent="-171450">
              <a:buFontTx/>
              <a:buChar char="-"/>
            </a:pPr>
            <a:r>
              <a:rPr lang="de-DE" baseline="0" dirty="0" err="1" smtClean="0"/>
              <a:t>What</a:t>
            </a:r>
            <a:r>
              <a:rPr lang="de-DE" baseline="0" dirty="0" smtClean="0"/>
              <a:t> </a:t>
            </a:r>
            <a:r>
              <a:rPr lang="de-DE" baseline="0" dirty="0" err="1" smtClean="0"/>
              <a:t>happens</a:t>
            </a:r>
            <a:r>
              <a:rPr lang="de-DE" baseline="0" dirty="0" smtClean="0"/>
              <a:t> </a:t>
            </a:r>
            <a:r>
              <a:rPr lang="de-DE" baseline="0" dirty="0" err="1" smtClean="0"/>
              <a:t>now</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a:t>
            </a:r>
            <a:r>
              <a:rPr lang="de-DE" baseline="0" dirty="0" err="1" smtClean="0"/>
              <a:t>aluminium</a:t>
            </a:r>
            <a:r>
              <a:rPr lang="de-DE" baseline="0" dirty="0" smtClean="0"/>
              <a:t>, </a:t>
            </a:r>
            <a:r>
              <a:rPr lang="de-DE" baseline="0" dirty="0" err="1" smtClean="0"/>
              <a:t>the</a:t>
            </a:r>
            <a:r>
              <a:rPr lang="de-DE" baseline="0" dirty="0" smtClean="0"/>
              <a:t> </a:t>
            </a:r>
            <a:r>
              <a:rPr lang="de-DE" baseline="0" dirty="0" err="1" smtClean="0"/>
              <a:t>hull</a:t>
            </a:r>
            <a:r>
              <a:rPr lang="de-DE" baseline="0" dirty="0" smtClean="0"/>
              <a:t> </a:t>
            </a:r>
            <a:r>
              <a:rPr lang="de-DE" baseline="0" dirty="0" err="1" smtClean="0"/>
              <a:t>of</a:t>
            </a:r>
            <a:r>
              <a:rPr lang="de-DE" baseline="0" dirty="0" smtClean="0"/>
              <a:t> </a:t>
            </a:r>
            <a:r>
              <a:rPr lang="de-DE" baseline="0" dirty="0" err="1" smtClean="0"/>
              <a:t>the</a:t>
            </a:r>
            <a:r>
              <a:rPr lang="de-DE" baseline="0" dirty="0" smtClean="0"/>
              <a:t> plane an </a:t>
            </a:r>
            <a:r>
              <a:rPr lang="de-DE" baseline="0" dirty="0" err="1" smtClean="0"/>
              <a:t>the</a:t>
            </a:r>
            <a:r>
              <a:rPr lang="de-DE" baseline="0" dirty="0" smtClean="0"/>
              <a:t> </a:t>
            </a:r>
            <a:r>
              <a:rPr lang="de-DE" baseline="0" dirty="0" err="1" smtClean="0"/>
              <a:t>complete</a:t>
            </a:r>
            <a:r>
              <a:rPr lang="de-DE" baseline="0" dirty="0" smtClean="0"/>
              <a:t> </a:t>
            </a:r>
            <a:r>
              <a:rPr lang="de-DE" baseline="0" dirty="0" err="1" smtClean="0"/>
              <a:t>structure</a:t>
            </a:r>
            <a:r>
              <a:rPr lang="de-DE" baseline="0" dirty="0" smtClean="0"/>
              <a:t> </a:t>
            </a:r>
            <a:r>
              <a:rPr lang="de-DE" baseline="0" dirty="0" err="1" smtClean="0"/>
              <a:t>starts</a:t>
            </a:r>
            <a:r>
              <a:rPr lang="de-DE" baseline="0" dirty="0" smtClean="0"/>
              <a:t> </a:t>
            </a:r>
            <a:r>
              <a:rPr lang="de-DE" baseline="0" dirty="0" err="1" smtClean="0"/>
              <a:t>to</a:t>
            </a:r>
            <a:r>
              <a:rPr lang="de-DE" baseline="0" dirty="0" smtClean="0"/>
              <a:t> </a:t>
            </a:r>
            <a:r>
              <a:rPr lang="de-DE" baseline="0" dirty="0" err="1" smtClean="0"/>
              <a:t>weaken</a:t>
            </a:r>
            <a:r>
              <a:rPr lang="de-DE" baseline="0" dirty="0" smtClean="0"/>
              <a:t> </a:t>
            </a:r>
            <a:r>
              <a:rPr lang="de-DE" baseline="0" dirty="0" err="1" smtClean="0"/>
              <a:t>under</a:t>
            </a:r>
            <a:r>
              <a:rPr lang="de-DE" baseline="0" dirty="0" smtClean="0"/>
              <a:t> </a:t>
            </a:r>
            <a:r>
              <a:rPr lang="de-DE" baseline="0" dirty="0" err="1" smtClean="0"/>
              <a:t>the</a:t>
            </a:r>
            <a:r>
              <a:rPr lang="de-DE" baseline="0" dirty="0" smtClean="0"/>
              <a:t> massive </a:t>
            </a:r>
            <a:r>
              <a:rPr lang="de-DE" baseline="0" dirty="0" err="1" smtClean="0"/>
              <a:t>heat</a:t>
            </a:r>
            <a:r>
              <a:rPr lang="de-DE" baseline="0" dirty="0" smtClean="0"/>
              <a:t>.</a:t>
            </a:r>
          </a:p>
          <a:p>
            <a:pPr marL="171450" indent="-171450">
              <a:buFontTx/>
              <a:buChar char="-"/>
            </a:pPr>
            <a:endParaRPr lang="de-DE" baseline="0" dirty="0" smtClean="0"/>
          </a:p>
          <a:p>
            <a:pPr marL="171450" indent="-171450">
              <a:buFontTx/>
              <a:buChar char="-"/>
            </a:pPr>
            <a:r>
              <a:rPr lang="de-DE" baseline="0" dirty="0" smtClean="0"/>
              <a:t>The </a:t>
            </a:r>
            <a:r>
              <a:rPr lang="de-DE" baseline="0" dirty="0" err="1" smtClean="0"/>
              <a:t>result</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the</a:t>
            </a:r>
            <a:r>
              <a:rPr lang="de-DE" baseline="0" dirty="0" smtClean="0"/>
              <a:t> </a:t>
            </a:r>
            <a:r>
              <a:rPr lang="de-DE" baseline="0" dirty="0" err="1" smtClean="0"/>
              <a:t>aft</a:t>
            </a:r>
            <a:r>
              <a:rPr lang="de-DE" baseline="0" dirty="0" smtClean="0"/>
              <a:t> </a:t>
            </a:r>
            <a:r>
              <a:rPr lang="de-DE" baseline="0" dirty="0" err="1" smtClean="0"/>
              <a:t>part</a:t>
            </a:r>
            <a:r>
              <a:rPr lang="de-DE" baseline="0" dirty="0" smtClean="0"/>
              <a:t> </a:t>
            </a:r>
            <a:r>
              <a:rPr lang="de-DE" baseline="0" dirty="0" err="1" smtClean="0"/>
              <a:t>of</a:t>
            </a:r>
            <a:r>
              <a:rPr lang="de-DE" baseline="0" dirty="0" smtClean="0"/>
              <a:t> </a:t>
            </a:r>
            <a:r>
              <a:rPr lang="de-DE" baseline="0" dirty="0" err="1" smtClean="0"/>
              <a:t>the</a:t>
            </a:r>
            <a:r>
              <a:rPr lang="de-DE" baseline="0" dirty="0" smtClean="0"/>
              <a:t> plane </a:t>
            </a:r>
            <a:r>
              <a:rPr lang="de-DE" baseline="0" dirty="0" err="1" smtClean="0"/>
              <a:t>starts</a:t>
            </a:r>
            <a:r>
              <a:rPr lang="de-DE" baseline="0" dirty="0" smtClean="0"/>
              <a:t> </a:t>
            </a:r>
            <a:r>
              <a:rPr lang="de-DE" baseline="0" dirty="0" err="1" smtClean="0"/>
              <a:t>to</a:t>
            </a:r>
            <a:r>
              <a:rPr lang="de-DE" baseline="0" dirty="0" smtClean="0"/>
              <a:t> </a:t>
            </a:r>
            <a:r>
              <a:rPr lang="de-DE" baseline="0" dirty="0" err="1" smtClean="0"/>
              <a:t>bent</a:t>
            </a:r>
            <a:r>
              <a:rPr lang="de-DE" baseline="0" dirty="0" smtClean="0"/>
              <a:t> </a:t>
            </a:r>
            <a:r>
              <a:rPr lang="de-DE" baseline="0" dirty="0" err="1" smtClean="0"/>
              <a:t>under</a:t>
            </a:r>
            <a:r>
              <a:rPr lang="de-DE" baseline="0" dirty="0" smtClean="0"/>
              <a:t> </a:t>
            </a:r>
            <a:r>
              <a:rPr lang="de-DE" baseline="0" dirty="0" err="1" smtClean="0"/>
              <a:t>its</a:t>
            </a:r>
            <a:r>
              <a:rPr lang="de-DE" baseline="0" dirty="0" smtClean="0"/>
              <a:t> </a:t>
            </a:r>
            <a:r>
              <a:rPr lang="de-DE" baseline="0" dirty="0" err="1" smtClean="0"/>
              <a:t>own</a:t>
            </a:r>
            <a:r>
              <a:rPr lang="de-DE" baseline="0" dirty="0" smtClean="0"/>
              <a:t> </a:t>
            </a:r>
            <a:r>
              <a:rPr lang="de-DE" baseline="0" dirty="0" err="1" smtClean="0"/>
              <a:t>weight</a:t>
            </a:r>
            <a:r>
              <a:rPr lang="de-DE" baseline="0" dirty="0" smtClean="0"/>
              <a:t> </a:t>
            </a:r>
            <a:r>
              <a:rPr lang="de-DE" baseline="0" dirty="0" err="1" smtClean="0"/>
              <a:t>until</a:t>
            </a:r>
            <a:r>
              <a:rPr lang="de-DE" baseline="0" dirty="0" smtClean="0"/>
              <a:t> </a:t>
            </a:r>
            <a:r>
              <a:rPr lang="de-DE" baseline="0" dirty="0" err="1" smtClean="0"/>
              <a:t>it</a:t>
            </a:r>
            <a:r>
              <a:rPr lang="de-DE" baseline="0" dirty="0" smtClean="0"/>
              <a:t> </a:t>
            </a:r>
            <a:r>
              <a:rPr lang="de-DE" baseline="0" dirty="0" err="1" smtClean="0"/>
              <a:t>breaks</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rest</a:t>
            </a:r>
            <a:r>
              <a:rPr lang="de-DE" baseline="0" dirty="0" smtClean="0"/>
              <a:t> </a:t>
            </a:r>
            <a:r>
              <a:rPr lang="de-DE" baseline="0" dirty="0" err="1" smtClean="0"/>
              <a:t>of</a:t>
            </a:r>
            <a:r>
              <a:rPr lang="de-DE" baseline="0" dirty="0" smtClean="0"/>
              <a:t> </a:t>
            </a:r>
            <a:r>
              <a:rPr lang="de-DE" baseline="0" dirty="0" err="1" smtClean="0"/>
              <a:t>the</a:t>
            </a:r>
            <a:r>
              <a:rPr lang="de-DE" baseline="0" dirty="0" smtClean="0"/>
              <a:t> plane.</a:t>
            </a: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2</a:t>
            </a:fld>
            <a:endParaRPr lang="de-DE"/>
          </a:p>
        </p:txBody>
      </p:sp>
    </p:spTree>
    <p:extLst>
      <p:ext uri="{BB962C8B-B14F-4D97-AF65-F5344CB8AC3E}">
        <p14:creationId xmlns:p14="http://schemas.microsoft.com/office/powerpoint/2010/main" val="3195761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In </a:t>
            </a:r>
            <a:r>
              <a:rPr lang="de-DE" dirty="0" err="1" smtClean="0"/>
              <a:t>this</a:t>
            </a:r>
            <a:r>
              <a:rPr lang="de-DE" dirty="0" smtClean="0"/>
              <a:t> </a:t>
            </a:r>
            <a:r>
              <a:rPr lang="de-DE" dirty="0" err="1" smtClean="0"/>
              <a:t>figures</a:t>
            </a:r>
            <a:r>
              <a:rPr lang="de-DE" baseline="0" dirty="0" smtClean="0"/>
              <a:t> </a:t>
            </a:r>
            <a:r>
              <a:rPr lang="de-DE" baseline="0" dirty="0" err="1" smtClean="0"/>
              <a:t>we</a:t>
            </a:r>
            <a:r>
              <a:rPr lang="de-DE" baseline="0" dirty="0" smtClean="0"/>
              <a:t> </a:t>
            </a:r>
            <a:r>
              <a:rPr lang="de-DE" baseline="0" dirty="0" err="1" smtClean="0"/>
              <a:t>see</a:t>
            </a:r>
            <a:r>
              <a:rPr lang="de-DE" baseline="0" dirty="0" smtClean="0"/>
              <a:t> </a:t>
            </a:r>
            <a:r>
              <a:rPr lang="de-DE" baseline="0" dirty="0" err="1" smtClean="0"/>
              <a:t>the</a:t>
            </a:r>
            <a:r>
              <a:rPr lang="de-DE" baseline="0" dirty="0" smtClean="0"/>
              <a:t> </a:t>
            </a:r>
            <a:r>
              <a:rPr lang="de-DE" baseline="0" dirty="0" err="1" smtClean="0"/>
              <a:t>heat</a:t>
            </a:r>
            <a:r>
              <a:rPr lang="de-DE" baseline="0" dirty="0" smtClean="0"/>
              <a:t> </a:t>
            </a:r>
            <a:r>
              <a:rPr lang="de-DE" baseline="0" dirty="0" err="1" smtClean="0"/>
              <a:t>flux</a:t>
            </a:r>
            <a:r>
              <a:rPr lang="de-DE" baseline="0" dirty="0" smtClean="0"/>
              <a:t> </a:t>
            </a:r>
            <a:r>
              <a:rPr lang="de-DE" baseline="0" dirty="0" err="1" smtClean="0"/>
              <a:t>distribution</a:t>
            </a:r>
            <a:r>
              <a:rPr lang="de-DE" baseline="0" dirty="0" smtClean="0"/>
              <a:t> after 10 sec </a:t>
            </a:r>
            <a:r>
              <a:rPr lang="de-DE" baseline="0" dirty="0" err="1" smtClean="0"/>
              <a:t>of</a:t>
            </a:r>
            <a:r>
              <a:rPr lang="de-DE" baseline="0" dirty="0" smtClean="0"/>
              <a:t> </a:t>
            </a:r>
            <a:r>
              <a:rPr lang="de-DE" baseline="0" dirty="0" err="1" smtClean="0"/>
              <a:t>fire</a:t>
            </a:r>
            <a:endParaRPr lang="de-DE" baseline="0" dirty="0" smtClean="0"/>
          </a:p>
          <a:p>
            <a:pPr marL="171450" indent="-171450">
              <a:buFontTx/>
              <a:buChar char="-"/>
            </a:pPr>
            <a:endParaRPr lang="de-DE" baseline="0" dirty="0" smtClean="0"/>
          </a:p>
          <a:p>
            <a:pPr marL="171450" indent="-171450">
              <a:buFontTx/>
              <a:buChar char="-"/>
            </a:pPr>
            <a:r>
              <a:rPr lang="de-DE" baseline="0" dirty="0" err="1" smtClean="0"/>
              <a:t>Beacause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air</a:t>
            </a:r>
            <a:r>
              <a:rPr lang="de-DE" baseline="0" dirty="0" smtClean="0"/>
              <a:t> </a:t>
            </a:r>
            <a:r>
              <a:rPr lang="de-DE" baseline="0" dirty="0" err="1" smtClean="0"/>
              <a:t>fuel</a:t>
            </a:r>
            <a:r>
              <a:rPr lang="de-DE" baseline="0" dirty="0" smtClean="0"/>
              <a:t> </a:t>
            </a:r>
            <a:r>
              <a:rPr lang="de-DE" baseline="0" dirty="0" err="1" smtClean="0"/>
              <a:t>ratio</a:t>
            </a:r>
            <a:r>
              <a:rPr lang="de-DE" baseline="0" dirty="0" smtClean="0"/>
              <a:t> </a:t>
            </a:r>
            <a:r>
              <a:rPr lang="de-DE" baseline="0" dirty="0" err="1" smtClean="0"/>
              <a:t>the</a:t>
            </a:r>
            <a:r>
              <a:rPr lang="de-DE" baseline="0" dirty="0" smtClean="0"/>
              <a:t> </a:t>
            </a:r>
            <a:r>
              <a:rPr lang="de-DE" baseline="0" dirty="0" err="1" smtClean="0"/>
              <a:t>flames</a:t>
            </a:r>
            <a:r>
              <a:rPr lang="de-DE" baseline="0" dirty="0" smtClean="0"/>
              <a:t> </a:t>
            </a:r>
            <a:r>
              <a:rPr lang="de-DE" baseline="0" dirty="0" err="1" smtClean="0"/>
              <a:t>dont</a:t>
            </a:r>
            <a:r>
              <a:rPr lang="de-DE" baseline="0" dirty="0" smtClean="0"/>
              <a:t> </a:t>
            </a:r>
            <a:r>
              <a:rPr lang="de-DE" baseline="0" dirty="0" err="1" smtClean="0"/>
              <a:t>reach</a:t>
            </a:r>
            <a:r>
              <a:rPr lang="de-DE" baseline="0" dirty="0" smtClean="0"/>
              <a:t>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part</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specimen‘s</a:t>
            </a:r>
            <a:r>
              <a:rPr lang="de-DE" baseline="0" dirty="0" smtClean="0"/>
              <a:t> </a:t>
            </a:r>
            <a:r>
              <a:rPr lang="de-DE" baseline="0" dirty="0" err="1" smtClean="0"/>
              <a:t>surface</a:t>
            </a: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25</a:t>
            </a:fld>
            <a:endParaRPr lang="de-DE" dirty="0"/>
          </a:p>
        </p:txBody>
      </p:sp>
    </p:spTree>
    <p:extLst>
      <p:ext uri="{BB962C8B-B14F-4D97-AF65-F5344CB8AC3E}">
        <p14:creationId xmlns:p14="http://schemas.microsoft.com/office/powerpoint/2010/main" val="2540912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But </a:t>
            </a:r>
            <a:r>
              <a:rPr lang="de-DE" dirty="0" err="1" smtClean="0"/>
              <a:t>what</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see</a:t>
            </a:r>
            <a:r>
              <a:rPr lang="de-DE" baseline="0" dirty="0" smtClean="0"/>
              <a:t> after 30sec </a:t>
            </a:r>
            <a:r>
              <a:rPr lang="de-DE" baseline="0" dirty="0" err="1" smtClean="0"/>
              <a:t>of</a:t>
            </a:r>
            <a:r>
              <a:rPr lang="de-DE" baseline="0" dirty="0" smtClean="0"/>
              <a:t> </a:t>
            </a:r>
            <a:r>
              <a:rPr lang="de-DE" baseline="0" dirty="0" err="1" smtClean="0"/>
              <a:t>fire</a:t>
            </a:r>
            <a:r>
              <a:rPr lang="de-DE" baseline="0" dirty="0" smtClean="0"/>
              <a:t> </a:t>
            </a:r>
            <a:r>
              <a:rPr lang="de-DE" baseline="0" dirty="0" err="1" smtClean="0"/>
              <a:t>that</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round</a:t>
            </a:r>
            <a:r>
              <a:rPr lang="de-DE" baseline="0" dirty="0" smtClean="0"/>
              <a:t> </a:t>
            </a:r>
            <a:r>
              <a:rPr lang="de-DE" baseline="0" dirty="0" err="1" smtClean="0"/>
              <a:t>cone</a:t>
            </a:r>
            <a:r>
              <a:rPr lang="de-DE" baseline="0" dirty="0" smtClean="0"/>
              <a:t> </a:t>
            </a:r>
            <a:r>
              <a:rPr lang="de-DE" baseline="0" dirty="0" err="1" smtClean="0"/>
              <a:t>perhaps</a:t>
            </a:r>
            <a:r>
              <a:rPr lang="de-DE" baseline="0" dirty="0" smtClean="0"/>
              <a:t> </a:t>
            </a:r>
            <a:r>
              <a:rPr lang="de-DE" baseline="0" dirty="0" err="1" smtClean="0"/>
              <a:t>we</a:t>
            </a:r>
            <a:r>
              <a:rPr lang="de-DE" baseline="0" dirty="0" smtClean="0"/>
              <a:t> </a:t>
            </a:r>
            <a:r>
              <a:rPr lang="de-DE" baseline="0" dirty="0" err="1" smtClean="0"/>
              <a:t>have</a:t>
            </a:r>
            <a:r>
              <a:rPr lang="de-DE" baseline="0" dirty="0" smtClean="0"/>
              <a:t> a </a:t>
            </a:r>
            <a:r>
              <a:rPr lang="de-DE" baseline="0" dirty="0" err="1" smtClean="0"/>
              <a:t>better</a:t>
            </a:r>
            <a:r>
              <a:rPr lang="de-DE" baseline="0" dirty="0" smtClean="0"/>
              <a:t> horizontal </a:t>
            </a:r>
            <a:r>
              <a:rPr lang="de-DE" baseline="0" dirty="0" err="1" smtClean="0"/>
              <a:t>heat</a:t>
            </a:r>
            <a:r>
              <a:rPr lang="de-DE" baseline="0" dirty="0" smtClean="0"/>
              <a:t> </a:t>
            </a:r>
            <a:r>
              <a:rPr lang="de-DE" baseline="0" dirty="0" err="1" smtClean="0"/>
              <a:t>flux</a:t>
            </a:r>
            <a:r>
              <a:rPr lang="de-DE" baseline="0" dirty="0" smtClean="0"/>
              <a:t> </a:t>
            </a:r>
            <a:r>
              <a:rPr lang="de-DE" baseline="0" dirty="0" err="1" smtClean="0"/>
              <a:t>distribution</a:t>
            </a: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26</a:t>
            </a:fld>
            <a:endParaRPr lang="de-DE" dirty="0"/>
          </a:p>
        </p:txBody>
      </p:sp>
    </p:spTree>
    <p:extLst>
      <p:ext uri="{BB962C8B-B14F-4D97-AF65-F5344CB8AC3E}">
        <p14:creationId xmlns:p14="http://schemas.microsoft.com/office/powerpoint/2010/main" val="3315847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noProof="0" dirty="0" smtClean="0"/>
              <a:t>So far: Several tests with carbon</a:t>
            </a:r>
            <a:r>
              <a:rPr lang="en-US" baseline="0" noProof="0" dirty="0" smtClean="0"/>
              <a:t> sandwich composites have been made</a:t>
            </a:r>
          </a:p>
          <a:p>
            <a:pPr marL="171450" indent="-171450">
              <a:buFontTx/>
              <a:buChar char="-"/>
            </a:pPr>
            <a:endParaRPr lang="en-US" baseline="0" noProof="0" dirty="0" smtClean="0"/>
          </a:p>
          <a:p>
            <a:pPr marL="171450" indent="-171450">
              <a:buFontTx/>
              <a:buChar char="-"/>
            </a:pPr>
            <a:r>
              <a:rPr lang="en-US" baseline="0" noProof="0" dirty="0" smtClean="0"/>
              <a:t>A composite sandwich generally </a:t>
            </a:r>
            <a:r>
              <a:rPr lang="en-US" baseline="0" noProof="0" dirty="0" err="1" smtClean="0"/>
              <a:t>consits</a:t>
            </a:r>
            <a:r>
              <a:rPr lang="en-US" baseline="0" noProof="0" dirty="0" smtClean="0"/>
              <a:t> out of 3 layers. Here 2 carbon layers built the outer skin which hull the core, here a PMI core</a:t>
            </a:r>
          </a:p>
          <a:p>
            <a:pPr marL="171450" indent="-171450">
              <a:buFontTx/>
              <a:buChar char="-"/>
            </a:pPr>
            <a:endParaRPr lang="en-US" baseline="0" noProof="0" dirty="0" smtClean="0"/>
          </a:p>
          <a:p>
            <a:pPr marL="171450" indent="-171450">
              <a:buFontTx/>
              <a:buChar char="-"/>
            </a:pPr>
            <a:r>
              <a:rPr lang="en-US" baseline="0" noProof="0" dirty="0" smtClean="0"/>
              <a:t>The testing procedure is first to detect the limit failure load of the structure with a cold test</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27</a:t>
            </a:fld>
            <a:endParaRPr lang="de-DE" dirty="0"/>
          </a:p>
        </p:txBody>
      </p:sp>
    </p:spTree>
    <p:extLst>
      <p:ext uri="{BB962C8B-B14F-4D97-AF65-F5344CB8AC3E}">
        <p14:creationId xmlns:p14="http://schemas.microsoft.com/office/powerpoint/2010/main" val="2237174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err="1" smtClean="0"/>
              <a:t>Taking</a:t>
            </a:r>
            <a:r>
              <a:rPr lang="de-DE" baseline="0" dirty="0" smtClean="0"/>
              <a:t> </a:t>
            </a:r>
            <a:r>
              <a:rPr lang="de-DE" baseline="0" dirty="0" err="1" smtClean="0"/>
              <a:t>the</a:t>
            </a:r>
            <a:r>
              <a:rPr lang="de-DE" baseline="0" dirty="0" smtClean="0"/>
              <a:t> </a:t>
            </a:r>
            <a:r>
              <a:rPr lang="de-DE" baseline="0" dirty="0" err="1" smtClean="0"/>
              <a:t>cold</a:t>
            </a:r>
            <a:r>
              <a:rPr lang="de-DE" baseline="0" dirty="0" smtClean="0"/>
              <a:t> </a:t>
            </a:r>
            <a:r>
              <a:rPr lang="de-DE" baseline="0" dirty="0" err="1" smtClean="0"/>
              <a:t>test</a:t>
            </a:r>
            <a:r>
              <a:rPr lang="de-DE" baseline="0" dirty="0" smtClean="0"/>
              <a:t> </a:t>
            </a:r>
            <a:r>
              <a:rPr lang="de-DE" baseline="0" dirty="0" err="1" smtClean="0"/>
              <a:t>failure</a:t>
            </a:r>
            <a:r>
              <a:rPr lang="de-DE" baseline="0" dirty="0" smtClean="0"/>
              <a:t> </a:t>
            </a:r>
            <a:r>
              <a:rPr lang="de-DE" baseline="0" dirty="0" err="1" smtClean="0"/>
              <a:t>load</a:t>
            </a:r>
            <a:r>
              <a:rPr lang="de-DE" baseline="0" dirty="0" smtClean="0"/>
              <a:t> </a:t>
            </a:r>
            <a:r>
              <a:rPr lang="de-DE" baseline="0" dirty="0" err="1" smtClean="0"/>
              <a:t>as</a:t>
            </a:r>
            <a:r>
              <a:rPr lang="de-DE" baseline="0" dirty="0" smtClean="0"/>
              <a:t> a </a:t>
            </a:r>
            <a:r>
              <a:rPr lang="de-DE" baseline="0" dirty="0" err="1" smtClean="0"/>
              <a:t>starting</a:t>
            </a:r>
            <a:r>
              <a:rPr lang="de-DE" baseline="0" dirty="0" smtClean="0"/>
              <a:t> </a:t>
            </a:r>
            <a:r>
              <a:rPr lang="de-DE" baseline="0" dirty="0" err="1" smtClean="0"/>
              <a:t>point</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fire</a:t>
            </a:r>
            <a:r>
              <a:rPr lang="de-DE" baseline="0" dirty="0" smtClean="0"/>
              <a:t> </a:t>
            </a:r>
            <a:r>
              <a:rPr lang="de-DE" baseline="0" dirty="0" err="1" smtClean="0"/>
              <a:t>tests</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see</a:t>
            </a:r>
            <a:r>
              <a:rPr lang="de-DE" baseline="0" dirty="0" smtClean="0"/>
              <a:t> </a:t>
            </a:r>
            <a:r>
              <a:rPr lang="de-DE" baseline="0" dirty="0" err="1" smtClean="0"/>
              <a:t>that</a:t>
            </a:r>
            <a:r>
              <a:rPr lang="de-DE" baseline="0" dirty="0" smtClean="0"/>
              <a:t> </a:t>
            </a:r>
            <a:r>
              <a:rPr lang="de-DE" baseline="0" dirty="0" err="1" smtClean="0"/>
              <a:t>for</a:t>
            </a:r>
            <a:r>
              <a:rPr lang="de-DE" baseline="0" dirty="0" smtClean="0"/>
              <a:t> different </a:t>
            </a:r>
            <a:r>
              <a:rPr lang="de-DE" baseline="0" dirty="0" err="1" smtClean="0"/>
              <a:t>loads</a:t>
            </a:r>
            <a:r>
              <a:rPr lang="de-DE" baseline="0" dirty="0" smtClean="0"/>
              <a:t> </a:t>
            </a:r>
            <a:r>
              <a:rPr lang="de-DE" baseline="0" dirty="0" err="1" smtClean="0"/>
              <a:t>we</a:t>
            </a:r>
            <a:r>
              <a:rPr lang="de-DE" baseline="0" dirty="0" smtClean="0"/>
              <a:t> </a:t>
            </a:r>
            <a:r>
              <a:rPr lang="de-DE" baseline="0" dirty="0" err="1" smtClean="0"/>
              <a:t>receive</a:t>
            </a:r>
            <a:r>
              <a:rPr lang="de-DE" baseline="0" dirty="0" smtClean="0"/>
              <a:t> different </a:t>
            </a:r>
            <a:r>
              <a:rPr lang="de-DE" baseline="0" dirty="0" err="1" smtClean="0"/>
              <a:t>times</a:t>
            </a:r>
            <a:r>
              <a:rPr lang="de-DE" baseline="0" dirty="0" smtClean="0"/>
              <a:t> </a:t>
            </a:r>
            <a:r>
              <a:rPr lang="de-DE" baseline="0" dirty="0" err="1" smtClean="0"/>
              <a:t>to</a:t>
            </a:r>
            <a:r>
              <a:rPr lang="de-DE" baseline="0" dirty="0" smtClean="0"/>
              <a:t> </a:t>
            </a:r>
            <a:r>
              <a:rPr lang="de-DE" baseline="0" dirty="0" err="1" smtClean="0"/>
              <a:t>failure</a:t>
            </a:r>
            <a:r>
              <a:rPr lang="de-DE" baseline="0" dirty="0" smtClean="0"/>
              <a:t> </a:t>
            </a:r>
            <a:r>
              <a:rPr lang="de-DE" baseline="0" dirty="0" err="1" smtClean="0"/>
              <a:t>whereas</a:t>
            </a:r>
            <a:r>
              <a:rPr lang="de-DE" baseline="0" dirty="0" smtClean="0"/>
              <a:t> </a:t>
            </a:r>
            <a:r>
              <a:rPr lang="de-DE" baseline="0" dirty="0" err="1" smtClean="0"/>
              <a:t>the</a:t>
            </a:r>
            <a:r>
              <a:rPr lang="de-DE" baseline="0" dirty="0" smtClean="0"/>
              <a:t> </a:t>
            </a:r>
            <a:r>
              <a:rPr lang="de-DE" baseline="0" dirty="0" err="1" smtClean="0"/>
              <a:t>results</a:t>
            </a:r>
            <a:r>
              <a:rPr lang="de-DE" baseline="0" dirty="0" smtClean="0"/>
              <a:t> </a:t>
            </a:r>
            <a:r>
              <a:rPr lang="de-DE" baseline="0" dirty="0" err="1" smtClean="0"/>
              <a:t>have</a:t>
            </a:r>
            <a:r>
              <a:rPr lang="de-DE" baseline="0" dirty="0" smtClean="0"/>
              <a:t> </a:t>
            </a:r>
            <a:r>
              <a:rPr lang="de-DE" baseline="0" dirty="0" err="1" smtClean="0"/>
              <a:t>good</a:t>
            </a:r>
            <a:r>
              <a:rPr lang="de-DE" baseline="0" dirty="0" smtClean="0"/>
              <a:t> </a:t>
            </a:r>
            <a:r>
              <a:rPr lang="de-DE" baseline="0" dirty="0" err="1" smtClean="0"/>
              <a:t>reproducebility</a:t>
            </a:r>
            <a:endParaRPr lang="de-DE" baseline="0" dirty="0" smtClean="0"/>
          </a:p>
          <a:p>
            <a:pPr marL="171450" indent="-171450">
              <a:buFontTx/>
              <a:buChar char="-"/>
            </a:pPr>
            <a:endParaRPr lang="de-DE" baseline="0" dirty="0" smtClean="0"/>
          </a:p>
          <a:p>
            <a:pPr marL="171450" indent="-171450">
              <a:buFontTx/>
              <a:buChar char="-"/>
            </a:pPr>
            <a:r>
              <a:rPr lang="de-DE" baseline="0" dirty="0" err="1" smtClean="0"/>
              <a:t>Important</a:t>
            </a:r>
            <a:r>
              <a:rPr lang="de-DE" baseline="0" dirty="0" smtClean="0"/>
              <a:t> </a:t>
            </a:r>
            <a:r>
              <a:rPr lang="de-DE" baseline="0" dirty="0" err="1" smtClean="0"/>
              <a:t>to</a:t>
            </a:r>
            <a:r>
              <a:rPr lang="de-DE" baseline="0" dirty="0" smtClean="0"/>
              <a:t> </a:t>
            </a:r>
            <a:r>
              <a:rPr lang="de-DE" baseline="0" dirty="0" err="1" smtClean="0"/>
              <a:t>see</a:t>
            </a:r>
            <a:r>
              <a:rPr lang="de-DE" baseline="0" dirty="0" smtClean="0"/>
              <a:t> </a:t>
            </a:r>
            <a:r>
              <a:rPr lang="de-DE" baseline="0" dirty="0" err="1" smtClean="0"/>
              <a:t>is</a:t>
            </a:r>
            <a:r>
              <a:rPr lang="de-DE" baseline="0" dirty="0" smtClean="0"/>
              <a:t> </a:t>
            </a:r>
            <a:r>
              <a:rPr lang="de-DE" baseline="0" dirty="0" err="1" smtClean="0"/>
              <a:t>that</a:t>
            </a:r>
            <a:r>
              <a:rPr lang="de-DE" baseline="0" dirty="0" smtClean="0"/>
              <a:t> down </a:t>
            </a:r>
            <a:r>
              <a:rPr lang="de-DE" baseline="0" dirty="0" err="1" smtClean="0"/>
              <a:t>to</a:t>
            </a:r>
            <a:r>
              <a:rPr lang="de-DE" baseline="0" dirty="0" smtClean="0"/>
              <a:t> a </a:t>
            </a:r>
            <a:r>
              <a:rPr lang="de-DE" baseline="0" dirty="0" err="1" smtClean="0"/>
              <a:t>failure</a:t>
            </a:r>
            <a:r>
              <a:rPr lang="de-DE" baseline="0" dirty="0" smtClean="0"/>
              <a:t> </a:t>
            </a:r>
            <a:r>
              <a:rPr lang="de-DE" baseline="0" dirty="0" err="1" smtClean="0"/>
              <a:t>load</a:t>
            </a:r>
            <a:r>
              <a:rPr lang="de-DE" baseline="0" dirty="0" smtClean="0"/>
              <a:t> </a:t>
            </a:r>
            <a:r>
              <a:rPr lang="de-DE" baseline="0" dirty="0" err="1" smtClean="0"/>
              <a:t>of</a:t>
            </a:r>
            <a:r>
              <a:rPr lang="de-DE" baseline="0" dirty="0" smtClean="0"/>
              <a:t> 20% </a:t>
            </a:r>
            <a:r>
              <a:rPr lang="de-DE" baseline="0" dirty="0" err="1" smtClean="0"/>
              <a:t>we</a:t>
            </a:r>
            <a:r>
              <a:rPr lang="de-DE" baseline="0" dirty="0" smtClean="0"/>
              <a:t> </a:t>
            </a:r>
            <a:r>
              <a:rPr lang="de-DE" baseline="0" dirty="0" err="1" smtClean="0"/>
              <a:t>dont</a:t>
            </a:r>
            <a:r>
              <a:rPr lang="de-DE" baseline="0" dirty="0" smtClean="0"/>
              <a:t> </a:t>
            </a:r>
            <a:r>
              <a:rPr lang="de-DE" baseline="0" dirty="0" err="1" smtClean="0"/>
              <a:t>attain</a:t>
            </a:r>
            <a:r>
              <a:rPr lang="de-DE" baseline="0" dirty="0" smtClean="0"/>
              <a:t> </a:t>
            </a:r>
            <a:r>
              <a:rPr lang="de-DE" baseline="0" dirty="0" err="1" smtClean="0"/>
              <a:t>times</a:t>
            </a:r>
            <a:r>
              <a:rPr lang="de-DE" baseline="0" dirty="0" smtClean="0"/>
              <a:t> </a:t>
            </a:r>
            <a:r>
              <a:rPr lang="de-DE" baseline="0" dirty="0" err="1" smtClean="0"/>
              <a:t>to</a:t>
            </a:r>
            <a:r>
              <a:rPr lang="de-DE" baseline="0" dirty="0" smtClean="0"/>
              <a:t> </a:t>
            </a:r>
            <a:r>
              <a:rPr lang="de-DE" baseline="0" dirty="0" err="1" smtClean="0"/>
              <a:t>failure</a:t>
            </a:r>
            <a:r>
              <a:rPr lang="de-DE" baseline="0" dirty="0" smtClean="0"/>
              <a:t> </a:t>
            </a:r>
            <a:r>
              <a:rPr lang="de-DE" baseline="0" dirty="0" err="1" smtClean="0"/>
              <a:t>of</a:t>
            </a:r>
            <a:r>
              <a:rPr lang="de-DE" baseline="0" dirty="0" smtClean="0"/>
              <a:t> </a:t>
            </a:r>
            <a:r>
              <a:rPr lang="de-DE" baseline="0" dirty="0" err="1" smtClean="0"/>
              <a:t>over</a:t>
            </a:r>
            <a:r>
              <a:rPr lang="de-DE" baseline="0" dirty="0" smtClean="0"/>
              <a:t> 40 sec. </a:t>
            </a:r>
            <a:r>
              <a:rPr lang="de-DE" baseline="0" dirty="0" err="1" smtClean="0"/>
              <a:t>If</a:t>
            </a:r>
            <a:r>
              <a:rPr lang="de-DE" baseline="0" dirty="0" smtClean="0"/>
              <a:t> </a:t>
            </a:r>
            <a:r>
              <a:rPr lang="de-DE" baseline="0" dirty="0" err="1" smtClean="0"/>
              <a:t>you</a:t>
            </a:r>
            <a:r>
              <a:rPr lang="de-DE" baseline="0" dirty="0" smtClean="0"/>
              <a:t> </a:t>
            </a:r>
            <a:r>
              <a:rPr lang="de-DE" baseline="0" dirty="0" err="1" smtClean="0"/>
              <a:t>compare</a:t>
            </a:r>
            <a:r>
              <a:rPr lang="de-DE" baseline="0" dirty="0" smtClean="0"/>
              <a:t> </a:t>
            </a:r>
            <a:r>
              <a:rPr lang="de-DE" baseline="0" dirty="0" err="1" smtClean="0"/>
              <a:t>it</a:t>
            </a:r>
            <a:r>
              <a:rPr lang="de-DE" baseline="0" dirty="0" smtClean="0"/>
              <a:t> </a:t>
            </a:r>
            <a:r>
              <a:rPr lang="de-DE" baseline="0" dirty="0" err="1" smtClean="0"/>
              <a:t>to</a:t>
            </a:r>
            <a:r>
              <a:rPr lang="de-DE" baseline="0" dirty="0" smtClean="0"/>
              <a:t> </a:t>
            </a:r>
            <a:r>
              <a:rPr lang="de-DE" baseline="0" dirty="0" err="1" smtClean="0"/>
              <a:t>failure</a:t>
            </a:r>
            <a:r>
              <a:rPr lang="de-DE" baseline="0" dirty="0" smtClean="0"/>
              <a:t> time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aliminium</a:t>
            </a:r>
            <a:r>
              <a:rPr lang="de-DE" baseline="0" dirty="0" smtClean="0"/>
              <a:t> </a:t>
            </a:r>
            <a:r>
              <a:rPr lang="de-DE" baseline="0" dirty="0" err="1" smtClean="0"/>
              <a:t>structure</a:t>
            </a:r>
            <a:r>
              <a:rPr lang="de-DE" baseline="0" dirty="0" smtClean="0"/>
              <a:t> </a:t>
            </a:r>
            <a:r>
              <a:rPr lang="de-DE" baseline="0" dirty="0" err="1" smtClean="0"/>
              <a:t>of</a:t>
            </a:r>
            <a:r>
              <a:rPr lang="de-DE" baseline="0" dirty="0" smtClean="0"/>
              <a:t> </a:t>
            </a:r>
            <a:r>
              <a:rPr lang="de-DE" baseline="0" dirty="0" err="1" smtClean="0"/>
              <a:t>about</a:t>
            </a:r>
            <a:r>
              <a:rPr lang="de-DE" baseline="0" dirty="0" smtClean="0"/>
              <a:t> 4 </a:t>
            </a:r>
            <a:r>
              <a:rPr lang="de-DE" baseline="0" dirty="0" err="1" smtClean="0"/>
              <a:t>minutes</a:t>
            </a:r>
            <a:r>
              <a:rPr lang="de-DE" baseline="0" dirty="0" smtClean="0"/>
              <a:t>,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way</a:t>
            </a:r>
            <a:r>
              <a:rPr lang="de-DE" baseline="0" dirty="0" smtClean="0"/>
              <a:t> </a:t>
            </a:r>
            <a:r>
              <a:rPr lang="de-DE" baseline="0" dirty="0" err="1" smtClean="0"/>
              <a:t>to</a:t>
            </a:r>
            <a:r>
              <a:rPr lang="de-DE" baseline="0" dirty="0" smtClean="0"/>
              <a:t> </a:t>
            </a:r>
            <a:r>
              <a:rPr lang="de-DE" baseline="0" dirty="0" err="1" smtClean="0"/>
              <a:t>low</a:t>
            </a:r>
            <a:r>
              <a:rPr lang="de-DE" baseline="0" dirty="0" smtClean="0"/>
              <a:t> </a:t>
            </a:r>
            <a:r>
              <a:rPr lang="de-DE" baseline="0" dirty="0" err="1" smtClean="0"/>
              <a:t>and</a:t>
            </a:r>
            <a:r>
              <a:rPr lang="de-DE" baseline="0" dirty="0" smtClean="0"/>
              <a:t> </a:t>
            </a:r>
            <a:r>
              <a:rPr lang="de-DE" baseline="0" dirty="0" err="1" smtClean="0"/>
              <a:t>it</a:t>
            </a:r>
            <a:r>
              <a:rPr lang="de-DE" baseline="0" dirty="0" smtClean="0"/>
              <a:t> </a:t>
            </a:r>
            <a:r>
              <a:rPr lang="de-DE" baseline="0" dirty="0" err="1" smtClean="0"/>
              <a:t>is</a:t>
            </a:r>
            <a:r>
              <a:rPr lang="de-DE" baseline="0" dirty="0" smtClean="0"/>
              <a:t> not </a:t>
            </a:r>
            <a:r>
              <a:rPr lang="de-DE" baseline="0" dirty="0" err="1" smtClean="0"/>
              <a:t>possible</a:t>
            </a:r>
            <a:r>
              <a:rPr lang="de-DE" baseline="0" dirty="0" smtClean="0"/>
              <a:t> </a:t>
            </a:r>
            <a:r>
              <a:rPr lang="de-DE" baseline="0" dirty="0" err="1" smtClean="0"/>
              <a:t>to</a:t>
            </a:r>
            <a:r>
              <a:rPr lang="de-DE" baseline="0" dirty="0" smtClean="0"/>
              <a:t> </a:t>
            </a:r>
            <a:r>
              <a:rPr lang="de-DE" baseline="0" dirty="0" err="1" smtClean="0"/>
              <a:t>guarentee</a:t>
            </a:r>
            <a:r>
              <a:rPr lang="de-DE" baseline="0" dirty="0" smtClean="0"/>
              <a:t> an </a:t>
            </a:r>
            <a:r>
              <a:rPr lang="de-DE" baseline="0" dirty="0" err="1" smtClean="0"/>
              <a:t>evacuation</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carbon</a:t>
            </a:r>
            <a:r>
              <a:rPr lang="de-DE" baseline="0" dirty="0" smtClean="0"/>
              <a:t> </a:t>
            </a:r>
            <a:r>
              <a:rPr lang="de-DE" baseline="0" dirty="0" err="1" smtClean="0"/>
              <a:t>vessle</a:t>
            </a:r>
            <a:endParaRPr lang="de-DE" baseline="0" dirty="0" smtClean="0"/>
          </a:p>
          <a:p>
            <a:pPr marL="171450" indent="-171450">
              <a:buFontTx/>
              <a:buChar char="-"/>
            </a:pPr>
            <a:endParaRPr lang="de-DE" baseline="0" dirty="0" smtClean="0"/>
          </a:p>
          <a:p>
            <a:pPr marL="171450" indent="-171450">
              <a:buFontTx/>
              <a:buChar char="-"/>
            </a:pPr>
            <a:endParaRPr lang="de-DE" baseline="0" dirty="0" smtClean="0"/>
          </a:p>
          <a:p>
            <a:pPr marL="171450" indent="-171450">
              <a:buFontTx/>
              <a:buChar char="-"/>
            </a:pPr>
            <a:endParaRPr lang="de-DE" baseline="0" dirty="0" smtClean="0"/>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28</a:t>
            </a:fld>
            <a:endParaRPr lang="de-DE" dirty="0"/>
          </a:p>
        </p:txBody>
      </p:sp>
    </p:spTree>
    <p:extLst>
      <p:ext uri="{BB962C8B-B14F-4D97-AF65-F5344CB8AC3E}">
        <p14:creationId xmlns:p14="http://schemas.microsoft.com/office/powerpoint/2010/main" val="3327077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err="1" smtClean="0"/>
              <a:t>One</a:t>
            </a:r>
            <a:r>
              <a:rPr lang="de-DE" dirty="0" smtClean="0"/>
              <a:t> </a:t>
            </a:r>
            <a:r>
              <a:rPr lang="de-DE" dirty="0" err="1" smtClean="0"/>
              <a:t>way</a:t>
            </a:r>
            <a:r>
              <a:rPr lang="de-DE" dirty="0" smtClean="0"/>
              <a:t> </a:t>
            </a:r>
            <a:r>
              <a:rPr lang="de-DE" dirty="0" err="1" smtClean="0"/>
              <a:t>to</a:t>
            </a:r>
            <a:r>
              <a:rPr lang="de-DE" dirty="0" smtClean="0"/>
              <a:t> </a:t>
            </a:r>
            <a:r>
              <a:rPr lang="de-DE" dirty="0" err="1" smtClean="0"/>
              <a:t>prolong</a:t>
            </a:r>
            <a:r>
              <a:rPr lang="de-DE" dirty="0" smtClean="0"/>
              <a:t> </a:t>
            </a:r>
            <a:r>
              <a:rPr lang="de-DE" dirty="0" err="1" smtClean="0"/>
              <a:t>the</a:t>
            </a:r>
            <a:r>
              <a:rPr lang="de-DE" dirty="0" smtClean="0"/>
              <a:t> time </a:t>
            </a:r>
            <a:r>
              <a:rPr lang="de-DE" dirty="0" err="1" smtClean="0"/>
              <a:t>to</a:t>
            </a:r>
            <a:r>
              <a:rPr lang="de-DE" dirty="0" smtClean="0"/>
              <a:t> </a:t>
            </a:r>
            <a:r>
              <a:rPr lang="de-DE" dirty="0" err="1" smtClean="0"/>
              <a:t>failure</a:t>
            </a:r>
            <a:r>
              <a:rPr lang="de-DE" dirty="0" smtClean="0"/>
              <a:t> </a:t>
            </a:r>
            <a:r>
              <a:rPr lang="de-DE" dirty="0" err="1" smtClean="0"/>
              <a:t>could</a:t>
            </a:r>
            <a:r>
              <a:rPr lang="de-DE" dirty="0" smtClean="0"/>
              <a:t> </a:t>
            </a:r>
            <a:r>
              <a:rPr lang="de-DE" dirty="0" err="1" smtClean="0"/>
              <a:t>be</a:t>
            </a:r>
            <a:r>
              <a:rPr lang="de-DE" dirty="0" smtClean="0"/>
              <a:t> </a:t>
            </a:r>
            <a:r>
              <a:rPr lang="de-DE" dirty="0" err="1" smtClean="0"/>
              <a:t>the</a:t>
            </a:r>
            <a:r>
              <a:rPr lang="de-DE" dirty="0" smtClean="0"/>
              <a:t> </a:t>
            </a:r>
            <a:r>
              <a:rPr lang="de-DE" dirty="0" err="1" smtClean="0"/>
              <a:t>application</a:t>
            </a:r>
            <a:r>
              <a:rPr lang="de-DE" dirty="0" smtClean="0"/>
              <a:t> </a:t>
            </a:r>
            <a:r>
              <a:rPr lang="de-DE" dirty="0" err="1" smtClean="0"/>
              <a:t>of</a:t>
            </a:r>
            <a:r>
              <a:rPr lang="de-DE" dirty="0" smtClean="0"/>
              <a:t> </a:t>
            </a:r>
            <a:r>
              <a:rPr lang="de-DE" dirty="0" err="1" smtClean="0"/>
              <a:t>intumesent</a:t>
            </a:r>
            <a:r>
              <a:rPr lang="de-DE" dirty="0" smtClean="0"/>
              <a:t> </a:t>
            </a:r>
            <a:r>
              <a:rPr lang="de-DE" dirty="0" err="1" smtClean="0"/>
              <a:t>coatings</a:t>
            </a:r>
            <a:r>
              <a:rPr lang="de-DE" dirty="0" smtClean="0"/>
              <a:t>.</a:t>
            </a:r>
          </a:p>
          <a:p>
            <a:pPr marL="171450" indent="-171450">
              <a:buFontTx/>
              <a:buChar char="-"/>
            </a:pPr>
            <a:endParaRPr lang="de-DE" dirty="0" smtClean="0"/>
          </a:p>
          <a:p>
            <a:pPr marL="171450" indent="-171450">
              <a:buFontTx/>
              <a:buChar char="-"/>
            </a:pPr>
            <a:r>
              <a:rPr lang="de-DE" dirty="0" smtClean="0"/>
              <a:t>A</a:t>
            </a:r>
            <a:r>
              <a:rPr lang="de-DE" baseline="0" dirty="0" smtClean="0"/>
              <a:t> </a:t>
            </a:r>
            <a:r>
              <a:rPr lang="de-DE" baseline="0" dirty="0" err="1" smtClean="0"/>
              <a:t>list</a:t>
            </a:r>
            <a:r>
              <a:rPr lang="de-DE" baseline="0" dirty="0" smtClean="0"/>
              <a:t> </a:t>
            </a:r>
            <a:r>
              <a:rPr lang="de-DE" baseline="0" dirty="0" err="1" smtClean="0"/>
              <a:t>with</a:t>
            </a:r>
            <a:r>
              <a:rPr lang="de-DE" baseline="0" dirty="0" smtClean="0"/>
              <a:t> </a:t>
            </a:r>
            <a:r>
              <a:rPr lang="de-DE" baseline="0" dirty="0" err="1" smtClean="0"/>
              <a:t>already</a:t>
            </a:r>
            <a:r>
              <a:rPr lang="de-DE" baseline="0" dirty="0" smtClean="0"/>
              <a:t> </a:t>
            </a:r>
            <a:r>
              <a:rPr lang="de-DE" baseline="0" dirty="0" err="1" smtClean="0"/>
              <a:t>tested</a:t>
            </a:r>
            <a:r>
              <a:rPr lang="de-DE" baseline="0" dirty="0" smtClean="0"/>
              <a:t> </a:t>
            </a:r>
            <a:r>
              <a:rPr lang="de-DE" baseline="0" dirty="0" err="1" smtClean="0"/>
              <a:t>coitings</a:t>
            </a:r>
            <a:r>
              <a:rPr lang="de-DE" baseline="0" dirty="0" smtClean="0"/>
              <a:t> </a:t>
            </a:r>
            <a:r>
              <a:rPr lang="de-DE" baseline="0" dirty="0" err="1" smtClean="0"/>
              <a:t>you</a:t>
            </a:r>
            <a:r>
              <a:rPr lang="de-DE" baseline="0" dirty="0" smtClean="0"/>
              <a:t> </a:t>
            </a:r>
            <a:r>
              <a:rPr lang="de-DE" baseline="0" dirty="0" err="1" smtClean="0"/>
              <a:t>can</a:t>
            </a:r>
            <a:r>
              <a:rPr lang="de-DE" baseline="0" dirty="0" smtClean="0"/>
              <a:t> </a:t>
            </a:r>
            <a:r>
              <a:rPr lang="de-DE" baseline="0" dirty="0" err="1" smtClean="0"/>
              <a:t>see</a:t>
            </a:r>
            <a:r>
              <a:rPr lang="de-DE" baseline="0" dirty="0" smtClean="0"/>
              <a:t> </a:t>
            </a:r>
            <a:r>
              <a:rPr lang="de-DE" baseline="0" dirty="0" err="1" smtClean="0"/>
              <a:t>here</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results</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fire</a:t>
            </a:r>
            <a:r>
              <a:rPr lang="de-DE" baseline="0" dirty="0" smtClean="0"/>
              <a:t> </a:t>
            </a:r>
            <a:r>
              <a:rPr lang="de-DE" baseline="0" dirty="0" err="1" smtClean="0"/>
              <a:t>testing</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different </a:t>
            </a:r>
            <a:r>
              <a:rPr lang="de-DE" baseline="0" dirty="0" err="1" smtClean="0"/>
              <a:t>coatings</a:t>
            </a:r>
            <a:r>
              <a:rPr lang="de-DE" baseline="0" dirty="0" smtClean="0"/>
              <a:t> </a:t>
            </a:r>
            <a:r>
              <a:rPr lang="de-DE" baseline="0" dirty="0" err="1" smtClean="0"/>
              <a:t>here</a:t>
            </a:r>
            <a:r>
              <a:rPr lang="de-DE" baseline="0" dirty="0" smtClean="0"/>
              <a:t> </a:t>
            </a:r>
            <a:r>
              <a:rPr lang="de-DE" baseline="0" dirty="0" err="1" smtClean="0"/>
              <a:t>with</a:t>
            </a:r>
            <a:r>
              <a:rPr lang="de-DE" baseline="0" dirty="0" smtClean="0"/>
              <a:t> </a:t>
            </a:r>
            <a:r>
              <a:rPr lang="de-DE" baseline="0" dirty="0" err="1" smtClean="0"/>
              <a:t>that</a:t>
            </a:r>
            <a:r>
              <a:rPr lang="de-DE" baseline="0" dirty="0" smtClean="0"/>
              <a:t> </a:t>
            </a:r>
            <a:r>
              <a:rPr lang="de-DE" baseline="0" dirty="0" err="1" smtClean="0"/>
              <a:t>graph</a:t>
            </a:r>
            <a:r>
              <a:rPr lang="de-DE" baseline="0" dirty="0" smtClean="0"/>
              <a:t> </a:t>
            </a:r>
            <a:r>
              <a:rPr lang="de-DE" baseline="0" dirty="0" err="1" smtClean="0"/>
              <a:t>at</a:t>
            </a:r>
            <a:r>
              <a:rPr lang="de-DE" baseline="0" dirty="0" smtClean="0"/>
              <a:t> a </a:t>
            </a:r>
            <a:r>
              <a:rPr lang="de-DE" baseline="0" dirty="0" err="1" smtClean="0"/>
              <a:t>failure</a:t>
            </a:r>
            <a:r>
              <a:rPr lang="de-DE" baseline="0" dirty="0" smtClean="0"/>
              <a:t> </a:t>
            </a:r>
            <a:r>
              <a:rPr lang="de-DE" baseline="0" dirty="0" err="1" smtClean="0"/>
              <a:t>load</a:t>
            </a:r>
            <a:r>
              <a:rPr lang="de-DE" baseline="0" dirty="0" smtClean="0"/>
              <a:t> </a:t>
            </a:r>
            <a:r>
              <a:rPr lang="de-DE" baseline="0" dirty="0" err="1" smtClean="0"/>
              <a:t>of</a:t>
            </a:r>
            <a:r>
              <a:rPr lang="de-DE" baseline="0" dirty="0" smtClean="0"/>
              <a:t> 20%.</a:t>
            </a:r>
          </a:p>
          <a:p>
            <a:pPr marL="171450" indent="-171450">
              <a:buFontTx/>
              <a:buChar char="-"/>
            </a:pPr>
            <a:endParaRPr lang="de-DE" baseline="0" dirty="0" smtClean="0"/>
          </a:p>
          <a:p>
            <a:pPr marL="171450" indent="-171450">
              <a:buFontTx/>
              <a:buChar char="-"/>
            </a:pPr>
            <a:r>
              <a:rPr lang="de-DE" baseline="0" dirty="0" smtClean="0"/>
              <a:t>The </a:t>
            </a:r>
            <a:r>
              <a:rPr lang="de-DE" baseline="0" dirty="0" err="1" smtClean="0"/>
              <a:t>result</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clearly</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with</a:t>
            </a:r>
            <a:r>
              <a:rPr lang="de-DE" baseline="0" dirty="0" smtClean="0"/>
              <a:t> an </a:t>
            </a:r>
            <a:r>
              <a:rPr lang="de-DE" baseline="0" dirty="0" err="1" smtClean="0"/>
              <a:t>intumescent</a:t>
            </a:r>
            <a:r>
              <a:rPr lang="de-DE" baseline="0" dirty="0" smtClean="0"/>
              <a:t> </a:t>
            </a:r>
            <a:r>
              <a:rPr lang="de-DE" baseline="0" dirty="0" err="1" smtClean="0"/>
              <a:t>coating</a:t>
            </a:r>
            <a:r>
              <a:rPr lang="de-DE" baseline="0" dirty="0" smtClean="0"/>
              <a:t> </a:t>
            </a:r>
            <a:r>
              <a:rPr lang="de-DE" baseline="0" dirty="0" err="1" smtClean="0"/>
              <a:t>we</a:t>
            </a:r>
            <a:r>
              <a:rPr lang="de-DE" baseline="0" dirty="0" smtClean="0"/>
              <a:t> </a:t>
            </a:r>
            <a:r>
              <a:rPr lang="de-DE" baseline="0" dirty="0" err="1" smtClean="0"/>
              <a:t>attain</a:t>
            </a:r>
            <a:r>
              <a:rPr lang="de-DE" baseline="0" dirty="0" smtClean="0"/>
              <a:t> a </a:t>
            </a:r>
            <a:r>
              <a:rPr lang="de-DE" baseline="0" dirty="0" err="1" smtClean="0"/>
              <a:t>prolongation</a:t>
            </a:r>
            <a:r>
              <a:rPr lang="de-DE" baseline="0" dirty="0" smtClean="0"/>
              <a:t> </a:t>
            </a:r>
            <a:r>
              <a:rPr lang="de-DE" baseline="0" dirty="0" err="1" smtClean="0"/>
              <a:t>of</a:t>
            </a:r>
            <a:r>
              <a:rPr lang="de-DE" baseline="0" dirty="0" smtClean="0"/>
              <a:t> </a:t>
            </a:r>
            <a:r>
              <a:rPr lang="de-DE" baseline="0" dirty="0" err="1" smtClean="0"/>
              <a:t>of</a:t>
            </a:r>
            <a:r>
              <a:rPr lang="de-DE" baseline="0" dirty="0" smtClean="0"/>
              <a:t> </a:t>
            </a:r>
            <a:r>
              <a:rPr lang="de-DE" baseline="0" dirty="0" err="1" smtClean="0"/>
              <a:t>about</a:t>
            </a:r>
            <a:r>
              <a:rPr lang="de-DE" baseline="0" dirty="0" smtClean="0"/>
              <a:t> 340% </a:t>
            </a:r>
            <a:r>
              <a:rPr lang="de-DE" baseline="0" dirty="0" err="1" smtClean="0"/>
              <a:t>with</a:t>
            </a:r>
            <a:r>
              <a:rPr lang="de-DE" baseline="0" dirty="0" smtClean="0"/>
              <a:t> </a:t>
            </a:r>
            <a:r>
              <a:rPr lang="de-DE" baseline="0" dirty="0" err="1" smtClean="0"/>
              <a:t>the</a:t>
            </a:r>
            <a:r>
              <a:rPr lang="de-DE" baseline="0" dirty="0" smtClean="0"/>
              <a:t> Fraunhofer ICT </a:t>
            </a:r>
            <a:r>
              <a:rPr lang="de-DE" baseline="0" dirty="0" err="1" smtClean="0"/>
              <a:t>Coating</a:t>
            </a:r>
            <a:endParaRPr lang="de-DE" baseline="0" dirty="0" smtClean="0"/>
          </a:p>
          <a:p>
            <a:pPr marL="171450" indent="-171450">
              <a:buFontTx/>
              <a:buChar char="-"/>
            </a:pPr>
            <a:endParaRPr lang="de-DE" baseline="0" dirty="0" smtClean="0"/>
          </a:p>
          <a:p>
            <a:pPr marL="171450" indent="-171450">
              <a:buFontTx/>
              <a:buChar char="-"/>
            </a:pPr>
            <a:r>
              <a:rPr lang="de-DE" baseline="0" dirty="0" err="1" smtClean="0"/>
              <a:t>We</a:t>
            </a:r>
            <a:r>
              <a:rPr lang="de-DE" baseline="0" dirty="0" smtClean="0"/>
              <a:t> </a:t>
            </a:r>
            <a:r>
              <a:rPr lang="de-DE" baseline="0" dirty="0" err="1" smtClean="0"/>
              <a:t>can</a:t>
            </a:r>
            <a:r>
              <a:rPr lang="de-DE" baseline="0" dirty="0" smtClean="0"/>
              <a:t> </a:t>
            </a:r>
            <a:r>
              <a:rPr lang="de-DE" baseline="0" dirty="0" err="1" smtClean="0"/>
              <a:t>have</a:t>
            </a:r>
            <a:r>
              <a:rPr lang="de-DE" baseline="0" dirty="0" smtClean="0"/>
              <a:t> a </a:t>
            </a:r>
            <a:r>
              <a:rPr lang="de-DE" baseline="0" dirty="0" err="1" smtClean="0"/>
              <a:t>closer</a:t>
            </a:r>
            <a:r>
              <a:rPr lang="de-DE" baseline="0" dirty="0" smtClean="0"/>
              <a:t> </a:t>
            </a:r>
            <a:r>
              <a:rPr lang="de-DE" baseline="0" dirty="0" err="1" smtClean="0"/>
              <a:t>look</a:t>
            </a:r>
            <a:r>
              <a:rPr lang="de-DE" baseline="0" dirty="0" smtClean="0"/>
              <a:t> </a:t>
            </a:r>
            <a:r>
              <a:rPr lang="de-DE" baseline="0" dirty="0" err="1" smtClean="0"/>
              <a:t>to</a:t>
            </a:r>
            <a:r>
              <a:rPr lang="de-DE" baseline="0" dirty="0" smtClean="0"/>
              <a:t> </a:t>
            </a:r>
            <a:r>
              <a:rPr lang="de-DE" baseline="0" dirty="0" err="1" smtClean="0"/>
              <a:t>this</a:t>
            </a:r>
            <a:r>
              <a:rPr lang="de-DE" baseline="0" dirty="0" smtClean="0"/>
              <a:t> </a:t>
            </a:r>
            <a:r>
              <a:rPr lang="de-DE" baseline="0" dirty="0" err="1" smtClean="0"/>
              <a:t>results</a:t>
            </a: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29</a:t>
            </a:fld>
            <a:endParaRPr lang="de-DE" dirty="0"/>
          </a:p>
        </p:txBody>
      </p:sp>
    </p:spTree>
    <p:extLst>
      <p:ext uri="{BB962C8B-B14F-4D97-AF65-F5344CB8AC3E}">
        <p14:creationId xmlns:p14="http://schemas.microsoft.com/office/powerpoint/2010/main" val="732385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t>
            </a:r>
            <a:r>
              <a:rPr lang="de-DE" dirty="0" err="1" smtClean="0"/>
              <a:t>We</a:t>
            </a:r>
            <a:r>
              <a:rPr lang="de-DE" dirty="0" smtClean="0"/>
              <a:t> </a:t>
            </a:r>
            <a:r>
              <a:rPr lang="de-DE" dirty="0" err="1" smtClean="0"/>
              <a:t>can</a:t>
            </a:r>
            <a:r>
              <a:rPr lang="de-DE" dirty="0" smtClean="0"/>
              <a:t> </a:t>
            </a:r>
            <a:r>
              <a:rPr lang="de-DE" dirty="0" err="1" smtClean="0"/>
              <a:t>see</a:t>
            </a:r>
            <a:r>
              <a:rPr lang="de-DE" dirty="0" smtClean="0"/>
              <a:t> </a:t>
            </a:r>
            <a:r>
              <a:rPr lang="de-DE" dirty="0" err="1" smtClean="0"/>
              <a:t>here</a:t>
            </a:r>
            <a:r>
              <a:rPr lang="de-DE" dirty="0" smtClean="0"/>
              <a:t> </a:t>
            </a:r>
            <a:r>
              <a:rPr lang="de-DE" dirty="0" err="1" smtClean="0"/>
              <a:t>the</a:t>
            </a:r>
            <a:r>
              <a:rPr lang="de-DE" dirty="0" smtClean="0"/>
              <a:t> </a:t>
            </a:r>
            <a:r>
              <a:rPr lang="de-DE" dirty="0" err="1" smtClean="0"/>
              <a:t>times</a:t>
            </a:r>
            <a:r>
              <a:rPr lang="de-DE" dirty="0" smtClean="0"/>
              <a:t> </a:t>
            </a:r>
            <a:r>
              <a:rPr lang="de-DE" dirty="0" err="1" smtClean="0"/>
              <a:t>to</a:t>
            </a:r>
            <a:r>
              <a:rPr lang="de-DE" dirty="0" smtClean="0"/>
              <a:t> </a:t>
            </a:r>
            <a:r>
              <a:rPr lang="de-DE" dirty="0" err="1" smtClean="0"/>
              <a:t>failure</a:t>
            </a:r>
            <a:r>
              <a:rPr lang="de-DE" dirty="0" smtClean="0"/>
              <a:t> </a:t>
            </a:r>
            <a:r>
              <a:rPr lang="de-DE" dirty="0" err="1" smtClean="0"/>
              <a:t>of</a:t>
            </a:r>
            <a:r>
              <a:rPr lang="de-DE" dirty="0" smtClean="0"/>
              <a:t> </a:t>
            </a:r>
            <a:r>
              <a:rPr lang="de-DE" dirty="0" err="1" smtClean="0"/>
              <a:t>the</a:t>
            </a:r>
            <a:r>
              <a:rPr lang="de-DE" dirty="0" smtClean="0"/>
              <a:t> </a:t>
            </a:r>
            <a:r>
              <a:rPr lang="de-DE" dirty="0" err="1" smtClean="0"/>
              <a:t>three</a:t>
            </a:r>
            <a:r>
              <a:rPr lang="de-DE" dirty="0" smtClean="0"/>
              <a:t> different</a:t>
            </a:r>
            <a:r>
              <a:rPr lang="de-DE" baseline="0" dirty="0" smtClean="0"/>
              <a:t> </a:t>
            </a:r>
            <a:r>
              <a:rPr lang="de-DE" baseline="0" dirty="0" err="1" smtClean="0"/>
              <a:t>coatings</a:t>
            </a:r>
            <a:r>
              <a:rPr lang="de-DE" baseline="0" dirty="0" smtClean="0"/>
              <a:t>.</a:t>
            </a:r>
          </a:p>
          <a:p>
            <a:endParaRPr lang="de-DE" baseline="0" dirty="0" smtClean="0"/>
          </a:p>
          <a:p>
            <a:r>
              <a:rPr lang="de-DE" dirty="0" smtClean="0"/>
              <a:t>-</a:t>
            </a:r>
            <a:r>
              <a:rPr lang="de-DE" baseline="0" dirty="0" smtClean="0"/>
              <a:t> </a:t>
            </a:r>
            <a:r>
              <a:rPr lang="de-DE" baseline="0" dirty="0" err="1" smtClean="0"/>
              <a:t>Very</a:t>
            </a:r>
            <a:r>
              <a:rPr lang="de-DE" baseline="0" dirty="0" smtClean="0"/>
              <a:t> promising </a:t>
            </a:r>
            <a:r>
              <a:rPr lang="de-DE" baseline="0" dirty="0" err="1" smtClean="0"/>
              <a:t>is</a:t>
            </a:r>
            <a:r>
              <a:rPr lang="de-DE" baseline="0" dirty="0" smtClean="0"/>
              <a:t> </a:t>
            </a:r>
            <a:r>
              <a:rPr lang="de-DE" baseline="0" dirty="0" err="1" smtClean="0"/>
              <a:t>the</a:t>
            </a:r>
            <a:r>
              <a:rPr lang="de-DE" baseline="0" dirty="0" smtClean="0"/>
              <a:t> Fraunhofer ICT </a:t>
            </a:r>
            <a:r>
              <a:rPr lang="de-DE" baseline="0" dirty="0" err="1" smtClean="0"/>
              <a:t>coating</a:t>
            </a:r>
            <a:r>
              <a:rPr lang="de-DE" baseline="0" dirty="0" smtClean="0"/>
              <a:t> </a:t>
            </a:r>
            <a:r>
              <a:rPr lang="de-DE" baseline="0" dirty="0" err="1" smtClean="0"/>
              <a:t>with</a:t>
            </a:r>
            <a:r>
              <a:rPr lang="de-DE" baseline="0" dirty="0" smtClean="0"/>
              <a:t> </a:t>
            </a:r>
            <a:r>
              <a:rPr lang="de-DE" baseline="0" dirty="0" err="1" smtClean="0"/>
              <a:t>which</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achieve</a:t>
            </a:r>
            <a:r>
              <a:rPr lang="de-DE" baseline="0" dirty="0" smtClean="0"/>
              <a:t> a time </a:t>
            </a:r>
            <a:r>
              <a:rPr lang="de-DE" baseline="0" dirty="0" err="1" smtClean="0"/>
              <a:t>to</a:t>
            </a:r>
            <a:r>
              <a:rPr lang="de-DE" baseline="0" dirty="0" smtClean="0"/>
              <a:t> </a:t>
            </a:r>
            <a:r>
              <a:rPr lang="de-DE" baseline="0" dirty="0" err="1" smtClean="0"/>
              <a:t>failure</a:t>
            </a:r>
            <a:r>
              <a:rPr lang="de-DE" baseline="0" dirty="0" smtClean="0"/>
              <a:t> in </a:t>
            </a:r>
            <a:r>
              <a:rPr lang="de-DE" baseline="0" dirty="0" err="1" smtClean="0"/>
              <a:t>the</a:t>
            </a:r>
            <a:r>
              <a:rPr lang="de-DE" baseline="0" dirty="0" smtClean="0"/>
              <a:t> </a:t>
            </a:r>
            <a:r>
              <a:rPr lang="de-DE" baseline="0" dirty="0" err="1" smtClean="0"/>
              <a:t>test</a:t>
            </a:r>
            <a:r>
              <a:rPr lang="de-DE" baseline="0" dirty="0" smtClean="0"/>
              <a:t> </a:t>
            </a:r>
            <a:r>
              <a:rPr lang="de-DE" baseline="0" dirty="0" err="1" smtClean="0"/>
              <a:t>of</a:t>
            </a:r>
            <a:r>
              <a:rPr lang="de-DE" baseline="0" dirty="0" smtClean="0"/>
              <a:t> 57sec</a:t>
            </a:r>
            <a:endParaRPr lang="de-DE" dirty="0" smtClean="0"/>
          </a:p>
        </p:txBody>
      </p:sp>
      <p:sp>
        <p:nvSpPr>
          <p:cNvPr id="4" name="Foliennummernplatzhalter 3"/>
          <p:cNvSpPr>
            <a:spLocks noGrp="1"/>
          </p:cNvSpPr>
          <p:nvPr>
            <p:ph type="sldNum" sz="quarter" idx="10"/>
          </p:nvPr>
        </p:nvSpPr>
        <p:spPr/>
        <p:txBody>
          <a:bodyPr/>
          <a:lstStyle/>
          <a:p>
            <a:fld id="{BBB195C5-AB29-44EB-ACC1-C0EE94E4C1EB}" type="slidenum">
              <a:rPr lang="de-DE" smtClean="0"/>
              <a:t>30</a:t>
            </a:fld>
            <a:endParaRPr lang="de-DE" dirty="0"/>
          </a:p>
        </p:txBody>
      </p:sp>
    </p:spTree>
    <p:extLst>
      <p:ext uri="{BB962C8B-B14F-4D97-AF65-F5344CB8AC3E}">
        <p14:creationId xmlns:p14="http://schemas.microsoft.com/office/powerpoint/2010/main" val="1396972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 </a:t>
            </a:r>
            <a:r>
              <a:rPr lang="de-DE" dirty="0" err="1" smtClean="0"/>
              <a:t>Another</a:t>
            </a:r>
            <a:r>
              <a:rPr lang="de-DE" dirty="0" smtClean="0"/>
              <a:t> </a:t>
            </a:r>
            <a:r>
              <a:rPr lang="de-DE" dirty="0" err="1" smtClean="0"/>
              <a:t>way</a:t>
            </a:r>
            <a:r>
              <a:rPr lang="de-DE" dirty="0" smtClean="0"/>
              <a:t> </a:t>
            </a:r>
            <a:r>
              <a:rPr lang="de-DE" baseline="0" dirty="0" smtClean="0"/>
              <a:t> </a:t>
            </a:r>
            <a:r>
              <a:rPr lang="de-DE" baseline="0" dirty="0" err="1" smtClean="0"/>
              <a:t>for</a:t>
            </a:r>
            <a:r>
              <a:rPr lang="de-DE" baseline="0" dirty="0" smtClean="0"/>
              <a:t> </a:t>
            </a:r>
            <a:r>
              <a:rPr lang="de-DE" baseline="0" dirty="0" err="1" smtClean="0"/>
              <a:t>sandwich</a:t>
            </a:r>
            <a:r>
              <a:rPr lang="de-DE" baseline="0" dirty="0" smtClean="0"/>
              <a:t> </a:t>
            </a:r>
            <a:r>
              <a:rPr lang="de-DE" baseline="0" dirty="0" err="1" smtClean="0"/>
              <a:t>is</a:t>
            </a:r>
            <a:r>
              <a:rPr lang="de-DE" baseline="0" dirty="0" smtClean="0"/>
              <a:t> </a:t>
            </a:r>
            <a:r>
              <a:rPr lang="de-DE" baseline="0" dirty="0" err="1" smtClean="0"/>
              <a:t>to</a:t>
            </a:r>
            <a:r>
              <a:rPr lang="de-DE" baseline="0" dirty="0" smtClean="0"/>
              <a:t> </a:t>
            </a:r>
            <a:r>
              <a:rPr lang="de-DE" baseline="0" dirty="0" err="1" smtClean="0"/>
              <a:t>use</a:t>
            </a:r>
            <a:r>
              <a:rPr lang="de-DE" baseline="0" dirty="0" smtClean="0"/>
              <a:t> </a:t>
            </a:r>
            <a:r>
              <a:rPr lang="de-DE" baseline="0" dirty="0" err="1" smtClean="0"/>
              <a:t>their</a:t>
            </a:r>
            <a:r>
              <a:rPr lang="de-DE" baseline="0" dirty="0" smtClean="0"/>
              <a:t> </a:t>
            </a:r>
            <a:r>
              <a:rPr lang="de-DE" baseline="0" dirty="0" err="1" smtClean="0"/>
              <a:t>selfprotection</a:t>
            </a:r>
            <a:r>
              <a:rPr lang="de-DE" baseline="0" dirty="0" smtClean="0"/>
              <a:t> </a:t>
            </a:r>
            <a:r>
              <a:rPr lang="de-DE" baseline="0" dirty="0" err="1" smtClean="0"/>
              <a:t>by</a:t>
            </a:r>
            <a:r>
              <a:rPr lang="de-DE" baseline="0" dirty="0" smtClean="0"/>
              <a:t> </a:t>
            </a:r>
            <a:r>
              <a:rPr lang="de-DE" baseline="0" dirty="0" err="1" smtClean="0"/>
              <a:t>optimizing</a:t>
            </a:r>
            <a:r>
              <a:rPr lang="de-DE" baseline="0" dirty="0" smtClean="0"/>
              <a:t> </a:t>
            </a:r>
            <a:r>
              <a:rPr lang="de-DE" baseline="0" dirty="0" err="1" smtClean="0"/>
              <a:t>the</a:t>
            </a:r>
            <a:r>
              <a:rPr lang="de-DE" baseline="0" dirty="0" smtClean="0"/>
              <a:t> </a:t>
            </a:r>
            <a:r>
              <a:rPr lang="de-DE" baseline="0" dirty="0" err="1" smtClean="0"/>
              <a:t>sandwich</a:t>
            </a:r>
            <a:r>
              <a:rPr lang="de-DE" baseline="0" dirty="0" smtClean="0"/>
              <a:t> </a:t>
            </a:r>
            <a:r>
              <a:rPr lang="de-DE" baseline="0" dirty="0" err="1" smtClean="0"/>
              <a:t>construction</a:t>
            </a:r>
            <a:endParaRPr lang="de-DE" dirty="0" smtClean="0"/>
          </a:p>
          <a:p>
            <a:endParaRPr lang="de-DE" dirty="0" smtClean="0"/>
          </a:p>
          <a:p>
            <a:endParaRPr lang="de-DE" dirty="0" smtClean="0"/>
          </a:p>
          <a:p>
            <a:pPr marL="171450" indent="-171450">
              <a:buFontTx/>
              <a:buChar char="-"/>
            </a:pPr>
            <a:r>
              <a:rPr lang="en-US" noProof="0" dirty="0" smtClean="0"/>
              <a:t>Variance</a:t>
            </a:r>
            <a:r>
              <a:rPr lang="en-US" baseline="0" noProof="0" dirty="0" smtClean="0"/>
              <a:t> of times to failure of balsa core </a:t>
            </a:r>
            <a:r>
              <a:rPr lang="en-US" baseline="0" noProof="0" dirty="0" err="1" smtClean="0"/>
              <a:t>sandwichs</a:t>
            </a:r>
            <a:endParaRPr lang="en-US" baseline="0" noProof="0" dirty="0" smtClean="0"/>
          </a:p>
          <a:p>
            <a:pPr marL="171450" indent="-171450">
              <a:buFontTx/>
              <a:buChar char="-"/>
            </a:pPr>
            <a:endParaRPr lang="en-US" baseline="0" noProof="0" dirty="0" smtClean="0"/>
          </a:p>
          <a:p>
            <a:pPr marL="171450" indent="-171450">
              <a:buFontTx/>
              <a:buChar char="-"/>
            </a:pPr>
            <a:r>
              <a:rPr lang="en-US" baseline="0" noProof="0" dirty="0" smtClean="0"/>
              <a:t>Sandwich composites produce a higher stiffness because of their composition but they also cause different and more complex failure mechanisms then an full composite structure.</a:t>
            </a:r>
          </a:p>
          <a:p>
            <a:pPr marL="171450" indent="-171450">
              <a:buFontTx/>
              <a:buChar char="-"/>
            </a:pPr>
            <a:endParaRPr lang="en-US" baseline="0" noProof="0" dirty="0" smtClean="0"/>
          </a:p>
          <a:p>
            <a:pPr marL="171450" indent="-171450">
              <a:buFontTx/>
              <a:buChar char="-"/>
            </a:pPr>
            <a:r>
              <a:rPr lang="en-US" baseline="0" noProof="0" dirty="0" smtClean="0"/>
              <a:t>Here it would be necessary to perform more tests to receive a meaningful statement</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31</a:t>
            </a:fld>
            <a:endParaRPr lang="de-DE" dirty="0"/>
          </a:p>
        </p:txBody>
      </p:sp>
    </p:spTree>
    <p:extLst>
      <p:ext uri="{BB962C8B-B14F-4D97-AF65-F5344CB8AC3E}">
        <p14:creationId xmlns:p14="http://schemas.microsoft.com/office/powerpoint/2010/main" val="1138796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The back </a:t>
            </a:r>
            <a:r>
              <a:rPr lang="de-DE" dirty="0" err="1" smtClean="0"/>
              <a:t>side</a:t>
            </a:r>
            <a:r>
              <a:rPr lang="de-DE" baseline="0" dirty="0" smtClean="0"/>
              <a:t> </a:t>
            </a:r>
            <a:r>
              <a:rPr lang="de-DE" baseline="0" dirty="0" err="1" smtClean="0"/>
              <a:t>got</a:t>
            </a:r>
            <a:r>
              <a:rPr lang="de-DE" baseline="0" dirty="0" smtClean="0"/>
              <a:t> </a:t>
            </a:r>
            <a:r>
              <a:rPr lang="de-DE" baseline="0" dirty="0" err="1" smtClean="0"/>
              <a:t>compressed</a:t>
            </a:r>
            <a:r>
              <a:rPr lang="de-DE" baseline="0" dirty="0" smtClean="0"/>
              <a:t> </a:t>
            </a:r>
            <a:r>
              <a:rPr lang="de-DE" baseline="0" dirty="0" err="1" smtClean="0"/>
              <a:t>and</a:t>
            </a:r>
            <a:r>
              <a:rPr lang="de-DE" baseline="0" dirty="0" smtClean="0"/>
              <a:t> </a:t>
            </a:r>
            <a:r>
              <a:rPr lang="de-DE" baseline="0" dirty="0" err="1" smtClean="0"/>
              <a:t>the</a:t>
            </a:r>
            <a:r>
              <a:rPr lang="de-DE" baseline="0" dirty="0" smtClean="0"/>
              <a:t> front </a:t>
            </a:r>
            <a:r>
              <a:rPr lang="de-DE" baseline="0" dirty="0" err="1" smtClean="0"/>
              <a:t>side</a:t>
            </a:r>
            <a:r>
              <a:rPr lang="de-DE" baseline="0" dirty="0" smtClean="0"/>
              <a:t> </a:t>
            </a:r>
            <a:r>
              <a:rPr lang="de-DE" baseline="0" dirty="0" err="1" smtClean="0"/>
              <a:t>got</a:t>
            </a:r>
            <a:r>
              <a:rPr lang="de-DE" baseline="0" dirty="0" smtClean="0"/>
              <a:t> </a:t>
            </a:r>
            <a:r>
              <a:rPr lang="de-DE" baseline="0" dirty="0" err="1" smtClean="0"/>
              <a:t>streched</a:t>
            </a:r>
            <a:endParaRPr lang="de-DE" dirty="0" smtClean="0"/>
          </a:p>
          <a:p>
            <a:endParaRPr lang="de-DE" dirty="0" smtClean="0"/>
          </a:p>
          <a:p>
            <a:pPr marL="171450" indent="-171450">
              <a:buFontTx/>
              <a:buChar char="-"/>
            </a:pPr>
            <a:r>
              <a:rPr lang="en-US" noProof="0" dirty="0" err="1" smtClean="0"/>
              <a:t>Bacause</a:t>
            </a:r>
            <a:r>
              <a:rPr lang="en-US" baseline="0" noProof="0" dirty="0" smtClean="0"/>
              <a:t> of the low accuracy and capability of the hydraulic system under 100kN we decided for the fire test just to take the weight load of the upper part of the test bench as the compressive load, which is 10kN and 20% of the stability failure load (3% limit load).</a:t>
            </a:r>
          </a:p>
          <a:p>
            <a:pPr marL="171450" indent="-171450">
              <a:buFontTx/>
              <a:buChar char="-"/>
            </a:pPr>
            <a:endParaRPr lang="en-US" baseline="0" noProof="0" dirty="0" smtClean="0"/>
          </a:p>
          <a:p>
            <a:pPr marL="171450" indent="-171450">
              <a:buFontTx/>
              <a:buChar char="-"/>
            </a:pPr>
            <a:r>
              <a:rPr lang="en-US" baseline="0" noProof="0" dirty="0" smtClean="0"/>
              <a:t>Although we had a </a:t>
            </a:r>
            <a:r>
              <a:rPr lang="en-US" baseline="0" noProof="0" dirty="0" err="1" smtClean="0"/>
              <a:t>verly</a:t>
            </a:r>
            <a:r>
              <a:rPr lang="en-US" baseline="0" noProof="0" dirty="0" smtClean="0"/>
              <a:t> low compressive load onto this specimen we could measure a failure in structural stability after quite 60 sec.</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33</a:t>
            </a:fld>
            <a:endParaRPr lang="de-DE" dirty="0"/>
          </a:p>
        </p:txBody>
      </p:sp>
    </p:spTree>
    <p:extLst>
      <p:ext uri="{BB962C8B-B14F-4D97-AF65-F5344CB8AC3E}">
        <p14:creationId xmlns:p14="http://schemas.microsoft.com/office/powerpoint/2010/main" val="361195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36</a:t>
            </a:fld>
            <a:endParaRPr lang="de-DE" dirty="0"/>
          </a:p>
        </p:txBody>
      </p:sp>
    </p:spTree>
    <p:extLst>
      <p:ext uri="{BB962C8B-B14F-4D97-AF65-F5344CB8AC3E}">
        <p14:creationId xmlns:p14="http://schemas.microsoft.com/office/powerpoint/2010/main" val="2517607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Fraunhofer</a:t>
            </a:r>
            <a:r>
              <a:rPr lang="en-US" sz="1200" kern="1200" dirty="0" smtClean="0">
                <a:solidFill>
                  <a:schemeClr val="tx1"/>
                </a:solidFill>
                <a:effectLst/>
                <a:latin typeface="+mn-lt"/>
                <a:ea typeface="+mn-ea"/>
                <a:cs typeface="+mn-cs"/>
              </a:rPr>
              <a:t> Institute for Chemical Technology ICT provided a coating (further on mentioned coating A) based on a melamine-urea resin with a phosphoric ester as hardener that is related to patent EP 1 678 268 B1. Additionally a ceramic-filler combination was incorporated, which is able to form a ceramic layer and thereby improve the stability of the foam under severe conditions. The thickness of the grey-</a:t>
            </a:r>
            <a:r>
              <a:rPr lang="en-US" sz="1200" kern="1200" dirty="0" err="1" smtClean="0">
                <a:solidFill>
                  <a:schemeClr val="tx1"/>
                </a:solidFill>
                <a:effectLst/>
                <a:latin typeface="+mn-lt"/>
                <a:ea typeface="+mn-ea"/>
                <a:cs typeface="+mn-cs"/>
              </a:rPr>
              <a:t>coloured</a:t>
            </a:r>
            <a:r>
              <a:rPr lang="en-US" sz="1200" kern="1200" dirty="0" smtClean="0">
                <a:solidFill>
                  <a:schemeClr val="tx1"/>
                </a:solidFill>
                <a:effectLst/>
                <a:latin typeface="+mn-lt"/>
                <a:ea typeface="+mn-ea"/>
                <a:cs typeface="+mn-cs"/>
              </a:rPr>
              <a:t> coating (further on mentioned coating A) was very homogeneous between 0.8 and 1 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Furthermore two different epoxy </a:t>
            </a:r>
            <a:r>
              <a:rPr lang="en-US" sz="1200" kern="1200" dirty="0" err="1" smtClean="0">
                <a:solidFill>
                  <a:schemeClr val="tx1"/>
                </a:solidFill>
                <a:effectLst/>
                <a:latin typeface="+mn-lt"/>
                <a:ea typeface="+mn-ea"/>
                <a:cs typeface="+mn-cs"/>
              </a:rPr>
              <a:t>gelcoats</a:t>
            </a:r>
            <a:r>
              <a:rPr lang="en-US" sz="1200" kern="1200" dirty="0" smtClean="0">
                <a:solidFill>
                  <a:schemeClr val="tx1"/>
                </a:solidFill>
                <a:effectLst/>
                <a:latin typeface="+mn-lt"/>
                <a:ea typeface="+mn-ea"/>
                <a:cs typeface="+mn-cs"/>
              </a:rPr>
              <a:t> were provided and applied by the </a:t>
            </a:r>
            <a:r>
              <a:rPr lang="en-US" sz="1200" kern="1200" dirty="0" err="1" smtClean="0">
                <a:solidFill>
                  <a:schemeClr val="tx1"/>
                </a:solidFill>
                <a:effectLst/>
                <a:latin typeface="+mn-lt"/>
                <a:ea typeface="+mn-ea"/>
                <a:cs typeface="+mn-cs"/>
              </a:rPr>
              <a:t>Clariant</a:t>
            </a:r>
            <a:r>
              <a:rPr lang="en-US" sz="1200" kern="1200" dirty="0" smtClean="0">
                <a:solidFill>
                  <a:schemeClr val="tx1"/>
                </a:solidFill>
                <a:effectLst/>
                <a:latin typeface="+mn-lt"/>
                <a:ea typeface="+mn-ea"/>
                <a:cs typeface="+mn-cs"/>
              </a:rPr>
              <a:t> AG with a flame retardant based on ammonium polyphosphate (</a:t>
            </a:r>
            <a:r>
              <a:rPr lang="en-US" sz="1200" kern="1200" dirty="0" err="1" smtClean="0">
                <a:solidFill>
                  <a:schemeClr val="tx1"/>
                </a:solidFill>
                <a:effectLst/>
                <a:latin typeface="+mn-lt"/>
                <a:ea typeface="+mn-ea"/>
                <a:cs typeface="+mn-cs"/>
              </a:rPr>
              <a:t>Exolit</a:t>
            </a:r>
            <a:r>
              <a:rPr lang="en-US" sz="1200" kern="1200" dirty="0" smtClean="0">
                <a:solidFill>
                  <a:schemeClr val="tx1"/>
                </a:solidFill>
                <a:effectLst/>
                <a:latin typeface="+mn-lt"/>
                <a:ea typeface="+mn-ea"/>
                <a:cs typeface="+mn-cs"/>
              </a:rPr>
              <a:t>® AP 422). The thickness of the cream-</a:t>
            </a:r>
            <a:r>
              <a:rPr lang="en-US" sz="1200" kern="1200" dirty="0" err="1" smtClean="0">
                <a:solidFill>
                  <a:schemeClr val="tx1"/>
                </a:solidFill>
                <a:effectLst/>
                <a:latin typeface="+mn-lt"/>
                <a:ea typeface="+mn-ea"/>
                <a:cs typeface="+mn-cs"/>
              </a:rPr>
              <a:t>coloured</a:t>
            </a:r>
            <a:r>
              <a:rPr lang="en-US" sz="1200" kern="1200" dirty="0" smtClean="0">
                <a:solidFill>
                  <a:schemeClr val="tx1"/>
                </a:solidFill>
                <a:effectLst/>
                <a:latin typeface="+mn-lt"/>
                <a:ea typeface="+mn-ea"/>
                <a:cs typeface="+mn-cs"/>
              </a:rPr>
              <a:t> EP </a:t>
            </a:r>
            <a:r>
              <a:rPr lang="en-US" sz="1200" kern="1200" dirty="0" err="1" smtClean="0">
                <a:solidFill>
                  <a:schemeClr val="tx1"/>
                </a:solidFill>
                <a:effectLst/>
                <a:latin typeface="+mn-lt"/>
                <a:ea typeface="+mn-ea"/>
                <a:cs typeface="+mn-cs"/>
              </a:rPr>
              <a:t>gelcoat</a:t>
            </a:r>
            <a:r>
              <a:rPr lang="en-US" sz="1200" kern="1200" dirty="0" smtClean="0">
                <a:solidFill>
                  <a:schemeClr val="tx1"/>
                </a:solidFill>
                <a:effectLst/>
                <a:latin typeface="+mn-lt"/>
                <a:ea typeface="+mn-ea"/>
                <a:cs typeface="+mn-cs"/>
              </a:rPr>
              <a:t> 1/740 (further on mentioned coating B) was between 1.0 and 1.3 mm, whereas the thickness of the white-</a:t>
            </a:r>
            <a:r>
              <a:rPr lang="en-US" sz="1200" kern="1200" dirty="0" err="1" smtClean="0">
                <a:solidFill>
                  <a:schemeClr val="tx1"/>
                </a:solidFill>
                <a:effectLst/>
                <a:latin typeface="+mn-lt"/>
                <a:ea typeface="+mn-ea"/>
                <a:cs typeface="+mn-cs"/>
              </a:rPr>
              <a:t>coloured</a:t>
            </a:r>
            <a:r>
              <a:rPr lang="en-US" sz="1200" kern="1200" dirty="0" smtClean="0">
                <a:solidFill>
                  <a:schemeClr val="tx1"/>
                </a:solidFill>
                <a:effectLst/>
                <a:latin typeface="+mn-lt"/>
                <a:ea typeface="+mn-ea"/>
                <a:cs typeface="+mn-cs"/>
              </a:rPr>
              <a:t> EP </a:t>
            </a:r>
            <a:r>
              <a:rPr lang="en-US" sz="1200" kern="1200" dirty="0" err="1" smtClean="0">
                <a:solidFill>
                  <a:schemeClr val="tx1"/>
                </a:solidFill>
                <a:effectLst/>
                <a:latin typeface="+mn-lt"/>
                <a:ea typeface="+mn-ea"/>
                <a:cs typeface="+mn-cs"/>
              </a:rPr>
              <a:t>gelcoat</a:t>
            </a:r>
            <a:r>
              <a:rPr lang="en-US" sz="1200" kern="1200" dirty="0" smtClean="0">
                <a:solidFill>
                  <a:schemeClr val="tx1"/>
                </a:solidFill>
                <a:effectLst/>
                <a:latin typeface="+mn-lt"/>
                <a:ea typeface="+mn-ea"/>
                <a:cs typeface="+mn-cs"/>
              </a:rPr>
              <a:t> 1/750 (further on mentioned coating C) was between 1.0 and 1.5 mm. Sandwich specimens were sandblasted and framed before the </a:t>
            </a:r>
            <a:r>
              <a:rPr lang="en-US" sz="1200" kern="1200" dirty="0" err="1" smtClean="0">
                <a:solidFill>
                  <a:schemeClr val="tx1"/>
                </a:solidFill>
                <a:effectLst/>
                <a:latin typeface="+mn-lt"/>
                <a:ea typeface="+mn-ea"/>
                <a:cs typeface="+mn-cs"/>
              </a:rPr>
              <a:t>gelcoat</a:t>
            </a:r>
            <a:r>
              <a:rPr lang="en-US" sz="1200" kern="1200" dirty="0" smtClean="0">
                <a:solidFill>
                  <a:schemeClr val="tx1"/>
                </a:solidFill>
                <a:effectLst/>
                <a:latin typeface="+mn-lt"/>
                <a:ea typeface="+mn-ea"/>
                <a:cs typeface="+mn-cs"/>
              </a:rPr>
              <a:t> was filled in and distributed over the surface.</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37</a:t>
            </a:fld>
            <a:endParaRPr lang="de-DE" dirty="0"/>
          </a:p>
        </p:txBody>
      </p:sp>
    </p:spTree>
    <p:extLst>
      <p:ext uri="{BB962C8B-B14F-4D97-AF65-F5344CB8AC3E}">
        <p14:creationId xmlns:p14="http://schemas.microsoft.com/office/powerpoint/2010/main" val="16303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noProof="0" dirty="0" smtClean="0"/>
              <a:t>Lets</a:t>
            </a:r>
            <a:r>
              <a:rPr lang="en-US" baseline="0" noProof="0" dirty="0" smtClean="0"/>
              <a:t> summarize what we just saw in the video during evacuation and how long it took.</a:t>
            </a:r>
          </a:p>
          <a:p>
            <a:pPr marL="171450" indent="-171450">
              <a:buFontTx/>
              <a:buChar char="-"/>
            </a:pPr>
            <a:endParaRPr lang="en-US" baseline="0" noProof="0" dirty="0" smtClean="0"/>
          </a:p>
          <a:p>
            <a:pPr marL="171450" indent="-171450">
              <a:buFontTx/>
              <a:buChar char="-"/>
            </a:pPr>
            <a:r>
              <a:rPr lang="en-US" baseline="0" noProof="0" dirty="0" smtClean="0"/>
              <a:t>1 minute and 31sec after the breakout of fire the evacuation started</a:t>
            </a:r>
          </a:p>
          <a:p>
            <a:pPr marL="171450" indent="-171450">
              <a:buFontTx/>
              <a:buChar char="-"/>
            </a:pPr>
            <a:endParaRPr lang="en-US" baseline="0" noProof="0" dirty="0" smtClean="0"/>
          </a:p>
          <a:p>
            <a:pPr marL="171450" indent="-171450">
              <a:buFontTx/>
              <a:buChar char="-"/>
            </a:pPr>
            <a:r>
              <a:rPr lang="en-US" baseline="0" noProof="0" dirty="0" smtClean="0"/>
              <a:t>3 minutes and 27sec all passengers and crew were successfully evacuated from the aircraft</a:t>
            </a:r>
          </a:p>
          <a:p>
            <a:pPr marL="171450" indent="-171450">
              <a:buFontTx/>
              <a:buChar char="-"/>
            </a:pPr>
            <a:endParaRPr lang="en-US" baseline="0" noProof="0" dirty="0" smtClean="0"/>
          </a:p>
          <a:p>
            <a:pPr marL="171450" indent="-171450">
              <a:buFontTx/>
              <a:buChar char="-"/>
            </a:pPr>
            <a:r>
              <a:rPr lang="en-US" baseline="0" noProof="0" dirty="0" smtClean="0"/>
              <a:t>So it took 1min 56sec to get everyone out of the burning plane</a:t>
            </a:r>
          </a:p>
          <a:p>
            <a:pPr marL="171450" indent="-171450">
              <a:buFontTx/>
              <a:buChar char="-"/>
            </a:pPr>
            <a:endParaRPr lang="en-US" baseline="0" noProof="0" dirty="0" smtClean="0"/>
          </a:p>
          <a:p>
            <a:pPr marL="171450" indent="-171450">
              <a:buFontTx/>
              <a:buChar char="-"/>
            </a:pPr>
            <a:r>
              <a:rPr lang="en-US" baseline="0" noProof="0" dirty="0" smtClean="0"/>
              <a:t>The key </a:t>
            </a:r>
            <a:r>
              <a:rPr lang="en-US" baseline="0" noProof="0" dirty="0" err="1" smtClean="0"/>
              <a:t>issu</a:t>
            </a:r>
            <a:r>
              <a:rPr lang="en-US" baseline="0" noProof="0" dirty="0" smtClean="0"/>
              <a:t> here is that the structural stability of this aluminum aircraft remained for 4:33min</a:t>
            </a:r>
          </a:p>
          <a:p>
            <a:pPr marL="171450" indent="-171450">
              <a:buFontTx/>
              <a:buChar char="-"/>
            </a:pPr>
            <a:endParaRPr lang="en-US" baseline="0" noProof="0" dirty="0" smtClean="0"/>
          </a:p>
          <a:p>
            <a:pPr marL="171450" indent="-171450">
              <a:buFontTx/>
              <a:buChar char="-"/>
            </a:pPr>
            <a:r>
              <a:rPr lang="en-US" baseline="0" noProof="0" dirty="0" smtClean="0"/>
              <a:t>And now we are going the next step with our project testing the structural integrity of composites in fire and that we do in an intermediate-scale</a:t>
            </a:r>
          </a:p>
          <a:p>
            <a:pPr marL="171450" indent="-171450">
              <a:buFontTx/>
              <a:buChar char="-"/>
            </a:pPr>
            <a:endParaRPr lang="en-US" baseline="0" noProof="0" dirty="0" smtClean="0"/>
          </a:p>
          <a:p>
            <a:pPr marL="171450" indent="-171450">
              <a:buFontTx/>
              <a:buChar char="-"/>
            </a:pPr>
            <a:endParaRPr lang="de-DE" baseline="0" dirty="0" smtClean="0"/>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BBB195C5-AB29-44EB-ACC1-C0EE94E4C1EB}" type="slidenum">
              <a:rPr lang="de-DE" smtClean="0"/>
              <a:t>3</a:t>
            </a:fld>
            <a:endParaRPr lang="de-DE" dirty="0"/>
          </a:p>
        </p:txBody>
      </p:sp>
    </p:spTree>
    <p:extLst>
      <p:ext uri="{BB962C8B-B14F-4D97-AF65-F5344CB8AC3E}">
        <p14:creationId xmlns:p14="http://schemas.microsoft.com/office/powerpoint/2010/main" val="210591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baseline="0" noProof="0" dirty="0" smtClean="0"/>
              <a:t>I am Sebastian Timme an engineer of aerospace and working on the project composites with the support of Dr. </a:t>
            </a:r>
            <a:r>
              <a:rPr lang="en-US" baseline="0" noProof="0" dirty="0" err="1" smtClean="0"/>
              <a:t>Schartel</a:t>
            </a:r>
            <a:r>
              <a:rPr lang="en-US" baseline="0" noProof="0" dirty="0" smtClean="0"/>
              <a:t> and …….. at the BAM Federal Institute for Materials Research and Testing in Berlin, Germany</a:t>
            </a:r>
          </a:p>
          <a:p>
            <a:pPr marL="0" indent="0">
              <a:buFontTx/>
              <a:buNone/>
            </a:pPr>
            <a:endParaRPr lang="de-DE" baseline="0" dirty="0" smtClean="0"/>
          </a:p>
        </p:txBody>
      </p:sp>
      <p:sp>
        <p:nvSpPr>
          <p:cNvPr id="4" name="Foliennummernplatzhalter 3"/>
          <p:cNvSpPr>
            <a:spLocks noGrp="1"/>
          </p:cNvSpPr>
          <p:nvPr>
            <p:ph type="sldNum" sz="quarter" idx="10"/>
          </p:nvPr>
        </p:nvSpPr>
        <p:spPr/>
        <p:txBody>
          <a:bodyPr/>
          <a:lstStyle/>
          <a:p>
            <a:fld id="{BBB195C5-AB29-44EB-ACC1-C0EE94E4C1EB}" type="slidenum">
              <a:rPr lang="de-DE" smtClean="0"/>
              <a:t>4</a:t>
            </a:fld>
            <a:endParaRPr lang="de-DE" dirty="0"/>
          </a:p>
        </p:txBody>
      </p:sp>
    </p:spTree>
    <p:extLst>
      <p:ext uri="{BB962C8B-B14F-4D97-AF65-F5344CB8AC3E}">
        <p14:creationId xmlns:p14="http://schemas.microsoft.com/office/powerpoint/2010/main" val="1135346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noProof="0" dirty="0" smtClean="0"/>
              <a:t>After some</a:t>
            </a:r>
            <a:r>
              <a:rPr lang="en-US" baseline="0" noProof="0" dirty="0" smtClean="0"/>
              <a:t> facts of today´s composites I introduce you the Intermediate-scale test setup that we successfully operate at the BAM</a:t>
            </a:r>
          </a:p>
          <a:p>
            <a:pPr marL="171450" indent="-171450">
              <a:buFontTx/>
              <a:buChar char="-"/>
            </a:pPr>
            <a:endParaRPr lang="en-US" baseline="0" noProof="0" dirty="0" smtClean="0"/>
          </a:p>
          <a:p>
            <a:pPr marL="171450" indent="-171450">
              <a:buFontTx/>
              <a:buChar char="-"/>
            </a:pPr>
            <a:r>
              <a:rPr lang="en-US" noProof="0" dirty="0" smtClean="0"/>
              <a:t>Followed by the</a:t>
            </a:r>
            <a:r>
              <a:rPr lang="en-US" baseline="0" noProof="0" dirty="0" smtClean="0"/>
              <a:t> results of the burner calibration  I will present you the results of different carbon composite structures in Fire</a:t>
            </a:r>
          </a:p>
          <a:p>
            <a:pPr marL="171450" indent="-171450">
              <a:buFontTx/>
              <a:buChar char="-"/>
            </a:pPr>
            <a:endParaRPr lang="en-US" baseline="0" noProof="0" dirty="0" smtClean="0"/>
          </a:p>
          <a:p>
            <a:pPr marL="171450" indent="-171450">
              <a:buFontTx/>
              <a:buChar char="-"/>
            </a:pPr>
            <a:r>
              <a:rPr lang="en-US" baseline="0" noProof="0" dirty="0" smtClean="0"/>
              <a:t>And finally come to conclusion</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5</a:t>
            </a:fld>
            <a:endParaRPr lang="de-DE" dirty="0"/>
          </a:p>
        </p:txBody>
      </p:sp>
    </p:spTree>
    <p:extLst>
      <p:ext uri="{BB962C8B-B14F-4D97-AF65-F5344CB8AC3E}">
        <p14:creationId xmlns:p14="http://schemas.microsoft.com/office/powerpoint/2010/main" val="1368637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noProof="0" dirty="0" smtClean="0"/>
              <a:t>The usage</a:t>
            </a:r>
            <a:r>
              <a:rPr lang="en-US" baseline="0" noProof="0" dirty="0" smtClean="0"/>
              <a:t> of CFRP increases permanently also in vehicles of public transportation. </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6</a:t>
            </a:fld>
            <a:endParaRPr lang="de-DE" dirty="0"/>
          </a:p>
        </p:txBody>
      </p:sp>
    </p:spTree>
    <p:extLst>
      <p:ext uri="{BB962C8B-B14F-4D97-AF65-F5344CB8AC3E}">
        <p14:creationId xmlns:p14="http://schemas.microsoft.com/office/powerpoint/2010/main" val="3103511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baseline="0" noProof="0" dirty="0" smtClean="0"/>
              <a:t>The structural behavior of fiber reinforced polymers in fire is complex</a:t>
            </a:r>
          </a:p>
          <a:p>
            <a:pPr marL="171450" indent="-171450">
              <a:buFontTx/>
              <a:buChar char="-"/>
            </a:pPr>
            <a:endParaRPr lang="en-US" baseline="0" noProof="0" dirty="0" smtClean="0"/>
          </a:p>
          <a:p>
            <a:pPr marL="171450" indent="-171450">
              <a:buFontTx/>
              <a:buChar char="-"/>
            </a:pPr>
            <a:r>
              <a:rPr lang="en-US" baseline="0" noProof="0" dirty="0" smtClean="0"/>
              <a:t>In comparison to aluminum, carbon composites in general do not burn through but still collapse after short times in fire.</a:t>
            </a:r>
          </a:p>
          <a:p>
            <a:pPr marL="171450" indent="-171450">
              <a:buFontTx/>
              <a:buChar char="-"/>
            </a:pPr>
            <a:endParaRPr lang="en-US" baseline="0" noProof="0" dirty="0" smtClean="0"/>
          </a:p>
          <a:p>
            <a:pPr marL="171450" indent="-171450">
              <a:buFontTx/>
              <a:buChar char="-"/>
            </a:pPr>
            <a:r>
              <a:rPr lang="en-US" baseline="0" noProof="0" dirty="0" smtClean="0"/>
              <a:t>That can be explained when we consider the properties of the carbon fibers and the resin. by because of the carbonization in the production process the carbon fibers are quite flame resistant up to 1100°C </a:t>
            </a:r>
          </a:p>
          <a:p>
            <a:pPr marL="171450" indent="-171450">
              <a:buFontTx/>
              <a:buChar char="-"/>
            </a:pPr>
            <a:endParaRPr lang="en-US" baseline="0" noProof="0" dirty="0" smtClean="0"/>
          </a:p>
          <a:p>
            <a:pPr marL="171450" indent="-171450">
              <a:buFontTx/>
              <a:buChar char="-"/>
            </a:pPr>
            <a:r>
              <a:rPr lang="en-US" baseline="0" noProof="0" dirty="0" smtClean="0"/>
              <a:t>Contrary to the fibers, the resin reaches its glass transition temperature at about 180°C when we talk about the RTM6 resin and burns completely with higher temperatures</a:t>
            </a:r>
          </a:p>
          <a:p>
            <a:pPr marL="171450" indent="-171450">
              <a:buFontTx/>
              <a:buChar char="-"/>
            </a:pPr>
            <a:endParaRPr lang="en-US" baseline="0" noProof="0" dirty="0" smtClean="0"/>
          </a:p>
          <a:p>
            <a:pPr marL="171450" indent="-171450">
              <a:buFontTx/>
              <a:buChar char="-"/>
            </a:pPr>
            <a:r>
              <a:rPr lang="en-US" baseline="0" noProof="0" dirty="0" smtClean="0"/>
              <a:t>That why we have a different behavior of composites compared to metal like aluminum</a:t>
            </a:r>
          </a:p>
          <a:p>
            <a:pPr marL="171450" indent="-171450">
              <a:buFontTx/>
              <a:buChar char="-"/>
            </a:pPr>
            <a:endParaRPr lang="en-US" baseline="0" noProof="0" dirty="0" smtClean="0"/>
          </a:p>
          <a:p>
            <a:pPr marL="171450" indent="-171450">
              <a:buFontTx/>
              <a:buChar char="-"/>
            </a:pPr>
            <a:r>
              <a:rPr lang="en-US" baseline="0" noProof="0" dirty="0" smtClean="0"/>
              <a:t>The aim of this project is to modify the CFRP to resist the fully developed fire for at least 4min</a:t>
            </a:r>
          </a:p>
          <a:p>
            <a:pPr marL="171450" indent="-171450">
              <a:buFontTx/>
              <a:buChar char="-"/>
            </a:pPr>
            <a:endParaRPr lang="en-US" baseline="0" noProof="0" dirty="0" smtClean="0"/>
          </a:p>
          <a:p>
            <a:pPr marL="171450" indent="-171450">
              <a:buFontTx/>
              <a:buChar char="-"/>
            </a:pP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7</a:t>
            </a:fld>
            <a:endParaRPr lang="de-DE" dirty="0"/>
          </a:p>
        </p:txBody>
      </p:sp>
    </p:spTree>
    <p:extLst>
      <p:ext uri="{BB962C8B-B14F-4D97-AF65-F5344CB8AC3E}">
        <p14:creationId xmlns:p14="http://schemas.microsoft.com/office/powerpoint/2010/main" val="837168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noProof="0" dirty="0" smtClean="0"/>
              <a:t>A Full-scale</a:t>
            </a:r>
            <a:r>
              <a:rPr lang="en-US" baseline="0" noProof="0" dirty="0" smtClean="0"/>
              <a:t> test would produce immense costs and the realization would be very difficult</a:t>
            </a:r>
          </a:p>
          <a:p>
            <a:pPr marL="171450" indent="-171450">
              <a:buFontTx/>
              <a:buChar char="-"/>
            </a:pPr>
            <a:endParaRPr lang="en-US" baseline="0" noProof="0" dirty="0" smtClean="0"/>
          </a:p>
          <a:p>
            <a:pPr marL="171450" indent="-171450">
              <a:buFontTx/>
              <a:buChar char="-"/>
            </a:pPr>
            <a:r>
              <a:rPr lang="en-US" baseline="0" noProof="0" dirty="0" smtClean="0"/>
              <a:t>Bench scale tests were made by Dr. Schartel to investigate the influence of different flame retardant systems but of course the stability behavior is heavily dependent of the specimen´s size.</a:t>
            </a:r>
          </a:p>
          <a:p>
            <a:pPr marL="171450" indent="-171450">
              <a:buFontTx/>
              <a:buChar char="-"/>
            </a:pPr>
            <a:endParaRPr lang="en-US" baseline="0" noProof="0" dirty="0" smtClean="0"/>
          </a:p>
          <a:p>
            <a:pPr marL="171450" indent="-171450">
              <a:buFontTx/>
              <a:buChar char="-"/>
            </a:pPr>
            <a:r>
              <a:rPr lang="en-US" baseline="0" noProof="0" dirty="0" smtClean="0"/>
              <a:t>That is illustrated by the following figure. A specimen in intermediate-scale of 500x500mm and a thickness t compressed by a force F would show a lower stability then a specimen of the same thickness in the bench-scale. Scaling down the thickness is limited that’s why the intermediate-scale a very good compromise between the costs and attaining realistic results </a:t>
            </a:r>
          </a:p>
          <a:p>
            <a:pPr marL="171450" indent="-171450">
              <a:buFontTx/>
              <a:buChar char="-"/>
            </a:pPr>
            <a:endParaRPr lang="en-US" baseline="0" noProof="0" dirty="0" smtClean="0"/>
          </a:p>
          <a:p>
            <a:pPr marL="171450" indent="-171450">
              <a:buFontTx/>
              <a:buChar char="-"/>
            </a:pPr>
            <a:r>
              <a:rPr lang="en-US" baseline="0" noProof="0" dirty="0" smtClean="0"/>
              <a:t>How can a structure look like that we are able to test?!</a:t>
            </a:r>
          </a:p>
          <a:p>
            <a:pPr marL="171450" indent="-171450">
              <a:buFontTx/>
              <a:buChar char="-"/>
            </a:pP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8</a:t>
            </a:fld>
            <a:endParaRPr lang="de-DE" dirty="0"/>
          </a:p>
        </p:txBody>
      </p:sp>
    </p:spTree>
    <p:extLst>
      <p:ext uri="{BB962C8B-B14F-4D97-AF65-F5344CB8AC3E}">
        <p14:creationId xmlns:p14="http://schemas.microsoft.com/office/powerpoint/2010/main" val="4035903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t>
            </a:r>
            <a:r>
              <a:rPr lang="en-US" noProof="0" dirty="0" smtClean="0"/>
              <a:t>there</a:t>
            </a:r>
            <a:r>
              <a:rPr lang="en-US" baseline="0" noProof="0" dirty="0" smtClean="0"/>
              <a:t>for we can have look to this </a:t>
            </a:r>
            <a:r>
              <a:rPr lang="en-US" baseline="0" noProof="0" dirty="0" err="1" smtClean="0"/>
              <a:t>aircaft</a:t>
            </a:r>
            <a:r>
              <a:rPr lang="en-US" baseline="0" noProof="0" dirty="0" smtClean="0"/>
              <a:t> model</a:t>
            </a:r>
            <a:endParaRPr lang="en-US" noProof="0" dirty="0"/>
          </a:p>
        </p:txBody>
      </p:sp>
      <p:sp>
        <p:nvSpPr>
          <p:cNvPr id="4" name="Foliennummernplatzhalter 3"/>
          <p:cNvSpPr>
            <a:spLocks noGrp="1"/>
          </p:cNvSpPr>
          <p:nvPr>
            <p:ph type="sldNum" sz="quarter" idx="10"/>
          </p:nvPr>
        </p:nvSpPr>
        <p:spPr/>
        <p:txBody>
          <a:bodyPr/>
          <a:lstStyle/>
          <a:p>
            <a:fld id="{BBB195C5-AB29-44EB-ACC1-C0EE94E4C1EB}" type="slidenum">
              <a:rPr lang="de-DE" smtClean="0"/>
              <a:t>9</a:t>
            </a:fld>
            <a:endParaRPr lang="de-DE" dirty="0"/>
          </a:p>
        </p:txBody>
      </p:sp>
    </p:spTree>
    <p:extLst>
      <p:ext uri="{BB962C8B-B14F-4D97-AF65-F5344CB8AC3E}">
        <p14:creationId xmlns:p14="http://schemas.microsoft.com/office/powerpoint/2010/main" val="2154030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lvl1pPr>
              <a:defRPr sz="1600"/>
            </a:lvl1pPr>
          </a:lstStyle>
          <a:p>
            <a:r>
              <a:rPr lang="de-DE" smtClean="0"/>
              <a:t>12/4/2013</a:t>
            </a:r>
            <a:endParaRPr lang="de-DE" dirty="0"/>
          </a:p>
        </p:txBody>
      </p:sp>
      <p:sp>
        <p:nvSpPr>
          <p:cNvPr id="5" name="Fußzeilenplatzhalter 4"/>
          <p:cNvSpPr>
            <a:spLocks noGrp="1"/>
          </p:cNvSpPr>
          <p:nvPr>
            <p:ph type="ftr" sz="quarter" idx="11"/>
          </p:nvPr>
        </p:nvSpPr>
        <p:spPr/>
        <p:txBody>
          <a:bodyPr/>
          <a:lstStyle>
            <a:lvl1pPr>
              <a:defRPr sz="1600"/>
            </a:lvl1pPr>
          </a:lstStyle>
          <a:p>
            <a:r>
              <a:rPr lang="de-DE" dirty="0" smtClean="0"/>
              <a:t>Sebastian Timme</a:t>
            </a:r>
            <a:endParaRPr lang="de-DE" dirty="0"/>
          </a:p>
        </p:txBody>
      </p:sp>
      <p:sp>
        <p:nvSpPr>
          <p:cNvPr id="6" name="Foliennummernplatzhalter 5"/>
          <p:cNvSpPr>
            <a:spLocks noGrp="1"/>
          </p:cNvSpPr>
          <p:nvPr>
            <p:ph type="sldNum" sz="quarter" idx="12"/>
          </p:nvPr>
        </p:nvSpPr>
        <p:spPr/>
        <p:txBody>
          <a:bodyPr/>
          <a:lstStyle>
            <a:lvl1pPr>
              <a:defRPr sz="1600"/>
            </a:lvl1pPr>
          </a:lstStyle>
          <a:p>
            <a:fld id="{6C6AE60A-B69C-4790-82F7-3882EDF23186}" type="slidenum">
              <a:rPr lang="de-DE" smtClean="0"/>
              <a:pPr/>
              <a:t>‹#›</a:t>
            </a:fld>
            <a:endParaRPr lang="de-DE"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95536" y="1268760"/>
            <a:ext cx="8229600" cy="1143000"/>
          </a:xfrm>
          <a:prstGeom prst="rect">
            <a:avLst/>
          </a:prstGeom>
        </p:spPr>
        <p:txBody>
          <a:bodyPr/>
          <a:lstStyle>
            <a:lvl1pPr algn="l">
              <a:defRPr sz="2800">
                <a:latin typeface="+mn-lt"/>
                <a:cs typeface="Arial" panose="020B0604020202020204" pitchFamily="34" charset="0"/>
              </a:defRPr>
            </a:lvl1pPr>
          </a:lstStyle>
          <a:p>
            <a:r>
              <a:rPr lang="de-DE" dirty="0" smtClean="0"/>
              <a:t>Titelmasterformat durch Klicken bearbeiten</a:t>
            </a:r>
            <a:endParaRPr lang="de-DE" dirty="0"/>
          </a:p>
        </p:txBody>
      </p:sp>
      <p:sp>
        <p:nvSpPr>
          <p:cNvPr id="3" name="Datumsplatzhalter 2"/>
          <p:cNvSpPr>
            <a:spLocks noGrp="1"/>
          </p:cNvSpPr>
          <p:nvPr>
            <p:ph type="dt" sz="half" idx="10"/>
          </p:nvPr>
        </p:nvSpPr>
        <p:spPr/>
        <p:txBody>
          <a:bodyPr/>
          <a:lstStyle>
            <a:lvl1pPr>
              <a:defRPr sz="1600"/>
            </a:lvl1pPr>
          </a:lstStyle>
          <a:p>
            <a:r>
              <a:rPr lang="de-DE" smtClean="0"/>
              <a:t>12/4/2013</a:t>
            </a:r>
            <a:endParaRPr lang="de-DE" dirty="0"/>
          </a:p>
        </p:txBody>
      </p:sp>
      <p:sp>
        <p:nvSpPr>
          <p:cNvPr id="4" name="Fußzeilenplatzhalter 3"/>
          <p:cNvSpPr>
            <a:spLocks noGrp="1"/>
          </p:cNvSpPr>
          <p:nvPr>
            <p:ph type="ftr" sz="quarter" idx="11"/>
          </p:nvPr>
        </p:nvSpPr>
        <p:spPr/>
        <p:txBody>
          <a:bodyPr/>
          <a:lstStyle>
            <a:lvl1pPr>
              <a:defRPr sz="1600"/>
            </a:lvl1pPr>
          </a:lstStyle>
          <a:p>
            <a:r>
              <a:rPr lang="de-DE" dirty="0" smtClean="0"/>
              <a:t>Sebastian Timme</a:t>
            </a:r>
            <a:endParaRPr lang="de-DE" dirty="0"/>
          </a:p>
        </p:txBody>
      </p:sp>
      <p:sp>
        <p:nvSpPr>
          <p:cNvPr id="5" name="Foliennummernplatzhalter 4"/>
          <p:cNvSpPr>
            <a:spLocks noGrp="1"/>
          </p:cNvSpPr>
          <p:nvPr>
            <p:ph type="sldNum" sz="quarter" idx="12"/>
          </p:nvPr>
        </p:nvSpPr>
        <p:spPr/>
        <p:txBody>
          <a:bodyPr/>
          <a:lstStyle>
            <a:lvl1pPr>
              <a:defRPr sz="1600"/>
            </a:lvl1pPr>
          </a:lstStyle>
          <a:p>
            <a:fld id="{6C6AE60A-B69C-4790-82F7-3882EDF23186}" type="slidenum">
              <a:rPr lang="de-DE" smtClean="0"/>
              <a:pPr/>
              <a:t>‹#›</a:t>
            </a:fld>
            <a:endParaRPr lang="de-DE" dirty="0"/>
          </a:p>
        </p:txBody>
      </p:sp>
    </p:spTree>
    <p:extLst>
      <p:ext uri="{BB962C8B-B14F-4D97-AF65-F5344CB8AC3E}">
        <p14:creationId xmlns:p14="http://schemas.microsoft.com/office/powerpoint/2010/main" val="9936562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12/4/2013</a:t>
            </a:r>
            <a:endParaRPr lang="de-DE" dirty="0"/>
          </a:p>
        </p:txBody>
      </p:sp>
      <p:sp>
        <p:nvSpPr>
          <p:cNvPr id="5" name="Fußzeilenplatzhalt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smtClean="0"/>
              <a:t>Sebastian Timme</a:t>
            </a:r>
            <a:endParaRPr lang="de-DE" dirty="0"/>
          </a:p>
        </p:txBody>
      </p:sp>
      <p:sp>
        <p:nvSpPr>
          <p:cNvPr id="6" name="Foliennummernplatzhalt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AE60A-B69C-4790-82F7-3882EDF23186}" type="slidenum">
              <a:rPr lang="de-DE" smtClean="0"/>
              <a:t>‹#›</a:t>
            </a:fld>
            <a:endParaRPr lang="de-DE" dirty="0"/>
          </a:p>
        </p:txBody>
      </p:sp>
      <p:pic>
        <p:nvPicPr>
          <p:cNvPr id="1027" name="Picture 3" descr="C:\Users\stimme\BAM\Präsentationen\BAM Fire Science 2013\Präsentation\BAM_Logo_en_TextR__sRGB__JPG.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68344" y="116635"/>
            <a:ext cx="1296144" cy="653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timme\BAM\Präsentationen\BAM Fire Science 2013\Präsentation\strich_rot.png"/>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1386" y="472937"/>
            <a:ext cx="7920000" cy="21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timme\BAM\Präsentationen\BAM Fire Science 2013\Präsentation\strich_grau.png"/>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1386" y="6287656"/>
            <a:ext cx="9000000" cy="1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1" r:id="rId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png"/><Relationship Id="rId3" Type="http://schemas.microsoft.com/office/2007/relationships/media" Target="../media/media6.wmv"/><Relationship Id="rId7" Type="http://schemas.openxmlformats.org/officeDocument/2006/relationships/image" Target="../media/image23.png"/><Relationship Id="rId12" Type="http://schemas.openxmlformats.org/officeDocument/2006/relationships/image" Target="../media/image6.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notesSlide" Target="../notesSlides/notesSlide11.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26.png"/><Relationship Id="rId4" Type="http://schemas.openxmlformats.org/officeDocument/2006/relationships/video" Target="../media/media6.wmv"/><Relationship Id="rId9" Type="http://schemas.openxmlformats.org/officeDocument/2006/relationships/image" Target="../media/image25.pn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1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28.pn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13.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notesSlide" Target="../notesSlides/notesSlide14.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0.wmv"/><Relationship Id="rId1" Type="http://schemas.microsoft.com/office/2007/relationships/media" Target="../media/media10.wmv"/><Relationship Id="rId6" Type="http://schemas.openxmlformats.org/officeDocument/2006/relationships/image" Target="../media/image35.png"/><Relationship Id="rId5" Type="http://schemas.openxmlformats.org/officeDocument/2006/relationships/image" Target="../media/image1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1.wmv"/><Relationship Id="rId1" Type="http://schemas.microsoft.com/office/2007/relationships/media" Target="../media/media11.wmv"/><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video" Target="../media/media12.wmv"/><Relationship Id="rId1" Type="http://schemas.microsoft.com/office/2007/relationships/media" Target="../media/media12.wmv"/><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3.wmv"/><Relationship Id="rId1" Type="http://schemas.microsoft.com/office/2007/relationships/media" Target="../media/media13.wmv"/><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7.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57.jpeg"/><Relationship Id="rId12" Type="http://schemas.microsoft.com/office/2007/relationships/hdphoto" Target="../media/hdphoto4.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59.jpe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6.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a:t>
            </a:fld>
            <a:endParaRPr lang="de-DE" dirty="0"/>
          </a:p>
        </p:txBody>
      </p:sp>
      <p:sp>
        <p:nvSpPr>
          <p:cNvPr id="6" name="Rechteck 5"/>
          <p:cNvSpPr/>
          <p:nvPr/>
        </p:nvSpPr>
        <p:spPr>
          <a:xfrm>
            <a:off x="-36512" y="-99392"/>
            <a:ext cx="9361040" cy="7056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aircraft_burn_1x.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11029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10</a:t>
            </a:fld>
            <a:endParaRPr lang="de-DE" dirty="0"/>
          </a:p>
        </p:txBody>
      </p:sp>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547664" y="44623"/>
            <a:ext cx="3816424"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endParaRPr lang="de-DE" sz="900" dirty="0"/>
          </a:p>
        </p:txBody>
      </p:sp>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aircraft_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857250"/>
            <a:ext cx="9144000" cy="5143500"/>
          </a:xfrm>
          <a:prstGeom prst="rect">
            <a:avLst/>
          </a:prstGeom>
        </p:spPr>
      </p:pic>
      <p:sp>
        <p:nvSpPr>
          <p:cNvPr id="12" name="Bogen 11"/>
          <p:cNvSpPr/>
          <p:nvPr/>
        </p:nvSpPr>
        <p:spPr>
          <a:xfrm>
            <a:off x="3923928" y="2736000"/>
            <a:ext cx="789824" cy="1512168"/>
          </a:xfrm>
          <a:prstGeom prst="arc">
            <a:avLst>
              <a:gd name="adj1" fmla="val 16200000"/>
              <a:gd name="adj2" fmla="val 5273588"/>
            </a:avLst>
          </a:prstGeom>
          <a:ln w="19050">
            <a:solidFill>
              <a:srgbClr val="FF1919"/>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75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11</a:t>
            </a:fld>
            <a:endParaRPr lang="de-DE" dirty="0"/>
          </a:p>
        </p:txBody>
      </p:sp>
      <p:pic>
        <p:nvPicPr>
          <p:cNvPr id="11" name="aircraft_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57250"/>
            <a:ext cx="9144000" cy="5143500"/>
          </a:xfrm>
          <a:prstGeom prst="rect">
            <a:avLst/>
          </a:prstGeom>
        </p:spPr>
      </p:pic>
      <p:pic>
        <p:nvPicPr>
          <p:cNvPr id="13" name="aircraft_4.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857250"/>
            <a:ext cx="9144000" cy="5143500"/>
          </a:xfrm>
          <a:prstGeom prst="rect">
            <a:avLst/>
          </a:prstGeom>
        </p:spPr>
      </p:pic>
      <p:pic>
        <p:nvPicPr>
          <p:cNvPr id="5122" name="Picture 2" descr="C:\Users\stimme\BAM\Präsentationen\BAM Fire Science 2013\Präsentation\Bilder\airframeshell_insid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096" y="1340768"/>
            <a:ext cx="1584176" cy="437642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timme\BAM\Präsentationen\BAM Fire Science 2013\Präsentation\Bilder\airframeshell_outsid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1640" y="1124744"/>
            <a:ext cx="2418837" cy="4448436"/>
          </a:xfrm>
          <a:prstGeom prst="rect">
            <a:avLst/>
          </a:prstGeom>
          <a:noFill/>
          <a:extLst>
            <a:ext uri="{909E8E84-426E-40DD-AFC4-6F175D3DCCD1}">
              <a14:hiddenFill xmlns:a14="http://schemas.microsoft.com/office/drawing/2010/main">
                <a:solidFill>
                  <a:srgbClr val="FFFFFF"/>
                </a:solidFill>
              </a14:hiddenFill>
            </a:ext>
          </a:extLst>
        </p:spPr>
      </p:pic>
      <p:sp>
        <p:nvSpPr>
          <p:cNvPr id="17" name="Titel 1"/>
          <p:cNvSpPr>
            <a:spLocks noGrp="1"/>
          </p:cNvSpPr>
          <p:nvPr>
            <p:ph type="title"/>
          </p:nvPr>
        </p:nvSpPr>
        <p:spPr>
          <a:xfrm>
            <a:off x="1555060" y="764704"/>
            <a:ext cx="3953044" cy="458816"/>
          </a:xfrm>
        </p:spPr>
        <p:txBody>
          <a:bodyPr>
            <a:noAutofit/>
          </a:bodyPr>
          <a:lstStyle/>
          <a:p>
            <a:r>
              <a:rPr lang="en-US" sz="2400" dirty="0" smtClean="0"/>
              <a:t>Outside view</a:t>
            </a:r>
            <a:endParaRPr lang="en-US" sz="2400" dirty="0"/>
          </a:p>
        </p:txBody>
      </p:sp>
      <p:pic>
        <p:nvPicPr>
          <p:cNvPr id="1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439899" y="89070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5515500" y="769296"/>
            <a:ext cx="3953044"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Inside view</a:t>
            </a:r>
            <a:endParaRPr lang="en-US" sz="2400" dirty="0"/>
          </a:p>
        </p:txBody>
      </p:sp>
      <p:pic>
        <p:nvPicPr>
          <p:cNvPr id="20"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00339" y="895296"/>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3" name="Bogen 22"/>
          <p:cNvSpPr/>
          <p:nvPr/>
        </p:nvSpPr>
        <p:spPr>
          <a:xfrm>
            <a:off x="3923928" y="2736000"/>
            <a:ext cx="789824" cy="1512168"/>
          </a:xfrm>
          <a:prstGeom prst="arc">
            <a:avLst>
              <a:gd name="adj1" fmla="val 16200000"/>
              <a:gd name="adj2" fmla="val 5273588"/>
            </a:avLst>
          </a:prstGeom>
          <a:ln w="19050">
            <a:solidFill>
              <a:srgbClr val="FF1919"/>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 name="Bogen 1"/>
          <p:cNvSpPr/>
          <p:nvPr/>
        </p:nvSpPr>
        <p:spPr>
          <a:xfrm rot="21442725">
            <a:off x="2379017" y="1523423"/>
            <a:ext cx="576064" cy="3600400"/>
          </a:xfrm>
          <a:prstGeom prst="arc">
            <a:avLst>
              <a:gd name="adj1" fmla="val 16485663"/>
              <a:gd name="adj2" fmla="val 517890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4" name="Gerade Verbindung 13"/>
          <p:cNvCxnSpPr/>
          <p:nvPr/>
        </p:nvCxnSpPr>
        <p:spPr>
          <a:xfrm flipV="1">
            <a:off x="1944000" y="3384000"/>
            <a:ext cx="1656184" cy="1431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2159395" y="2132856"/>
            <a:ext cx="611367" cy="769441"/>
          </a:xfrm>
          <a:prstGeom prst="rect">
            <a:avLst/>
          </a:prstGeom>
          <a:noFill/>
          <a:scene3d>
            <a:camera prst="perspectiveContrastingRightFacing" fov="1200000">
              <a:rot lat="20945965" lon="19494024" rev="405027"/>
            </a:camera>
            <a:lightRig rig="threePt" dir="t"/>
          </a:scene3d>
          <a:sp3d/>
        </p:spPr>
        <p:txBody>
          <a:bodyPr wrap="square" rtlCol="0">
            <a:spAutoFit/>
          </a:bodyPr>
          <a:lstStyle/>
          <a:p>
            <a:r>
              <a:rPr lang="de-DE" sz="4400" dirty="0" smtClean="0"/>
              <a:t>1</a:t>
            </a:r>
            <a:endParaRPr lang="de-DE" sz="4400" dirty="0"/>
          </a:p>
        </p:txBody>
      </p:sp>
      <p:sp>
        <p:nvSpPr>
          <p:cNvPr id="24" name="Textfeld 23"/>
          <p:cNvSpPr txBox="1"/>
          <p:nvPr/>
        </p:nvSpPr>
        <p:spPr>
          <a:xfrm>
            <a:off x="3024529" y="2276872"/>
            <a:ext cx="611367" cy="584775"/>
          </a:xfrm>
          <a:prstGeom prst="rect">
            <a:avLst/>
          </a:prstGeom>
          <a:noFill/>
          <a:scene3d>
            <a:camera prst="perspectiveContrastingRightFacing" fov="1200000">
              <a:rot lat="21177433" lon="17993026" rev="642931"/>
            </a:camera>
            <a:lightRig rig="threePt" dir="t"/>
          </a:scene3d>
          <a:sp3d/>
        </p:spPr>
        <p:txBody>
          <a:bodyPr wrap="square" rtlCol="0">
            <a:spAutoFit/>
          </a:bodyPr>
          <a:lstStyle/>
          <a:p>
            <a:r>
              <a:rPr lang="de-DE" sz="3200" dirty="0"/>
              <a:t>2</a:t>
            </a:r>
          </a:p>
        </p:txBody>
      </p:sp>
      <p:sp>
        <p:nvSpPr>
          <p:cNvPr id="25" name="Textfeld 24"/>
          <p:cNvSpPr txBox="1"/>
          <p:nvPr/>
        </p:nvSpPr>
        <p:spPr>
          <a:xfrm>
            <a:off x="2221886" y="3969682"/>
            <a:ext cx="611367" cy="830997"/>
          </a:xfrm>
          <a:prstGeom prst="rect">
            <a:avLst/>
          </a:prstGeom>
          <a:noFill/>
          <a:scene3d>
            <a:camera prst="perspectiveContrastingRightFacing" fov="1200000">
              <a:rot lat="1529282" lon="18688263" rev="21579608"/>
            </a:camera>
            <a:lightRig rig="threePt" dir="t"/>
          </a:scene3d>
          <a:sp3d/>
        </p:spPr>
        <p:txBody>
          <a:bodyPr wrap="square" rtlCol="0">
            <a:spAutoFit/>
          </a:bodyPr>
          <a:lstStyle/>
          <a:p>
            <a:r>
              <a:rPr lang="de-DE" sz="4800" dirty="0"/>
              <a:t>3</a:t>
            </a:r>
          </a:p>
        </p:txBody>
      </p:sp>
      <p:sp>
        <p:nvSpPr>
          <p:cNvPr id="26" name="Textfeld 25"/>
          <p:cNvSpPr txBox="1"/>
          <p:nvPr/>
        </p:nvSpPr>
        <p:spPr>
          <a:xfrm>
            <a:off x="3063986" y="3817252"/>
            <a:ext cx="611367" cy="584775"/>
          </a:xfrm>
          <a:prstGeom prst="rect">
            <a:avLst/>
          </a:prstGeom>
          <a:noFill/>
          <a:scene3d>
            <a:camera prst="perspectiveContrastingRightFacing" fov="1200000">
              <a:rot lat="1296780" lon="18571337" rev="21585439"/>
            </a:camera>
            <a:lightRig rig="threePt" dir="t"/>
          </a:scene3d>
          <a:sp3d/>
        </p:spPr>
        <p:txBody>
          <a:bodyPr wrap="square" rtlCol="0">
            <a:spAutoFit/>
          </a:bodyPr>
          <a:lstStyle/>
          <a:p>
            <a:r>
              <a:rPr lang="de-DE" sz="3200" dirty="0" smtClean="0"/>
              <a:t>4</a:t>
            </a:r>
            <a:endParaRPr lang="de-DE" sz="3200" dirty="0"/>
          </a:p>
        </p:txBody>
      </p:sp>
      <p:cxnSp>
        <p:nvCxnSpPr>
          <p:cNvPr id="27" name="Gerade Verbindung mit Pfeil 26"/>
          <p:cNvCxnSpPr/>
          <p:nvPr/>
        </p:nvCxnSpPr>
        <p:spPr>
          <a:xfrm>
            <a:off x="1547664" y="1340768"/>
            <a:ext cx="288032" cy="2151316"/>
          </a:xfrm>
          <a:prstGeom prst="straightConnector1">
            <a:avLst/>
          </a:prstGeom>
          <a:ln w="15875">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755576" y="2224583"/>
            <a:ext cx="1007604" cy="400110"/>
          </a:xfrm>
          <a:prstGeom prst="rect">
            <a:avLst/>
          </a:prstGeom>
          <a:noFill/>
        </p:spPr>
        <p:txBody>
          <a:bodyPr wrap="square" rtlCol="0">
            <a:spAutoFit/>
          </a:bodyPr>
          <a:lstStyle/>
          <a:p>
            <a:r>
              <a:rPr lang="de-DE" sz="2000" dirty="0" smtClean="0"/>
              <a:t>500mm</a:t>
            </a:r>
            <a:endParaRPr lang="de-DE" sz="2000" dirty="0"/>
          </a:p>
        </p:txBody>
      </p:sp>
      <p:cxnSp>
        <p:nvCxnSpPr>
          <p:cNvPr id="30" name="Gerade Verbindung mit Pfeil 29"/>
          <p:cNvCxnSpPr/>
          <p:nvPr/>
        </p:nvCxnSpPr>
        <p:spPr>
          <a:xfrm>
            <a:off x="1691680" y="1228112"/>
            <a:ext cx="1079082" cy="400688"/>
          </a:xfrm>
          <a:prstGeom prst="straightConnector1">
            <a:avLst/>
          </a:prstGeom>
          <a:ln w="15875">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2203010" y="1120477"/>
            <a:ext cx="1007604" cy="400110"/>
          </a:xfrm>
          <a:prstGeom prst="rect">
            <a:avLst/>
          </a:prstGeom>
          <a:noFill/>
        </p:spPr>
        <p:txBody>
          <a:bodyPr wrap="square" rtlCol="0">
            <a:spAutoFit/>
          </a:bodyPr>
          <a:lstStyle/>
          <a:p>
            <a:r>
              <a:rPr lang="de-DE" sz="2000" dirty="0" smtClean="0"/>
              <a:t>500mm</a:t>
            </a:r>
            <a:endParaRPr lang="de-DE" sz="2000" dirty="0"/>
          </a:p>
        </p:txBody>
      </p:sp>
      <p:sp>
        <p:nvSpPr>
          <p:cNvPr id="31" name="Textfeld 30"/>
          <p:cNvSpPr txBox="1"/>
          <p:nvPr/>
        </p:nvSpPr>
        <p:spPr>
          <a:xfrm>
            <a:off x="3058700" y="5343599"/>
            <a:ext cx="5113700" cy="461665"/>
          </a:xfrm>
          <a:prstGeom prst="rect">
            <a:avLst/>
          </a:prstGeom>
          <a:noFill/>
        </p:spPr>
        <p:txBody>
          <a:bodyPr wrap="square" rtlCol="0">
            <a:spAutoFit/>
          </a:bodyPr>
          <a:lstStyle/>
          <a:p>
            <a:r>
              <a:rPr lang="de-DE" sz="2400" dirty="0" err="1" smtClean="0"/>
              <a:t>Typical</a:t>
            </a:r>
            <a:r>
              <a:rPr lang="de-DE" sz="2400" dirty="0" smtClean="0"/>
              <a:t> CFRP </a:t>
            </a:r>
            <a:r>
              <a:rPr lang="de-DE" sz="2400" dirty="0" err="1" smtClean="0"/>
              <a:t>structure</a:t>
            </a:r>
            <a:endParaRPr lang="de-DE" sz="2400" dirty="0"/>
          </a:p>
        </p:txBody>
      </p:sp>
      <p:pic>
        <p:nvPicPr>
          <p:cNvPr id="37"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2915497" y="5466431"/>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feld 33"/>
          <p:cNvSpPr txBox="1"/>
          <p:nvPr/>
        </p:nvSpPr>
        <p:spPr>
          <a:xfrm>
            <a:off x="1547664" y="44623"/>
            <a:ext cx="3816424"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endParaRPr lang="de-DE" sz="900" dirty="0"/>
          </a:p>
        </p:txBody>
      </p:sp>
      <p:pic>
        <p:nvPicPr>
          <p:cNvPr id="36" name="Picture 6"/>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7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xit" presetSubtype="0" fill="hold" grpId="0" nodeType="withEffect">
                                  <p:stCondLst>
                                    <p:cond delay="0"/>
                                  </p:stCondLst>
                                  <p:childTnLst>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99"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md type="call" cmd="stop">
                                      <p:cBhvr>
                                        <p:cTn id="24" dur="1">
                                          <p:stCondLst>
                                            <p:cond delay="499"/>
                                          </p:stCondLst>
                                        </p:cTn>
                                        <p:tgtEl>
                                          <p:spTgt spid="11"/>
                                        </p:tgtEl>
                                      </p:cBhvr>
                                    </p:cmd>
                                  </p:child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md type="call" cmd="stop">
                                      <p:cBhvr>
                                        <p:cTn id="29" dur="1">
                                          <p:stCondLst>
                                            <p:cond delay="499"/>
                                          </p:stCondLst>
                                        </p:cTn>
                                        <p:tgtEl>
                                          <p:spTgt spid="13"/>
                                        </p:tgtEl>
                                      </p:cBhvr>
                                    </p:cmd>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123"/>
                                        </p:tgtEl>
                                        <p:attrNameLst>
                                          <p:attrName>style.visibility</p:attrName>
                                        </p:attrNameLst>
                                      </p:cBhvr>
                                      <p:to>
                                        <p:strVal val="visible"/>
                                      </p:to>
                                    </p:set>
                                    <p:animEffect transition="in" filter="fade">
                                      <p:cBhvr>
                                        <p:cTn id="33" dur="500"/>
                                        <p:tgtEl>
                                          <p:spTgt spid="5123"/>
                                        </p:tgtEl>
                                      </p:cBhvr>
                                    </p:animEffect>
                                  </p:childTnLst>
                                </p:cTn>
                              </p:par>
                              <p:par>
                                <p:cTn id="34" presetID="10" presetClass="entr" presetSubtype="0" fill="hold" nodeType="with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fade">
                                      <p:cBhvr>
                                        <p:cTn id="36" dur="500"/>
                                        <p:tgtEl>
                                          <p:spTgt spid="5122"/>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left)">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4"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00"/>
                                        <p:tgtEl>
                                          <p:spTgt spid="14"/>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left)">
                                      <p:cBhvr>
                                        <p:cTn id="68" dur="500"/>
                                        <p:tgtEl>
                                          <p:spTgt spid="1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left)">
                                      <p:cBhvr>
                                        <p:cTn id="77" dur="500"/>
                                        <p:tgtEl>
                                          <p:spTgt spid="26"/>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up)">
                                      <p:cBhvr>
                                        <p:cTn id="81" dur="500"/>
                                        <p:tgtEl>
                                          <p:spTgt spid="27"/>
                                        </p:tgtEl>
                                      </p:cBhvr>
                                    </p:animEffect>
                                  </p:childTnLst>
                                </p:cTn>
                              </p:par>
                              <p:par>
                                <p:cTn id="82" presetID="22" presetClass="entr" presetSubtype="8"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left)">
                                      <p:cBhvr>
                                        <p:cTn id="88" dur="500"/>
                                        <p:tgtEl>
                                          <p:spTgt spid="28"/>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wipe(left)">
                                      <p:cBhvr>
                                        <p:cTn id="9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2" fill="hold" display="0">
                  <p:stCondLst>
                    <p:cond delay="indefinite"/>
                  </p:stCondLst>
                </p:cTn>
                <p:tgtEl>
                  <p:spTgt spid="11"/>
                </p:tgtEl>
              </p:cMediaNode>
            </p:video>
            <p:video>
              <p:cMediaNode vol="80000">
                <p:cTn id="93" fill="hold" display="0">
                  <p:stCondLst>
                    <p:cond delay="indefinite"/>
                  </p:stCondLst>
                </p:cTn>
                <p:tgtEl>
                  <p:spTgt spid="13"/>
                </p:tgtEl>
              </p:cMediaNode>
            </p:video>
          </p:childTnLst>
        </p:cTn>
      </p:par>
    </p:tnLst>
    <p:bldLst>
      <p:bldP spid="17" grpId="0"/>
      <p:bldP spid="19" grpId="0"/>
      <p:bldP spid="23" grpId="0" animBg="1"/>
      <p:bldP spid="2" grpId="0" animBg="1"/>
      <p:bldP spid="15" grpId="0"/>
      <p:bldP spid="24" grpId="0"/>
      <p:bldP spid="25" grpId="0"/>
      <p:bldP spid="26" grpId="0"/>
      <p:bldP spid="28" grpId="0"/>
      <p:bldP spid="35"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12</a:t>
            </a:fld>
            <a:endParaRPr lang="de-DE" dirty="0"/>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547664" y="44623"/>
            <a:ext cx="3816424"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 </a:t>
            </a:r>
            <a:r>
              <a:rPr lang="de-DE" sz="2400" dirty="0" smtClean="0"/>
              <a:t>T</a:t>
            </a:r>
            <a:r>
              <a:rPr lang="de-DE" dirty="0" smtClean="0"/>
              <a:t>EST </a:t>
            </a:r>
            <a:r>
              <a:rPr lang="de-DE" sz="2400" dirty="0" smtClean="0"/>
              <a:t>S</a:t>
            </a:r>
            <a:r>
              <a:rPr lang="de-DE" dirty="0" smtClean="0"/>
              <a:t>ETUP</a:t>
            </a:r>
            <a:endParaRPr lang="de-DE" sz="900" dirty="0"/>
          </a:p>
        </p:txBody>
      </p:sp>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stimme\BAM\Präsentationen\Philadelphia 2013\Bilder\stuep.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4" t="2508" r="17760" b="5283"/>
          <a:stretch/>
        </p:blipFill>
        <p:spPr bwMode="auto">
          <a:xfrm>
            <a:off x="136261" y="595188"/>
            <a:ext cx="2635539" cy="5642124"/>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txBox="1">
            <a:spLocks/>
          </p:cNvSpPr>
          <p:nvPr/>
        </p:nvSpPr>
        <p:spPr>
          <a:xfrm>
            <a:off x="2753916" y="5949280"/>
            <a:ext cx="1674068" cy="373409"/>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de-DE" sz="1600" dirty="0" smtClean="0"/>
              <a:t>Source: BAM</a:t>
            </a:r>
            <a:endParaRPr lang="de-DE" sz="1600" dirty="0"/>
          </a:p>
        </p:txBody>
      </p:sp>
      <p:sp>
        <p:nvSpPr>
          <p:cNvPr id="14" name="Titel 1"/>
          <p:cNvSpPr>
            <a:spLocks noGrp="1"/>
          </p:cNvSpPr>
          <p:nvPr>
            <p:ph type="title"/>
          </p:nvPr>
        </p:nvSpPr>
        <p:spPr>
          <a:xfrm>
            <a:off x="3120975" y="945168"/>
            <a:ext cx="5555481" cy="458816"/>
          </a:xfrm>
        </p:spPr>
        <p:txBody>
          <a:bodyPr>
            <a:noAutofit/>
          </a:bodyPr>
          <a:lstStyle/>
          <a:p>
            <a:r>
              <a:rPr lang="en-US" sz="2400" dirty="0" smtClean="0"/>
              <a:t>Boundary conditions for fire testing</a:t>
            </a:r>
            <a:endParaRPr lang="en-US" sz="2400" dirty="0"/>
          </a:p>
        </p:txBody>
      </p:sp>
      <p:pic>
        <p:nvPicPr>
          <p:cNvPr id="15"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868976" y="1071168"/>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p:cNvSpPr txBox="1">
            <a:spLocks/>
          </p:cNvSpPr>
          <p:nvPr/>
        </p:nvSpPr>
        <p:spPr>
          <a:xfrm>
            <a:off x="3743882" y="1556384"/>
            <a:ext cx="5555481"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Fire and compressive load</a:t>
            </a:r>
            <a:endParaRPr lang="en-US" sz="2400" dirty="0"/>
          </a:p>
        </p:txBody>
      </p:sp>
      <p:pic>
        <p:nvPicPr>
          <p:cNvPr id="17"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491883" y="168238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3743881" y="2050784"/>
            <a:ext cx="5555481"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Smoke exhaust cleaning system</a:t>
            </a:r>
            <a:endParaRPr lang="en-US" sz="2400" dirty="0"/>
          </a:p>
        </p:txBody>
      </p:sp>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491882" y="217678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0" name="Titel 1"/>
          <p:cNvSpPr txBox="1">
            <a:spLocks/>
          </p:cNvSpPr>
          <p:nvPr/>
        </p:nvSpPr>
        <p:spPr>
          <a:xfrm>
            <a:off x="3129563" y="2933512"/>
            <a:ext cx="5555481"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Column test furnace @ BAM</a:t>
            </a:r>
            <a:endParaRPr lang="en-US" sz="2400" dirty="0"/>
          </a:p>
        </p:txBody>
      </p:sp>
      <p:pic>
        <p:nvPicPr>
          <p:cNvPr id="21"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877564" y="3059512"/>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1"/>
          <p:cNvSpPr txBox="1">
            <a:spLocks/>
          </p:cNvSpPr>
          <p:nvPr/>
        </p:nvSpPr>
        <p:spPr>
          <a:xfrm>
            <a:off x="3743880" y="3509576"/>
            <a:ext cx="5555481"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Height adjustable 3.6 – 5.6 m</a:t>
            </a:r>
            <a:endParaRPr lang="en-US" sz="2400" dirty="0"/>
          </a:p>
        </p:txBody>
      </p:sp>
      <p:pic>
        <p:nvPicPr>
          <p:cNvPr id="23"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491881" y="3635576"/>
            <a:ext cx="107765"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Gerade Verbindung mit Pfeil 23"/>
          <p:cNvCxnSpPr/>
          <p:nvPr/>
        </p:nvCxnSpPr>
        <p:spPr>
          <a:xfrm>
            <a:off x="1188000" y="2220644"/>
            <a:ext cx="0" cy="182828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rot="16200000">
            <a:off x="572954" y="2888945"/>
            <a:ext cx="782920" cy="369332"/>
          </a:xfrm>
          <a:prstGeom prst="rect">
            <a:avLst/>
          </a:prstGeom>
          <a:noFill/>
        </p:spPr>
        <p:txBody>
          <a:bodyPr wrap="square" rtlCol="0">
            <a:spAutoFit/>
          </a:bodyPr>
          <a:lstStyle/>
          <a:p>
            <a:r>
              <a:rPr lang="de-DE" b="1" dirty="0" smtClean="0"/>
              <a:t>3.6 m</a:t>
            </a:r>
            <a:endParaRPr lang="de-DE" b="1" dirty="0"/>
          </a:p>
        </p:txBody>
      </p:sp>
      <p:sp>
        <p:nvSpPr>
          <p:cNvPr id="27" name="Titel 1"/>
          <p:cNvSpPr txBox="1">
            <a:spLocks/>
          </p:cNvSpPr>
          <p:nvPr/>
        </p:nvSpPr>
        <p:spPr>
          <a:xfrm>
            <a:off x="3743879" y="4122312"/>
            <a:ext cx="5555481"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Hydraulic system: 6 MN compressive load</a:t>
            </a:r>
            <a:endParaRPr lang="en-US" sz="2400" dirty="0"/>
          </a:p>
        </p:txBody>
      </p:sp>
      <p:pic>
        <p:nvPicPr>
          <p:cNvPr id="28"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491880" y="4248312"/>
            <a:ext cx="107765"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Gerade Verbindung mit Pfeil 29"/>
          <p:cNvCxnSpPr/>
          <p:nvPr/>
        </p:nvCxnSpPr>
        <p:spPr>
          <a:xfrm flipV="1">
            <a:off x="1454030" y="4365104"/>
            <a:ext cx="1893834" cy="288032"/>
          </a:xfrm>
          <a:prstGeom prst="straightConnector1">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6" name="Titel 1"/>
          <p:cNvSpPr txBox="1">
            <a:spLocks/>
          </p:cNvSpPr>
          <p:nvPr/>
        </p:nvSpPr>
        <p:spPr>
          <a:xfrm>
            <a:off x="3137729" y="4842392"/>
            <a:ext cx="5555481"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Transfer of force into specimen ?</a:t>
            </a:r>
            <a:endParaRPr lang="en-US" sz="2400" dirty="0"/>
          </a:p>
        </p:txBody>
      </p:sp>
      <p:pic>
        <p:nvPicPr>
          <p:cNvPr id="37"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885730" y="4968392"/>
            <a:ext cx="107765"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67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500"/>
                                        <p:tgtEl>
                                          <p:spTgt spid="409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par>
                                <p:cTn id="45" presetID="22" presetClass="entr" presetSubtype="8"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par>
                                <p:cTn id="53" presetID="22" presetClass="entr" presetSubtype="8"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par>
                                <p:cTn id="56" presetID="22" presetClass="entr" presetSubtype="8"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500"/>
                                        <p:tgtEl>
                                          <p:spTgt spid="3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left)">
                                      <p:cBhvr>
                                        <p:cTn id="6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20" grpId="0"/>
      <p:bldP spid="22" grpId="0"/>
      <p:bldP spid="25" grpId="0"/>
      <p:bldP spid="27"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13</a:t>
            </a:fld>
            <a:endParaRPr lang="de-DE" dirty="0"/>
          </a:p>
        </p:txBody>
      </p:sp>
      <p:pic>
        <p:nvPicPr>
          <p:cNvPr id="6" name="Fire_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547664" y="44623"/>
            <a:ext cx="3816424"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 </a:t>
            </a:r>
            <a:r>
              <a:rPr lang="de-DE" sz="2400" dirty="0" smtClean="0"/>
              <a:t>T</a:t>
            </a:r>
            <a:r>
              <a:rPr lang="de-DE" dirty="0" smtClean="0"/>
              <a:t>EST </a:t>
            </a:r>
            <a:r>
              <a:rPr lang="de-DE" sz="2400" dirty="0" smtClean="0"/>
              <a:t>B</a:t>
            </a:r>
            <a:r>
              <a:rPr lang="de-DE" dirty="0" smtClean="0"/>
              <a:t>ENCH</a:t>
            </a:r>
            <a:endParaRPr lang="de-DE" sz="900" dirty="0"/>
          </a:p>
        </p:txBody>
      </p:sp>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txBox="1">
            <a:spLocks/>
          </p:cNvSpPr>
          <p:nvPr/>
        </p:nvSpPr>
        <p:spPr>
          <a:xfrm>
            <a:off x="323145" y="952776"/>
            <a:ext cx="3953044"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Conception</a:t>
            </a:r>
          </a:p>
          <a:p>
            <a:r>
              <a:rPr lang="en-US" sz="2400" dirty="0" smtClean="0"/>
              <a:t>Construction</a:t>
            </a:r>
          </a:p>
          <a:p>
            <a:r>
              <a:rPr lang="en-US" sz="2400" dirty="0" smtClean="0"/>
              <a:t>Built up</a:t>
            </a:r>
            <a:endParaRPr lang="en-US" sz="2400" dirty="0"/>
          </a:p>
        </p:txBody>
      </p:sp>
      <p:pic>
        <p:nvPicPr>
          <p:cNvPr id="14"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07984" y="1078776"/>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2123728" y="1124744"/>
            <a:ext cx="864096" cy="830997"/>
          </a:xfrm>
          <a:prstGeom prst="rect">
            <a:avLst/>
          </a:prstGeom>
          <a:noFill/>
        </p:spPr>
        <p:txBody>
          <a:bodyPr wrap="square" rtlCol="0">
            <a:spAutoFit/>
          </a:bodyPr>
          <a:lstStyle/>
          <a:p>
            <a:r>
              <a:rPr lang="de-DE" sz="4800" dirty="0" smtClean="0"/>
              <a:t>@</a:t>
            </a:r>
            <a:endParaRPr lang="de-DE" sz="1200" dirty="0"/>
          </a:p>
        </p:txBody>
      </p:sp>
      <p:pic>
        <p:nvPicPr>
          <p:cNvPr id="16" name="Picture 2" descr="C:\Users\stimme\BAM\Präsentationen\BAM_Logo_ohneText__sRGB__JP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0754" y="1294776"/>
            <a:ext cx="2400300" cy="55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0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par>
                                <p:cTn id="7" presetID="22" presetClass="entr" presetSubtype="8"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par>
                                <p:cTn id="10" presetID="22" presetClass="entr" presetSubtype="8"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14</a:t>
            </a:fld>
            <a:endParaRPr lang="de-DE" dirty="0"/>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547664" y="44623"/>
            <a:ext cx="4680520"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r>
              <a:rPr lang="de-DE" sz="2400" dirty="0" smtClean="0"/>
              <a:t> T</a:t>
            </a:r>
            <a:r>
              <a:rPr lang="de-DE" dirty="0" smtClean="0"/>
              <a:t>EST</a:t>
            </a:r>
            <a:r>
              <a:rPr lang="de-DE" sz="2400" dirty="0" smtClean="0"/>
              <a:t> S</a:t>
            </a:r>
            <a:r>
              <a:rPr lang="de-DE" dirty="0" smtClean="0"/>
              <a:t>ETUP</a:t>
            </a:r>
            <a:endParaRPr lang="de-DE" sz="500" dirty="0"/>
          </a:p>
        </p:txBody>
      </p:sp>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Fire_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57250"/>
            <a:ext cx="9144000" cy="5143500"/>
          </a:xfrm>
          <a:prstGeom prst="rect">
            <a:avLst/>
          </a:prstGeom>
        </p:spPr>
      </p:pic>
      <p:pic>
        <p:nvPicPr>
          <p:cNvPr id="13" name="Picture 2" descr="C:\Users\stimme\BAM\Präsentationen\Punktstric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30172">
            <a:off x="5282688" y="2136453"/>
            <a:ext cx="1189037" cy="762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txBox="1">
            <a:spLocks/>
          </p:cNvSpPr>
          <p:nvPr/>
        </p:nvSpPr>
        <p:spPr>
          <a:xfrm>
            <a:off x="6462334" y="1759431"/>
            <a:ext cx="277149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Upper cross-head</a:t>
            </a:r>
            <a:endParaRPr lang="en-US" sz="2400" dirty="0"/>
          </a:p>
        </p:txBody>
      </p:sp>
      <p:pic>
        <p:nvPicPr>
          <p:cNvPr id="15" name="Picture 2" descr="C:\Users\stimme\BAM\Präsentationen\Punktstric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33279">
            <a:off x="5391692" y="4642215"/>
            <a:ext cx="1189037" cy="762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p:cNvSpPr txBox="1">
            <a:spLocks/>
          </p:cNvSpPr>
          <p:nvPr/>
        </p:nvSpPr>
        <p:spPr>
          <a:xfrm>
            <a:off x="6570299" y="4554360"/>
            <a:ext cx="277149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lower cross-head</a:t>
            </a:r>
            <a:endParaRPr lang="en-US" sz="2400" dirty="0"/>
          </a:p>
        </p:txBody>
      </p:sp>
      <p:pic>
        <p:nvPicPr>
          <p:cNvPr id="17" name="Picture 2" descr="C:\Users\stimme\BAM\Präsentationen\Punktstric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080" y="3504606"/>
            <a:ext cx="1189037" cy="7620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6486797" y="3313298"/>
            <a:ext cx="277149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Guide column</a:t>
            </a:r>
            <a:endParaRPr lang="en-US" sz="2400" dirty="0"/>
          </a:p>
        </p:txBody>
      </p:sp>
      <p:pic>
        <p:nvPicPr>
          <p:cNvPr id="19" name="Picture 2" descr="C:\Users\stimme\BAM\Präsentationen\Punktstric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3382963" y="1737687"/>
            <a:ext cx="1189037" cy="76200"/>
          </a:xfrm>
          <a:prstGeom prst="rect">
            <a:avLst/>
          </a:prstGeom>
          <a:noFill/>
          <a:extLst>
            <a:ext uri="{909E8E84-426E-40DD-AFC4-6F175D3DCCD1}">
              <a14:hiddenFill xmlns:a14="http://schemas.microsoft.com/office/drawing/2010/main">
                <a:solidFill>
                  <a:srgbClr val="FFFFFF"/>
                </a:solidFill>
              </a14:hiddenFill>
            </a:ext>
          </a:extLst>
        </p:spPr>
      </p:pic>
      <p:sp>
        <p:nvSpPr>
          <p:cNvPr id="20" name="Titel 1"/>
          <p:cNvSpPr txBox="1">
            <a:spLocks/>
          </p:cNvSpPr>
          <p:nvPr/>
        </p:nvSpPr>
        <p:spPr>
          <a:xfrm>
            <a:off x="246625" y="1508279"/>
            <a:ext cx="3123787"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Upper adapter column</a:t>
            </a:r>
            <a:endParaRPr lang="en-US" sz="2400" dirty="0"/>
          </a:p>
        </p:txBody>
      </p:sp>
      <p:pic>
        <p:nvPicPr>
          <p:cNvPr id="21" name="Picture 2" descr="C:\Users\stimme\BAM\Präsentationen\Punktstric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3243842" y="5458608"/>
            <a:ext cx="1189037" cy="76200"/>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1"/>
          <p:cNvSpPr txBox="1">
            <a:spLocks/>
          </p:cNvSpPr>
          <p:nvPr/>
        </p:nvSpPr>
        <p:spPr>
          <a:xfrm>
            <a:off x="107504" y="5229200"/>
            <a:ext cx="3123787"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lower adapter column</a:t>
            </a:r>
            <a:endParaRPr lang="en-US" sz="2400" dirty="0"/>
          </a:p>
        </p:txBody>
      </p:sp>
      <p:pic>
        <p:nvPicPr>
          <p:cNvPr id="2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5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par>
                                <p:cTn id="12" presetID="22" presetClass="entr" presetSubtype="2"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500"/>
                                        <p:tgtEl>
                                          <p:spTgt spid="22"/>
                                        </p:tgtEl>
                                      </p:cBhvr>
                                    </p:animEffect>
                                  </p:childTnLst>
                                </p:cTn>
                              </p:par>
                              <p:par>
                                <p:cTn id="18" presetID="2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11"/>
                </p:tgtEl>
              </p:cMediaNode>
            </p:video>
          </p:childTnLst>
        </p:cTn>
      </p:par>
    </p:tnLst>
    <p:bldLst>
      <p:bldP spid="14" grpId="0"/>
      <p:bldP spid="14" grpId="1"/>
      <p:bldP spid="16" grpId="0"/>
      <p:bldP spid="16" grpId="1"/>
      <p:bldP spid="18" grpId="0"/>
      <p:bldP spid="18" grpId="1"/>
      <p:bldP spid="20" grpId="0"/>
      <p:bldP spid="20" grpId="1"/>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15</a:t>
            </a:fld>
            <a:endParaRPr lang="de-DE" dirty="0"/>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Fire_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57250"/>
            <a:ext cx="9144000" cy="5143500"/>
          </a:xfrm>
          <a:prstGeom prst="rect">
            <a:avLst/>
          </a:prstGeom>
        </p:spPr>
      </p:pic>
      <p:pic>
        <p:nvPicPr>
          <p:cNvPr id="4098" name="Picture 2" descr="C:\Users\stimme\BAM\Präsentationen\Punktstric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30172">
            <a:off x="5135313" y="2830116"/>
            <a:ext cx="1329386" cy="85194"/>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1"/>
          <p:cNvSpPr txBox="1">
            <a:spLocks/>
          </p:cNvSpPr>
          <p:nvPr/>
        </p:nvSpPr>
        <p:spPr>
          <a:xfrm>
            <a:off x="6372502" y="2479511"/>
            <a:ext cx="277149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Side bearing</a:t>
            </a:r>
          </a:p>
          <a:p>
            <a:r>
              <a:rPr lang="en-US" sz="2400" dirty="0" smtClean="0"/>
              <a:t>(yellow)</a:t>
            </a:r>
            <a:endParaRPr lang="en-US" sz="2400" dirty="0"/>
          </a:p>
        </p:txBody>
      </p:sp>
      <p:pic>
        <p:nvPicPr>
          <p:cNvPr id="16" name="Picture 2" descr="C:\Users\stimme\BAM\Präsentationen\Punktstrich.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730172" flipV="1">
            <a:off x="5155266" y="4216653"/>
            <a:ext cx="1289480" cy="83719"/>
          </a:xfrm>
          <a:prstGeom prst="rect">
            <a:avLst/>
          </a:prstGeom>
          <a:noFill/>
          <a:extLst>
            <a:ext uri="{909E8E84-426E-40DD-AFC4-6F175D3DCCD1}">
              <a14:hiddenFill xmlns:a14="http://schemas.microsoft.com/office/drawing/2010/main">
                <a:solidFill>
                  <a:srgbClr val="FFFFFF"/>
                </a:solidFill>
              </a14:hiddenFill>
            </a:ext>
          </a:extLst>
        </p:spPr>
      </p:pic>
      <p:sp>
        <p:nvSpPr>
          <p:cNvPr id="17" name="Titel 1"/>
          <p:cNvSpPr txBox="1">
            <a:spLocks/>
          </p:cNvSpPr>
          <p:nvPr/>
        </p:nvSpPr>
        <p:spPr>
          <a:xfrm>
            <a:off x="6372200" y="3861048"/>
            <a:ext cx="277149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Lower and upper bearing (red)</a:t>
            </a:r>
            <a:endParaRPr lang="en-US" sz="2400" dirty="0"/>
          </a:p>
        </p:txBody>
      </p:sp>
      <p:sp>
        <p:nvSpPr>
          <p:cNvPr id="21" name="Textfeld 20"/>
          <p:cNvSpPr txBox="1"/>
          <p:nvPr/>
        </p:nvSpPr>
        <p:spPr>
          <a:xfrm>
            <a:off x="1547664" y="44623"/>
            <a:ext cx="4680520"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r>
              <a:rPr lang="de-DE" sz="2400" dirty="0" smtClean="0"/>
              <a:t> T</a:t>
            </a:r>
            <a:r>
              <a:rPr lang="de-DE" dirty="0" smtClean="0"/>
              <a:t>EST</a:t>
            </a:r>
            <a:r>
              <a:rPr lang="de-DE" sz="2400" dirty="0" smtClean="0"/>
              <a:t> B</a:t>
            </a:r>
            <a:r>
              <a:rPr lang="de-DE" dirty="0" smtClean="0"/>
              <a:t>ENCH</a:t>
            </a:r>
            <a:endParaRPr lang="de-DE" sz="500" dirty="0"/>
          </a:p>
        </p:txBody>
      </p:sp>
      <p:pic>
        <p:nvPicPr>
          <p:cNvPr id="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9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nodeType="with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ipe(left)">
                                      <p:cBhvr>
                                        <p:cTn id="14" dur="500"/>
                                        <p:tgtEl>
                                          <p:spTgt spid="4098"/>
                                        </p:tgtEl>
                                      </p:cBhvr>
                                    </p:animEffect>
                                  </p:childTnLst>
                                </p:cTn>
                              </p:par>
                              <p:par>
                                <p:cTn id="15" presetID="22" presetClass="entr" presetSubtype="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098"/>
                                        </p:tgtEl>
                                      </p:cBhvr>
                                    </p:animEffect>
                                    <p:set>
                                      <p:cBhvr>
                                        <p:cTn id="28" dur="1" fill="hold">
                                          <p:stCondLst>
                                            <p:cond delay="499"/>
                                          </p:stCondLst>
                                        </p:cTn>
                                        <p:tgtEl>
                                          <p:spTgt spid="409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1"/>
                </p:tgtEl>
              </p:cMediaNode>
            </p:video>
          </p:childTnLst>
        </p:cTn>
      </p:par>
    </p:tnLst>
    <p:bldLst>
      <p:bldP spid="15" grpId="0"/>
      <p:bldP spid="15" grpId="1"/>
      <p:bldP spid="17" grpId="0"/>
      <p:bldP spid="1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16</a:t>
            </a:fld>
            <a:endParaRPr lang="de-DE" dirty="0"/>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3" name="Fire_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14" name="Textfeld 13"/>
          <p:cNvSpPr txBox="1"/>
          <p:nvPr/>
        </p:nvSpPr>
        <p:spPr>
          <a:xfrm>
            <a:off x="1547664" y="44623"/>
            <a:ext cx="4680520"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r>
              <a:rPr lang="de-DE" sz="2400" dirty="0" smtClean="0"/>
              <a:t> T</a:t>
            </a:r>
            <a:r>
              <a:rPr lang="de-DE" dirty="0" smtClean="0"/>
              <a:t>EST</a:t>
            </a:r>
            <a:r>
              <a:rPr lang="de-DE" sz="2400" dirty="0" smtClean="0"/>
              <a:t> B</a:t>
            </a:r>
            <a:r>
              <a:rPr lang="de-DE" dirty="0" smtClean="0"/>
              <a:t>ENCH</a:t>
            </a:r>
            <a:endParaRPr lang="de-DE" sz="500" dirty="0"/>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19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17</a:t>
            </a:fld>
            <a:endParaRPr lang="de-DE" dirty="0"/>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2" name="Fire_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12" name="Textfeld 11"/>
          <p:cNvSpPr txBox="1"/>
          <p:nvPr/>
        </p:nvSpPr>
        <p:spPr>
          <a:xfrm>
            <a:off x="1547664" y="44623"/>
            <a:ext cx="4680520"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r>
              <a:rPr lang="de-DE" sz="2400" dirty="0" smtClean="0"/>
              <a:t> T</a:t>
            </a:r>
            <a:r>
              <a:rPr lang="de-DE" dirty="0" smtClean="0"/>
              <a:t>EST</a:t>
            </a:r>
            <a:r>
              <a:rPr lang="de-DE" sz="2400" dirty="0" smtClean="0"/>
              <a:t> B</a:t>
            </a:r>
            <a:r>
              <a:rPr lang="de-DE" dirty="0" smtClean="0"/>
              <a:t>ENCH</a:t>
            </a:r>
            <a:endParaRPr lang="de-DE" sz="500" dirty="0"/>
          </a:p>
        </p:txBody>
      </p:sp>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4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18</a:t>
            </a:fld>
            <a:endParaRPr lang="de-DE" dirty="0"/>
          </a:p>
        </p:txBody>
      </p:sp>
      <p:pic>
        <p:nvPicPr>
          <p:cNvPr id="6" name="Fire_6.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timme\BAM\Präsentationen\BAM Fire Science 2013\Präsentation\Bilder\testbench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0160" y="510888"/>
            <a:ext cx="3942080" cy="57684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1547664" y="44623"/>
            <a:ext cx="4680520"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r>
              <a:rPr lang="de-DE" sz="2400" dirty="0" smtClean="0"/>
              <a:t> T</a:t>
            </a:r>
            <a:r>
              <a:rPr lang="de-DE" dirty="0" smtClean="0"/>
              <a:t>EST</a:t>
            </a:r>
            <a:r>
              <a:rPr lang="de-DE" sz="2400" dirty="0" smtClean="0"/>
              <a:t> B</a:t>
            </a:r>
            <a:r>
              <a:rPr lang="de-DE" dirty="0" smtClean="0"/>
              <a:t>ENCH</a:t>
            </a:r>
            <a:endParaRPr lang="de-DE" sz="500" dirty="0"/>
          </a:p>
        </p:txBody>
      </p:sp>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5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md type="call" cmd="stop">
                                      <p:cBhvr>
                                        <p:cTn id="12" dur="1">
                                          <p:stCondLst>
                                            <p:cond delay="499"/>
                                          </p:stCondLst>
                                        </p:cTn>
                                        <p:tgtEl>
                                          <p:spTgt spid="6"/>
                                        </p:tgtEl>
                                      </p:cBhvr>
                                    </p:cmd>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19</a:t>
            </a:fld>
            <a:endParaRPr lang="de-DE" dirty="0"/>
          </a:p>
        </p:txBody>
      </p:sp>
      <p:pic>
        <p:nvPicPr>
          <p:cNvPr id="7" name="firetest_1x.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1547664" y="44623"/>
            <a:ext cx="4680520"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r>
              <a:rPr lang="de-DE" sz="2400" dirty="0" smtClean="0"/>
              <a:t> T</a:t>
            </a:r>
            <a:r>
              <a:rPr lang="de-DE" dirty="0" smtClean="0"/>
              <a:t>EST</a:t>
            </a:r>
            <a:r>
              <a:rPr lang="de-DE" sz="2400" dirty="0" smtClean="0"/>
              <a:t> B</a:t>
            </a:r>
            <a:r>
              <a:rPr lang="de-DE" dirty="0" smtClean="0"/>
              <a:t>ENCH</a:t>
            </a:r>
            <a:endParaRPr lang="de-DE" sz="500" dirty="0"/>
          </a:p>
        </p:txBody>
      </p:sp>
      <p:pic>
        <p:nvPicPr>
          <p:cNvPr id="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7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287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a:t>
            </a:fld>
            <a:endParaRPr lang="de-DE"/>
          </a:p>
        </p:txBody>
      </p:sp>
      <p:pic>
        <p:nvPicPr>
          <p:cNvPr id="6" name="aircraft_burn_2x.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861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20</a:t>
            </a:fld>
            <a:endParaRPr lang="de-DE" dirty="0"/>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06" y="144105"/>
            <a:ext cx="143685" cy="2877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000"/>
            <a:ext cx="143685" cy="28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547664" y="44623"/>
            <a:ext cx="4680520" cy="461665"/>
          </a:xfrm>
          <a:prstGeom prst="rect">
            <a:avLst/>
          </a:prstGeom>
          <a:noFill/>
        </p:spPr>
        <p:txBody>
          <a:bodyPr wrap="square" rtlCol="0">
            <a:spAutoFit/>
          </a:bodyPr>
          <a:lstStyle/>
          <a:p>
            <a:r>
              <a:rPr lang="de-DE" sz="2400" dirty="0" smtClean="0"/>
              <a:t>C</a:t>
            </a:r>
            <a:r>
              <a:rPr lang="de-DE" dirty="0" smtClean="0"/>
              <a:t>ALIBRATION</a:t>
            </a:r>
            <a:r>
              <a:rPr lang="de-DE" sz="2400" dirty="0" smtClean="0"/>
              <a:t> O</a:t>
            </a:r>
            <a:r>
              <a:rPr lang="de-DE" dirty="0" smtClean="0"/>
              <a:t>F</a:t>
            </a:r>
            <a:r>
              <a:rPr lang="de-DE" sz="2400" dirty="0" smtClean="0"/>
              <a:t> B</a:t>
            </a:r>
            <a:r>
              <a:rPr lang="de-DE" dirty="0" smtClean="0"/>
              <a:t>URNER</a:t>
            </a:r>
            <a:endParaRPr lang="de-DE" sz="500" dirty="0"/>
          </a:p>
        </p:txBody>
      </p:sp>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l="5000" t="24480" r="3334" b="26172"/>
          <a:stretch>
            <a:fillRect/>
          </a:stretch>
        </p:blipFill>
        <p:spPr bwMode="auto">
          <a:xfrm>
            <a:off x="504248" y="836712"/>
            <a:ext cx="604837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
          <p:cNvSpPr txBox="1">
            <a:spLocks/>
          </p:cNvSpPr>
          <p:nvPr/>
        </p:nvSpPr>
        <p:spPr>
          <a:xfrm>
            <a:off x="6552623" y="1340768"/>
            <a:ext cx="2944016" cy="360040"/>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1400" dirty="0" smtClean="0"/>
              <a:t>source: FAA</a:t>
            </a:r>
            <a:endParaRPr lang="en-US" sz="1400" dirty="0"/>
          </a:p>
        </p:txBody>
      </p:sp>
      <p:sp>
        <p:nvSpPr>
          <p:cNvPr id="14" name="Titel 1"/>
          <p:cNvSpPr>
            <a:spLocks noGrp="1"/>
          </p:cNvSpPr>
          <p:nvPr>
            <p:ph type="title"/>
          </p:nvPr>
        </p:nvSpPr>
        <p:spPr>
          <a:xfrm>
            <a:off x="750694" y="3645024"/>
            <a:ext cx="5555481" cy="458816"/>
          </a:xfrm>
        </p:spPr>
        <p:txBody>
          <a:bodyPr>
            <a:noAutofit/>
          </a:bodyPr>
          <a:lstStyle/>
          <a:p>
            <a:r>
              <a:rPr lang="en-US" sz="2400" dirty="0" smtClean="0"/>
              <a:t>Next Generation Burner (ME 1500-1) </a:t>
            </a:r>
            <a:endParaRPr lang="en-US" sz="2400" dirty="0"/>
          </a:p>
        </p:txBody>
      </p:sp>
      <p:pic>
        <p:nvPicPr>
          <p:cNvPr id="15"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98695" y="377102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p:cNvSpPr txBox="1">
            <a:spLocks/>
          </p:cNvSpPr>
          <p:nvPr/>
        </p:nvSpPr>
        <p:spPr>
          <a:xfrm>
            <a:off x="750694" y="4365104"/>
            <a:ext cx="7997770"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In Use for international established fire tests of the FAA </a:t>
            </a:r>
          </a:p>
          <a:p>
            <a:r>
              <a:rPr lang="en-US" sz="2400" dirty="0" smtClean="0"/>
              <a:t>(FAR 25.856(b))</a:t>
            </a:r>
            <a:endParaRPr lang="en-US" sz="2400" dirty="0"/>
          </a:p>
        </p:txBody>
      </p:sp>
      <p:pic>
        <p:nvPicPr>
          <p:cNvPr id="17"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98695" y="449110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750694" y="5274440"/>
            <a:ext cx="7997770"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Simulates a post crash fire (≈ 18.2 W/cm² at 100mm distance)</a:t>
            </a:r>
            <a:endParaRPr lang="en-US" sz="2400" dirty="0"/>
          </a:p>
        </p:txBody>
      </p:sp>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98695" y="5400440"/>
            <a:ext cx="107765"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9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21</a:t>
            </a:fld>
            <a:endParaRPr lang="de-DE"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547664" y="44623"/>
            <a:ext cx="4680520" cy="461665"/>
          </a:xfrm>
          <a:prstGeom prst="rect">
            <a:avLst/>
          </a:prstGeom>
          <a:noFill/>
        </p:spPr>
        <p:txBody>
          <a:bodyPr wrap="square" rtlCol="0">
            <a:spAutoFit/>
          </a:bodyPr>
          <a:lstStyle/>
          <a:p>
            <a:r>
              <a:rPr lang="de-DE" sz="2400" dirty="0" smtClean="0"/>
              <a:t>C</a:t>
            </a:r>
            <a:r>
              <a:rPr lang="de-DE" dirty="0" smtClean="0"/>
              <a:t>ALIBRATION</a:t>
            </a:r>
            <a:r>
              <a:rPr lang="de-DE" sz="2400" dirty="0" smtClean="0"/>
              <a:t> O</a:t>
            </a:r>
            <a:r>
              <a:rPr lang="de-DE" dirty="0" smtClean="0"/>
              <a:t>F</a:t>
            </a:r>
            <a:r>
              <a:rPr lang="de-DE" sz="2400" dirty="0" smtClean="0"/>
              <a:t> B</a:t>
            </a:r>
            <a:r>
              <a:rPr lang="de-DE" dirty="0" smtClean="0"/>
              <a:t>URNER</a:t>
            </a:r>
            <a:endParaRPr lang="de-DE" sz="500" dirty="0"/>
          </a:p>
        </p:txBody>
      </p:sp>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timme\BAM\Präsentationen\Philadelphia 2013\Bilder\platte_heatflu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426" y="594656"/>
            <a:ext cx="6684368" cy="4347696"/>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a:spLocks noGrp="1"/>
          </p:cNvSpPr>
          <p:nvPr>
            <p:ph type="title"/>
          </p:nvPr>
        </p:nvSpPr>
        <p:spPr>
          <a:xfrm>
            <a:off x="756248" y="4976632"/>
            <a:ext cx="8208240" cy="458816"/>
          </a:xfrm>
        </p:spPr>
        <p:txBody>
          <a:bodyPr>
            <a:noAutofit/>
          </a:bodyPr>
          <a:lstStyle/>
          <a:p>
            <a:r>
              <a:rPr lang="en-US" sz="2400" dirty="0" smtClean="0"/>
              <a:t>Heat flux mapping with perforated non-inflammable plate </a:t>
            </a:r>
            <a:endParaRPr lang="en-US" sz="2400" dirty="0"/>
          </a:p>
        </p:txBody>
      </p:sp>
      <p:pic>
        <p:nvPicPr>
          <p:cNvPr id="14"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4249" y="5102632"/>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p:cNvSpPr txBox="1">
            <a:spLocks/>
          </p:cNvSpPr>
          <p:nvPr/>
        </p:nvSpPr>
        <p:spPr>
          <a:xfrm>
            <a:off x="764414" y="5587848"/>
            <a:ext cx="8208240"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Measurement at different positions</a:t>
            </a:r>
            <a:endParaRPr lang="en-US" sz="2400" dirty="0"/>
          </a:p>
        </p:txBody>
      </p:sp>
      <p:pic>
        <p:nvPicPr>
          <p:cNvPr id="17"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2415" y="5713848"/>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84406" y="144105"/>
            <a:ext cx="143685" cy="2877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5"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63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22</a:t>
            </a:fld>
            <a:endParaRPr lang="de-DE"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547664" y="44623"/>
            <a:ext cx="4680520" cy="461665"/>
          </a:xfrm>
          <a:prstGeom prst="rect">
            <a:avLst/>
          </a:prstGeom>
          <a:noFill/>
        </p:spPr>
        <p:txBody>
          <a:bodyPr wrap="square" rtlCol="0">
            <a:spAutoFit/>
          </a:bodyPr>
          <a:lstStyle/>
          <a:p>
            <a:r>
              <a:rPr lang="de-DE" sz="2400" dirty="0" smtClean="0"/>
              <a:t>C</a:t>
            </a:r>
            <a:r>
              <a:rPr lang="de-DE" dirty="0" smtClean="0"/>
              <a:t>ALIBRATION</a:t>
            </a:r>
            <a:r>
              <a:rPr lang="de-DE" sz="2400" dirty="0" smtClean="0"/>
              <a:t> O</a:t>
            </a:r>
            <a:r>
              <a:rPr lang="de-DE" dirty="0" smtClean="0"/>
              <a:t>F</a:t>
            </a:r>
            <a:r>
              <a:rPr lang="de-DE" sz="2400" dirty="0" smtClean="0"/>
              <a:t> B</a:t>
            </a:r>
            <a:r>
              <a:rPr lang="de-DE" dirty="0" smtClean="0"/>
              <a:t>URNER</a:t>
            </a:r>
            <a:endParaRPr lang="de-DE" sz="500" dirty="0"/>
          </a:p>
        </p:txBody>
      </p:sp>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a:spLocks noGrp="1"/>
          </p:cNvSpPr>
          <p:nvPr>
            <p:ph type="title"/>
          </p:nvPr>
        </p:nvSpPr>
        <p:spPr>
          <a:xfrm>
            <a:off x="750694" y="1169984"/>
            <a:ext cx="8069778" cy="458816"/>
          </a:xfrm>
        </p:spPr>
        <p:txBody>
          <a:bodyPr>
            <a:noAutofit/>
          </a:bodyPr>
          <a:lstStyle/>
          <a:p>
            <a:r>
              <a:rPr lang="en-US" sz="2400" dirty="0" smtClean="0"/>
              <a:t>Procedure according FAA Burner Calibration Guidelines </a:t>
            </a:r>
            <a:endParaRPr lang="en-US" sz="2400" dirty="0"/>
          </a:p>
        </p:txBody>
      </p:sp>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98695" y="129598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txBox="1">
            <a:spLocks/>
          </p:cNvSpPr>
          <p:nvPr/>
        </p:nvSpPr>
        <p:spPr>
          <a:xfrm>
            <a:off x="1080092" y="1916832"/>
            <a:ext cx="806977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Warm up 120s</a:t>
            </a:r>
            <a:endParaRPr lang="en-US" sz="2400" dirty="0"/>
          </a:p>
        </p:txBody>
      </p:sp>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28093" y="2042832"/>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p:cNvSpPr txBox="1">
            <a:spLocks/>
          </p:cNvSpPr>
          <p:nvPr/>
        </p:nvSpPr>
        <p:spPr>
          <a:xfrm>
            <a:off x="1074222" y="2420888"/>
            <a:ext cx="806977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Stabilization of colorimeter 60s</a:t>
            </a:r>
            <a:endParaRPr lang="en-US" sz="2400" dirty="0"/>
          </a:p>
        </p:txBody>
      </p:sp>
      <p:pic>
        <p:nvPicPr>
          <p:cNvPr id="1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22223" y="2546888"/>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1080092" y="2970184"/>
            <a:ext cx="806977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Data uptake 30s</a:t>
            </a:r>
            <a:endParaRPr lang="en-US" sz="2400" dirty="0"/>
          </a:p>
        </p:txBody>
      </p:sp>
      <p:pic>
        <p:nvPicPr>
          <p:cNvPr id="19"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28093" y="309618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0" name="Titel 1"/>
          <p:cNvSpPr txBox="1">
            <a:spLocks/>
          </p:cNvSpPr>
          <p:nvPr/>
        </p:nvSpPr>
        <p:spPr>
          <a:xfrm>
            <a:off x="1074222" y="3645024"/>
            <a:ext cx="806977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Average heat flux ≈ 18.2 W/cm²</a:t>
            </a:r>
            <a:endParaRPr lang="en-US" sz="2400" dirty="0"/>
          </a:p>
        </p:txBody>
      </p:sp>
      <p:pic>
        <p:nvPicPr>
          <p:cNvPr id="21"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22223" y="3771024"/>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84406" y="144105"/>
            <a:ext cx="143685" cy="2877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5"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23</a:t>
            </a:fld>
            <a:endParaRPr lang="de-DE"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547664" y="44623"/>
            <a:ext cx="4680520" cy="461665"/>
          </a:xfrm>
          <a:prstGeom prst="rect">
            <a:avLst/>
          </a:prstGeom>
          <a:noFill/>
        </p:spPr>
        <p:txBody>
          <a:bodyPr wrap="square" rtlCol="0">
            <a:spAutoFit/>
          </a:bodyPr>
          <a:lstStyle/>
          <a:p>
            <a:r>
              <a:rPr lang="de-DE" sz="2400" dirty="0" smtClean="0"/>
              <a:t>C</a:t>
            </a:r>
            <a:r>
              <a:rPr lang="de-DE" dirty="0" smtClean="0"/>
              <a:t>ALIBRATION</a:t>
            </a:r>
            <a:r>
              <a:rPr lang="de-DE" sz="2400" dirty="0" smtClean="0"/>
              <a:t> O</a:t>
            </a:r>
            <a:r>
              <a:rPr lang="de-DE" dirty="0" smtClean="0"/>
              <a:t>F</a:t>
            </a:r>
            <a:r>
              <a:rPr lang="de-DE" sz="2400" dirty="0" smtClean="0"/>
              <a:t> B</a:t>
            </a:r>
            <a:r>
              <a:rPr lang="de-DE" dirty="0" smtClean="0"/>
              <a:t>URNER</a:t>
            </a:r>
            <a:endParaRPr lang="de-DE" sz="500" dirty="0"/>
          </a:p>
        </p:txBody>
      </p:sp>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stimme\BAM\Präsentationen\Philadelphia 2013\Bilder\heatflux_tei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66" y="692696"/>
            <a:ext cx="5180014" cy="5715463"/>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5512119" y="1268760"/>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Warm up 120s</a:t>
            </a:r>
            <a:endParaRPr lang="en-US" sz="2400" dirty="0"/>
          </a:p>
        </p:txBody>
      </p:sp>
      <p:sp>
        <p:nvSpPr>
          <p:cNvPr id="20" name="Titel 1"/>
          <p:cNvSpPr txBox="1">
            <a:spLocks/>
          </p:cNvSpPr>
          <p:nvPr/>
        </p:nvSpPr>
        <p:spPr>
          <a:xfrm>
            <a:off x="5512118" y="1879976"/>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After 60s no constant heat flux</a:t>
            </a:r>
            <a:endParaRPr lang="en-US" sz="2400" dirty="0"/>
          </a:p>
        </p:txBody>
      </p:sp>
      <p:pic>
        <p:nvPicPr>
          <p:cNvPr id="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64088" y="1390168"/>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64088" y="2001384"/>
            <a:ext cx="107765"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Gerade Verbindung 13"/>
          <p:cNvCxnSpPr/>
          <p:nvPr/>
        </p:nvCxnSpPr>
        <p:spPr>
          <a:xfrm>
            <a:off x="3240000" y="1268760"/>
            <a:ext cx="0" cy="201622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6" name="Picture 5" descr="C:\Users\stimme\BAM\Präsentationen\Philadelphia 2013\Bilder\elliptical_con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3298680"/>
            <a:ext cx="3678075" cy="2450517"/>
          </a:xfrm>
          <a:prstGeom prst="rect">
            <a:avLst/>
          </a:prstGeom>
          <a:noFill/>
          <a:extLst>
            <a:ext uri="{909E8E84-426E-40DD-AFC4-6F175D3DCCD1}">
              <a14:hiddenFill xmlns:a14="http://schemas.microsoft.com/office/drawing/2010/main">
                <a:solidFill>
                  <a:srgbClr val="FFFFFF"/>
                </a:solidFill>
              </a14:hiddenFill>
            </a:ext>
          </a:extLst>
        </p:spPr>
      </p:pic>
      <p:sp>
        <p:nvSpPr>
          <p:cNvPr id="27" name="Titel 1"/>
          <p:cNvSpPr txBox="1">
            <a:spLocks/>
          </p:cNvSpPr>
          <p:nvPr/>
        </p:nvSpPr>
        <p:spPr>
          <a:xfrm>
            <a:off x="5512117" y="2862176"/>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Elliptical cone</a:t>
            </a:r>
            <a:endParaRPr lang="en-US" sz="2400" dirty="0"/>
          </a:p>
        </p:txBody>
      </p:sp>
      <p:pic>
        <p:nvPicPr>
          <p:cNvPr id="28"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64087" y="2983584"/>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4406" y="144105"/>
            <a:ext cx="143685" cy="2877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5"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3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8"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24</a:t>
            </a:fld>
            <a:endParaRPr lang="de-DE"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547664" y="44623"/>
            <a:ext cx="4680520" cy="461665"/>
          </a:xfrm>
          <a:prstGeom prst="rect">
            <a:avLst/>
          </a:prstGeom>
          <a:noFill/>
        </p:spPr>
        <p:txBody>
          <a:bodyPr wrap="square" rtlCol="0">
            <a:spAutoFit/>
          </a:bodyPr>
          <a:lstStyle/>
          <a:p>
            <a:r>
              <a:rPr lang="de-DE" sz="2400" dirty="0" smtClean="0"/>
              <a:t>C</a:t>
            </a:r>
            <a:r>
              <a:rPr lang="de-DE" dirty="0" smtClean="0"/>
              <a:t>ALIBRATION</a:t>
            </a:r>
            <a:r>
              <a:rPr lang="de-DE" sz="2400" dirty="0" smtClean="0"/>
              <a:t> O</a:t>
            </a:r>
            <a:r>
              <a:rPr lang="de-DE" dirty="0" smtClean="0"/>
              <a:t>F</a:t>
            </a:r>
            <a:r>
              <a:rPr lang="de-DE" sz="2400" dirty="0" smtClean="0"/>
              <a:t> B</a:t>
            </a:r>
            <a:r>
              <a:rPr lang="de-DE" dirty="0" smtClean="0"/>
              <a:t>URNER</a:t>
            </a:r>
            <a:endParaRPr lang="de-DE" sz="500" dirty="0"/>
          </a:p>
        </p:txBody>
      </p:sp>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txBox="1">
            <a:spLocks/>
          </p:cNvSpPr>
          <p:nvPr/>
        </p:nvSpPr>
        <p:spPr>
          <a:xfrm>
            <a:off x="5512119" y="1458016"/>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Round cone</a:t>
            </a:r>
            <a:endParaRPr lang="en-US" sz="2400" dirty="0"/>
          </a:p>
        </p:txBody>
      </p:sp>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64088" y="1579424"/>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stimme\BAM\Präsentationen\Philadelphia 2013\Bilder\round_con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900" t="18143" r="21266" b="15384"/>
          <a:stretch/>
        </p:blipFill>
        <p:spPr bwMode="auto">
          <a:xfrm>
            <a:off x="5512119" y="1844824"/>
            <a:ext cx="2588274" cy="22824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2066" y="693335"/>
            <a:ext cx="5180014" cy="5714184"/>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5512118" y="4127310"/>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Better behavior after stabilization</a:t>
            </a:r>
            <a:endParaRPr lang="en-US" sz="2400" dirty="0"/>
          </a:p>
        </p:txBody>
      </p:sp>
      <p:pic>
        <p:nvPicPr>
          <p:cNvPr id="2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64087" y="4248718"/>
            <a:ext cx="107765"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erade Verbindung 20"/>
          <p:cNvCxnSpPr/>
          <p:nvPr/>
        </p:nvCxnSpPr>
        <p:spPr>
          <a:xfrm>
            <a:off x="3240000" y="1484784"/>
            <a:ext cx="0" cy="201622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itel 1"/>
          <p:cNvSpPr txBox="1">
            <a:spLocks/>
          </p:cNvSpPr>
          <p:nvPr/>
        </p:nvSpPr>
        <p:spPr>
          <a:xfrm>
            <a:off x="5512117" y="5013176"/>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Higher gradient in vertical heat flux distribution</a:t>
            </a:r>
            <a:endParaRPr lang="en-US" sz="2400" dirty="0"/>
          </a:p>
        </p:txBody>
      </p:sp>
      <p:pic>
        <p:nvPicPr>
          <p:cNvPr id="2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64086" y="5134584"/>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4406" y="144105"/>
            <a:ext cx="143685" cy="2877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5" cy="288000"/>
          </a:xfrm>
          <a:prstGeom prst="rect">
            <a:avLst/>
          </a:prstGeom>
          <a:noFill/>
          <a:extLst>
            <a:ext uri="{909E8E84-426E-40DD-AFC4-6F175D3DCCD1}">
              <a14:hiddenFill xmlns:a14="http://schemas.microsoft.com/office/drawing/2010/main">
                <a:solidFill>
                  <a:srgbClr val="FFFFFF"/>
                </a:solidFill>
              </a14:hiddenFill>
            </a:ext>
          </a:extLst>
        </p:spPr>
      </p:pic>
      <p:sp>
        <p:nvSpPr>
          <p:cNvPr id="26" name="Titel 1"/>
          <p:cNvSpPr txBox="1">
            <a:spLocks/>
          </p:cNvSpPr>
          <p:nvPr/>
        </p:nvSpPr>
        <p:spPr>
          <a:xfrm>
            <a:off x="5512119" y="953960"/>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Reduction of Fuel/Air</a:t>
            </a:r>
            <a:endParaRPr lang="en-US" sz="2400" dirty="0"/>
          </a:p>
        </p:txBody>
      </p:sp>
      <p:pic>
        <p:nvPicPr>
          <p:cNvPr id="2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64088" y="1075368"/>
            <a:ext cx="107765"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50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par>
                                <p:cTn id="45" presetID="22" presetClass="entr" presetSubtype="8"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2"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25</a:t>
            </a:fld>
            <a:endParaRPr lang="de-DE"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547664" y="44623"/>
            <a:ext cx="4680520" cy="461665"/>
          </a:xfrm>
          <a:prstGeom prst="rect">
            <a:avLst/>
          </a:prstGeom>
          <a:noFill/>
        </p:spPr>
        <p:txBody>
          <a:bodyPr wrap="square" rtlCol="0">
            <a:spAutoFit/>
          </a:bodyPr>
          <a:lstStyle/>
          <a:p>
            <a:r>
              <a:rPr lang="de-DE" sz="2400" dirty="0" smtClean="0"/>
              <a:t>C</a:t>
            </a:r>
            <a:r>
              <a:rPr lang="de-DE" dirty="0" smtClean="0"/>
              <a:t>ALIBRATION</a:t>
            </a:r>
            <a:r>
              <a:rPr lang="de-DE" sz="2400" dirty="0" smtClean="0"/>
              <a:t> O</a:t>
            </a:r>
            <a:r>
              <a:rPr lang="de-DE" dirty="0" smtClean="0"/>
              <a:t>F</a:t>
            </a:r>
            <a:r>
              <a:rPr lang="de-DE" sz="2400" dirty="0" smtClean="0"/>
              <a:t> B</a:t>
            </a:r>
            <a:r>
              <a:rPr lang="de-DE" dirty="0" smtClean="0"/>
              <a:t>URNER</a:t>
            </a:r>
            <a:endParaRPr lang="de-DE" sz="500" dirty="0"/>
          </a:p>
        </p:txBody>
      </p:sp>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stimme\BAM\Airbus Projekt Corinna\Versuche\HeatFlux_Calibration\Cal\Auswertung HeatFlux Andreas\Heatflux_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808" y="1268760"/>
            <a:ext cx="5406880" cy="396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timme\BAM\Airbus Projekt Corinna\Versuche\HeatFlux_Calibration\Cal\Auswertung HeatFlux Andreas\Heatflux_Andreas_1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67" r="16010"/>
          <a:stretch/>
        </p:blipFill>
        <p:spPr bwMode="auto">
          <a:xfrm>
            <a:off x="4960931" y="1279390"/>
            <a:ext cx="4075566" cy="3957686"/>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txBox="1">
            <a:spLocks/>
          </p:cNvSpPr>
          <p:nvPr/>
        </p:nvSpPr>
        <p:spPr>
          <a:xfrm>
            <a:off x="1623687" y="737936"/>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Round cone</a:t>
            </a:r>
            <a:endParaRPr lang="en-US" sz="2400" dirty="0"/>
          </a:p>
        </p:txBody>
      </p:sp>
      <p:pic>
        <p:nvPicPr>
          <p:cNvPr id="15"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75656" y="85934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p:cNvSpPr txBox="1">
            <a:spLocks/>
          </p:cNvSpPr>
          <p:nvPr/>
        </p:nvSpPr>
        <p:spPr>
          <a:xfrm>
            <a:off x="6088183" y="782336"/>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Elliptical cone</a:t>
            </a:r>
            <a:endParaRPr lang="en-US" sz="2400" dirty="0"/>
          </a:p>
        </p:txBody>
      </p:sp>
      <p:pic>
        <p:nvPicPr>
          <p:cNvPr id="17"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940152" y="903744"/>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4406" y="144105"/>
            <a:ext cx="143685" cy="2877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5"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465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26</a:t>
            </a:fld>
            <a:endParaRPr lang="de-DE"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547664" y="44623"/>
            <a:ext cx="4680520" cy="461665"/>
          </a:xfrm>
          <a:prstGeom prst="rect">
            <a:avLst/>
          </a:prstGeom>
          <a:noFill/>
        </p:spPr>
        <p:txBody>
          <a:bodyPr wrap="square" rtlCol="0">
            <a:spAutoFit/>
          </a:bodyPr>
          <a:lstStyle/>
          <a:p>
            <a:r>
              <a:rPr lang="de-DE" sz="2400" dirty="0" smtClean="0"/>
              <a:t>C</a:t>
            </a:r>
            <a:r>
              <a:rPr lang="de-DE" dirty="0" smtClean="0"/>
              <a:t>ALIBRATION</a:t>
            </a:r>
            <a:r>
              <a:rPr lang="de-DE" sz="2400" dirty="0" smtClean="0"/>
              <a:t> O</a:t>
            </a:r>
            <a:r>
              <a:rPr lang="de-DE" dirty="0" smtClean="0"/>
              <a:t>F</a:t>
            </a:r>
            <a:r>
              <a:rPr lang="de-DE" sz="2400" dirty="0" smtClean="0"/>
              <a:t> B</a:t>
            </a:r>
            <a:r>
              <a:rPr lang="de-DE" dirty="0" smtClean="0"/>
              <a:t>URNER</a:t>
            </a:r>
            <a:endParaRPr lang="de-DE" sz="500" dirty="0"/>
          </a:p>
        </p:txBody>
      </p:sp>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86621" y="1268760"/>
            <a:ext cx="5406506" cy="396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898" r="16116"/>
          <a:stretch/>
        </p:blipFill>
        <p:spPr bwMode="auto">
          <a:xfrm>
            <a:off x="4946400" y="1278000"/>
            <a:ext cx="4087369" cy="39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txBox="1">
            <a:spLocks/>
          </p:cNvSpPr>
          <p:nvPr/>
        </p:nvSpPr>
        <p:spPr>
          <a:xfrm>
            <a:off x="1623687" y="737936"/>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Round cone</a:t>
            </a:r>
            <a:endParaRPr lang="en-US" sz="2400" dirty="0"/>
          </a:p>
        </p:txBody>
      </p:sp>
      <p:pic>
        <p:nvPicPr>
          <p:cNvPr id="15"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75656" y="85934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p:cNvSpPr txBox="1">
            <a:spLocks/>
          </p:cNvSpPr>
          <p:nvPr/>
        </p:nvSpPr>
        <p:spPr>
          <a:xfrm>
            <a:off x="6088183" y="782336"/>
            <a:ext cx="3236345"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Elliptical cone</a:t>
            </a:r>
            <a:endParaRPr lang="en-US" sz="2400" dirty="0"/>
          </a:p>
        </p:txBody>
      </p:sp>
      <p:pic>
        <p:nvPicPr>
          <p:cNvPr id="17"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940152" y="90374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1623687" y="2754160"/>
            <a:ext cx="7268793"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improves the stabilization of the heat flux</a:t>
            </a:r>
            <a:endParaRPr lang="en-US" sz="2400" dirty="0"/>
          </a:p>
        </p:txBody>
      </p:sp>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75656" y="2875568"/>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4406" y="144105"/>
            <a:ext cx="143685" cy="2877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5" cy="288000"/>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1"/>
          <p:cNvSpPr txBox="1">
            <a:spLocks/>
          </p:cNvSpPr>
          <p:nvPr/>
        </p:nvSpPr>
        <p:spPr>
          <a:xfrm>
            <a:off x="548183" y="4338336"/>
            <a:ext cx="8204897"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Influence of round cone not clearly detectable</a:t>
            </a:r>
            <a:endParaRPr lang="en-US" sz="2400" dirty="0"/>
          </a:p>
        </p:txBody>
      </p:sp>
      <p:pic>
        <p:nvPicPr>
          <p:cNvPr id="23"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00152" y="445974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4" name="Titel 1"/>
          <p:cNvSpPr txBox="1">
            <a:spLocks/>
          </p:cNvSpPr>
          <p:nvPr/>
        </p:nvSpPr>
        <p:spPr>
          <a:xfrm>
            <a:off x="548183" y="1628800"/>
            <a:ext cx="8204897"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Reduction in air/fuel pressure:</a:t>
            </a:r>
            <a:endParaRPr lang="en-US" sz="2400" dirty="0"/>
          </a:p>
        </p:txBody>
      </p:sp>
      <p:pic>
        <p:nvPicPr>
          <p:cNvPr id="25"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00152" y="1750208"/>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6" name="Titel 1"/>
          <p:cNvSpPr txBox="1">
            <a:spLocks/>
          </p:cNvSpPr>
          <p:nvPr/>
        </p:nvSpPr>
        <p:spPr>
          <a:xfrm>
            <a:off x="1623686" y="2204864"/>
            <a:ext cx="8204897"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reduces the maximum heat flux </a:t>
            </a:r>
            <a:endParaRPr lang="en-US" sz="2400" dirty="0"/>
          </a:p>
        </p:txBody>
      </p:sp>
      <p:pic>
        <p:nvPicPr>
          <p:cNvPr id="27"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75655" y="2326272"/>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8" name="Titel 1"/>
          <p:cNvSpPr txBox="1">
            <a:spLocks/>
          </p:cNvSpPr>
          <p:nvPr/>
        </p:nvSpPr>
        <p:spPr>
          <a:xfrm>
            <a:off x="1623685" y="3365376"/>
            <a:ext cx="8204897"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reduces vertical heat spread </a:t>
            </a:r>
            <a:endParaRPr lang="en-US" sz="2400" dirty="0"/>
          </a:p>
        </p:txBody>
      </p:sp>
      <p:pic>
        <p:nvPicPr>
          <p:cNvPr id="29"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75654" y="3486784"/>
            <a:ext cx="107765"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52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099"/>
                                        </p:tgtEl>
                                      </p:cBhvr>
                                    </p:animEffect>
                                    <p:set>
                                      <p:cBhvr>
                                        <p:cTn id="10" dur="1" fill="hold">
                                          <p:stCondLst>
                                            <p:cond delay="499"/>
                                          </p:stCondLst>
                                        </p:cTn>
                                        <p:tgtEl>
                                          <p:spTgt spid="409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2" grpId="0"/>
      <p:bldP spid="24" grpId="0"/>
      <p:bldP spid="26"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27</a:t>
            </a:fld>
            <a:endParaRPr lang="de-DE"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547664" y="44623"/>
            <a:ext cx="3816424" cy="461665"/>
          </a:xfrm>
          <a:prstGeom prst="rect">
            <a:avLst/>
          </a:prstGeom>
          <a:noFill/>
        </p:spPr>
        <p:txBody>
          <a:bodyPr wrap="square" rtlCol="0">
            <a:spAutoFit/>
          </a:bodyPr>
          <a:lstStyle/>
          <a:p>
            <a:r>
              <a:rPr lang="de-DE" sz="2400" dirty="0" smtClean="0"/>
              <a:t>F</a:t>
            </a:r>
            <a:r>
              <a:rPr lang="de-DE" dirty="0" smtClean="0"/>
              <a:t>IRE</a:t>
            </a:r>
            <a:r>
              <a:rPr lang="de-DE" sz="2400" dirty="0" smtClean="0"/>
              <a:t> T</a:t>
            </a:r>
            <a:r>
              <a:rPr lang="de-DE" dirty="0" smtClean="0"/>
              <a:t>ESTING</a:t>
            </a:r>
            <a:r>
              <a:rPr lang="de-DE" sz="2400" dirty="0" smtClean="0"/>
              <a:t> R</a:t>
            </a:r>
            <a:r>
              <a:rPr lang="de-DE" dirty="0" smtClean="0"/>
              <a:t>ESULTS</a:t>
            </a:r>
            <a:endParaRPr lang="de-DE" sz="700" dirty="0"/>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a:spLocks noGrp="1"/>
          </p:cNvSpPr>
          <p:nvPr>
            <p:ph type="title"/>
          </p:nvPr>
        </p:nvSpPr>
        <p:spPr>
          <a:xfrm>
            <a:off x="936406" y="1052736"/>
            <a:ext cx="7239748" cy="458816"/>
          </a:xfrm>
        </p:spPr>
        <p:txBody>
          <a:bodyPr>
            <a:noAutofit/>
          </a:bodyPr>
          <a:lstStyle/>
          <a:p>
            <a:r>
              <a:rPr lang="en-US" sz="2400" dirty="0" smtClean="0"/>
              <a:t>Several tests with carbon sandwich composites (20 mm)  </a:t>
            </a:r>
            <a:endParaRPr lang="en-US" sz="2400" dirty="0"/>
          </a:p>
        </p:txBody>
      </p:sp>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1178736"/>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txBox="1">
            <a:spLocks/>
          </p:cNvSpPr>
          <p:nvPr/>
        </p:nvSpPr>
        <p:spPr>
          <a:xfrm>
            <a:off x="936406" y="4266328"/>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Detection of failure load in a cold test</a:t>
            </a:r>
            <a:endParaRPr lang="en-US" sz="2400" dirty="0"/>
          </a:p>
        </p:txBody>
      </p:sp>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4392328"/>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timme\BAM\Präsentationen\BAM Fire Science 2013\Präsentation\Bilder\carbon_sandwich.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5000" contrast="10000"/>
                    </a14:imgEffect>
                  </a14:imgLayer>
                </a14:imgProps>
              </a:ext>
              <a:ext uri="{28A0092B-C50C-407E-A947-70E740481C1C}">
                <a14:useLocalDpi xmlns:a14="http://schemas.microsoft.com/office/drawing/2010/main" val="0"/>
              </a:ext>
            </a:extLst>
          </a:blip>
          <a:srcRect/>
          <a:stretch>
            <a:fillRect/>
          </a:stretch>
        </p:blipFill>
        <p:spPr bwMode="auto">
          <a:xfrm>
            <a:off x="1547664" y="1484784"/>
            <a:ext cx="4032447" cy="26367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stimme\BAM\Präsentationen\Punktstrich.png"/>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15515">
            <a:off x="5065574" y="2701265"/>
            <a:ext cx="1308562" cy="83859"/>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6372200" y="2636912"/>
            <a:ext cx="277149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Carbon layers</a:t>
            </a:r>
            <a:endParaRPr lang="en-US" sz="2400" dirty="0"/>
          </a:p>
        </p:txBody>
      </p:sp>
      <p:pic>
        <p:nvPicPr>
          <p:cNvPr id="20" name="Picture 2" descr="C:\Users\stimme\BAM\Präsentationen\Punktstrich.png"/>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123650">
            <a:off x="5046111" y="2958020"/>
            <a:ext cx="1329386" cy="851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stimme\BAM\Präsentationen\Punktstrich.png"/>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72017">
            <a:off x="3904155" y="3532233"/>
            <a:ext cx="1329386" cy="85194"/>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1"/>
          <p:cNvSpPr txBox="1">
            <a:spLocks/>
          </p:cNvSpPr>
          <p:nvPr/>
        </p:nvSpPr>
        <p:spPr>
          <a:xfrm>
            <a:off x="5220072" y="3402232"/>
            <a:ext cx="277149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PMI Core</a:t>
            </a:r>
            <a:endParaRPr lang="en-US" sz="2400" dirty="0"/>
          </a:p>
        </p:txBody>
      </p:sp>
      <p:sp>
        <p:nvSpPr>
          <p:cNvPr id="23" name="Titel 1"/>
          <p:cNvSpPr txBox="1">
            <a:spLocks/>
          </p:cNvSpPr>
          <p:nvPr/>
        </p:nvSpPr>
        <p:spPr>
          <a:xfrm>
            <a:off x="936406" y="4877544"/>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Failure load -&gt; 394 </a:t>
            </a:r>
            <a:r>
              <a:rPr lang="en-US" sz="2400" dirty="0" err="1" smtClean="0"/>
              <a:t>kN</a:t>
            </a:r>
            <a:r>
              <a:rPr lang="en-US" sz="2400" dirty="0" smtClean="0"/>
              <a:t> </a:t>
            </a:r>
            <a:endParaRPr lang="en-US" sz="2400" dirty="0"/>
          </a:p>
        </p:txBody>
      </p:sp>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5003544"/>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1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28</a:t>
            </a:fld>
            <a:endParaRPr lang="de-DE"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97" t="8696" r="10648" b="3969"/>
          <a:stretch/>
        </p:blipFill>
        <p:spPr bwMode="auto">
          <a:xfrm>
            <a:off x="1080092" y="1427568"/>
            <a:ext cx="6536860" cy="480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547664" y="44623"/>
            <a:ext cx="3816424" cy="461665"/>
          </a:xfrm>
          <a:prstGeom prst="rect">
            <a:avLst/>
          </a:prstGeom>
          <a:noFill/>
        </p:spPr>
        <p:txBody>
          <a:bodyPr wrap="square" rtlCol="0">
            <a:spAutoFit/>
          </a:bodyPr>
          <a:lstStyle/>
          <a:p>
            <a:r>
              <a:rPr lang="de-DE" sz="2400" dirty="0" smtClean="0"/>
              <a:t>F</a:t>
            </a:r>
            <a:r>
              <a:rPr lang="de-DE" dirty="0" smtClean="0"/>
              <a:t>IRE</a:t>
            </a:r>
            <a:r>
              <a:rPr lang="de-DE" sz="2400" dirty="0" smtClean="0"/>
              <a:t> T</a:t>
            </a:r>
            <a:r>
              <a:rPr lang="de-DE" dirty="0" smtClean="0"/>
              <a:t>ESTING</a:t>
            </a:r>
            <a:r>
              <a:rPr lang="de-DE" sz="2400" dirty="0" smtClean="0"/>
              <a:t> R</a:t>
            </a:r>
            <a:r>
              <a:rPr lang="de-DE" dirty="0" smtClean="0"/>
              <a:t>ESULTS</a:t>
            </a:r>
            <a:endParaRPr lang="de-DE" sz="700" dirty="0"/>
          </a:p>
        </p:txBody>
      </p:sp>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a:spLocks noGrp="1"/>
          </p:cNvSpPr>
          <p:nvPr>
            <p:ph type="title"/>
          </p:nvPr>
        </p:nvSpPr>
        <p:spPr>
          <a:xfrm>
            <a:off x="936406" y="809944"/>
            <a:ext cx="7239748" cy="458816"/>
          </a:xfrm>
        </p:spPr>
        <p:txBody>
          <a:bodyPr>
            <a:noAutofit/>
          </a:bodyPr>
          <a:lstStyle/>
          <a:p>
            <a:r>
              <a:rPr lang="en-US" sz="2400" dirty="0" smtClean="0"/>
              <a:t>Fire test with different compressive loads</a:t>
            </a:r>
            <a:endParaRPr lang="en-US" sz="2400" dirty="0"/>
          </a:p>
        </p:txBody>
      </p:sp>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84406" y="935944"/>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5392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6" descr="C:\Dokumente und Einstellungen\ahoerold\Desktop\Page 24_b.jpg"/>
          <p:cNvPicPr>
            <a:picLocks noChangeAspect="1" noChangeArrowheads="1"/>
          </p:cNvPicPr>
          <p:nvPr/>
        </p:nvPicPr>
        <p:blipFill rotWithShape="1">
          <a:blip r:embed="rId3">
            <a:extLst>
              <a:ext uri="{28A0092B-C50C-407E-A947-70E740481C1C}">
                <a14:useLocalDpi xmlns:a14="http://schemas.microsoft.com/office/drawing/2010/main" val="0"/>
              </a:ext>
            </a:extLst>
          </a:blip>
          <a:srcRect l="3222" t="5246" r="4890" b="3709"/>
          <a:stretch/>
        </p:blipFill>
        <p:spPr bwMode="auto">
          <a:xfrm>
            <a:off x="432458" y="2611390"/>
            <a:ext cx="8171990" cy="35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29</a:t>
            </a:fld>
            <a:endParaRPr lang="de-DE" dirty="0"/>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547664" y="44623"/>
            <a:ext cx="3816424" cy="461665"/>
          </a:xfrm>
          <a:prstGeom prst="rect">
            <a:avLst/>
          </a:prstGeom>
          <a:noFill/>
        </p:spPr>
        <p:txBody>
          <a:bodyPr wrap="square" rtlCol="0">
            <a:spAutoFit/>
          </a:bodyPr>
          <a:lstStyle/>
          <a:p>
            <a:r>
              <a:rPr lang="de-DE" sz="2400" dirty="0" smtClean="0"/>
              <a:t>F</a:t>
            </a:r>
            <a:r>
              <a:rPr lang="de-DE" dirty="0" smtClean="0"/>
              <a:t>IRE</a:t>
            </a:r>
            <a:r>
              <a:rPr lang="de-DE" sz="2400" dirty="0" smtClean="0"/>
              <a:t> T</a:t>
            </a:r>
            <a:r>
              <a:rPr lang="de-DE" dirty="0" smtClean="0"/>
              <a:t>ESTING</a:t>
            </a:r>
            <a:r>
              <a:rPr lang="de-DE" sz="2400" dirty="0" smtClean="0"/>
              <a:t> R</a:t>
            </a:r>
            <a:r>
              <a:rPr lang="de-DE" dirty="0" smtClean="0"/>
              <a:t>ESULTS</a:t>
            </a:r>
            <a:endParaRPr lang="de-DE" sz="700" dirty="0"/>
          </a:p>
        </p:txBody>
      </p:sp>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a:spLocks noGrp="1"/>
          </p:cNvSpPr>
          <p:nvPr>
            <p:ph type="title"/>
          </p:nvPr>
        </p:nvSpPr>
        <p:spPr>
          <a:xfrm>
            <a:off x="936406" y="809944"/>
            <a:ext cx="7239748" cy="458816"/>
          </a:xfrm>
        </p:spPr>
        <p:txBody>
          <a:bodyPr>
            <a:noAutofit/>
          </a:bodyPr>
          <a:lstStyle/>
          <a:p>
            <a:r>
              <a:rPr lang="en-US" sz="2400" dirty="0" smtClean="0"/>
              <a:t>Intumescent coatings at 20% failure load</a:t>
            </a:r>
            <a:endParaRPr lang="en-US" sz="2400" dirty="0"/>
          </a:p>
        </p:txBody>
      </p:sp>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84406" y="935944"/>
            <a:ext cx="107765" cy="21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elle 13"/>
          <p:cNvGraphicFramePr>
            <a:graphicFrameLocks noGrp="1"/>
          </p:cNvGraphicFramePr>
          <p:nvPr>
            <p:extLst>
              <p:ext uri="{D42A27DB-BD31-4B8C-83A1-F6EECF244321}">
                <p14:modId xmlns:p14="http://schemas.microsoft.com/office/powerpoint/2010/main" val="2947469221"/>
              </p:ext>
            </p:extLst>
          </p:nvPr>
        </p:nvGraphicFramePr>
        <p:xfrm>
          <a:off x="2700213" y="1412776"/>
          <a:ext cx="6264275" cy="1728785"/>
        </p:xfrm>
        <a:graphic>
          <a:graphicData uri="http://schemas.openxmlformats.org/drawingml/2006/table">
            <a:tbl>
              <a:tblPr firstRow="1" bandRow="1">
                <a:tableStyleId>{9D7B26C5-4107-4FEC-AEDC-1716B250A1EF}</a:tableStyleId>
              </a:tblPr>
              <a:tblGrid>
                <a:gridCol w="2015719"/>
                <a:gridCol w="1152151"/>
                <a:gridCol w="1008132"/>
                <a:gridCol w="720094"/>
                <a:gridCol w="1368179"/>
              </a:tblGrid>
              <a:tr h="345757">
                <a:tc>
                  <a:txBody>
                    <a:bodyPr/>
                    <a:lstStyle/>
                    <a:p>
                      <a:pPr algn="ctr"/>
                      <a:r>
                        <a:rPr lang="en-US" sz="1400" noProof="0" dirty="0" smtClean="0"/>
                        <a:t>Material</a:t>
                      </a:r>
                      <a:endParaRPr lang="en-US" sz="1400" noProof="0" dirty="0">
                        <a:solidFill>
                          <a:schemeClr val="tx1"/>
                        </a:solidFill>
                      </a:endParaRPr>
                    </a:p>
                  </a:txBody>
                  <a:tcPr marL="91451" marR="91451" marT="45736" marB="45736"/>
                </a:tc>
                <a:tc>
                  <a:txBody>
                    <a:bodyPr/>
                    <a:lstStyle/>
                    <a:p>
                      <a:pPr algn="ctr"/>
                      <a:r>
                        <a:rPr lang="en-US" sz="1400" noProof="0" dirty="0" smtClean="0"/>
                        <a:t>Coating</a:t>
                      </a:r>
                      <a:r>
                        <a:rPr lang="en-US" sz="1400" baseline="0" noProof="0" dirty="0" smtClean="0"/>
                        <a:t> </a:t>
                      </a:r>
                      <a:endParaRPr lang="en-US" sz="1400" noProof="0" dirty="0">
                        <a:solidFill>
                          <a:schemeClr val="tx1"/>
                        </a:solidFill>
                      </a:endParaRPr>
                    </a:p>
                  </a:txBody>
                  <a:tcPr marL="91451" marR="91451" marT="45736" marB="45736"/>
                </a:tc>
                <a:tc>
                  <a:txBody>
                    <a:bodyPr/>
                    <a:lstStyle/>
                    <a:p>
                      <a:pPr algn="ctr"/>
                      <a:r>
                        <a:rPr lang="en-US" sz="1400" noProof="0" dirty="0" smtClean="0"/>
                        <a:t>Average</a:t>
                      </a:r>
                      <a:endParaRPr lang="en-US" sz="1400" b="1" noProof="0" dirty="0">
                        <a:solidFill>
                          <a:schemeClr val="tx1"/>
                        </a:solidFill>
                      </a:endParaRPr>
                    </a:p>
                  </a:txBody>
                  <a:tcPr marL="91451" marR="91451" marT="45736" marB="45736"/>
                </a:tc>
                <a:tc>
                  <a:txBody>
                    <a:bodyPr/>
                    <a:lstStyle/>
                    <a:p>
                      <a:pPr algn="ctr"/>
                      <a:r>
                        <a:rPr lang="en-US" sz="1400" noProof="0" dirty="0" smtClean="0"/>
                        <a:t>Error</a:t>
                      </a:r>
                      <a:endParaRPr lang="en-US" sz="1400" b="1" noProof="0" dirty="0">
                        <a:solidFill>
                          <a:schemeClr val="tx1"/>
                        </a:solidFill>
                      </a:endParaRPr>
                    </a:p>
                  </a:txBody>
                  <a:tcPr marL="91451" marR="91451" marT="45736" marB="45736"/>
                </a:tc>
                <a:tc>
                  <a:txBody>
                    <a:bodyPr/>
                    <a:lstStyle/>
                    <a:p>
                      <a:pPr algn="ctr"/>
                      <a:r>
                        <a:rPr lang="en-US" sz="1400" noProof="0" dirty="0" smtClean="0"/>
                        <a:t>Improvement</a:t>
                      </a:r>
                      <a:endParaRPr lang="en-US" sz="1400" b="1" noProof="0" dirty="0">
                        <a:solidFill>
                          <a:schemeClr val="tx1"/>
                        </a:solidFill>
                      </a:endParaRPr>
                    </a:p>
                  </a:txBody>
                  <a:tcPr marL="91451" marR="91451" marT="45736" marB="45736"/>
                </a:tc>
              </a:tr>
              <a:tr h="345757">
                <a:tc>
                  <a:txBody>
                    <a:bodyPr/>
                    <a:lstStyle/>
                    <a:p>
                      <a:pPr algn="ctr"/>
                      <a:r>
                        <a:rPr lang="en-US" sz="1400" u="none" strike="noStrike" noProof="0" dirty="0" smtClean="0"/>
                        <a:t>Carbon-FRP</a:t>
                      </a:r>
                      <a:r>
                        <a:rPr lang="en-US" sz="1400" u="none" strike="noStrike" baseline="0" noProof="0" dirty="0" smtClean="0"/>
                        <a:t> </a:t>
                      </a:r>
                      <a:r>
                        <a:rPr lang="en-US" sz="1400" u="none" strike="noStrike" noProof="0" dirty="0" smtClean="0"/>
                        <a:t>Sandwich</a:t>
                      </a:r>
                      <a:endParaRPr lang="en-US" sz="1400" b="1" noProof="0" dirty="0"/>
                    </a:p>
                  </a:txBody>
                  <a:tcPr marL="91451" marR="91451" marT="45736" marB="45736"/>
                </a:tc>
                <a:tc>
                  <a:txBody>
                    <a:bodyPr/>
                    <a:lstStyle/>
                    <a:p>
                      <a:pPr algn="ctr"/>
                      <a:r>
                        <a:rPr lang="en-US" sz="1400" noProof="0" dirty="0" smtClean="0"/>
                        <a:t>0 mm</a:t>
                      </a:r>
                      <a:endParaRPr lang="en-US" sz="1400" b="0" noProof="0" dirty="0"/>
                    </a:p>
                  </a:txBody>
                  <a:tcPr marL="91451" marR="91451" marT="45736" marB="45736"/>
                </a:tc>
                <a:tc>
                  <a:txBody>
                    <a:bodyPr/>
                    <a:lstStyle/>
                    <a:p>
                      <a:pPr algn="ctr"/>
                      <a:r>
                        <a:rPr lang="en-US" sz="1400" noProof="0" dirty="0" smtClean="0"/>
                        <a:t>19 s</a:t>
                      </a:r>
                    </a:p>
                  </a:txBody>
                  <a:tcPr marL="91451" marR="91451" marT="45736" marB="45736"/>
                </a:tc>
                <a:tc>
                  <a:txBody>
                    <a:bodyPr/>
                    <a:lstStyle/>
                    <a:p>
                      <a:pPr algn="ctr"/>
                      <a:r>
                        <a:rPr lang="en-US" sz="1400" noProof="0" dirty="0" smtClean="0"/>
                        <a:t>6.5</a:t>
                      </a:r>
                      <a:r>
                        <a:rPr lang="en-US" sz="1400" baseline="0" noProof="0" dirty="0" smtClean="0"/>
                        <a:t> s</a:t>
                      </a:r>
                      <a:endParaRPr lang="en-US" sz="1400" noProof="0" dirty="0"/>
                    </a:p>
                  </a:txBody>
                  <a:tcPr marL="91451" marR="91451" marT="45736" marB="45736"/>
                </a:tc>
                <a:tc>
                  <a:txBody>
                    <a:bodyPr/>
                    <a:lstStyle/>
                    <a:p>
                      <a:pPr algn="ctr"/>
                      <a:endParaRPr lang="en-US" sz="1400" noProof="0" dirty="0"/>
                    </a:p>
                  </a:txBody>
                  <a:tcPr marL="91451" marR="91451" marT="45736" marB="45736"/>
                </a:tc>
              </a:tr>
              <a:tr h="345757">
                <a:tc>
                  <a:txBody>
                    <a:bodyPr/>
                    <a:lstStyle/>
                    <a:p>
                      <a:pPr algn="ctr" fontAlgn="b"/>
                      <a:r>
                        <a:rPr lang="en-US" sz="1400" u="none" strike="noStrike" noProof="0" dirty="0" err="1" smtClean="0"/>
                        <a:t>Clariant</a:t>
                      </a:r>
                      <a:r>
                        <a:rPr lang="en-US" sz="1400" u="none" strike="noStrike" noProof="0" dirty="0" smtClean="0"/>
                        <a:t> </a:t>
                      </a:r>
                      <a:r>
                        <a:rPr lang="en-US" sz="1400" u="none" strike="noStrike" noProof="0" dirty="0" err="1" smtClean="0"/>
                        <a:t>Gelcoat</a:t>
                      </a:r>
                      <a:r>
                        <a:rPr lang="en-US" sz="1400" u="none" strike="noStrike" noProof="0" dirty="0" smtClean="0"/>
                        <a:t> 1/740</a:t>
                      </a:r>
                      <a:endParaRPr lang="en-US" sz="1400" b="1" i="0" u="none" strike="noStrike" noProof="0" dirty="0">
                        <a:solidFill>
                          <a:srgbClr val="33CC33"/>
                        </a:solidFill>
                        <a:latin typeface="Calibri"/>
                      </a:endParaRPr>
                    </a:p>
                  </a:txBody>
                  <a:tcPr marL="91451" marR="91451" marT="45736" marB="45736"/>
                </a:tc>
                <a:tc>
                  <a:txBody>
                    <a:bodyPr/>
                    <a:lstStyle/>
                    <a:p>
                      <a:pPr algn="ctr" fontAlgn="b"/>
                      <a:r>
                        <a:rPr lang="en-US" sz="1400" u="none" strike="noStrike" noProof="0" dirty="0" smtClean="0"/>
                        <a:t>1.4 mm</a:t>
                      </a:r>
                      <a:endParaRPr lang="en-US" sz="1400" b="0" i="0" u="none" strike="noStrike" noProof="0" dirty="0" smtClean="0">
                        <a:solidFill>
                          <a:srgbClr val="33CC33"/>
                        </a:solidFill>
                        <a:latin typeface="Calibri"/>
                      </a:endParaRPr>
                    </a:p>
                  </a:txBody>
                  <a:tcPr marL="91451" marR="91451" marT="45736" marB="45736"/>
                </a:tc>
                <a:tc>
                  <a:txBody>
                    <a:bodyPr/>
                    <a:lstStyle/>
                    <a:p>
                      <a:pPr algn="ctr"/>
                      <a:r>
                        <a:rPr lang="en-US" sz="1400" noProof="0" dirty="0" smtClean="0"/>
                        <a:t>49 s</a:t>
                      </a:r>
                      <a:endParaRPr lang="en-US" sz="1400" noProof="0" dirty="0"/>
                    </a:p>
                  </a:txBody>
                  <a:tcPr marL="91451" marR="91451" marT="45736" marB="45736"/>
                </a:tc>
                <a:tc>
                  <a:txBody>
                    <a:bodyPr/>
                    <a:lstStyle/>
                    <a:p>
                      <a:pPr algn="ctr"/>
                      <a:r>
                        <a:rPr lang="en-US" sz="1400" noProof="0" dirty="0" smtClean="0"/>
                        <a:t>10 s</a:t>
                      </a:r>
                      <a:endParaRPr lang="en-US" sz="1400" noProof="0" dirty="0"/>
                    </a:p>
                  </a:txBody>
                  <a:tcPr marL="91451" marR="91451" marT="45736" marB="45736"/>
                </a:tc>
                <a:tc>
                  <a:txBody>
                    <a:bodyPr/>
                    <a:lstStyle/>
                    <a:p>
                      <a:pPr algn="ctr"/>
                      <a:r>
                        <a:rPr lang="en-US" sz="1400" noProof="0" dirty="0" smtClean="0"/>
                        <a:t>+ 150%</a:t>
                      </a:r>
                      <a:endParaRPr lang="en-US" sz="1400" noProof="0" dirty="0"/>
                    </a:p>
                  </a:txBody>
                  <a:tcPr marL="91451" marR="91451" marT="45736" marB="45736"/>
                </a:tc>
              </a:tr>
              <a:tr h="3457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noProof="0" dirty="0" err="1" smtClean="0"/>
                        <a:t>Clariant</a:t>
                      </a:r>
                      <a:r>
                        <a:rPr lang="en-US" sz="1400" u="none" strike="noStrike" noProof="0" dirty="0" smtClean="0"/>
                        <a:t> </a:t>
                      </a:r>
                      <a:r>
                        <a:rPr lang="en-US" sz="1400" u="none" strike="noStrike" noProof="0" dirty="0" err="1" smtClean="0"/>
                        <a:t>Gelcoat</a:t>
                      </a:r>
                      <a:r>
                        <a:rPr lang="en-US" sz="1400" u="none" strike="noStrike" noProof="0" dirty="0" smtClean="0"/>
                        <a:t> 1/750</a:t>
                      </a:r>
                      <a:endParaRPr lang="en-US" sz="1400" b="1" i="0" u="none" strike="noStrike" noProof="0" dirty="0" smtClean="0">
                        <a:solidFill>
                          <a:srgbClr val="0000FF"/>
                        </a:solidFill>
                        <a:latin typeface="Calibri"/>
                      </a:endParaRPr>
                    </a:p>
                  </a:txBody>
                  <a:tcPr marL="91451" marR="91451" marT="45736" marB="4573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noProof="0" dirty="0" smtClean="0"/>
                        <a:t>1.4 mm</a:t>
                      </a:r>
                      <a:endParaRPr lang="en-US" sz="1400" b="0" i="0" u="none" strike="noStrike" noProof="0" dirty="0" smtClean="0">
                        <a:solidFill>
                          <a:srgbClr val="0000FF"/>
                        </a:solidFill>
                        <a:latin typeface="Calibri"/>
                      </a:endParaRPr>
                    </a:p>
                  </a:txBody>
                  <a:tcPr marL="91451" marR="91451" marT="45736" marB="45736"/>
                </a:tc>
                <a:tc>
                  <a:txBody>
                    <a:bodyPr/>
                    <a:lstStyle/>
                    <a:p>
                      <a:pPr algn="ctr"/>
                      <a:r>
                        <a:rPr lang="en-US" sz="1400" noProof="0" smtClean="0"/>
                        <a:t>37 s</a:t>
                      </a:r>
                      <a:endParaRPr lang="en-US" sz="1400" noProof="0"/>
                    </a:p>
                  </a:txBody>
                  <a:tcPr marL="91451" marR="91451" marT="45736" marB="45736"/>
                </a:tc>
                <a:tc>
                  <a:txBody>
                    <a:bodyPr/>
                    <a:lstStyle/>
                    <a:p>
                      <a:pPr algn="ctr"/>
                      <a:r>
                        <a:rPr lang="en-US" sz="1400" noProof="0" dirty="0" smtClean="0"/>
                        <a:t>3 s</a:t>
                      </a:r>
                      <a:endParaRPr lang="en-US" sz="1400" noProof="0" dirty="0"/>
                    </a:p>
                  </a:txBody>
                  <a:tcPr marL="91451" marR="91451" marT="45736" marB="45736"/>
                </a:tc>
                <a:tc>
                  <a:txBody>
                    <a:bodyPr/>
                    <a:lstStyle/>
                    <a:p>
                      <a:pPr algn="ctr"/>
                      <a:r>
                        <a:rPr lang="en-US" sz="1400" noProof="0" dirty="0" smtClean="0"/>
                        <a:t>+ 95 %</a:t>
                      </a:r>
                    </a:p>
                  </a:txBody>
                  <a:tcPr marL="91451" marR="91451" marT="45736" marB="45736"/>
                </a:tc>
              </a:tr>
              <a:tr h="3457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noProof="0" dirty="0" err="1" smtClean="0"/>
                        <a:t>Fraunhofer</a:t>
                      </a:r>
                      <a:r>
                        <a:rPr lang="en-US" sz="1400" u="none" strike="noStrike" noProof="0" dirty="0" smtClean="0"/>
                        <a:t> ICT Coating</a:t>
                      </a:r>
                      <a:endParaRPr lang="en-US" sz="1400" b="1" noProof="0" dirty="0"/>
                    </a:p>
                  </a:txBody>
                  <a:tcPr marL="91451" marR="91451" marT="45736" marB="4573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noProof="0" dirty="0" smtClean="0"/>
                        <a:t>0.8 mm</a:t>
                      </a:r>
                      <a:endParaRPr lang="en-US" sz="1400" b="0" noProof="0" dirty="0">
                        <a:solidFill>
                          <a:srgbClr val="800000"/>
                        </a:solidFill>
                      </a:endParaRPr>
                    </a:p>
                  </a:txBody>
                  <a:tcPr marL="91451" marR="91451" marT="45736" marB="45736"/>
                </a:tc>
                <a:tc>
                  <a:txBody>
                    <a:bodyPr/>
                    <a:lstStyle/>
                    <a:p>
                      <a:pPr algn="ctr"/>
                      <a:r>
                        <a:rPr lang="en-US" sz="1400" noProof="0" dirty="0" smtClean="0"/>
                        <a:t>84 s</a:t>
                      </a:r>
                      <a:endParaRPr lang="en-US" sz="1400" noProof="0" dirty="0"/>
                    </a:p>
                  </a:txBody>
                  <a:tcPr marL="91451" marR="91451" marT="45736" marB="45736"/>
                </a:tc>
                <a:tc>
                  <a:txBody>
                    <a:bodyPr/>
                    <a:lstStyle/>
                    <a:p>
                      <a:pPr algn="ctr"/>
                      <a:r>
                        <a:rPr lang="en-US" sz="1400" noProof="0" dirty="0" smtClean="0"/>
                        <a:t>26 s</a:t>
                      </a:r>
                      <a:endParaRPr lang="en-US" sz="1400" noProof="0" dirty="0"/>
                    </a:p>
                  </a:txBody>
                  <a:tcPr marL="91451" marR="91451" marT="45736" marB="45736"/>
                </a:tc>
                <a:tc>
                  <a:txBody>
                    <a:bodyPr/>
                    <a:lstStyle/>
                    <a:p>
                      <a:pPr algn="ctr"/>
                      <a:r>
                        <a:rPr lang="en-US" sz="1400" noProof="0" dirty="0" smtClean="0"/>
                        <a:t>+ 342 %</a:t>
                      </a:r>
                      <a:endParaRPr lang="en-US" sz="1400" noProof="0" dirty="0"/>
                    </a:p>
                  </a:txBody>
                  <a:tcPr marL="91451" marR="91451" marT="45736" marB="45736"/>
                </a:tc>
              </a:tr>
            </a:tbl>
          </a:graphicData>
        </a:graphic>
      </p:graphicFrame>
      <p:sp>
        <p:nvSpPr>
          <p:cNvPr id="2" name="Rad 1"/>
          <p:cNvSpPr/>
          <p:nvPr/>
        </p:nvSpPr>
        <p:spPr>
          <a:xfrm>
            <a:off x="3275856" y="3429000"/>
            <a:ext cx="540060" cy="504056"/>
          </a:xfrm>
          <a:prstGeom prst="donut">
            <a:avLst>
              <a:gd name="adj" fmla="val 13949"/>
            </a:avLst>
          </a:prstGeom>
          <a:solidFill>
            <a:srgbClr val="0D0DFF"/>
          </a:solidFill>
          <a:ln w="19050">
            <a:solidFill>
              <a:srgbClr val="00C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Rad 15"/>
          <p:cNvSpPr/>
          <p:nvPr/>
        </p:nvSpPr>
        <p:spPr>
          <a:xfrm>
            <a:off x="4355976" y="3501008"/>
            <a:ext cx="540060" cy="504056"/>
          </a:xfrm>
          <a:prstGeom prst="donut">
            <a:avLst>
              <a:gd name="adj" fmla="val 13949"/>
            </a:avLst>
          </a:prstGeom>
          <a:solidFill>
            <a:schemeClr val="accent6">
              <a:lumMod val="50000"/>
            </a:schemeClr>
          </a:solidFill>
          <a:ln w="19050">
            <a:solidFill>
              <a:srgbClr val="00C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7"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8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3</a:t>
            </a:fld>
            <a:endParaRPr lang="de-DE"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p:cNvSpPr>
            <a:spLocks noGrp="1"/>
          </p:cNvSpPr>
          <p:nvPr>
            <p:ph type="title"/>
          </p:nvPr>
        </p:nvSpPr>
        <p:spPr>
          <a:xfrm>
            <a:off x="936406" y="1241992"/>
            <a:ext cx="7239748" cy="458816"/>
          </a:xfrm>
        </p:spPr>
        <p:txBody>
          <a:bodyPr>
            <a:noAutofit/>
          </a:bodyPr>
          <a:lstStyle/>
          <a:p>
            <a:r>
              <a:rPr lang="en-US" sz="2400" dirty="0"/>
              <a:t>S</a:t>
            </a:r>
            <a:r>
              <a:rPr lang="en-US" sz="2400" dirty="0" smtClean="0"/>
              <a:t>tart of evacuation	1:31 min</a:t>
            </a:r>
            <a:endParaRPr lang="en-US" sz="2400" dirty="0"/>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406" y="1367992"/>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txBox="1">
            <a:spLocks/>
          </p:cNvSpPr>
          <p:nvPr/>
        </p:nvSpPr>
        <p:spPr>
          <a:xfrm>
            <a:off x="936406" y="1853208"/>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a:t>E</a:t>
            </a:r>
            <a:r>
              <a:rPr lang="en-US" sz="2400" dirty="0" smtClean="0"/>
              <a:t>nd of evacuation	3:27 min</a:t>
            </a:r>
            <a:endParaRPr lang="en-US" sz="2400" dirty="0"/>
          </a:p>
        </p:txBody>
      </p:sp>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406" y="1979208"/>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5" name="Geschweifte Klammer rechts 14"/>
          <p:cNvSpPr/>
          <p:nvPr/>
        </p:nvSpPr>
        <p:spPr>
          <a:xfrm>
            <a:off x="5076056" y="1268760"/>
            <a:ext cx="144016" cy="115212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Titel 1"/>
          <p:cNvSpPr txBox="1">
            <a:spLocks/>
          </p:cNvSpPr>
          <p:nvPr/>
        </p:nvSpPr>
        <p:spPr>
          <a:xfrm>
            <a:off x="5364088" y="1615416"/>
            <a:ext cx="2812066"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1:56min</a:t>
            </a:r>
            <a:endParaRPr lang="en-US" sz="2400" dirty="0"/>
          </a:p>
        </p:txBody>
      </p:sp>
      <p:sp>
        <p:nvSpPr>
          <p:cNvPr id="17" name="Textfeld 16"/>
          <p:cNvSpPr txBox="1"/>
          <p:nvPr/>
        </p:nvSpPr>
        <p:spPr>
          <a:xfrm>
            <a:off x="1547664" y="44623"/>
            <a:ext cx="3816424" cy="461665"/>
          </a:xfrm>
          <a:prstGeom prst="rect">
            <a:avLst/>
          </a:prstGeom>
          <a:noFill/>
        </p:spPr>
        <p:txBody>
          <a:bodyPr wrap="square" rtlCol="0">
            <a:spAutoFit/>
          </a:bodyPr>
          <a:lstStyle/>
          <a:p>
            <a:r>
              <a:rPr lang="de-DE" sz="2400" dirty="0" smtClean="0"/>
              <a:t>S</a:t>
            </a:r>
            <a:r>
              <a:rPr lang="de-DE" dirty="0" smtClean="0"/>
              <a:t>TRUCTURAL</a:t>
            </a:r>
            <a:r>
              <a:rPr lang="de-DE" sz="2400" dirty="0" smtClean="0"/>
              <a:t> I</a:t>
            </a:r>
            <a:r>
              <a:rPr lang="de-DE" dirty="0" smtClean="0"/>
              <a:t>NTEGRITY</a:t>
            </a:r>
            <a:endParaRPr lang="de-DE" sz="1050" dirty="0"/>
          </a:p>
        </p:txBody>
      </p:sp>
      <p:sp>
        <p:nvSpPr>
          <p:cNvPr id="18" name="Titel 1"/>
          <p:cNvSpPr txBox="1">
            <a:spLocks/>
          </p:cNvSpPr>
          <p:nvPr/>
        </p:nvSpPr>
        <p:spPr>
          <a:xfrm>
            <a:off x="935545" y="3474240"/>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Collapse of fuselage	5:33 min </a:t>
            </a:r>
            <a:endParaRPr lang="en-US" sz="2400" dirty="0"/>
          </a:p>
        </p:txBody>
      </p:sp>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3545" y="3600240"/>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timme\BAM\Präsentationen\BAM Fire Science 2013\Präsentation\Bilder\collap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2696061"/>
            <a:ext cx="3368554" cy="1569295"/>
          </a:xfrm>
          <a:prstGeom prst="rect">
            <a:avLst/>
          </a:prstGeom>
          <a:noFill/>
          <a:extLst>
            <a:ext uri="{909E8E84-426E-40DD-AFC4-6F175D3DCCD1}">
              <a14:hiddenFill xmlns:a14="http://schemas.microsoft.com/office/drawing/2010/main">
                <a:solidFill>
                  <a:srgbClr val="FFFFFF"/>
                </a:solidFill>
              </a14:hiddenFill>
            </a:ext>
          </a:extLst>
        </p:spPr>
      </p:pic>
      <p:sp>
        <p:nvSpPr>
          <p:cNvPr id="23" name="Titel 1"/>
          <p:cNvSpPr txBox="1">
            <a:spLocks/>
          </p:cNvSpPr>
          <p:nvPr/>
        </p:nvSpPr>
        <p:spPr>
          <a:xfrm>
            <a:off x="935545" y="2924944"/>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Fully developed fire	1:00 min </a:t>
            </a:r>
            <a:endParaRPr lang="en-US" sz="2400" dirty="0"/>
          </a:p>
        </p:txBody>
      </p:sp>
      <p:pic>
        <p:nvPicPr>
          <p:cNvPr id="2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3545" y="305094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7" name="Titel 1"/>
          <p:cNvSpPr txBox="1">
            <a:spLocks/>
          </p:cNvSpPr>
          <p:nvPr/>
        </p:nvSpPr>
        <p:spPr>
          <a:xfrm>
            <a:off x="5652120" y="4287060"/>
            <a:ext cx="2944016" cy="360040"/>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1400" dirty="0" smtClean="0"/>
              <a:t>source: youtube.com (HANA SAN327)</a:t>
            </a:r>
            <a:endParaRPr lang="en-US" sz="1400" dirty="0"/>
          </a:p>
        </p:txBody>
      </p:sp>
      <p:sp>
        <p:nvSpPr>
          <p:cNvPr id="22" name="Titel 1"/>
          <p:cNvSpPr txBox="1">
            <a:spLocks/>
          </p:cNvSpPr>
          <p:nvPr/>
        </p:nvSpPr>
        <p:spPr>
          <a:xfrm>
            <a:off x="935545" y="4216496"/>
            <a:ext cx="4068503"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Structural integrity	4:33 min </a:t>
            </a:r>
            <a:endParaRPr lang="en-US" sz="2400" dirty="0"/>
          </a:p>
        </p:txBody>
      </p:sp>
      <p:pic>
        <p:nvPicPr>
          <p:cNvPr id="25"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3545" y="4342496"/>
            <a:ext cx="107765"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504249" y="4077072"/>
            <a:ext cx="44997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12"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432406" y="1196752"/>
            <a:ext cx="6515858" cy="136815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432406" y="3529348"/>
            <a:ext cx="4643650" cy="68714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0315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22" presetClass="entr" presetSubtype="8"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par>
                                <p:cTn id="50" presetID="22" presetClass="entr" presetSubtype="8"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p:bldP spid="18" grpId="0"/>
      <p:bldP spid="23" grpId="0"/>
      <p:bldP spid="27" grpId="0"/>
      <p:bldP spid="22" grpId="0"/>
      <p:bldP spid="2"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30</a:t>
            </a:fld>
            <a:endParaRPr lang="de-DE"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547664" y="44623"/>
            <a:ext cx="3816424" cy="461665"/>
          </a:xfrm>
          <a:prstGeom prst="rect">
            <a:avLst/>
          </a:prstGeom>
          <a:noFill/>
        </p:spPr>
        <p:txBody>
          <a:bodyPr wrap="square" rtlCol="0">
            <a:spAutoFit/>
          </a:bodyPr>
          <a:lstStyle/>
          <a:p>
            <a:r>
              <a:rPr lang="de-DE" sz="2400" dirty="0" smtClean="0"/>
              <a:t>F</a:t>
            </a:r>
            <a:r>
              <a:rPr lang="de-DE" dirty="0" smtClean="0"/>
              <a:t>IRE</a:t>
            </a:r>
            <a:r>
              <a:rPr lang="de-DE" sz="2400" dirty="0" smtClean="0"/>
              <a:t> T</a:t>
            </a:r>
            <a:r>
              <a:rPr lang="de-DE" dirty="0" smtClean="0"/>
              <a:t>ESTING</a:t>
            </a:r>
            <a:r>
              <a:rPr lang="de-DE" sz="2400" dirty="0" smtClean="0"/>
              <a:t> R</a:t>
            </a:r>
            <a:r>
              <a:rPr lang="de-DE" dirty="0" smtClean="0"/>
              <a:t>ESULTS</a:t>
            </a:r>
            <a:endParaRPr lang="de-DE" sz="700" dirty="0"/>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a:spLocks noGrp="1"/>
          </p:cNvSpPr>
          <p:nvPr>
            <p:ph type="title"/>
          </p:nvPr>
        </p:nvSpPr>
        <p:spPr>
          <a:xfrm>
            <a:off x="936406" y="692696"/>
            <a:ext cx="7239748" cy="458816"/>
          </a:xfrm>
        </p:spPr>
        <p:txBody>
          <a:bodyPr>
            <a:noAutofit/>
          </a:bodyPr>
          <a:lstStyle/>
          <a:p>
            <a:r>
              <a:rPr lang="en-US" sz="2400" dirty="0" err="1" smtClean="0"/>
              <a:t>Fraunhofer</a:t>
            </a:r>
            <a:r>
              <a:rPr lang="en-US" sz="2400" dirty="0" smtClean="0"/>
              <a:t> ICT Coating</a:t>
            </a:r>
            <a:endParaRPr lang="en-US" sz="2400" dirty="0"/>
          </a:p>
        </p:txBody>
      </p:sp>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818696"/>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Dokumente und Einstellungen\ahoerold\Desktop\PAge 27.jpg"/>
          <p:cNvPicPr>
            <a:picLocks noChangeAspect="1" noChangeArrowheads="1"/>
          </p:cNvPicPr>
          <p:nvPr/>
        </p:nvPicPr>
        <p:blipFill rotWithShape="1">
          <a:blip r:embed="rId6">
            <a:extLst>
              <a:ext uri="{28A0092B-C50C-407E-A947-70E740481C1C}">
                <a14:useLocalDpi xmlns:a14="http://schemas.microsoft.com/office/drawing/2010/main" val="0"/>
              </a:ext>
            </a:extLst>
          </a:blip>
          <a:srcRect l="4910" t="7882" r="10296" b="2936"/>
          <a:stretch/>
        </p:blipFill>
        <p:spPr bwMode="auto">
          <a:xfrm>
            <a:off x="211604" y="1124744"/>
            <a:ext cx="5194097"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p:cNvSpPr txBox="1">
            <a:spLocks/>
          </p:cNvSpPr>
          <p:nvPr/>
        </p:nvSpPr>
        <p:spPr>
          <a:xfrm>
            <a:off x="936406" y="4941168"/>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Time to Failure: 57sec (180%)</a:t>
            </a:r>
            <a:endParaRPr lang="en-US" sz="2400" dirty="0"/>
          </a:p>
        </p:txBody>
      </p:sp>
      <p:pic>
        <p:nvPicPr>
          <p:cNvPr id="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5067168"/>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936406" y="5391200"/>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Immediately self extinguishing after burner turn off</a:t>
            </a:r>
            <a:endParaRPr lang="en-US" sz="2400" dirty="0"/>
          </a:p>
        </p:txBody>
      </p:sp>
      <p:pic>
        <p:nvPicPr>
          <p:cNvPr id="2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5517200"/>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Dokumente und Einstellungen\ahoerold\Eigene Dateien\Präsentationen\Präsentation Lüdersburg\Bilder\ICT\PICT4255_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717017" y="1699807"/>
            <a:ext cx="4606510"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9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31</a:t>
            </a:fld>
            <a:endParaRPr lang="de-DE" dirty="0"/>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547664" y="44623"/>
            <a:ext cx="3816424" cy="461665"/>
          </a:xfrm>
          <a:prstGeom prst="rect">
            <a:avLst/>
          </a:prstGeom>
          <a:noFill/>
        </p:spPr>
        <p:txBody>
          <a:bodyPr wrap="square" rtlCol="0">
            <a:spAutoFit/>
          </a:bodyPr>
          <a:lstStyle/>
          <a:p>
            <a:r>
              <a:rPr lang="de-DE" sz="2400" dirty="0" smtClean="0"/>
              <a:t>F</a:t>
            </a:r>
            <a:r>
              <a:rPr lang="de-DE" dirty="0" smtClean="0"/>
              <a:t>IRE</a:t>
            </a:r>
            <a:r>
              <a:rPr lang="de-DE" sz="2400" dirty="0" smtClean="0"/>
              <a:t> T</a:t>
            </a:r>
            <a:r>
              <a:rPr lang="de-DE" dirty="0" smtClean="0"/>
              <a:t>ESTING</a:t>
            </a:r>
            <a:r>
              <a:rPr lang="de-DE" sz="2400" dirty="0" smtClean="0"/>
              <a:t> R</a:t>
            </a:r>
            <a:r>
              <a:rPr lang="de-DE" dirty="0" smtClean="0"/>
              <a:t>ESULTS</a:t>
            </a:r>
            <a:endParaRPr lang="de-DE" sz="700" dirty="0"/>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p:cNvSpPr>
            <a:spLocks noGrp="1"/>
          </p:cNvSpPr>
          <p:nvPr>
            <p:ph type="title"/>
          </p:nvPr>
        </p:nvSpPr>
        <p:spPr>
          <a:xfrm>
            <a:off x="791552" y="620688"/>
            <a:ext cx="7239748" cy="458816"/>
          </a:xfrm>
        </p:spPr>
        <p:txBody>
          <a:bodyPr>
            <a:noAutofit/>
          </a:bodyPr>
          <a:lstStyle/>
          <a:p>
            <a:r>
              <a:rPr lang="en-US" sz="2400" dirty="0" smtClean="0"/>
              <a:t>Influence of core materials – Fire test</a:t>
            </a:r>
            <a:endParaRPr lang="en-US" sz="2400" dirty="0"/>
          </a:p>
        </p:txBody>
      </p:sp>
      <p:pic>
        <p:nvPicPr>
          <p:cNvPr id="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9552" y="746688"/>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cl1\service31\TechPol\10_Flamm_FE\User\Sebastian Timme\Sandwich Bilder Kerne\GFK_core_variation_Ohne_F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67" t="8070" r="10093"/>
          <a:stretch/>
        </p:blipFill>
        <p:spPr bwMode="auto">
          <a:xfrm>
            <a:off x="107504" y="1844824"/>
            <a:ext cx="5616624" cy="4410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M:\Präsentationen-Paper\Präsentation Usedom 2013\Bilder\PVC Kern.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b="20211"/>
          <a:stretch/>
        </p:blipFill>
        <p:spPr bwMode="auto">
          <a:xfrm>
            <a:off x="6300192" y="1034696"/>
            <a:ext cx="2664296" cy="187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M:\Präsentationen-Paper\Präsentation Usedom 2013\Bilder\Bruecke PVC.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b="13460"/>
          <a:stretch/>
        </p:blipFill>
        <p:spPr bwMode="auto">
          <a:xfrm>
            <a:off x="6300192" y="3068961"/>
            <a:ext cx="2664296" cy="173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M:\Präsentationen-Paper\Präsentation Usedom 2013\Bilder\Balsa.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t="4890" b="30602"/>
          <a:stretch/>
        </p:blipFill>
        <p:spPr bwMode="auto">
          <a:xfrm>
            <a:off x="6300192" y="4941168"/>
            <a:ext cx="2664296" cy="126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rot="16200000">
            <a:off x="5481503" y="5318518"/>
            <a:ext cx="1268046" cy="369332"/>
          </a:xfrm>
          <a:prstGeom prst="rect">
            <a:avLst/>
          </a:prstGeom>
          <a:noFill/>
        </p:spPr>
        <p:txBody>
          <a:bodyPr wrap="square" rtlCol="0">
            <a:spAutoFit/>
          </a:bodyPr>
          <a:lstStyle/>
          <a:p>
            <a:r>
              <a:rPr lang="de-DE" dirty="0" smtClean="0"/>
              <a:t>Balsa </a:t>
            </a:r>
            <a:r>
              <a:rPr lang="de-DE" dirty="0" err="1" smtClean="0"/>
              <a:t>core</a:t>
            </a:r>
            <a:r>
              <a:rPr lang="de-DE" dirty="0" smtClean="0"/>
              <a:t> </a:t>
            </a:r>
            <a:endParaRPr lang="de-DE" dirty="0"/>
          </a:p>
        </p:txBody>
      </p:sp>
      <p:sp>
        <p:nvSpPr>
          <p:cNvPr id="18" name="Textfeld 17"/>
          <p:cNvSpPr txBox="1"/>
          <p:nvPr/>
        </p:nvSpPr>
        <p:spPr>
          <a:xfrm rot="16200000">
            <a:off x="5221899" y="3749492"/>
            <a:ext cx="1787254" cy="369332"/>
          </a:xfrm>
          <a:prstGeom prst="rect">
            <a:avLst/>
          </a:prstGeom>
          <a:noFill/>
        </p:spPr>
        <p:txBody>
          <a:bodyPr wrap="square" rtlCol="0">
            <a:spAutoFit/>
          </a:bodyPr>
          <a:lstStyle/>
          <a:p>
            <a:r>
              <a:rPr lang="de-DE" dirty="0" smtClean="0"/>
              <a:t>Bridge PVC </a:t>
            </a:r>
            <a:r>
              <a:rPr lang="de-DE" dirty="0" err="1" smtClean="0"/>
              <a:t>Foam</a:t>
            </a:r>
            <a:endParaRPr lang="de-DE" dirty="0"/>
          </a:p>
        </p:txBody>
      </p:sp>
      <p:sp>
        <p:nvSpPr>
          <p:cNvPr id="19" name="Textfeld 18"/>
          <p:cNvSpPr txBox="1"/>
          <p:nvPr/>
        </p:nvSpPr>
        <p:spPr>
          <a:xfrm rot="16200000">
            <a:off x="5533494" y="1786577"/>
            <a:ext cx="1164063" cy="369332"/>
          </a:xfrm>
          <a:prstGeom prst="rect">
            <a:avLst/>
          </a:prstGeom>
          <a:noFill/>
        </p:spPr>
        <p:txBody>
          <a:bodyPr wrap="square" rtlCol="0">
            <a:spAutoFit/>
          </a:bodyPr>
          <a:lstStyle/>
          <a:p>
            <a:r>
              <a:rPr lang="de-DE" dirty="0" smtClean="0"/>
              <a:t>PVC </a:t>
            </a:r>
            <a:r>
              <a:rPr lang="de-DE" dirty="0" err="1" smtClean="0"/>
              <a:t>Foam</a:t>
            </a:r>
            <a:endParaRPr lang="de-DE" dirty="0"/>
          </a:p>
        </p:txBody>
      </p:sp>
      <p:sp>
        <p:nvSpPr>
          <p:cNvPr id="20" name="Titel 1"/>
          <p:cNvSpPr txBox="1">
            <a:spLocks/>
          </p:cNvSpPr>
          <p:nvPr/>
        </p:nvSpPr>
        <p:spPr>
          <a:xfrm>
            <a:off x="788636" y="1169984"/>
            <a:ext cx="5142223"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20% failure load of GFRP Sandwich with PVC foam</a:t>
            </a:r>
            <a:endParaRPr lang="en-US" sz="2400" dirty="0"/>
          </a:p>
        </p:txBody>
      </p:sp>
      <p:pic>
        <p:nvPicPr>
          <p:cNvPr id="21"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6636" y="1295984"/>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6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wipe(left)">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32</a:t>
            </a:fld>
            <a:endParaRPr lang="de-DE" dirty="0"/>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4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547664" y="44623"/>
            <a:ext cx="3816424" cy="461665"/>
          </a:xfrm>
          <a:prstGeom prst="rect">
            <a:avLst/>
          </a:prstGeom>
          <a:noFill/>
        </p:spPr>
        <p:txBody>
          <a:bodyPr wrap="square" rtlCol="0">
            <a:spAutoFit/>
          </a:bodyPr>
          <a:lstStyle/>
          <a:p>
            <a:r>
              <a:rPr lang="de-DE" sz="2400" dirty="0" smtClean="0"/>
              <a:t>F</a:t>
            </a:r>
            <a:r>
              <a:rPr lang="de-DE" dirty="0" smtClean="0"/>
              <a:t>IRE</a:t>
            </a:r>
            <a:r>
              <a:rPr lang="de-DE" sz="2400" dirty="0" smtClean="0"/>
              <a:t> T</a:t>
            </a:r>
            <a:r>
              <a:rPr lang="de-DE" dirty="0" smtClean="0"/>
              <a:t>ESTING</a:t>
            </a:r>
            <a:r>
              <a:rPr lang="de-DE" sz="2400" dirty="0" smtClean="0"/>
              <a:t> R</a:t>
            </a:r>
            <a:r>
              <a:rPr lang="de-DE" dirty="0" smtClean="0"/>
              <a:t>ESULTS</a:t>
            </a:r>
            <a:endParaRPr lang="de-DE" sz="700" dirty="0"/>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a:spLocks noGrp="1"/>
          </p:cNvSpPr>
          <p:nvPr>
            <p:ph type="title"/>
          </p:nvPr>
        </p:nvSpPr>
        <p:spPr>
          <a:xfrm>
            <a:off x="791552" y="908720"/>
            <a:ext cx="7239748" cy="458816"/>
          </a:xfrm>
        </p:spPr>
        <p:txBody>
          <a:bodyPr>
            <a:noAutofit/>
          </a:bodyPr>
          <a:lstStyle/>
          <a:p>
            <a:r>
              <a:rPr lang="en-US" sz="2400" dirty="0" smtClean="0"/>
              <a:t>First tests with aircraft comparable structure</a:t>
            </a:r>
            <a:endParaRPr lang="en-US" sz="2400" dirty="0"/>
          </a:p>
        </p:txBody>
      </p:sp>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9552" y="1034720"/>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txBox="1">
            <a:spLocks/>
          </p:cNvSpPr>
          <p:nvPr/>
        </p:nvSpPr>
        <p:spPr>
          <a:xfrm>
            <a:off x="799717" y="1602032"/>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Multilayered carbon composite  -&gt;  quasi isotropic </a:t>
            </a:r>
          </a:p>
        </p:txBody>
      </p:sp>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7717" y="1728032"/>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p:cNvSpPr txBox="1">
            <a:spLocks/>
          </p:cNvSpPr>
          <p:nvPr/>
        </p:nvSpPr>
        <p:spPr>
          <a:xfrm>
            <a:off x="799717" y="2348880"/>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Detection of limit load and stability failure load in cold test</a:t>
            </a:r>
          </a:p>
        </p:txBody>
      </p:sp>
      <p:pic>
        <p:nvPicPr>
          <p:cNvPr id="1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7717" y="2474880"/>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1188000" y="3501008"/>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Measuring of total compressive load</a:t>
            </a:r>
          </a:p>
        </p:txBody>
      </p:sp>
      <p:pic>
        <p:nvPicPr>
          <p:cNvPr id="19"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000" y="3627008"/>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0" name="Titel 1"/>
          <p:cNvSpPr txBox="1">
            <a:spLocks/>
          </p:cNvSpPr>
          <p:nvPr/>
        </p:nvSpPr>
        <p:spPr>
          <a:xfrm>
            <a:off x="1188000" y="4221088"/>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Strain gauge on front and back side</a:t>
            </a:r>
          </a:p>
        </p:txBody>
      </p:sp>
      <p:pic>
        <p:nvPicPr>
          <p:cNvPr id="21"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000" y="4347088"/>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1"/>
          <p:cNvSpPr txBox="1">
            <a:spLocks/>
          </p:cNvSpPr>
          <p:nvPr/>
        </p:nvSpPr>
        <p:spPr>
          <a:xfrm>
            <a:off x="1188000" y="4941168"/>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Temperature on back side (10 thermocouples)</a:t>
            </a:r>
          </a:p>
        </p:txBody>
      </p:sp>
      <p:pic>
        <p:nvPicPr>
          <p:cNvPr id="23"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000" y="5067168"/>
            <a:ext cx="107765"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33</a:t>
            </a:fld>
            <a:endParaRPr lang="de-DE" dirty="0"/>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547664" y="44623"/>
            <a:ext cx="3816424" cy="461665"/>
          </a:xfrm>
          <a:prstGeom prst="rect">
            <a:avLst/>
          </a:prstGeom>
          <a:noFill/>
        </p:spPr>
        <p:txBody>
          <a:bodyPr wrap="square" rtlCol="0">
            <a:spAutoFit/>
          </a:bodyPr>
          <a:lstStyle/>
          <a:p>
            <a:r>
              <a:rPr lang="de-DE" sz="2400" dirty="0" smtClean="0"/>
              <a:t>F</a:t>
            </a:r>
            <a:r>
              <a:rPr lang="de-DE" dirty="0" smtClean="0"/>
              <a:t>IRE</a:t>
            </a:r>
            <a:r>
              <a:rPr lang="de-DE" sz="2400" dirty="0" smtClean="0"/>
              <a:t> T</a:t>
            </a:r>
            <a:r>
              <a:rPr lang="de-DE" dirty="0" smtClean="0"/>
              <a:t>ESTING</a:t>
            </a:r>
            <a:r>
              <a:rPr lang="de-DE" sz="2400" dirty="0" smtClean="0"/>
              <a:t> R</a:t>
            </a:r>
            <a:r>
              <a:rPr lang="de-DE" dirty="0" smtClean="0"/>
              <a:t>ESULTS</a:t>
            </a:r>
            <a:endParaRPr lang="de-DE" sz="700" dirty="0"/>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ebastian Timme\Desktop\Philadelphia\Präsentation\Bilder\strai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 y="556666"/>
            <a:ext cx="9032876" cy="5608638"/>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a:spLocks noGrp="1"/>
          </p:cNvSpPr>
          <p:nvPr>
            <p:ph type="title"/>
          </p:nvPr>
        </p:nvSpPr>
        <p:spPr>
          <a:xfrm>
            <a:off x="6588224" y="1162440"/>
            <a:ext cx="2408140" cy="458816"/>
          </a:xfrm>
        </p:spPr>
        <p:txBody>
          <a:bodyPr>
            <a:noAutofit/>
          </a:bodyPr>
          <a:lstStyle/>
          <a:p>
            <a:r>
              <a:rPr lang="en-US" sz="2400" dirty="0" smtClean="0"/>
              <a:t>50 </a:t>
            </a:r>
            <a:r>
              <a:rPr lang="en-US" sz="2400" dirty="0" err="1" smtClean="0"/>
              <a:t>kN</a:t>
            </a:r>
            <a:r>
              <a:rPr lang="en-US" sz="2400" dirty="0" smtClean="0"/>
              <a:t> stability failure load</a:t>
            </a:r>
            <a:endParaRPr lang="en-US" sz="2400" dirty="0"/>
          </a:p>
        </p:txBody>
      </p:sp>
      <p:pic>
        <p:nvPicPr>
          <p:cNvPr id="14"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336224" y="1288440"/>
            <a:ext cx="107765"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Gerade Verbindung 14"/>
          <p:cNvCxnSpPr/>
          <p:nvPr/>
        </p:nvCxnSpPr>
        <p:spPr>
          <a:xfrm flipV="1">
            <a:off x="4194000" y="764704"/>
            <a:ext cx="0" cy="46085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el 1"/>
          <p:cNvSpPr txBox="1">
            <a:spLocks/>
          </p:cNvSpPr>
          <p:nvPr/>
        </p:nvSpPr>
        <p:spPr>
          <a:xfrm>
            <a:off x="6596389" y="2276872"/>
            <a:ext cx="2408140"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300 </a:t>
            </a:r>
            <a:r>
              <a:rPr lang="en-US" sz="2400" dirty="0" err="1" smtClean="0"/>
              <a:t>kN</a:t>
            </a:r>
            <a:r>
              <a:rPr lang="en-US" sz="2400" dirty="0" smtClean="0"/>
              <a:t> structural failure load</a:t>
            </a:r>
            <a:endParaRPr lang="en-US" sz="2400" dirty="0"/>
          </a:p>
        </p:txBody>
      </p:sp>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344389" y="2402872"/>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7" name="Flussdiagramm: Verbindungsstelle 16"/>
          <p:cNvSpPr/>
          <p:nvPr/>
        </p:nvSpPr>
        <p:spPr>
          <a:xfrm>
            <a:off x="3635896" y="4293096"/>
            <a:ext cx="504056" cy="504056"/>
          </a:xfrm>
          <a:prstGeom prst="flowChartConnector">
            <a:avLst/>
          </a:pr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3397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ebastian Timme\Desktop\Philadelphia\Präsentation\Bilder\temp_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1658" y="1412776"/>
            <a:ext cx="6816726" cy="4840288"/>
          </a:xfrm>
          <a:prstGeom prst="rect">
            <a:avLst/>
          </a:prstGeom>
          <a:noFill/>
          <a:extLst>
            <a:ext uri="{909E8E84-426E-40DD-AFC4-6F175D3DCCD1}">
              <a14:hiddenFill xmlns:a14="http://schemas.microsoft.com/office/drawing/2010/main">
                <a:solidFill>
                  <a:srgbClr val="FFFFFF"/>
                </a:solidFill>
              </a14:hiddenFill>
            </a:ext>
          </a:extLst>
        </p:spPr>
      </p:pic>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34</a:t>
            </a:fld>
            <a:endParaRPr lang="de-DE" dirty="0"/>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547664" y="44623"/>
            <a:ext cx="3816424" cy="461665"/>
          </a:xfrm>
          <a:prstGeom prst="rect">
            <a:avLst/>
          </a:prstGeom>
          <a:noFill/>
        </p:spPr>
        <p:txBody>
          <a:bodyPr wrap="square" rtlCol="0">
            <a:spAutoFit/>
          </a:bodyPr>
          <a:lstStyle/>
          <a:p>
            <a:r>
              <a:rPr lang="de-DE" sz="2400" dirty="0" smtClean="0"/>
              <a:t>F</a:t>
            </a:r>
            <a:r>
              <a:rPr lang="de-DE" dirty="0" smtClean="0"/>
              <a:t>IRE</a:t>
            </a:r>
            <a:r>
              <a:rPr lang="de-DE" sz="2400" dirty="0" smtClean="0"/>
              <a:t> T</a:t>
            </a:r>
            <a:r>
              <a:rPr lang="de-DE" dirty="0" smtClean="0"/>
              <a:t>ESTING</a:t>
            </a:r>
            <a:r>
              <a:rPr lang="de-DE" sz="2400" dirty="0" smtClean="0"/>
              <a:t> R</a:t>
            </a:r>
            <a:r>
              <a:rPr lang="de-DE" dirty="0" smtClean="0"/>
              <a:t>ESULTS</a:t>
            </a:r>
            <a:endParaRPr lang="de-DE" sz="700" dirty="0"/>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a:spLocks noGrp="1"/>
          </p:cNvSpPr>
          <p:nvPr>
            <p:ph type="title"/>
          </p:nvPr>
        </p:nvSpPr>
        <p:spPr>
          <a:xfrm>
            <a:off x="1004660" y="764704"/>
            <a:ext cx="7239748" cy="458816"/>
          </a:xfrm>
        </p:spPr>
        <p:txBody>
          <a:bodyPr>
            <a:noAutofit/>
          </a:bodyPr>
          <a:lstStyle/>
          <a:p>
            <a:r>
              <a:rPr lang="en-US" sz="2400" dirty="0" smtClean="0"/>
              <a:t>Time to failure: 60 sec</a:t>
            </a:r>
            <a:endParaRPr lang="en-US" sz="2400" dirty="0"/>
          </a:p>
        </p:txBody>
      </p:sp>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52660" y="890704"/>
            <a:ext cx="107765"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320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35</a:t>
            </a:fld>
            <a:endParaRPr lang="de-DE" dirty="0"/>
          </a:p>
        </p:txBody>
      </p:sp>
      <p:pic>
        <p:nvPicPr>
          <p:cNvPr id="3074" name="Picture 2" descr="C:\Users\Sebastian Timme\Desktop\Philadelphia\Präsentation\Bilder\cfk_burn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197" y="1108754"/>
            <a:ext cx="6498171" cy="4925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547664" y="44623"/>
            <a:ext cx="3816424" cy="461665"/>
          </a:xfrm>
          <a:prstGeom prst="rect">
            <a:avLst/>
          </a:prstGeom>
          <a:noFill/>
        </p:spPr>
        <p:txBody>
          <a:bodyPr wrap="square" rtlCol="0">
            <a:spAutoFit/>
          </a:bodyPr>
          <a:lstStyle/>
          <a:p>
            <a:r>
              <a:rPr lang="de-DE" sz="2400" dirty="0" smtClean="0"/>
              <a:t>F</a:t>
            </a:r>
            <a:r>
              <a:rPr lang="de-DE" dirty="0" smtClean="0"/>
              <a:t>IRE</a:t>
            </a:r>
            <a:r>
              <a:rPr lang="de-DE" sz="2400" dirty="0" smtClean="0"/>
              <a:t> T</a:t>
            </a:r>
            <a:r>
              <a:rPr lang="de-DE" dirty="0" smtClean="0"/>
              <a:t>ESTING</a:t>
            </a:r>
            <a:r>
              <a:rPr lang="de-DE" sz="2400" dirty="0" smtClean="0"/>
              <a:t> R</a:t>
            </a:r>
            <a:r>
              <a:rPr lang="de-DE" dirty="0" smtClean="0"/>
              <a:t>ESULTS</a:t>
            </a:r>
            <a:endParaRPr lang="de-DE" sz="700" dirty="0"/>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Gerade Verbindung mit Pfeil 11"/>
          <p:cNvCxnSpPr/>
          <p:nvPr/>
        </p:nvCxnSpPr>
        <p:spPr>
          <a:xfrm>
            <a:off x="1208956" y="3429000"/>
            <a:ext cx="1079665" cy="57606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el 1"/>
          <p:cNvSpPr>
            <a:spLocks noGrp="1"/>
          </p:cNvSpPr>
          <p:nvPr>
            <p:ph type="title"/>
          </p:nvPr>
        </p:nvSpPr>
        <p:spPr>
          <a:xfrm>
            <a:off x="55773" y="2965620"/>
            <a:ext cx="2408140" cy="458816"/>
          </a:xfrm>
        </p:spPr>
        <p:txBody>
          <a:bodyPr>
            <a:noAutofit/>
          </a:bodyPr>
          <a:lstStyle/>
          <a:p>
            <a:r>
              <a:rPr lang="en-US" sz="2400" dirty="0" smtClean="0"/>
              <a:t>Structural failure</a:t>
            </a:r>
            <a:endParaRPr lang="en-US" sz="2400" dirty="0"/>
          </a:p>
        </p:txBody>
      </p:sp>
      <p:cxnSp>
        <p:nvCxnSpPr>
          <p:cNvPr id="15" name="Gerade Verbindung mit Pfeil 14"/>
          <p:cNvCxnSpPr/>
          <p:nvPr/>
        </p:nvCxnSpPr>
        <p:spPr>
          <a:xfrm>
            <a:off x="1438966" y="1032781"/>
            <a:ext cx="1188818" cy="74003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el 1"/>
          <p:cNvSpPr txBox="1">
            <a:spLocks/>
          </p:cNvSpPr>
          <p:nvPr/>
        </p:nvSpPr>
        <p:spPr>
          <a:xfrm>
            <a:off x="343594" y="572452"/>
            <a:ext cx="271623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Thermal isolation</a:t>
            </a:r>
            <a:endParaRPr lang="en-US" sz="2400" dirty="0"/>
          </a:p>
        </p:txBody>
      </p:sp>
      <p:cxnSp>
        <p:nvCxnSpPr>
          <p:cNvPr id="17" name="Gerade Verbindung mit Pfeil 16"/>
          <p:cNvCxnSpPr/>
          <p:nvPr/>
        </p:nvCxnSpPr>
        <p:spPr>
          <a:xfrm flipH="1">
            <a:off x="5148064" y="2146240"/>
            <a:ext cx="2736304" cy="106673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itel 1"/>
          <p:cNvSpPr txBox="1">
            <a:spLocks/>
          </p:cNvSpPr>
          <p:nvPr/>
        </p:nvSpPr>
        <p:spPr>
          <a:xfrm>
            <a:off x="7092280" y="1687424"/>
            <a:ext cx="271623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Burned resin</a:t>
            </a:r>
            <a:endParaRPr lang="en-US" sz="2400" dirty="0"/>
          </a:p>
        </p:txBody>
      </p:sp>
      <p:cxnSp>
        <p:nvCxnSpPr>
          <p:cNvPr id="22" name="Gerade Verbindung mit Pfeil 21"/>
          <p:cNvCxnSpPr/>
          <p:nvPr/>
        </p:nvCxnSpPr>
        <p:spPr>
          <a:xfrm flipH="1" flipV="1">
            <a:off x="6824314" y="4005064"/>
            <a:ext cx="1060054" cy="64807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itel 1"/>
          <p:cNvSpPr txBox="1">
            <a:spLocks/>
          </p:cNvSpPr>
          <p:nvPr/>
        </p:nvSpPr>
        <p:spPr>
          <a:xfrm>
            <a:off x="6824314" y="4653136"/>
            <a:ext cx="271623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Not burned edges</a:t>
            </a:r>
            <a:endParaRPr lang="en-US" sz="2400" dirty="0"/>
          </a:p>
        </p:txBody>
      </p:sp>
      <p:cxnSp>
        <p:nvCxnSpPr>
          <p:cNvPr id="29" name="Gerade Verbindung mit Pfeil 28"/>
          <p:cNvCxnSpPr/>
          <p:nvPr/>
        </p:nvCxnSpPr>
        <p:spPr>
          <a:xfrm flipH="1">
            <a:off x="6012160" y="5111952"/>
            <a:ext cx="1924976" cy="69331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3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2" presetClass="entr" presetSubtype="2"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right)">
                                      <p:cBhvr>
                                        <p:cTn id="26" dur="500"/>
                                        <p:tgtEl>
                                          <p:spTgt spid="23"/>
                                        </p:tgtEl>
                                      </p:cBhvr>
                                    </p:animEffect>
                                  </p:childTnLst>
                                </p:cTn>
                              </p:par>
                              <p:par>
                                <p:cTn id="27" presetID="22" presetClass="entr" presetSubtype="2"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29.11.2013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36</a:t>
            </a:fld>
            <a:endParaRPr lang="de-DE" dirty="0"/>
          </a:p>
        </p:txBody>
      </p:sp>
      <p:sp>
        <p:nvSpPr>
          <p:cNvPr id="6" name="Textfeld 5"/>
          <p:cNvSpPr txBox="1"/>
          <p:nvPr/>
        </p:nvSpPr>
        <p:spPr>
          <a:xfrm>
            <a:off x="1547664" y="44623"/>
            <a:ext cx="3816424" cy="461665"/>
          </a:xfrm>
          <a:prstGeom prst="rect">
            <a:avLst/>
          </a:prstGeom>
          <a:noFill/>
        </p:spPr>
        <p:txBody>
          <a:bodyPr wrap="square" rtlCol="0">
            <a:spAutoFit/>
          </a:bodyPr>
          <a:lstStyle/>
          <a:p>
            <a:r>
              <a:rPr lang="de-DE" sz="2400" dirty="0" smtClean="0">
                <a:latin typeface="+mj-lt"/>
              </a:rPr>
              <a:t>C</a:t>
            </a:r>
            <a:r>
              <a:rPr lang="de-DE" dirty="0" smtClean="0">
                <a:latin typeface="+mj-lt"/>
              </a:rPr>
              <a:t>ONCLUSION</a:t>
            </a:r>
            <a:endParaRPr lang="de-DE" sz="2000"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12"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6012160" y="5426060"/>
            <a:ext cx="2952328" cy="523220"/>
          </a:xfrm>
          <a:prstGeom prst="rect">
            <a:avLst/>
          </a:prstGeom>
          <a:noFill/>
        </p:spPr>
        <p:txBody>
          <a:bodyPr wrap="square" rtlCol="0">
            <a:spAutoFit/>
          </a:bodyPr>
          <a:lstStyle/>
          <a:p>
            <a:r>
              <a:rPr lang="en-US" sz="2800" dirty="0" smtClean="0"/>
              <a:t>Thank you</a:t>
            </a:r>
            <a:endParaRPr lang="en-US" sz="2800" dirty="0">
              <a:solidFill>
                <a:srgbClr val="FF0000"/>
              </a:solidFill>
            </a:endParaRPr>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34195" y="558926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txBox="1">
            <a:spLocks/>
          </p:cNvSpPr>
          <p:nvPr/>
        </p:nvSpPr>
        <p:spPr>
          <a:xfrm>
            <a:off x="936406" y="1196752"/>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Structural integrity of composites in fire is an actual challenge in transportation and construction:  aviation, shipping, …</a:t>
            </a:r>
            <a:endParaRPr lang="en-US" sz="2400" dirty="0"/>
          </a:p>
        </p:txBody>
      </p:sp>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406" y="1322752"/>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1"/>
          <p:cNvSpPr txBox="1">
            <a:spLocks/>
          </p:cNvSpPr>
          <p:nvPr/>
        </p:nvSpPr>
        <p:spPr>
          <a:xfrm>
            <a:off x="936406" y="2538136"/>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Our approach: Mechanical </a:t>
            </a:r>
            <a:r>
              <a:rPr lang="en-US" sz="2400" smtClean="0"/>
              <a:t>testing with </a:t>
            </a:r>
            <a:r>
              <a:rPr lang="en-US" sz="2400" dirty="0" smtClean="0"/>
              <a:t>fire at the same 		 time</a:t>
            </a:r>
          </a:p>
          <a:p>
            <a:endParaRPr lang="en-US" sz="2400" dirty="0" smtClean="0"/>
          </a:p>
          <a:p>
            <a:r>
              <a:rPr lang="en-US" sz="2400" dirty="0" smtClean="0"/>
              <a:t>Our approach: Intermediate-scale testing </a:t>
            </a:r>
          </a:p>
          <a:p>
            <a:endParaRPr lang="en-US" sz="2400" dirty="0"/>
          </a:p>
        </p:txBody>
      </p:sp>
      <p:pic>
        <p:nvPicPr>
          <p:cNvPr id="16"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406" y="4509144"/>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3568" y="2664000"/>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3568" y="3780000"/>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932652" y="4387736"/>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Results </a:t>
            </a:r>
            <a:r>
              <a:rPr lang="en-US" sz="2400" dirty="0"/>
              <a:t>so far: Fantastic</a:t>
            </a:r>
          </a:p>
        </p:txBody>
      </p:sp>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6325" y="5120360"/>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0" name="Titel 1"/>
          <p:cNvSpPr txBox="1">
            <a:spLocks/>
          </p:cNvSpPr>
          <p:nvPr/>
        </p:nvSpPr>
        <p:spPr>
          <a:xfrm>
            <a:off x="944571" y="4998952"/>
            <a:ext cx="723974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Next step: airframe shell structures</a:t>
            </a:r>
            <a:endParaRPr lang="en-US" sz="2400" dirty="0"/>
          </a:p>
        </p:txBody>
      </p:sp>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7624" y="144105"/>
            <a:ext cx="143686" cy="28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07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22" presetClass="entr" presetSubtype="8"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8"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37</a:t>
            </a:fld>
            <a:endParaRPr lang="de-DE" dirty="0"/>
          </a:p>
        </p:txBody>
      </p:sp>
      <p:sp>
        <p:nvSpPr>
          <p:cNvPr id="6" name="Textfeld 5"/>
          <p:cNvSpPr txBox="1"/>
          <p:nvPr/>
        </p:nvSpPr>
        <p:spPr>
          <a:xfrm>
            <a:off x="683568" y="1052736"/>
            <a:ext cx="7992888" cy="1477328"/>
          </a:xfrm>
          <a:prstGeom prst="rect">
            <a:avLst/>
          </a:prstGeom>
          <a:noFill/>
        </p:spPr>
        <p:txBody>
          <a:bodyPr wrap="square" rtlCol="0">
            <a:spAutoFit/>
          </a:bodyPr>
          <a:lstStyle/>
          <a:p>
            <a:r>
              <a:rPr lang="de-DE" sz="2400" dirty="0" smtClean="0"/>
              <a:t>Fraunhofer ICT: </a:t>
            </a:r>
            <a:r>
              <a:rPr lang="de-DE" sz="2400" dirty="0" err="1" smtClean="0"/>
              <a:t>based</a:t>
            </a:r>
            <a:r>
              <a:rPr lang="de-DE" sz="2400" dirty="0" smtClean="0"/>
              <a:t> on </a:t>
            </a:r>
            <a:r>
              <a:rPr lang="de-DE" sz="2400" dirty="0" err="1" smtClean="0"/>
              <a:t>melamine</a:t>
            </a:r>
            <a:r>
              <a:rPr lang="de-DE" sz="2400" dirty="0" smtClean="0"/>
              <a:t>-urea </a:t>
            </a:r>
            <a:r>
              <a:rPr lang="de-DE" sz="2400" dirty="0" err="1" smtClean="0"/>
              <a:t>resin</a:t>
            </a:r>
            <a:r>
              <a:rPr lang="de-DE" sz="2400" dirty="0" smtClean="0"/>
              <a:t> </a:t>
            </a:r>
            <a:r>
              <a:rPr lang="de-DE" sz="2400" dirty="0" err="1" smtClean="0"/>
              <a:t>with</a:t>
            </a:r>
            <a:r>
              <a:rPr lang="de-DE" sz="2400" dirty="0" smtClean="0"/>
              <a:t> a </a:t>
            </a:r>
            <a:r>
              <a:rPr lang="de-DE" sz="2400" dirty="0" err="1" smtClean="0"/>
              <a:t>phosphoric</a:t>
            </a:r>
            <a:r>
              <a:rPr lang="de-DE" sz="2400" dirty="0" smtClean="0"/>
              <a:t> </a:t>
            </a:r>
            <a:r>
              <a:rPr lang="de-DE" sz="2400" dirty="0" err="1" smtClean="0"/>
              <a:t>ester</a:t>
            </a:r>
            <a:r>
              <a:rPr lang="de-DE" sz="2400" dirty="0" smtClean="0"/>
              <a:t> </a:t>
            </a:r>
            <a:r>
              <a:rPr lang="de-DE" sz="2400" dirty="0" err="1" smtClean="0"/>
              <a:t>as</a:t>
            </a:r>
            <a:r>
              <a:rPr lang="de-DE" sz="2400" dirty="0" smtClean="0"/>
              <a:t> </a:t>
            </a:r>
            <a:r>
              <a:rPr lang="de-DE" sz="2400" dirty="0" err="1" smtClean="0"/>
              <a:t>hardener</a:t>
            </a:r>
            <a:r>
              <a:rPr lang="de-DE" sz="2400" dirty="0" smtClean="0"/>
              <a:t>; </a:t>
            </a:r>
            <a:r>
              <a:rPr lang="de-DE" sz="2400" dirty="0" err="1" smtClean="0"/>
              <a:t>cermic</a:t>
            </a:r>
            <a:r>
              <a:rPr lang="de-DE" sz="2400" dirty="0" smtClean="0"/>
              <a:t> </a:t>
            </a:r>
            <a:r>
              <a:rPr lang="de-DE" sz="2400" dirty="0" err="1" smtClean="0"/>
              <a:t>filler</a:t>
            </a:r>
            <a:r>
              <a:rPr lang="de-DE" sz="2400" dirty="0" smtClean="0"/>
              <a:t> </a:t>
            </a:r>
            <a:r>
              <a:rPr lang="de-DE" sz="2400" dirty="0" err="1" smtClean="0"/>
              <a:t>combination</a:t>
            </a:r>
            <a:r>
              <a:rPr lang="de-DE" sz="2400" dirty="0" smtClean="0"/>
              <a:t> was incorporated</a:t>
            </a:r>
            <a:endParaRPr lang="de-DE" sz="2400" dirty="0"/>
          </a:p>
          <a:p>
            <a:endParaRPr lang="de-DE" dirty="0"/>
          </a:p>
        </p:txBody>
      </p:sp>
      <p:sp>
        <p:nvSpPr>
          <p:cNvPr id="7" name="Textfeld 6"/>
          <p:cNvSpPr txBox="1"/>
          <p:nvPr/>
        </p:nvSpPr>
        <p:spPr>
          <a:xfrm>
            <a:off x="683568" y="2465020"/>
            <a:ext cx="7992888" cy="1107996"/>
          </a:xfrm>
          <a:prstGeom prst="rect">
            <a:avLst/>
          </a:prstGeom>
          <a:noFill/>
        </p:spPr>
        <p:txBody>
          <a:bodyPr wrap="square" rtlCol="0">
            <a:spAutoFit/>
          </a:bodyPr>
          <a:lstStyle/>
          <a:p>
            <a:r>
              <a:rPr lang="de-DE" sz="2400" dirty="0" smtClean="0"/>
              <a:t>Clariant 1/740/750:  </a:t>
            </a:r>
            <a:r>
              <a:rPr lang="de-DE" sz="2400" dirty="0" err="1" smtClean="0"/>
              <a:t>epoxy</a:t>
            </a:r>
            <a:r>
              <a:rPr lang="de-DE" sz="2400" dirty="0" smtClean="0"/>
              <a:t> </a:t>
            </a:r>
            <a:r>
              <a:rPr lang="de-DE" sz="2400" dirty="0" err="1" smtClean="0"/>
              <a:t>gelcoats</a:t>
            </a:r>
            <a:r>
              <a:rPr lang="de-DE" sz="2400" dirty="0" smtClean="0"/>
              <a:t> </a:t>
            </a:r>
            <a:r>
              <a:rPr lang="de-DE" sz="2400" dirty="0" err="1" smtClean="0"/>
              <a:t>with</a:t>
            </a:r>
            <a:r>
              <a:rPr lang="de-DE" sz="2400" dirty="0" smtClean="0"/>
              <a:t> </a:t>
            </a:r>
            <a:r>
              <a:rPr lang="de-DE" sz="2400" dirty="0" err="1" smtClean="0"/>
              <a:t>flame</a:t>
            </a:r>
            <a:r>
              <a:rPr lang="de-DE" sz="2400" dirty="0" smtClean="0"/>
              <a:t> </a:t>
            </a:r>
            <a:r>
              <a:rPr lang="de-DE" sz="2400" dirty="0" err="1" smtClean="0"/>
              <a:t>retardant</a:t>
            </a:r>
            <a:r>
              <a:rPr lang="de-DE" sz="2400" dirty="0" smtClean="0"/>
              <a:t> </a:t>
            </a:r>
            <a:r>
              <a:rPr lang="de-DE" sz="2400" dirty="0" err="1" smtClean="0"/>
              <a:t>based</a:t>
            </a:r>
            <a:r>
              <a:rPr lang="de-DE" sz="2400" dirty="0" smtClean="0"/>
              <a:t> on </a:t>
            </a:r>
            <a:r>
              <a:rPr lang="de-DE" sz="2400" dirty="0" err="1" smtClean="0"/>
              <a:t>ammonium</a:t>
            </a:r>
            <a:r>
              <a:rPr lang="de-DE" sz="2400" dirty="0" smtClean="0"/>
              <a:t> </a:t>
            </a:r>
            <a:r>
              <a:rPr lang="de-DE" sz="2400" dirty="0" err="1" smtClean="0"/>
              <a:t>polyphosohate</a:t>
            </a:r>
            <a:r>
              <a:rPr lang="de-DE" sz="2400" dirty="0" smtClean="0"/>
              <a:t> </a:t>
            </a:r>
            <a:endParaRPr lang="de-DE" sz="2400" dirty="0"/>
          </a:p>
          <a:p>
            <a:endParaRPr lang="de-DE" dirty="0"/>
          </a:p>
        </p:txBody>
      </p:sp>
    </p:spTree>
    <p:extLst>
      <p:ext uri="{BB962C8B-B14F-4D97-AF65-F5344CB8AC3E}">
        <p14:creationId xmlns:p14="http://schemas.microsoft.com/office/powerpoint/2010/main" val="528824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692696"/>
            <a:ext cx="7776864" cy="1754326"/>
          </a:xfrm>
          <a:prstGeom prst="rect">
            <a:avLst/>
          </a:prstGeom>
          <a:noFill/>
        </p:spPr>
        <p:txBody>
          <a:bodyPr wrap="square" rtlCol="0">
            <a:spAutoFit/>
          </a:bodyPr>
          <a:lstStyle/>
          <a:p>
            <a:pPr algn="ctr"/>
            <a:r>
              <a:rPr lang="en-US" sz="3600" dirty="0" smtClean="0">
                <a:latin typeface="+mj-lt"/>
                <a:cs typeface="Arial" panose="020B0604020202020204" pitchFamily="34" charset="0"/>
              </a:rPr>
              <a:t>Structural Integrity in Fire: </a:t>
            </a:r>
          </a:p>
          <a:p>
            <a:pPr algn="ctr"/>
            <a:r>
              <a:rPr lang="en-US" sz="3600" dirty="0" smtClean="0">
                <a:latin typeface="+mj-lt"/>
                <a:cs typeface="Arial" panose="020B0604020202020204" pitchFamily="34" charset="0"/>
              </a:rPr>
              <a:t>An intermediate-scale Approach for Testing Composites</a:t>
            </a:r>
            <a:endParaRPr lang="en-US" sz="3600" dirty="0">
              <a:latin typeface="+mj-lt"/>
              <a:cs typeface="Arial" panose="020B0604020202020204" pitchFamily="34" charset="0"/>
            </a:endParaRPr>
          </a:p>
        </p:txBody>
      </p:sp>
      <p:sp>
        <p:nvSpPr>
          <p:cNvPr id="8" name="Textfeld 7"/>
          <p:cNvSpPr txBox="1"/>
          <p:nvPr/>
        </p:nvSpPr>
        <p:spPr>
          <a:xfrm>
            <a:off x="611560" y="2420888"/>
            <a:ext cx="3024336" cy="2400657"/>
          </a:xfrm>
          <a:prstGeom prst="rect">
            <a:avLst/>
          </a:prstGeom>
          <a:noFill/>
        </p:spPr>
        <p:txBody>
          <a:bodyPr wrap="square" rtlCol="0">
            <a:spAutoFit/>
          </a:bodyPr>
          <a:lstStyle/>
          <a:p>
            <a:pPr algn="ctr">
              <a:spcAft>
                <a:spcPts val="1800"/>
              </a:spcAft>
            </a:pPr>
            <a:r>
              <a:rPr lang="de-DE" dirty="0" smtClean="0">
                <a:cs typeface="Arial" panose="020B0604020202020204" pitchFamily="34" charset="0"/>
              </a:rPr>
              <a:t>Bernhard Schartel</a:t>
            </a:r>
          </a:p>
          <a:p>
            <a:pPr algn="ctr">
              <a:spcAft>
                <a:spcPts val="1800"/>
              </a:spcAft>
            </a:pPr>
            <a:r>
              <a:rPr lang="de-DE" u="sng" dirty="0" smtClean="0">
                <a:cs typeface="Arial" panose="020B0604020202020204" pitchFamily="34" charset="0"/>
              </a:rPr>
              <a:t>Sebastian Timme</a:t>
            </a:r>
            <a:endParaRPr lang="de-DE" u="sng" dirty="0">
              <a:cs typeface="Arial" panose="020B0604020202020204" pitchFamily="34" charset="0"/>
            </a:endParaRPr>
          </a:p>
          <a:p>
            <a:pPr algn="ctr">
              <a:spcAft>
                <a:spcPts val="1800"/>
              </a:spcAft>
            </a:pPr>
            <a:r>
              <a:rPr lang="de-DE" dirty="0" smtClean="0">
                <a:cs typeface="Arial" panose="020B0604020202020204" pitchFamily="34" charset="0"/>
              </a:rPr>
              <a:t>Andreas </a:t>
            </a:r>
            <a:r>
              <a:rPr lang="de-DE" dirty="0" err="1" smtClean="0">
                <a:cs typeface="Arial" panose="020B0604020202020204" pitchFamily="34" charset="0"/>
              </a:rPr>
              <a:t>Hoerold</a:t>
            </a:r>
            <a:endParaRPr lang="de-DE" dirty="0">
              <a:cs typeface="Arial" panose="020B0604020202020204" pitchFamily="34" charset="0"/>
            </a:endParaRPr>
          </a:p>
          <a:p>
            <a:pPr algn="ctr">
              <a:spcAft>
                <a:spcPts val="1800"/>
              </a:spcAft>
            </a:pPr>
            <a:r>
              <a:rPr lang="de-DE" dirty="0" smtClean="0">
                <a:cs typeface="Arial" panose="020B0604020202020204" pitchFamily="34" charset="0"/>
              </a:rPr>
              <a:t>Volker Trappe</a:t>
            </a:r>
          </a:p>
          <a:p>
            <a:pPr algn="ctr">
              <a:spcAft>
                <a:spcPts val="1800"/>
              </a:spcAft>
            </a:pPr>
            <a:r>
              <a:rPr lang="de-DE" dirty="0" smtClean="0">
                <a:cs typeface="Arial" panose="020B0604020202020204" pitchFamily="34" charset="0"/>
              </a:rPr>
              <a:t>Manfred Korzen</a:t>
            </a:r>
            <a:endParaRPr lang="de-DE" dirty="0">
              <a:cs typeface="Arial" panose="020B0604020202020204" pitchFamily="34" charset="0"/>
            </a:endParaRPr>
          </a:p>
        </p:txBody>
      </p:sp>
      <p:sp>
        <p:nvSpPr>
          <p:cNvPr id="9" name="Textfeld 8"/>
          <p:cNvSpPr txBox="1"/>
          <p:nvPr/>
        </p:nvSpPr>
        <p:spPr>
          <a:xfrm>
            <a:off x="1547664" y="44623"/>
            <a:ext cx="6336704" cy="461665"/>
          </a:xfrm>
          <a:prstGeom prst="rect">
            <a:avLst/>
          </a:prstGeom>
          <a:noFill/>
        </p:spPr>
        <p:txBody>
          <a:bodyPr wrap="square" rtlCol="0">
            <a:spAutoFit/>
          </a:bodyPr>
          <a:lstStyle/>
          <a:p>
            <a:r>
              <a:rPr lang="de-DE" sz="2400" dirty="0" smtClean="0">
                <a:latin typeface="+mj-lt"/>
              </a:rPr>
              <a:t>F</a:t>
            </a:r>
            <a:r>
              <a:rPr lang="de-DE" dirty="0" smtClean="0">
                <a:latin typeface="+mj-lt"/>
              </a:rPr>
              <a:t>IRE</a:t>
            </a:r>
            <a:r>
              <a:rPr lang="de-DE" sz="2400" dirty="0" smtClean="0">
                <a:latin typeface="+mj-lt"/>
              </a:rPr>
              <a:t> </a:t>
            </a:r>
            <a:r>
              <a:rPr lang="de-DE" sz="2000" dirty="0" smtClean="0">
                <a:latin typeface="+mj-lt"/>
              </a:rPr>
              <a:t>&amp;</a:t>
            </a:r>
            <a:r>
              <a:rPr lang="de-DE" sz="2400" dirty="0" smtClean="0">
                <a:latin typeface="+mj-lt"/>
              </a:rPr>
              <a:t> C</a:t>
            </a:r>
            <a:r>
              <a:rPr lang="de-DE" dirty="0" smtClean="0">
                <a:latin typeface="+mj-lt"/>
              </a:rPr>
              <a:t>ABIN</a:t>
            </a:r>
            <a:r>
              <a:rPr lang="de-DE" sz="2400" dirty="0" smtClean="0">
                <a:latin typeface="+mj-lt"/>
              </a:rPr>
              <a:t> S</a:t>
            </a:r>
            <a:r>
              <a:rPr lang="de-DE" dirty="0" smtClean="0">
                <a:latin typeface="+mj-lt"/>
              </a:rPr>
              <a:t>AFETY</a:t>
            </a:r>
            <a:r>
              <a:rPr lang="de-DE" sz="2400" dirty="0" smtClean="0">
                <a:latin typeface="+mj-lt"/>
              </a:rPr>
              <a:t> R</a:t>
            </a:r>
            <a:r>
              <a:rPr lang="de-DE" dirty="0" smtClean="0">
                <a:latin typeface="+mj-lt"/>
              </a:rPr>
              <a:t>ESEARCH</a:t>
            </a:r>
            <a:r>
              <a:rPr lang="de-DE" sz="2400" dirty="0" smtClean="0">
                <a:latin typeface="+mj-lt"/>
              </a:rPr>
              <a:t> C</a:t>
            </a:r>
            <a:r>
              <a:rPr lang="de-DE" dirty="0" smtClean="0">
                <a:latin typeface="+mj-lt"/>
              </a:rPr>
              <a:t>ONFERENCE</a:t>
            </a:r>
            <a:endParaRPr lang="de-DE" sz="1600" dirty="0"/>
          </a:p>
        </p:txBody>
      </p:sp>
      <p:pic>
        <p:nvPicPr>
          <p:cNvPr id="2051" name="Picture 3" descr="C:\Users\stimme\BAM\Präsentationen\BAM Fire Science 2013\Präsentation\Bilder\BAM_LogoElement_Dreieck__sRGB__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438" y="1119831"/>
            <a:ext cx="524146" cy="941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stimme\BAM\Präsentationen\BAM Fire Science 2013\Präsentation\Bilder\BAM_LogoElement_Dreieck__sRGB__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316416" y="1119831"/>
            <a:ext cx="524146" cy="9410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23528" y="4822701"/>
            <a:ext cx="3600400" cy="1846659"/>
          </a:xfrm>
          <a:prstGeom prst="rect">
            <a:avLst/>
          </a:prstGeom>
          <a:noFill/>
        </p:spPr>
        <p:txBody>
          <a:bodyPr wrap="square" rtlCol="0">
            <a:spAutoFit/>
          </a:bodyPr>
          <a:lstStyle/>
          <a:p>
            <a:pPr algn="ctr">
              <a:lnSpc>
                <a:spcPct val="150000"/>
              </a:lnSpc>
            </a:pPr>
            <a:r>
              <a:rPr lang="en-US" altLang="de-DE" sz="1600" dirty="0">
                <a:solidFill>
                  <a:schemeClr val="tx1">
                    <a:lumMod val="50000"/>
                    <a:lumOff val="50000"/>
                  </a:schemeClr>
                </a:solidFill>
                <a:cs typeface="Arial" panose="020B0604020202020204" pitchFamily="34" charset="0"/>
              </a:rPr>
              <a:t>BAM Federal Institute for Materials </a:t>
            </a:r>
            <a:endParaRPr lang="en-US" altLang="de-DE" sz="1600" dirty="0" smtClean="0">
              <a:solidFill>
                <a:schemeClr val="tx1">
                  <a:lumMod val="50000"/>
                  <a:lumOff val="50000"/>
                </a:schemeClr>
              </a:solidFill>
              <a:cs typeface="Arial" panose="020B0604020202020204" pitchFamily="34" charset="0"/>
            </a:endParaRPr>
          </a:p>
          <a:p>
            <a:pPr algn="ctr">
              <a:lnSpc>
                <a:spcPct val="150000"/>
              </a:lnSpc>
            </a:pPr>
            <a:r>
              <a:rPr lang="en-US" altLang="de-DE" sz="1600" dirty="0" smtClean="0">
                <a:solidFill>
                  <a:schemeClr val="tx1">
                    <a:lumMod val="50000"/>
                    <a:lumOff val="50000"/>
                  </a:schemeClr>
                </a:solidFill>
                <a:cs typeface="Arial" panose="020B0604020202020204" pitchFamily="34" charset="0"/>
              </a:rPr>
              <a:t>Research </a:t>
            </a:r>
            <a:r>
              <a:rPr lang="en-US" altLang="de-DE" sz="1600" dirty="0">
                <a:solidFill>
                  <a:schemeClr val="tx1">
                    <a:lumMod val="50000"/>
                    <a:lumOff val="50000"/>
                  </a:schemeClr>
                </a:solidFill>
                <a:cs typeface="Arial" panose="020B0604020202020204" pitchFamily="34" charset="0"/>
              </a:rPr>
              <a:t>and </a:t>
            </a:r>
            <a:r>
              <a:rPr lang="en-US" altLang="de-DE" sz="1600" dirty="0" smtClean="0">
                <a:solidFill>
                  <a:schemeClr val="tx1">
                    <a:lumMod val="50000"/>
                    <a:lumOff val="50000"/>
                  </a:schemeClr>
                </a:solidFill>
                <a:cs typeface="Arial" panose="020B0604020202020204" pitchFamily="34" charset="0"/>
              </a:rPr>
              <a:t>Testing</a:t>
            </a:r>
          </a:p>
          <a:p>
            <a:pPr algn="ctr">
              <a:lnSpc>
                <a:spcPct val="150000"/>
              </a:lnSpc>
            </a:pPr>
            <a:r>
              <a:rPr lang="en-US" altLang="de-DE" sz="1600" dirty="0" err="1" smtClean="0">
                <a:solidFill>
                  <a:schemeClr val="tx1">
                    <a:lumMod val="50000"/>
                    <a:lumOff val="50000"/>
                  </a:schemeClr>
                </a:solidFill>
                <a:cs typeface="Arial" panose="020B0604020202020204" pitchFamily="34" charset="0"/>
              </a:rPr>
              <a:t>Unter</a:t>
            </a:r>
            <a:r>
              <a:rPr lang="en-US" altLang="de-DE" sz="1600" dirty="0" smtClean="0">
                <a:solidFill>
                  <a:schemeClr val="tx1">
                    <a:lumMod val="50000"/>
                    <a:lumOff val="50000"/>
                  </a:schemeClr>
                </a:solidFill>
                <a:cs typeface="Arial" panose="020B0604020202020204" pitchFamily="34" charset="0"/>
              </a:rPr>
              <a:t> </a:t>
            </a:r>
            <a:r>
              <a:rPr lang="en-US" altLang="de-DE" sz="1600" dirty="0">
                <a:solidFill>
                  <a:schemeClr val="tx1">
                    <a:lumMod val="50000"/>
                    <a:lumOff val="50000"/>
                  </a:schemeClr>
                </a:solidFill>
                <a:cs typeface="Arial" panose="020B0604020202020204" pitchFamily="34" charset="0"/>
              </a:rPr>
              <a:t>den </a:t>
            </a:r>
            <a:r>
              <a:rPr lang="en-US" altLang="de-DE" sz="1600" dirty="0" err="1">
                <a:solidFill>
                  <a:schemeClr val="tx1">
                    <a:lumMod val="50000"/>
                    <a:lumOff val="50000"/>
                  </a:schemeClr>
                </a:solidFill>
                <a:cs typeface="Arial" panose="020B0604020202020204" pitchFamily="34" charset="0"/>
              </a:rPr>
              <a:t>Eichen</a:t>
            </a:r>
            <a:r>
              <a:rPr lang="en-US" altLang="de-DE" sz="1600" dirty="0">
                <a:solidFill>
                  <a:schemeClr val="tx1">
                    <a:lumMod val="50000"/>
                    <a:lumOff val="50000"/>
                  </a:schemeClr>
                </a:solidFill>
                <a:cs typeface="Arial" panose="020B0604020202020204" pitchFamily="34" charset="0"/>
              </a:rPr>
              <a:t> 87, 12205 Berlin</a:t>
            </a:r>
          </a:p>
          <a:p>
            <a:pPr algn="ctr">
              <a:lnSpc>
                <a:spcPct val="150000"/>
              </a:lnSpc>
            </a:pPr>
            <a:r>
              <a:rPr lang="en-US" altLang="de-DE" sz="1600" dirty="0">
                <a:solidFill>
                  <a:schemeClr val="tx1">
                    <a:lumMod val="50000"/>
                    <a:lumOff val="50000"/>
                  </a:schemeClr>
                </a:solidFill>
                <a:cs typeface="Arial" panose="020B0604020202020204" pitchFamily="34" charset="0"/>
              </a:rPr>
              <a:t>bernhard.schartel@bam.de</a:t>
            </a:r>
          </a:p>
          <a:p>
            <a:pPr algn="ctr"/>
            <a:endParaRPr lang="de-DE" dirty="0"/>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12"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2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timme\BAM\Präsentationen\BAM Fire Science 2013\Präsentation\Bilder\Brenner_unten.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42" r="7354"/>
          <a:stretch/>
        </p:blipFill>
        <p:spPr bwMode="auto">
          <a:xfrm>
            <a:off x="4123944" y="2636912"/>
            <a:ext cx="4454545" cy="32980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stimme\BAM\Präsentationen\BAM Fire Science 2013\Präsentation\Bilder\BAM_Logo_en_TextR__sRGB__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3944" y="3195971"/>
            <a:ext cx="4454545" cy="22449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82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5</a:t>
            </a:fld>
            <a:endParaRPr lang="de-DE" dirty="0"/>
          </a:p>
        </p:txBody>
      </p:sp>
      <p:sp>
        <p:nvSpPr>
          <p:cNvPr id="6" name="Textfeld 5"/>
          <p:cNvSpPr txBox="1"/>
          <p:nvPr/>
        </p:nvSpPr>
        <p:spPr>
          <a:xfrm>
            <a:off x="1547664" y="44623"/>
            <a:ext cx="6336704" cy="461665"/>
          </a:xfrm>
          <a:prstGeom prst="rect">
            <a:avLst/>
          </a:prstGeom>
          <a:noFill/>
        </p:spPr>
        <p:txBody>
          <a:bodyPr wrap="square" rtlCol="0">
            <a:spAutoFit/>
          </a:bodyPr>
          <a:lstStyle/>
          <a:p>
            <a:r>
              <a:rPr lang="de-DE" sz="2400" dirty="0" smtClean="0">
                <a:latin typeface="+mj-lt"/>
              </a:rPr>
              <a:t>C</a:t>
            </a:r>
            <a:r>
              <a:rPr lang="de-DE" dirty="0" smtClean="0">
                <a:latin typeface="+mj-lt"/>
              </a:rPr>
              <a:t>ONTENT</a:t>
            </a:r>
            <a:endParaRPr lang="de-DE" sz="1600"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12"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p:cNvSpPr>
            <a:spLocks noGrp="1"/>
          </p:cNvSpPr>
          <p:nvPr>
            <p:ph type="title"/>
          </p:nvPr>
        </p:nvSpPr>
        <p:spPr>
          <a:xfrm>
            <a:off x="2344441" y="1571804"/>
            <a:ext cx="4355674" cy="458816"/>
          </a:xfrm>
        </p:spPr>
        <p:txBody>
          <a:bodyPr>
            <a:noAutofit/>
          </a:bodyPr>
          <a:lstStyle/>
          <a:p>
            <a:r>
              <a:rPr lang="en-US" sz="2400" dirty="0" smtClean="0"/>
              <a:t>Today´s Composites</a:t>
            </a:r>
            <a:endParaRPr lang="en-US" sz="2400" dirty="0"/>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92441" y="169780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txBox="1">
            <a:spLocks/>
          </p:cNvSpPr>
          <p:nvPr/>
        </p:nvSpPr>
        <p:spPr>
          <a:xfrm>
            <a:off x="2344441" y="2164898"/>
            <a:ext cx="4355674"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Intermediate-scale Test </a:t>
            </a:r>
            <a:r>
              <a:rPr lang="en-US" sz="2400" dirty="0"/>
              <a:t>S</a:t>
            </a:r>
            <a:r>
              <a:rPr lang="en-US" sz="2400" dirty="0" smtClean="0"/>
              <a:t>etup</a:t>
            </a:r>
            <a:endParaRPr lang="en-US" sz="2400" dirty="0"/>
          </a:p>
        </p:txBody>
      </p:sp>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92441" y="2290898"/>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1"/>
          <p:cNvSpPr txBox="1">
            <a:spLocks/>
          </p:cNvSpPr>
          <p:nvPr/>
        </p:nvSpPr>
        <p:spPr>
          <a:xfrm>
            <a:off x="2344441" y="2780706"/>
            <a:ext cx="4355674"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Calibration of Burner</a:t>
            </a:r>
            <a:endParaRPr lang="en-US" sz="2400" dirty="0"/>
          </a:p>
        </p:txBody>
      </p:sp>
      <p:pic>
        <p:nvPicPr>
          <p:cNvPr id="16"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92441" y="2906706"/>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7" name="Titel 1"/>
          <p:cNvSpPr txBox="1">
            <a:spLocks/>
          </p:cNvSpPr>
          <p:nvPr/>
        </p:nvSpPr>
        <p:spPr>
          <a:xfrm>
            <a:off x="2344441" y="3326764"/>
            <a:ext cx="4355674"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Composites in Fire - Results</a:t>
            </a:r>
            <a:endParaRPr lang="en-US" sz="2400" dirty="0"/>
          </a:p>
        </p:txBody>
      </p:sp>
      <p:pic>
        <p:nvPicPr>
          <p:cNvPr id="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92441" y="345276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2339752" y="3909813"/>
            <a:ext cx="4355674"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Conclusion</a:t>
            </a:r>
            <a:endParaRPr lang="en-US" sz="2400" dirty="0"/>
          </a:p>
        </p:txBody>
      </p:sp>
      <p:pic>
        <p:nvPicPr>
          <p:cNvPr id="20"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87752" y="4035813"/>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95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p:cNvSpPr>
            <a:spLocks noGrp="1"/>
          </p:cNvSpPr>
          <p:nvPr>
            <p:ph type="title"/>
          </p:nvPr>
        </p:nvSpPr>
        <p:spPr>
          <a:xfrm>
            <a:off x="791551" y="737936"/>
            <a:ext cx="7834168" cy="458816"/>
          </a:xfrm>
        </p:spPr>
        <p:txBody>
          <a:bodyPr>
            <a:noAutofit/>
          </a:bodyPr>
          <a:lstStyle/>
          <a:p>
            <a:r>
              <a:rPr lang="en-US" sz="2400" dirty="0" smtClean="0"/>
              <a:t>Usage of CFRP in public transportation</a:t>
            </a:r>
            <a:endParaRPr lang="en-US" sz="2400" dirty="0"/>
          </a:p>
        </p:txBody>
      </p:sp>
      <p:pic>
        <p:nvPicPr>
          <p:cNvPr id="2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9552" y="863936"/>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stimme\BAM\Präsentationen\BAM Fire Science 2013\Präsentation\Bilder\BMW-i3_www.bmw.d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10" t="11703" b="7832"/>
          <a:stretch/>
        </p:blipFill>
        <p:spPr bwMode="auto">
          <a:xfrm>
            <a:off x="1115616" y="1314000"/>
            <a:ext cx="2592236" cy="1886351"/>
          </a:xfrm>
          <a:prstGeom prst="rect">
            <a:avLst/>
          </a:prstGeom>
          <a:noFill/>
          <a:extLst>
            <a:ext uri="{909E8E84-426E-40DD-AFC4-6F175D3DCCD1}">
              <a14:hiddenFill xmlns:a14="http://schemas.microsoft.com/office/drawing/2010/main">
                <a:solidFill>
                  <a:srgbClr val="FFFFFF"/>
                </a:solidFill>
              </a14:hiddenFill>
            </a:ext>
          </a:extLst>
        </p:spPr>
      </p:pic>
      <p:sp>
        <p:nvSpPr>
          <p:cNvPr id="20" name="Titel 1"/>
          <p:cNvSpPr txBox="1">
            <a:spLocks/>
          </p:cNvSpPr>
          <p:nvPr/>
        </p:nvSpPr>
        <p:spPr>
          <a:xfrm>
            <a:off x="827584" y="3186208"/>
            <a:ext cx="3168300"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de-DE" sz="2000" dirty="0" smtClean="0"/>
              <a:t>BMW i3/8 </a:t>
            </a:r>
            <a:r>
              <a:rPr lang="de-DE" sz="2000" dirty="0" err="1" smtClean="0"/>
              <a:t>carbon</a:t>
            </a:r>
            <a:r>
              <a:rPr lang="de-DE" sz="2000" dirty="0" smtClean="0"/>
              <a:t> </a:t>
            </a:r>
            <a:r>
              <a:rPr lang="de-DE" sz="2000" dirty="0" err="1" smtClean="0"/>
              <a:t>bodywork</a:t>
            </a:r>
            <a:endParaRPr lang="de-DE" sz="2000" dirty="0" smtClean="0"/>
          </a:p>
          <a:p>
            <a:r>
              <a:rPr lang="de-DE" sz="2000" dirty="0" smtClean="0"/>
              <a:t> </a:t>
            </a:r>
            <a:endParaRPr lang="de-DE" sz="2000" dirty="0"/>
          </a:p>
        </p:txBody>
      </p:sp>
      <p:sp>
        <p:nvSpPr>
          <p:cNvPr id="21" name="Titel 1"/>
          <p:cNvSpPr txBox="1">
            <a:spLocks/>
          </p:cNvSpPr>
          <p:nvPr/>
        </p:nvSpPr>
        <p:spPr>
          <a:xfrm rot="16200000">
            <a:off x="177255" y="1854445"/>
            <a:ext cx="1674068" cy="373409"/>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de-DE" sz="1600" dirty="0" smtClean="0"/>
              <a:t>www.bmw.de</a:t>
            </a:r>
            <a:endParaRPr lang="de-DE" sz="1600" dirty="0"/>
          </a:p>
        </p:txBody>
      </p:sp>
      <p:pic>
        <p:nvPicPr>
          <p:cNvPr id="22" name="Picture 3" descr="C:\Users\stimme\BAM\Präsentationen\BAM Fire Science 2013\Präsentation\Bilder\carbonferry_braa.no.jpg"/>
          <p:cNvPicPr>
            <a:picLocks noChangeAspect="1" noChangeArrowheads="1"/>
          </p:cNvPicPr>
          <p:nvPr/>
        </p:nvPicPr>
        <p:blipFill rotWithShape="1">
          <a:blip r:embed="rId5">
            <a:extLst>
              <a:ext uri="{28A0092B-C50C-407E-A947-70E740481C1C}">
                <a14:useLocalDpi xmlns:a14="http://schemas.microsoft.com/office/drawing/2010/main" val="0"/>
              </a:ext>
            </a:extLst>
          </a:blip>
          <a:srcRect l="10230" t="13451" r="24680" b="13095"/>
          <a:stretch/>
        </p:blipFill>
        <p:spPr bwMode="auto">
          <a:xfrm>
            <a:off x="4872494" y="1313999"/>
            <a:ext cx="2579826" cy="1886351"/>
          </a:xfrm>
          <a:prstGeom prst="rect">
            <a:avLst/>
          </a:prstGeom>
          <a:noFill/>
          <a:extLst>
            <a:ext uri="{909E8E84-426E-40DD-AFC4-6F175D3DCCD1}">
              <a14:hiddenFill xmlns:a14="http://schemas.microsoft.com/office/drawing/2010/main">
                <a:solidFill>
                  <a:srgbClr val="FFFFFF"/>
                </a:solidFill>
              </a14:hiddenFill>
            </a:ext>
          </a:extLst>
        </p:spPr>
      </p:pic>
      <p:sp>
        <p:nvSpPr>
          <p:cNvPr id="23" name="Titel 1"/>
          <p:cNvSpPr txBox="1">
            <a:spLocks/>
          </p:cNvSpPr>
          <p:nvPr/>
        </p:nvSpPr>
        <p:spPr>
          <a:xfrm>
            <a:off x="4860032" y="3186208"/>
            <a:ext cx="3004734"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de-DE" sz="2000" dirty="0" err="1" smtClean="0"/>
              <a:t>Catamaran</a:t>
            </a:r>
            <a:r>
              <a:rPr lang="de-DE" sz="2000" dirty="0" smtClean="0"/>
              <a:t> </a:t>
            </a:r>
            <a:r>
              <a:rPr lang="de-DE" sz="2000" dirty="0" err="1" smtClean="0"/>
              <a:t>carbon</a:t>
            </a:r>
            <a:r>
              <a:rPr lang="de-DE" sz="2000" dirty="0" smtClean="0"/>
              <a:t> </a:t>
            </a:r>
            <a:r>
              <a:rPr lang="de-DE" sz="2000" dirty="0" err="1" smtClean="0"/>
              <a:t>ferry</a:t>
            </a:r>
            <a:endParaRPr lang="de-DE" sz="2000" dirty="0" smtClean="0"/>
          </a:p>
          <a:p>
            <a:r>
              <a:rPr lang="de-DE" sz="2000" dirty="0" smtClean="0"/>
              <a:t> </a:t>
            </a:r>
            <a:endParaRPr lang="de-DE" sz="2000" dirty="0"/>
          </a:p>
        </p:txBody>
      </p:sp>
      <p:sp>
        <p:nvSpPr>
          <p:cNvPr id="24" name="Titel 1"/>
          <p:cNvSpPr txBox="1">
            <a:spLocks/>
          </p:cNvSpPr>
          <p:nvPr/>
        </p:nvSpPr>
        <p:spPr>
          <a:xfrm rot="16200000">
            <a:off x="3921671" y="1874436"/>
            <a:ext cx="1674068" cy="373409"/>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de-DE" sz="1600" dirty="0" smtClean="0"/>
              <a:t>www.braa.no</a:t>
            </a:r>
            <a:endParaRPr lang="de-DE" sz="1600" dirty="0"/>
          </a:p>
        </p:txBody>
      </p:sp>
      <p:pic>
        <p:nvPicPr>
          <p:cNvPr id="25" name="Picture 4" descr="C:\Users\stimme\BAM\Präsentationen\BAM Fire Science 2013\Präsentation\Bilder\A350XWB_RR_AIRBU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242"/>
          <a:stretch/>
        </p:blipFill>
        <p:spPr bwMode="auto">
          <a:xfrm>
            <a:off x="4860031" y="3789040"/>
            <a:ext cx="2938383" cy="2088232"/>
          </a:xfrm>
          <a:prstGeom prst="rect">
            <a:avLst/>
          </a:prstGeom>
          <a:noFill/>
          <a:extLst>
            <a:ext uri="{909E8E84-426E-40DD-AFC4-6F175D3DCCD1}">
              <a14:hiddenFill xmlns:a14="http://schemas.microsoft.com/office/drawing/2010/main">
                <a:solidFill>
                  <a:srgbClr val="FFFFFF"/>
                </a:solidFill>
              </a14:hiddenFill>
            </a:ext>
          </a:extLst>
        </p:spPr>
      </p:pic>
      <p:sp>
        <p:nvSpPr>
          <p:cNvPr id="26" name="Titel 1"/>
          <p:cNvSpPr txBox="1">
            <a:spLocks/>
          </p:cNvSpPr>
          <p:nvPr/>
        </p:nvSpPr>
        <p:spPr>
          <a:xfrm rot="16200000">
            <a:off x="3921671" y="4689526"/>
            <a:ext cx="1674068" cy="373409"/>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de-DE" sz="1600" dirty="0" smtClean="0"/>
              <a:t>www.airbus.com</a:t>
            </a:r>
            <a:endParaRPr lang="de-DE" sz="1600" dirty="0"/>
          </a:p>
        </p:txBody>
      </p:sp>
      <p:sp>
        <p:nvSpPr>
          <p:cNvPr id="27" name="Titel 1"/>
          <p:cNvSpPr txBox="1">
            <a:spLocks/>
          </p:cNvSpPr>
          <p:nvPr/>
        </p:nvSpPr>
        <p:spPr>
          <a:xfrm>
            <a:off x="5471575" y="5877272"/>
            <a:ext cx="1800200"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de-DE" sz="2000" dirty="0" smtClean="0"/>
              <a:t>Airbus A350</a:t>
            </a:r>
          </a:p>
          <a:p>
            <a:r>
              <a:rPr lang="de-DE" sz="2000" dirty="0" smtClean="0"/>
              <a:t> </a:t>
            </a:r>
            <a:endParaRPr lang="de-DE" sz="2000" dirty="0"/>
          </a:p>
        </p:txBody>
      </p:sp>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6</a:t>
            </a:fld>
            <a:endParaRPr lang="de-DE" dirty="0"/>
          </a:p>
        </p:txBody>
      </p:sp>
      <p:pic>
        <p:nvPicPr>
          <p:cNvPr id="8"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547664" y="44623"/>
            <a:ext cx="4392488" cy="461665"/>
          </a:xfrm>
          <a:prstGeom prst="rect">
            <a:avLst/>
          </a:prstGeom>
          <a:noFill/>
        </p:spPr>
        <p:txBody>
          <a:bodyPr wrap="square" rtlCol="0">
            <a:spAutoFit/>
          </a:bodyPr>
          <a:lstStyle/>
          <a:p>
            <a:r>
              <a:rPr lang="de-DE" sz="2400" dirty="0" smtClean="0"/>
              <a:t>T</a:t>
            </a:r>
            <a:r>
              <a:rPr lang="de-DE" dirty="0" smtClean="0"/>
              <a:t>ODAYS´S</a:t>
            </a:r>
            <a:r>
              <a:rPr lang="de-DE" sz="2400" dirty="0" smtClean="0"/>
              <a:t> C</a:t>
            </a:r>
            <a:r>
              <a:rPr lang="de-DE" dirty="0" smtClean="0"/>
              <a:t>OMPOSITES</a:t>
            </a:r>
            <a:endParaRPr lang="de-DE" sz="900" dirty="0"/>
          </a:p>
        </p:txBody>
      </p:sp>
      <p:pic>
        <p:nvPicPr>
          <p:cNvPr id="11"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79564" y="144209"/>
            <a:ext cx="143581" cy="2875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timme\BAM\Präsentationen\Philadelphia 2013\Bilder\dreamline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93" r="2718" b="19606"/>
          <a:stretch/>
        </p:blipFill>
        <p:spPr bwMode="auto">
          <a:xfrm>
            <a:off x="1115617" y="3789041"/>
            <a:ext cx="3045213" cy="2088232"/>
          </a:xfrm>
          <a:prstGeom prst="rect">
            <a:avLst/>
          </a:prstGeom>
          <a:noFill/>
          <a:extLst>
            <a:ext uri="{909E8E84-426E-40DD-AFC4-6F175D3DCCD1}">
              <a14:hiddenFill xmlns:a14="http://schemas.microsoft.com/office/drawing/2010/main">
                <a:solidFill>
                  <a:srgbClr val="FFFFFF"/>
                </a:solidFill>
              </a14:hiddenFill>
            </a:ext>
          </a:extLst>
        </p:spPr>
      </p:pic>
      <p:sp>
        <p:nvSpPr>
          <p:cNvPr id="33" name="Titel 1"/>
          <p:cNvSpPr txBox="1">
            <a:spLocks/>
          </p:cNvSpPr>
          <p:nvPr/>
        </p:nvSpPr>
        <p:spPr>
          <a:xfrm>
            <a:off x="1619672" y="5877273"/>
            <a:ext cx="1800200"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de-DE" sz="2000" dirty="0" smtClean="0"/>
              <a:t>787 </a:t>
            </a:r>
            <a:r>
              <a:rPr lang="de-DE" sz="2000" dirty="0" err="1" smtClean="0"/>
              <a:t>Dreamliner</a:t>
            </a:r>
            <a:endParaRPr lang="de-DE" sz="2000" dirty="0" smtClean="0"/>
          </a:p>
          <a:p>
            <a:r>
              <a:rPr lang="de-DE" sz="2000" dirty="0" smtClean="0"/>
              <a:t> </a:t>
            </a:r>
            <a:endParaRPr lang="de-DE" sz="2000" dirty="0"/>
          </a:p>
        </p:txBody>
      </p:sp>
      <p:sp>
        <p:nvSpPr>
          <p:cNvPr id="34" name="Titel 1"/>
          <p:cNvSpPr txBox="1">
            <a:spLocks/>
          </p:cNvSpPr>
          <p:nvPr/>
        </p:nvSpPr>
        <p:spPr>
          <a:xfrm rot="16200000">
            <a:off x="163885" y="4646451"/>
            <a:ext cx="1674068" cy="373409"/>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de-DE" sz="1600" dirty="0" smtClean="0"/>
              <a:t>www.boeing.com</a:t>
            </a:r>
            <a:endParaRPr lang="de-DE" sz="1600" dirty="0"/>
          </a:p>
        </p:txBody>
      </p:sp>
      <p:sp>
        <p:nvSpPr>
          <p:cNvPr id="2" name="Rechteck 1"/>
          <p:cNvSpPr/>
          <p:nvPr/>
        </p:nvSpPr>
        <p:spPr>
          <a:xfrm>
            <a:off x="251354" y="620688"/>
            <a:ext cx="7613412"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Picture 3" descr="C:\Users\stimme\BAM\Präsentationen\BAM Fire Science 2013\Präsentation\Bilder\a350_carbonantei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60" y="2132856"/>
            <a:ext cx="7772400" cy="3813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sers\stimme\BAM\Präsentationen\BAM Fire Science 2013\Präsentation\Bilder\a350_carbonanteil_legen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6469" y="1196752"/>
            <a:ext cx="2839987" cy="23824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508104" y="1170000"/>
            <a:ext cx="216024" cy="4329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8658152" y="1170000"/>
            <a:ext cx="216024" cy="43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78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500" fill="hold"/>
                                        <p:tgtEl>
                                          <p:spTgt spid="39"/>
                                        </p:tgtEl>
                                        <p:attrNameLst>
                                          <p:attrName>ppt_w</p:attrName>
                                        </p:attrNameLst>
                                      </p:cBhvr>
                                      <p:tavLst>
                                        <p:tav tm="0">
                                          <p:val>
                                            <p:fltVal val="0"/>
                                          </p:val>
                                        </p:tav>
                                        <p:tav tm="100000">
                                          <p:val>
                                            <p:strVal val="#ppt_w"/>
                                          </p:val>
                                        </p:tav>
                                      </p:tavLst>
                                    </p:anim>
                                    <p:anim calcmode="lin" valueType="num">
                                      <p:cBhvr>
                                        <p:cTn id="66" dur="500" fill="hold"/>
                                        <p:tgtEl>
                                          <p:spTgt spid="39"/>
                                        </p:tgtEl>
                                        <p:attrNameLst>
                                          <p:attrName>ppt_h</p:attrName>
                                        </p:attrNameLst>
                                      </p:cBhvr>
                                      <p:tavLst>
                                        <p:tav tm="0">
                                          <p:val>
                                            <p:fltVal val="0"/>
                                          </p:val>
                                        </p:tav>
                                        <p:tav tm="100000">
                                          <p:val>
                                            <p:strVal val="#ppt_h"/>
                                          </p:val>
                                        </p:tav>
                                      </p:tavLst>
                                    </p:anim>
                                    <p:animEffect transition="in" filter="fade">
                                      <p:cBhvr>
                                        <p:cTn id="67" dur="500"/>
                                        <p:tgtEl>
                                          <p:spTgt spid="39"/>
                                        </p:tgtEl>
                                      </p:cBhvr>
                                    </p:animEffect>
                                  </p:childTnLst>
                                </p:cTn>
                              </p:par>
                              <p:par>
                                <p:cTn id="68" presetID="53" presetClass="entr" presetSubtype="16"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p:cTn id="70" dur="500" fill="hold"/>
                                        <p:tgtEl>
                                          <p:spTgt spid="40"/>
                                        </p:tgtEl>
                                        <p:attrNameLst>
                                          <p:attrName>ppt_w</p:attrName>
                                        </p:attrNameLst>
                                      </p:cBhvr>
                                      <p:tavLst>
                                        <p:tav tm="0">
                                          <p:val>
                                            <p:fltVal val="0"/>
                                          </p:val>
                                        </p:tav>
                                        <p:tav tm="100000">
                                          <p:val>
                                            <p:strVal val="#ppt_w"/>
                                          </p:val>
                                        </p:tav>
                                      </p:tavLst>
                                    </p:anim>
                                    <p:anim calcmode="lin" valueType="num">
                                      <p:cBhvr>
                                        <p:cTn id="71" dur="500" fill="hold"/>
                                        <p:tgtEl>
                                          <p:spTgt spid="40"/>
                                        </p:tgtEl>
                                        <p:attrNameLst>
                                          <p:attrName>ppt_h</p:attrName>
                                        </p:attrNameLst>
                                      </p:cBhvr>
                                      <p:tavLst>
                                        <p:tav tm="0">
                                          <p:val>
                                            <p:fltVal val="0"/>
                                          </p:val>
                                        </p:tav>
                                        <p:tav tm="100000">
                                          <p:val>
                                            <p:strVal val="#ppt_h"/>
                                          </p:val>
                                        </p:tav>
                                      </p:tavLst>
                                    </p:anim>
                                    <p:animEffect transition="in" filter="fade">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6" grpId="0"/>
      <p:bldP spid="27" grpId="0"/>
      <p:bldP spid="33" grpId="0"/>
      <p:bldP spid="34"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7</a:t>
            </a:fld>
            <a:endParaRPr lang="de-DE" dirty="0"/>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64" y="144209"/>
            <a:ext cx="143581" cy="2875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32458"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a:spLocks noGrp="1"/>
          </p:cNvSpPr>
          <p:nvPr>
            <p:ph type="title"/>
          </p:nvPr>
        </p:nvSpPr>
        <p:spPr>
          <a:xfrm>
            <a:off x="791551" y="1169984"/>
            <a:ext cx="7834168" cy="458816"/>
          </a:xfrm>
        </p:spPr>
        <p:txBody>
          <a:bodyPr>
            <a:noAutofit/>
          </a:bodyPr>
          <a:lstStyle/>
          <a:p>
            <a:r>
              <a:rPr lang="en-US" sz="2400" dirty="0" smtClean="0"/>
              <a:t>Structural performance of CFRP in fire is complex</a:t>
            </a:r>
            <a:endParaRPr lang="en-US" sz="2400" dirty="0"/>
          </a:p>
        </p:txBody>
      </p:sp>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9552" y="129598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txBox="1">
            <a:spLocks/>
          </p:cNvSpPr>
          <p:nvPr/>
        </p:nvSpPr>
        <p:spPr>
          <a:xfrm>
            <a:off x="789562" y="1818056"/>
            <a:ext cx="783416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No burn through, but still collapse</a:t>
            </a:r>
            <a:endParaRPr lang="en-US" sz="2400" dirty="0"/>
          </a:p>
        </p:txBody>
      </p:sp>
      <p:pic>
        <p:nvPicPr>
          <p:cNvPr id="15"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7563" y="1944056"/>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
          <p:cNvSpPr txBox="1">
            <a:spLocks/>
          </p:cNvSpPr>
          <p:nvPr/>
        </p:nvSpPr>
        <p:spPr>
          <a:xfrm>
            <a:off x="807117" y="3978296"/>
            <a:ext cx="783416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Modification of CFRP to ensure structural stability of 4min </a:t>
            </a:r>
            <a:endParaRPr lang="en-US" sz="2400" dirty="0"/>
          </a:p>
        </p:txBody>
      </p:sp>
      <p:pic>
        <p:nvPicPr>
          <p:cNvPr id="17"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55118" y="4104296"/>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1259843" y="2429272"/>
            <a:ext cx="783416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Carbon fibers ≈ 1100 °C</a:t>
            </a:r>
            <a:endParaRPr lang="en-US" sz="2400" dirty="0"/>
          </a:p>
        </p:txBody>
      </p:sp>
      <p:pic>
        <p:nvPicPr>
          <p:cNvPr id="19"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07844" y="2555272"/>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0" name="Titel 1"/>
          <p:cNvSpPr txBox="1">
            <a:spLocks/>
          </p:cNvSpPr>
          <p:nvPr/>
        </p:nvSpPr>
        <p:spPr>
          <a:xfrm>
            <a:off x="1259843" y="3040488"/>
            <a:ext cx="7834168"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RTM6 resin TG = 180°C</a:t>
            </a:r>
            <a:endParaRPr lang="en-US" sz="2400" dirty="0"/>
          </a:p>
        </p:txBody>
      </p:sp>
      <p:pic>
        <p:nvPicPr>
          <p:cNvPr id="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07844" y="3166488"/>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p:nvSpPr>
        <p:spPr>
          <a:xfrm>
            <a:off x="1547664" y="44623"/>
            <a:ext cx="4392488" cy="461665"/>
          </a:xfrm>
          <a:prstGeom prst="rect">
            <a:avLst/>
          </a:prstGeom>
          <a:noFill/>
        </p:spPr>
        <p:txBody>
          <a:bodyPr wrap="square" rtlCol="0">
            <a:spAutoFit/>
          </a:bodyPr>
          <a:lstStyle/>
          <a:p>
            <a:r>
              <a:rPr lang="de-DE" sz="2400" dirty="0" smtClean="0"/>
              <a:t>T</a:t>
            </a:r>
            <a:r>
              <a:rPr lang="de-DE" dirty="0" smtClean="0"/>
              <a:t>ODAYS´S</a:t>
            </a:r>
            <a:r>
              <a:rPr lang="de-DE" sz="2400" dirty="0" smtClean="0"/>
              <a:t> C</a:t>
            </a:r>
            <a:r>
              <a:rPr lang="de-DE" dirty="0" smtClean="0"/>
              <a:t>OMPOSITES</a:t>
            </a:r>
            <a:endParaRPr lang="de-DE" sz="900" dirty="0"/>
          </a:p>
        </p:txBody>
      </p:sp>
    </p:spTree>
    <p:extLst>
      <p:ext uri="{BB962C8B-B14F-4D97-AF65-F5344CB8AC3E}">
        <p14:creationId xmlns:p14="http://schemas.microsoft.com/office/powerpoint/2010/main" val="5955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8</a:t>
            </a:fld>
            <a:endParaRPr lang="de-DE" dirty="0"/>
          </a:p>
        </p:txBody>
      </p:sp>
      <p:pic>
        <p:nvPicPr>
          <p:cNvPr id="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feld 27"/>
          <p:cNvSpPr txBox="1"/>
          <p:nvPr/>
        </p:nvSpPr>
        <p:spPr>
          <a:xfrm>
            <a:off x="1547664" y="44623"/>
            <a:ext cx="3816424"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endParaRPr lang="de-DE" sz="900" dirty="0"/>
          </a:p>
        </p:txBody>
      </p:sp>
      <p:pic>
        <p:nvPicPr>
          <p:cNvPr id="29"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32" name="Titel 1"/>
          <p:cNvSpPr>
            <a:spLocks noGrp="1"/>
          </p:cNvSpPr>
          <p:nvPr>
            <p:ph type="title"/>
          </p:nvPr>
        </p:nvSpPr>
        <p:spPr>
          <a:xfrm>
            <a:off x="791551" y="1169984"/>
            <a:ext cx="7834168" cy="458816"/>
          </a:xfrm>
        </p:spPr>
        <p:txBody>
          <a:bodyPr>
            <a:noAutofit/>
          </a:bodyPr>
          <a:lstStyle/>
          <a:p>
            <a:r>
              <a:rPr lang="en-US" sz="2400" dirty="0" smtClean="0"/>
              <a:t>Full-scale test immense costs and hard realization</a:t>
            </a:r>
            <a:endParaRPr lang="en-US" sz="2400" dirty="0"/>
          </a:p>
        </p:txBody>
      </p:sp>
      <p:pic>
        <p:nvPicPr>
          <p:cNvPr id="33"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9552" y="1295984"/>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34" name="Titel 1"/>
          <p:cNvSpPr txBox="1">
            <a:spLocks/>
          </p:cNvSpPr>
          <p:nvPr/>
        </p:nvSpPr>
        <p:spPr>
          <a:xfrm>
            <a:off x="799717" y="1781200"/>
            <a:ext cx="3412243"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Bench-scale test:</a:t>
            </a:r>
            <a:endParaRPr lang="en-US" sz="2400" dirty="0"/>
          </a:p>
        </p:txBody>
      </p:sp>
      <p:pic>
        <p:nvPicPr>
          <p:cNvPr id="35"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47718" y="1907200"/>
            <a:ext cx="107765" cy="216000"/>
          </a:xfrm>
          <a:prstGeom prst="rect">
            <a:avLst/>
          </a:prstGeom>
          <a:noFill/>
          <a:extLst>
            <a:ext uri="{909E8E84-426E-40DD-AFC4-6F175D3DCCD1}">
              <a14:hiddenFill xmlns:a14="http://schemas.microsoft.com/office/drawing/2010/main">
                <a:solidFill>
                  <a:srgbClr val="FFFFFF"/>
                </a:solidFill>
              </a14:hiddenFill>
            </a:ext>
          </a:extLst>
        </p:spPr>
      </p:pic>
      <p:sp>
        <p:nvSpPr>
          <p:cNvPr id="36" name="Titel 1"/>
          <p:cNvSpPr txBox="1">
            <a:spLocks/>
          </p:cNvSpPr>
          <p:nvPr/>
        </p:nvSpPr>
        <p:spPr>
          <a:xfrm>
            <a:off x="943733" y="2520096"/>
            <a:ext cx="6076539"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Stability behavior depends on specimen´s size</a:t>
            </a:r>
            <a:endParaRPr lang="en-US" sz="2400" dirty="0"/>
          </a:p>
        </p:txBody>
      </p:sp>
      <p:pic>
        <p:nvPicPr>
          <p:cNvPr id="37"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94980" y="2646096"/>
            <a:ext cx="107765" cy="216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9075" b="2864"/>
          <a:stretch/>
        </p:blipFill>
        <p:spPr bwMode="auto">
          <a:xfrm>
            <a:off x="5868144" y="3487255"/>
            <a:ext cx="3176096" cy="2750057"/>
          </a:xfrm>
          <a:prstGeom prst="rect">
            <a:avLst/>
          </a:prstGeom>
          <a:noFill/>
          <a:extLst>
            <a:ext uri="{909E8E84-426E-40DD-AFC4-6F175D3DCCD1}">
              <a14:hiddenFill xmlns:a14="http://schemas.microsoft.com/office/drawing/2010/main">
                <a:solidFill>
                  <a:srgbClr val="FFFFFF"/>
                </a:solidFill>
              </a14:hiddenFill>
            </a:ext>
          </a:extLst>
        </p:spPr>
      </p:pic>
      <p:sp>
        <p:nvSpPr>
          <p:cNvPr id="39" name="Titel 1"/>
          <p:cNvSpPr txBox="1">
            <a:spLocks/>
          </p:cNvSpPr>
          <p:nvPr/>
        </p:nvSpPr>
        <p:spPr>
          <a:xfrm>
            <a:off x="1095480" y="3481576"/>
            <a:ext cx="4412626"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Intermediate-scale:   500x500 mm </a:t>
            </a:r>
            <a:endParaRPr lang="en-US" sz="2400" dirty="0"/>
          </a:p>
        </p:txBody>
      </p:sp>
      <p:sp>
        <p:nvSpPr>
          <p:cNvPr id="41" name="Titel 1"/>
          <p:cNvSpPr txBox="1">
            <a:spLocks/>
          </p:cNvSpPr>
          <p:nvPr/>
        </p:nvSpPr>
        <p:spPr>
          <a:xfrm>
            <a:off x="1095443" y="4092792"/>
            <a:ext cx="4412662" cy="458816"/>
          </a:xfrm>
          <a:prstGeom prst="rect">
            <a:avLst/>
          </a:prstGeom>
        </p:spPr>
        <p:txBody>
          <a:bodyPr>
            <a:noAutofit/>
          </a:bodyPr>
          <a:lstStyle>
            <a:lvl1pPr algn="l" defTabSz="914400" rtl="0" eaLnBrk="1" latinLnBrk="0" hangingPunct="1">
              <a:spcBef>
                <a:spcPct val="0"/>
              </a:spcBef>
              <a:buNone/>
              <a:defRPr sz="2800" kern="1200">
                <a:solidFill>
                  <a:schemeClr val="tx1"/>
                </a:solidFill>
                <a:latin typeface="+mn-lt"/>
                <a:ea typeface="+mj-ea"/>
                <a:cs typeface="Arial" panose="020B0604020202020204" pitchFamily="34" charset="0"/>
              </a:defRPr>
            </a:lvl1pPr>
          </a:lstStyle>
          <a:p>
            <a:r>
              <a:rPr lang="en-US" sz="2400" dirty="0" smtClean="0"/>
              <a:t>Bench-scale: 	           100x100 mm </a:t>
            </a:r>
            <a:endParaRPr lang="en-US" sz="2400" dirty="0"/>
          </a:p>
        </p:txBody>
      </p:sp>
      <p:sp>
        <p:nvSpPr>
          <p:cNvPr id="25" name="Ellipse 24"/>
          <p:cNvSpPr/>
          <p:nvPr/>
        </p:nvSpPr>
        <p:spPr>
          <a:xfrm>
            <a:off x="971600" y="367498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972249" y="428620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886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500"/>
                                        <p:tgtEl>
                                          <p:spTgt spid="3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074"/>
                                        </p:tgtEl>
                                        <p:attrNameLst>
                                          <p:attrName>style.visibility</p:attrName>
                                        </p:attrNameLst>
                                      </p:cBhvr>
                                      <p:to>
                                        <p:strVal val="visible"/>
                                      </p:to>
                                    </p:set>
                                    <p:animEffect transition="in" filter="fade">
                                      <p:cBhvr>
                                        <p:cTn id="3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9" grpId="0"/>
      <p:bldP spid="41" grpId="0"/>
      <p:bldP spid="25"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12/4/2013</a:t>
            </a:r>
            <a:endParaRPr lang="de-DE" dirty="0"/>
          </a:p>
        </p:txBody>
      </p:sp>
      <p:sp>
        <p:nvSpPr>
          <p:cNvPr id="4" name="Fußzeilenplatzhalter 3"/>
          <p:cNvSpPr>
            <a:spLocks noGrp="1"/>
          </p:cNvSpPr>
          <p:nvPr>
            <p:ph type="ftr" sz="quarter" idx="11"/>
          </p:nvPr>
        </p:nvSpPr>
        <p:spPr/>
        <p:txBody>
          <a:bodyPr/>
          <a:lstStyle/>
          <a:p>
            <a:r>
              <a:rPr lang="de-DE" smtClean="0"/>
              <a:t>Sebastian Timme</a:t>
            </a:r>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pPr/>
              <a:t>9</a:t>
            </a:fld>
            <a:endParaRPr lang="de-DE" dirty="0"/>
          </a:p>
        </p:txBody>
      </p:sp>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4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6406" y="144000"/>
            <a:ext cx="143686" cy="28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547664" y="44623"/>
            <a:ext cx="3816424" cy="461665"/>
          </a:xfrm>
          <a:prstGeom prst="rect">
            <a:avLst/>
          </a:prstGeom>
          <a:noFill/>
        </p:spPr>
        <p:txBody>
          <a:bodyPr wrap="square" rtlCol="0">
            <a:spAutoFit/>
          </a:bodyPr>
          <a:lstStyle/>
          <a:p>
            <a:r>
              <a:rPr lang="de-DE" sz="2400" dirty="0" smtClean="0"/>
              <a:t>I</a:t>
            </a:r>
            <a:r>
              <a:rPr lang="de-DE" dirty="0" smtClean="0"/>
              <a:t>NTERMEDIATE</a:t>
            </a:r>
            <a:r>
              <a:rPr lang="de-DE" sz="2400" dirty="0" smtClean="0"/>
              <a:t>-S</a:t>
            </a:r>
            <a:r>
              <a:rPr lang="de-DE" dirty="0" smtClean="0"/>
              <a:t>CALE</a:t>
            </a:r>
            <a:endParaRPr lang="de-DE" sz="900" dirty="0"/>
          </a:p>
        </p:txBody>
      </p:sp>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9564" y="144105"/>
            <a:ext cx="143581" cy="2877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32406" y="144105"/>
            <a:ext cx="143686" cy="2877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88000" y="144000"/>
            <a:ext cx="14368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aircraft_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857250"/>
            <a:ext cx="9144000" cy="5143500"/>
          </a:xfrm>
          <a:prstGeom prst="rect">
            <a:avLst/>
          </a:prstGeom>
        </p:spPr>
      </p:pic>
    </p:spTree>
    <p:extLst>
      <p:ext uri="{BB962C8B-B14F-4D97-AF65-F5344CB8AC3E}">
        <p14:creationId xmlns:p14="http://schemas.microsoft.com/office/powerpoint/2010/main" val="410161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6"/>
                </p:tgtEl>
              </p:cMediaNode>
            </p:video>
          </p:childTnLst>
        </p:cTn>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2774</Words>
  <Application>Microsoft Office PowerPoint</Application>
  <PresentationFormat>On-screen Show (4:3)</PresentationFormat>
  <Paragraphs>482</Paragraphs>
  <Slides>37</Slides>
  <Notes>29</Notes>
  <HiddenSlides>0</HiddenSlides>
  <MMClips>13</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Larissa-Design</vt:lpstr>
      <vt:lpstr>PowerPoint Presentation</vt:lpstr>
      <vt:lpstr>PowerPoint Presentation</vt:lpstr>
      <vt:lpstr>Start of evacuation 1:31 min</vt:lpstr>
      <vt:lpstr>PowerPoint Presentation</vt:lpstr>
      <vt:lpstr>Today´s Composites</vt:lpstr>
      <vt:lpstr>Usage of CFRP in public transportation</vt:lpstr>
      <vt:lpstr>Structural performance of CFRP in fire is complex</vt:lpstr>
      <vt:lpstr>Full-scale test immense costs and hard realization</vt:lpstr>
      <vt:lpstr>PowerPoint Presentation</vt:lpstr>
      <vt:lpstr>PowerPoint Presentation</vt:lpstr>
      <vt:lpstr>Outside view</vt:lpstr>
      <vt:lpstr>Boundary conditions for fire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Generation Burner (ME 1500-1) </vt:lpstr>
      <vt:lpstr>Heat flux mapping with perforated non-inflammable plate </vt:lpstr>
      <vt:lpstr>Procedure according FAA Burner Calibration Guidelines </vt:lpstr>
      <vt:lpstr>PowerPoint Presentation</vt:lpstr>
      <vt:lpstr>PowerPoint Presentation</vt:lpstr>
      <vt:lpstr>PowerPoint Presentation</vt:lpstr>
      <vt:lpstr>PowerPoint Presentation</vt:lpstr>
      <vt:lpstr>Several tests with carbon sandwich composites (20 mm)  </vt:lpstr>
      <vt:lpstr>Fire test with different compressive loads</vt:lpstr>
      <vt:lpstr>Intumescent coatings at 20% failure load</vt:lpstr>
      <vt:lpstr>Fraunhofer ICT Coating</vt:lpstr>
      <vt:lpstr>Influence of core materials – Fire test</vt:lpstr>
      <vt:lpstr>First tests with aircraft comparable structure</vt:lpstr>
      <vt:lpstr>50 kN stability failure load</vt:lpstr>
      <vt:lpstr>Time to failure: 60 sec</vt:lpstr>
      <vt:lpstr>Structural failure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Timme, Sebastian</dc:creator>
  <cp:lastModifiedBy>Michael Donio</cp:lastModifiedBy>
  <cp:revision>1094</cp:revision>
  <dcterms:created xsi:type="dcterms:W3CDTF">2013-11-05T08:11:15Z</dcterms:created>
  <dcterms:modified xsi:type="dcterms:W3CDTF">2014-01-24T20:26:43Z</dcterms:modified>
</cp:coreProperties>
</file>