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9" r:id="rId3"/>
    <p:sldId id="298" r:id="rId4"/>
    <p:sldId id="260" r:id="rId5"/>
    <p:sldId id="271" r:id="rId6"/>
    <p:sldId id="300" r:id="rId7"/>
    <p:sldId id="274" r:id="rId8"/>
    <p:sldId id="270" r:id="rId9"/>
    <p:sldId id="280" r:id="rId10"/>
    <p:sldId id="275" r:id="rId11"/>
    <p:sldId id="276" r:id="rId12"/>
    <p:sldId id="277" r:id="rId13"/>
    <p:sldId id="278" r:id="rId14"/>
    <p:sldId id="279" r:id="rId15"/>
    <p:sldId id="288" r:id="rId16"/>
    <p:sldId id="289" r:id="rId17"/>
    <p:sldId id="284" r:id="rId18"/>
    <p:sldId id="295" r:id="rId19"/>
    <p:sldId id="286" r:id="rId20"/>
    <p:sldId id="297" r:id="rId21"/>
    <p:sldId id="287" r:id="rId22"/>
    <p:sldId id="293" r:id="rId23"/>
    <p:sldId id="292" r:id="rId24"/>
    <p:sldId id="294" r:id="rId25"/>
  </p:sldIdLst>
  <p:sldSz cx="9144000" cy="6858000" type="screen4x3"/>
  <p:notesSz cx="69469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88C08982-CB57-48EE-B05D-4AD2CB0029E5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0290C62F-2E09-4262-9C24-29B205542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22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92B265E4-BBE8-4F0A-B2FF-32E564C3F92D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03725"/>
            <a:ext cx="5557520" cy="4171950"/>
          </a:xfrm>
          <a:prstGeom prst="rect">
            <a:avLst/>
          </a:prstGeom>
        </p:spPr>
        <p:txBody>
          <a:bodyPr vert="horz" lIns="92665" tIns="46333" rIns="92665" bIns="463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805841"/>
            <a:ext cx="3010323" cy="463550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34C44F39-AD58-4042-BE32-8DF0CECC8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51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9FCE3-733C-49B7-8148-1A91728896BF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695325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254" y="4403725"/>
            <a:ext cx="5094393" cy="4171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44F39-AD58-4042-BE32-8DF0CECC840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6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6.wmf"/><Relationship Id="rId9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543800" cy="1676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Effect of Moisture on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Ignitability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of Polymers.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6461760" cy="2362200"/>
          </a:xfrm>
        </p:spPr>
        <p:txBody>
          <a:bodyPr>
            <a:noAutofit/>
          </a:bodyPr>
          <a:lstStyle/>
          <a:p>
            <a:r>
              <a:rPr lang="en-US" sz="1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Natallia Safronava </a:t>
            </a:r>
            <a:r>
              <a:rPr lang="en-US" sz="1800" b="1" i="1" u="sng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Richard E. Lyon </a:t>
            </a:r>
            <a:r>
              <a:rPr lang="en-US" sz="1800" b="1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Sean B. Crowley </a:t>
            </a:r>
            <a:r>
              <a:rPr lang="en-US" sz="1800" b="1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Stanislav I. Stoliarov </a:t>
            </a:r>
            <a:r>
              <a:rPr lang="en-US" sz="1800" b="1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endParaRPr lang="en-US" sz="1600" i="1" baseline="30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i="1" baseline="30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Technology and Management International, LLC (TAMI)</a:t>
            </a:r>
          </a:p>
          <a:p>
            <a:endParaRPr lang="en-US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Federal Aviation Administration , William J. Hughes Technical Center, Atlantic City International Airport, NJ</a:t>
            </a:r>
          </a:p>
          <a:p>
            <a:endParaRPr lang="en-US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i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Department of Fire Protection Engineering, University of Maryland</a:t>
            </a:r>
            <a:endParaRPr lang="en-US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4102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Seventh Triennial International Fire &amp; Cabin Safety Research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Conference,</a:t>
            </a:r>
          </a:p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Philadelphia Marriott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Downtown, PA,19107, </a:t>
            </a:r>
          </a:p>
          <a:p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December 2-5, 2013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867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9248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PC</a:t>
            </a:r>
            <a:endParaRPr lang="en-US" sz="3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7" y="3759200"/>
            <a:ext cx="3097213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457200"/>
            <a:ext cx="3494087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533400"/>
            <a:ext cx="3430587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3657600"/>
            <a:ext cx="3527425" cy="32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4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467600" cy="792162"/>
          </a:xfrm>
        </p:spPr>
        <p:txBody>
          <a:bodyPr/>
          <a:lstStyle/>
          <a:p>
            <a:r>
              <a:rPr lang="en-US" sz="3600" dirty="0" smtClean="0"/>
              <a:t>PA66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3527425" cy="32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86175"/>
            <a:ext cx="3484563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1" y="3686175"/>
            <a:ext cx="3376613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4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3594"/>
            <a:ext cx="7543800" cy="727005"/>
          </a:xfrm>
        </p:spPr>
        <p:txBody>
          <a:bodyPr/>
          <a:lstStyle/>
          <a:p>
            <a:r>
              <a:rPr lang="en-US" sz="3600" dirty="0" smtClean="0"/>
              <a:t>PPSU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43313"/>
            <a:ext cx="3354387" cy="321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17925"/>
            <a:ext cx="357028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3595"/>
            <a:ext cx="33972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9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077200" cy="914400"/>
          </a:xfrm>
        </p:spPr>
        <p:txBody>
          <a:bodyPr/>
          <a:lstStyle/>
          <a:p>
            <a:r>
              <a:rPr lang="en-US" sz="3600" dirty="0" smtClean="0"/>
              <a:t>POM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733799"/>
            <a:ext cx="3430587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343275" cy="32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33337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14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924800" cy="411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PMMA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35052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685800"/>
            <a:ext cx="3354387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675063"/>
            <a:ext cx="3462337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33655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4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457200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Approach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219200"/>
            <a:ext cx="82296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Ignition is a critical phenomenon governed  by thermal and chemical properties of the solid polymer.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is a variety of proposed criteria for piloted ignition, that can be roughly divided into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thermal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(solid) and </a:t>
            </a:r>
            <a:r>
              <a:rPr lang="en-US" sz="2000" b="1" i="1" u="sng" dirty="0" smtClean="0">
                <a:latin typeface="Times New Roman" pitchFamily="18" charset="0"/>
                <a:cs typeface="Times New Roman" pitchFamily="18" charset="0"/>
              </a:rPr>
              <a:t>chemical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(gas phase) criteria [1].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Examples of thermal criteria are critical radiant heat flux (CHF) and/or ignition temperature (T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ign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a thermally thin sample</a:t>
            </a:r>
          </a:p>
          <a:p>
            <a:pPr marL="11430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1" y="6477000"/>
            <a:ext cx="83058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[1] R.E. Lyon and J.G.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Quintiere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Piloted Ignition of Combustible Solids,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Combustion &amp; Flame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151, 551-559 (2007)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846484"/>
              </p:ext>
            </p:extLst>
          </p:nvPr>
        </p:nvGraphicFramePr>
        <p:xfrm>
          <a:off x="3733800" y="4114800"/>
          <a:ext cx="253022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7" name="Equation" r:id="rId4" imgW="1091880" imgH="330120" progId="Equation.3">
                  <p:embed/>
                </p:oleObj>
              </mc:Choice>
              <mc:Fallback>
                <p:oleObj name="Equation" r:id="rId4" imgW="1091880" imgH="33012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114800"/>
                        <a:ext cx="2530229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197665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8" name="Equation" r:id="rId6" imgW="3657600" imgH="6908800" progId="Equation.3">
                  <p:embed/>
                </p:oleObj>
              </mc:Choice>
              <mc:Fallback>
                <p:oleObj name="Equation" r:id="rId6" imgW="3657600" imgH="690880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289591"/>
              </p:ext>
            </p:extLst>
          </p:nvPr>
        </p:nvGraphicFramePr>
        <p:xfrm>
          <a:off x="2362200" y="5257800"/>
          <a:ext cx="3200400" cy="376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" name="Equation" r:id="rId8" imgW="7315200" imgH="863600" progId="Equation.3">
                  <p:embed/>
                </p:oleObj>
              </mc:Choice>
              <mc:Fallback>
                <p:oleObj name="Equation" r:id="rId8" imgW="7315200" imgH="8636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257800"/>
                        <a:ext cx="3200400" cy="3766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94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Approach cont.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077200" cy="4800600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According to the </a:t>
                </a:r>
                <a:r>
                  <a:rPr lang="en-US" sz="28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chemical criterion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for solid ignition</a:t>
                </a:r>
              </a:p>
              <a:p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14300" indent="0">
                  <a:buNone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Ignition occurs when mass flux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exceeds the critical mass flux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𝑐𝑟𝑖𝑡</m:t>
                        </m:r>
                      </m:sub>
                      <m:sup/>
                    </m:sSubSup>
                  </m:oMath>
                </a14:m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14300" indent="0">
                  <a:buNone/>
                </a:pP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14300" indent="0" algn="ctr">
                  <a:buNone/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800" b="1" i="1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1800" b="1" i="1" baseline="-25000" dirty="0" smtClean="0">
                    <a:latin typeface="Times New Roman" pitchFamily="18" charset="0"/>
                    <a:cs typeface="Times New Roman" pitchFamily="18" charset="0"/>
                  </a:rPr>
                  <a:t>ign </a:t>
                </a:r>
                <a:r>
                  <a:rPr lang="en-US" sz="1800" b="1" i="1" dirty="0" smtClean="0">
                    <a:latin typeface="Times New Roman" pitchFamily="18" charset="0"/>
                    <a:cs typeface="Times New Roman" pitchFamily="18" charset="0"/>
                  </a:rPr>
                  <a:t> = Time at which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1800" b="1" i="1" dirty="0" smtClean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1800" b="1" i="1" dirty="0" smtClean="0">
                    <a:latin typeface="Times New Roman" pitchFamily="18" charset="0"/>
                    <a:cs typeface="Times New Roman" pitchFamily="18" charset="0"/>
                  </a:rPr>
                  <a:t>first reaches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𝒄𝒓𝒊𝒕</m:t>
                        </m:r>
                      </m:sub>
                      <m:sup/>
                    </m:sSubSup>
                  </m:oMath>
                </a14:m>
                <a:r>
                  <a:rPr lang="en-US" sz="18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1800" b="1" i="1" dirty="0" smtClean="0">
                    <a:latin typeface="Times New Roman" pitchFamily="18" charset="0"/>
                    <a:cs typeface="Times New Roman" pitchFamily="18" charset="0"/>
                  </a:rPr>
                  <a:t>at constant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  <m:r>
                          <a:rPr lang="en-US" sz="1800" b="1" i="1" smtClean="0"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  <a:cs typeface="Times New Roman" pitchFamily="18" charset="0"/>
                          </a:rPr>
                          <m:t>𝒆𝒙𝒕</m:t>
                        </m:r>
                      </m:sub>
                      <m:sup/>
                    </m:sSubSup>
                  </m:oMath>
                </a14:m>
                <a:endParaRPr lang="en-US" sz="1800" b="1" i="1" baseline="-25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14300" indent="0" algn="ctr">
                  <a:buNone/>
                </a:pPr>
                <a:endParaRPr lang="en-US" sz="2000" b="1" i="1" baseline="-25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14300" indent="0">
                  <a:buNone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Or ignition occurs when heat release 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exceeds a critical heat release 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𝑐𝑟𝑖𝑡</m:t>
                        </m:r>
                      </m:sub>
                      <m:sup/>
                    </m:sSubSup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114300" indent="0">
                  <a:buNone/>
                </a:pP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14300" indent="0" algn="ctr">
                  <a:buNone/>
                </a:pP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 t</a:t>
                </a:r>
                <a:r>
                  <a:rPr lang="en-US" sz="1800" baseline="-25000" dirty="0" smtClean="0">
                    <a:latin typeface="Times New Roman" pitchFamily="18" charset="0"/>
                    <a:cs typeface="Times New Roman" pitchFamily="18" charset="0"/>
                  </a:rPr>
                  <a:t>ign</a:t>
                </a:r>
                <a:r>
                  <a:rPr lang="en-US" sz="18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1800" b="1" i="1" dirty="0" smtClean="0">
                    <a:latin typeface="Times New Roman" pitchFamily="18" charset="0"/>
                    <a:cs typeface="Times New Roman" pitchFamily="18" charset="0"/>
                  </a:rPr>
                  <a:t>Time at which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180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  <m:sup/>
                        </m:sSub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18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1800" b="1" i="1" dirty="0" smtClean="0">
                    <a:latin typeface="Times New Roman" pitchFamily="18" charset="0"/>
                    <a:cs typeface="Times New Roman" pitchFamily="18" charset="0"/>
                  </a:rPr>
                  <a:t>first reaches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800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𝒎</m:t>
                        </m:r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𝒄𝒓𝒊𝒕</m:t>
                        </m:r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     </m:t>
                        </m:r>
                      </m:sub>
                      <m:sup/>
                    </m:sSubSup>
                  </m:oMath>
                </a14:m>
                <a:r>
                  <a:rPr lang="en-US" sz="1800" b="1" i="1" dirty="0" smtClean="0">
                    <a:latin typeface="Times New Roman" pitchFamily="18" charset="0"/>
                    <a:cs typeface="Times New Roman" pitchFamily="18" charset="0"/>
                  </a:rPr>
                  <a:t>at constant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latin typeface="Cambria Math"/>
                            <a:cs typeface="Times New Roman" pitchFamily="18" charset="0"/>
                          </a:rPr>
                          <m:t>𝒒</m:t>
                        </m:r>
                        <m:r>
                          <a:rPr lang="en-US" sz="1800" b="1" i="1" smtClean="0">
                            <a:latin typeface="Cambria Math"/>
                            <a:cs typeface="Times New Roman" pitchFamily="18" charset="0"/>
                          </a:rPr>
                          <m:t>′′</m:t>
                        </m:r>
                      </m:e>
                      <m:sub>
                        <m:r>
                          <a:rPr lang="en-US" sz="1800" b="1" i="1" smtClean="0">
                            <a:latin typeface="Cambria Math"/>
                            <a:cs typeface="Times New Roman" pitchFamily="18" charset="0"/>
                          </a:rPr>
                          <m:t>𝒆𝒙𝒕</m:t>
                        </m:r>
                      </m:sub>
                      <m:sup/>
                    </m:sSubSup>
                  </m:oMath>
                </a14:m>
                <a:endParaRPr lang="en-US" sz="1800" b="1" i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077200" cy="4800600"/>
              </a:xfrm>
              <a:blipFill rotWithShape="1">
                <a:blip r:embed="rId2"/>
                <a:stretch>
                  <a:fillRect l="-151" t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54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001000" cy="7921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Parameters of the </a:t>
            </a:r>
            <a:r>
              <a:rPr lang="en-US" sz="36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Thermal Theory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of ignition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528532"/>
              </p:ext>
            </p:extLst>
          </p:nvPr>
        </p:nvGraphicFramePr>
        <p:xfrm>
          <a:off x="762000" y="1863725"/>
          <a:ext cx="379723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" name="Equation" r:id="rId3" imgW="7315200" imgH="2133600" progId="Equation.3">
                  <p:embed/>
                </p:oleObj>
              </mc:Choice>
              <mc:Fallback>
                <p:oleObj name="Equation" r:id="rId3" imgW="7315200" imgH="2133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63725"/>
                        <a:ext cx="3797237" cy="1108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1708810" y="1917700"/>
            <a:ext cx="805790" cy="9017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56351" y="2514600"/>
            <a:ext cx="648849" cy="4572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121182"/>
              </p:ext>
            </p:extLst>
          </p:nvPr>
        </p:nvGraphicFramePr>
        <p:xfrm>
          <a:off x="3546987" y="3349625"/>
          <a:ext cx="4154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" name="Equation" r:id="rId5" imgW="304560" imgH="393480" progId="Equation.3">
                  <p:embed/>
                </p:oleObj>
              </mc:Choice>
              <mc:Fallback>
                <p:oleObj name="Equation" r:id="rId5" imgW="3045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46987" y="3349625"/>
                        <a:ext cx="415413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10238" y="3395246"/>
            <a:ext cx="2371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Thermal response time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350" y="4763869"/>
            <a:ext cx="8172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Following function was fitted through experimental data 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ign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versus external heat flux, with 2 adjustable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critical heat flux for piloted ignition (CHF) was also calculated  using T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6781" y="1219200"/>
            <a:ext cx="1436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Heat Transfer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23996" y="1219200"/>
            <a:ext cx="167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Thermal Theory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30" name="Picture 1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8382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31" name="Picture 1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297" y="1600200"/>
            <a:ext cx="114070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33800" y="5029200"/>
                <a:ext cx="1529265" cy="495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ln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029200"/>
                <a:ext cx="1529265" cy="495777"/>
              </a:xfrm>
              <a:prstGeom prst="rect">
                <a:avLst/>
              </a:prstGeom>
              <a:blipFill rotWithShape="1">
                <a:blip r:embed="rId8"/>
                <a:stretch>
                  <a:fillRect l="-3600" r="-2800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80" name="Picture 18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236663"/>
            <a:ext cx="3302000" cy="341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80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pPr algn="ctr"/>
            <a:r>
              <a:rPr lang="en-US" sz="3200" dirty="0" smtClean="0"/>
              <a:t>Fit to the data gives thermal </a:t>
            </a:r>
            <a:r>
              <a:rPr lang="en-US" sz="3200" dirty="0" smtClean="0"/>
              <a:t>response time and CHF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06424"/>
            <a:ext cx="5486400" cy="52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Ignition Parameters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5748" y="106680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Cone</a:t>
            </a:r>
          </a:p>
          <a:p>
            <a:r>
              <a:rPr lang="en-US" dirty="0" smtClean="0"/>
              <a:t>Experiments</a:t>
            </a:r>
          </a:p>
          <a:p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 rot="5400000">
            <a:off x="3352800" y="1219200"/>
            <a:ext cx="304800" cy="1371599"/>
          </a:xfrm>
          <a:prstGeom prst="leftBrace">
            <a:avLst>
              <a:gd name="adj1" fmla="val 37500"/>
              <a:gd name="adj2" fmla="val 51111"/>
            </a:avLst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71800" y="1106269"/>
            <a:ext cx="840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MCC</a:t>
            </a:r>
          </a:p>
          <a:p>
            <a:r>
              <a:rPr lang="en-US" dirty="0" smtClean="0"/>
              <a:t>Testing</a:t>
            </a:r>
          </a:p>
          <a:p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5400000">
            <a:off x="4991100" y="1028700"/>
            <a:ext cx="304800" cy="1752600"/>
          </a:xfrm>
          <a:prstGeom prst="leftBrace">
            <a:avLst>
              <a:gd name="adj1" fmla="val 37500"/>
              <a:gd name="adj2" fmla="val 51111"/>
            </a:avLst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87332" y="877669"/>
            <a:ext cx="1340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Fit </a:t>
            </a:r>
            <a:endParaRPr lang="en-US" i="1" dirty="0" smtClean="0"/>
          </a:p>
          <a:p>
            <a:r>
              <a:rPr lang="en-US" i="1" dirty="0" smtClean="0"/>
              <a:t>Parameter 2</a:t>
            </a:r>
          </a:p>
          <a:p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990600" y="801469"/>
            <a:ext cx="1340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Fit </a:t>
            </a:r>
            <a:endParaRPr lang="en-US" i="1" dirty="0" smtClean="0"/>
          </a:p>
          <a:p>
            <a:r>
              <a:rPr lang="en-US" i="1" dirty="0" smtClean="0"/>
              <a:t>Parameter 1</a:t>
            </a:r>
          </a:p>
          <a:p>
            <a:endParaRPr lang="en-US" i="1" dirty="0"/>
          </a:p>
        </p:txBody>
      </p:sp>
      <p:cxnSp>
        <p:nvCxnSpPr>
          <p:cNvPr id="32" name="Curved Connector 31"/>
          <p:cNvCxnSpPr/>
          <p:nvPr/>
        </p:nvCxnSpPr>
        <p:spPr>
          <a:xfrm rot="5400000">
            <a:off x="6210300" y="1714500"/>
            <a:ext cx="609600" cy="228600"/>
          </a:xfrm>
          <a:prstGeom prst="curvedConnector3">
            <a:avLst>
              <a:gd name="adj1" fmla="val 50000"/>
            </a:avLst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16200000" flipH="1">
            <a:off x="1790700" y="1485900"/>
            <a:ext cx="685800" cy="609600"/>
          </a:xfrm>
          <a:prstGeom prst="curvedConnector3">
            <a:avLst>
              <a:gd name="adj1" fmla="val 50000"/>
            </a:avLst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6713413"/>
                  </p:ext>
                </p:extLst>
              </p:nvPr>
            </p:nvGraphicFramePr>
            <p:xfrm>
              <a:off x="560016" y="2209800"/>
              <a:ext cx="7136187" cy="4343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17670"/>
                    <a:gridCol w="639459"/>
                    <a:gridCol w="607906"/>
                    <a:gridCol w="607906"/>
                    <a:gridCol w="675451"/>
                    <a:gridCol w="742996"/>
                    <a:gridCol w="810541"/>
                    <a:gridCol w="1013176"/>
                    <a:gridCol w="810541"/>
                    <a:gridCol w="810541"/>
                  </a:tblGrid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imes New Roman"/>
                              <a:ea typeface="Times New Roman"/>
                            </a:rPr>
                            <a:t>Polymer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imes New Roman"/>
                              <a:ea typeface="Times New Roman"/>
                            </a:rPr>
                            <a:t>H</a:t>
                          </a:r>
                          <a:r>
                            <a:rPr lang="en-US" sz="1100" baseline="-25000" dirty="0">
                              <a:effectLst/>
                              <a:latin typeface="Times New Roman"/>
                              <a:ea typeface="Times New Roman"/>
                            </a:rPr>
                            <a:t>2</a:t>
                          </a:r>
                          <a:r>
                            <a:rPr lang="en-US" sz="1100" dirty="0">
                              <a:effectLst/>
                              <a:latin typeface="Times New Roman"/>
                              <a:ea typeface="Times New Roman"/>
                            </a:rPr>
                            <a:t>O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imes New Roman"/>
                              <a:ea typeface="Times New Roman"/>
                            </a:rPr>
                            <a:t>Content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%, w/w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ρ</m:t>
                                  </m:r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𝑐𝑏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200" i="1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  <a:endParaRPr lang="en-US" sz="1200" i="1" dirty="0" smtClean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i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solidFill>
                              <a:srgbClr val="7030A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i="1">
                              <a:effectLst/>
                              <a:latin typeface="Times New Roman"/>
                              <a:ea typeface="Times New Roman"/>
                            </a:rPr>
                            <a:t>T</a:t>
                          </a:r>
                          <a:r>
                            <a:rPr lang="en-US" sz="1200" baseline="-25000">
                              <a:effectLst/>
                              <a:latin typeface="Times New Roman"/>
                              <a:ea typeface="Times New Roman"/>
                            </a:rPr>
                            <a:t>onset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sym typeface="Symbol"/>
                            </a:rPr>
                            <a:t></a:t>
                          </a: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C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CHF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Calc. (</a:t>
                          </a:r>
                          <a:r>
                            <a:rPr lang="en-US" sz="1200" i="1" dirty="0" err="1" smtClean="0">
                              <a:effectLst/>
                              <a:latin typeface="Times New Roman"/>
                              <a:ea typeface="Times New Roman"/>
                            </a:rPr>
                            <a:t>T</a:t>
                          </a:r>
                          <a:r>
                            <a:rPr lang="en-US" sz="1200" baseline="-25000" dirty="0" err="1" smtClean="0">
                              <a:effectLst/>
                              <a:latin typeface="Times New Roman"/>
                              <a:ea typeface="Times New Roman"/>
                            </a:rPr>
                            <a:t>onset</a:t>
                          </a: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)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kW/m</a:t>
                          </a:r>
                          <a:r>
                            <a:rPr lang="en-US" sz="1200" baseline="30000" dirty="0">
                              <a:effectLst/>
                              <a:latin typeface="Times New Roman"/>
                              <a:ea typeface="Times New Roman"/>
                            </a:rPr>
                            <a:t>2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i="1" dirty="0">
                              <a:effectLst/>
                              <a:latin typeface="Times New Roman"/>
                              <a:ea typeface="Times New Roman"/>
                            </a:rPr>
                            <a:t>T</a:t>
                          </a: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  <a:r>
                            <a:rPr lang="en-US" sz="1200" baseline="-25000" dirty="0">
                              <a:effectLst/>
                              <a:latin typeface="Times New Roman"/>
                              <a:ea typeface="Times New Roman"/>
                            </a:rPr>
                            <a:t>ign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sym typeface="Symbol"/>
                            </a:rPr>
                            <a:t></a:t>
                          </a: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C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CHF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Calc. (</a:t>
                          </a:r>
                          <a:r>
                            <a:rPr lang="en-US" sz="1200" i="1" dirty="0" smtClean="0">
                              <a:effectLst/>
                              <a:latin typeface="Times New Roman"/>
                              <a:ea typeface="Times New Roman"/>
                            </a:rPr>
                            <a:t>T</a:t>
                          </a:r>
                          <a:r>
                            <a:rPr lang="en-US" sz="1200" baseline="-25000" dirty="0" smtClean="0">
                              <a:effectLst/>
                              <a:latin typeface="Times New Roman"/>
                              <a:ea typeface="Times New Roman"/>
                            </a:rPr>
                            <a:t>ign</a:t>
                          </a: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),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kW/m</a:t>
                          </a:r>
                          <a:r>
                            <a:rPr lang="en-US" sz="1200" baseline="30000" dirty="0">
                              <a:effectLst/>
                              <a:latin typeface="Times New Roman"/>
                              <a:ea typeface="Times New Roman"/>
                            </a:rPr>
                            <a:t>2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CHF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From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fit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kW/m</a:t>
                          </a:r>
                          <a:r>
                            <a:rPr lang="en-US" sz="12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Order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Of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Ign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0090">
                    <a:tc>
                      <a:txBody>
                        <a:bodyPr/>
                        <a:lstStyle/>
                        <a:p>
                          <a:pPr marL="71755" marR="71755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Times New Roman"/>
                            </a:rPr>
                            <a:t>PMMA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vert="vert27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Wet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50%RH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Dry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2.4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0.4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0.0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219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400" b="1" u="sng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181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312</a:t>
                          </a:r>
                          <a:endParaRPr lang="en-US" sz="12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337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335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332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348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10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10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9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9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10</a:t>
                          </a:r>
                          <a:endParaRPr lang="en-US" sz="120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0090">
                    <a:tc>
                      <a:txBody>
                        <a:bodyPr/>
                        <a:lstStyle/>
                        <a:p>
                          <a:pPr marL="71755" marR="71755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Times New Roman"/>
                            </a:rPr>
                            <a:t>PA66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vert="vert27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Wet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50%RH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Dry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9.2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2.6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0.0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300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400" b="1" u="sng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172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351</a:t>
                          </a:r>
                          <a:endParaRPr lang="en-US" sz="12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404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425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446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437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16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17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13</a:t>
                          </a:r>
                          <a:endParaRPr lang="en-US" sz="120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0090">
                    <a:tc>
                      <a:txBody>
                        <a:bodyPr/>
                        <a:lstStyle/>
                        <a:p>
                          <a:pPr marL="71755" marR="71755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Times New Roman"/>
                            </a:rPr>
                            <a:t>POM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vert="vert27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Wet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50%RH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Dry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1.8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0.4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0.0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400" b="1" i="0" u="sng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166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293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374</a:t>
                          </a:r>
                          <a:endParaRPr lang="en-US" sz="12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305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300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292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283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8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7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10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10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</a:t>
                          </a:r>
                          <a:endParaRPr lang="en-US" sz="120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0090">
                    <a:tc>
                      <a:txBody>
                        <a:bodyPr/>
                        <a:lstStyle/>
                        <a:p>
                          <a:pPr marL="71755" marR="71755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Times New Roman"/>
                            </a:rPr>
                            <a:t>PC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vert="vert27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Wet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50%RH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Dry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0.6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0.2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0.0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138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106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222</a:t>
                          </a:r>
                          <a:endParaRPr lang="en-US" sz="12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489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22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448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436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466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18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17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19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24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22</a:t>
                          </a:r>
                          <a:endParaRPr lang="en-US" sz="120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0090">
                    <a:tc>
                      <a:txBody>
                        <a:bodyPr/>
                        <a:lstStyle/>
                        <a:p>
                          <a:pPr marL="71755" marR="71755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Times New Roman"/>
                            </a:rPr>
                            <a:t>PPSU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vert="vert27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Wet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50%RH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Dry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1.4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0.6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0.0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400" b="1" u="sng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60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400" b="1" u="sng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61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136</a:t>
                          </a:r>
                          <a:endParaRPr lang="en-US" sz="12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527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26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491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490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503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22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22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23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29</a:t>
                          </a:r>
                          <a:endParaRPr lang="en-US" sz="120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76713413"/>
                  </p:ext>
                </p:extLst>
              </p:nvPr>
            </p:nvGraphicFramePr>
            <p:xfrm>
              <a:off x="560016" y="2209800"/>
              <a:ext cx="7136187" cy="4343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417670"/>
                    <a:gridCol w="639459"/>
                    <a:gridCol w="607906"/>
                    <a:gridCol w="607906"/>
                    <a:gridCol w="675451"/>
                    <a:gridCol w="742996"/>
                    <a:gridCol w="810541"/>
                    <a:gridCol w="1013176"/>
                    <a:gridCol w="810541"/>
                    <a:gridCol w="810541"/>
                  </a:tblGrid>
                  <a:tr h="73152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imes New Roman"/>
                              <a:ea typeface="Times New Roman"/>
                            </a:rPr>
                            <a:t>Polymer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imes New Roman"/>
                              <a:ea typeface="Times New Roman"/>
                            </a:rPr>
                            <a:t>H</a:t>
                          </a:r>
                          <a:r>
                            <a:rPr lang="en-US" sz="1100" baseline="-25000" dirty="0">
                              <a:effectLst/>
                              <a:latin typeface="Times New Roman"/>
                              <a:ea typeface="Times New Roman"/>
                            </a:rPr>
                            <a:t>2</a:t>
                          </a:r>
                          <a:r>
                            <a:rPr lang="en-US" sz="1100" dirty="0">
                              <a:effectLst/>
                              <a:latin typeface="Times New Roman"/>
                              <a:ea typeface="Times New Roman"/>
                            </a:rPr>
                            <a:t>O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Times New Roman"/>
                              <a:ea typeface="Times New Roman"/>
                            </a:rPr>
                            <a:t>Content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%, w/w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4000" t="-6667" r="-798000" b="-49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i="1">
                              <a:effectLst/>
                              <a:latin typeface="Times New Roman"/>
                              <a:ea typeface="Times New Roman"/>
                            </a:rPr>
                            <a:t>T</a:t>
                          </a:r>
                          <a:r>
                            <a:rPr lang="en-US" sz="1200" baseline="-25000">
                              <a:effectLst/>
                              <a:latin typeface="Times New Roman"/>
                              <a:ea typeface="Times New Roman"/>
                            </a:rPr>
                            <a:t>onset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  <a:sym typeface="Symbol"/>
                            </a:rPr>
                            <a:t></a:t>
                          </a: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C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CHF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Calc. (</a:t>
                          </a:r>
                          <a:r>
                            <a:rPr lang="en-US" sz="1200" i="1" dirty="0" err="1" smtClean="0">
                              <a:effectLst/>
                              <a:latin typeface="Times New Roman"/>
                              <a:ea typeface="Times New Roman"/>
                            </a:rPr>
                            <a:t>T</a:t>
                          </a:r>
                          <a:r>
                            <a:rPr lang="en-US" sz="1200" baseline="-25000" dirty="0" err="1" smtClean="0">
                              <a:effectLst/>
                              <a:latin typeface="Times New Roman"/>
                              <a:ea typeface="Times New Roman"/>
                            </a:rPr>
                            <a:t>onset</a:t>
                          </a: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)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kW/m</a:t>
                          </a:r>
                          <a:r>
                            <a:rPr lang="en-US" sz="1200" baseline="30000" dirty="0">
                              <a:effectLst/>
                              <a:latin typeface="Times New Roman"/>
                              <a:ea typeface="Times New Roman"/>
                            </a:rPr>
                            <a:t>2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i="1" dirty="0">
                              <a:effectLst/>
                              <a:latin typeface="Times New Roman"/>
                              <a:ea typeface="Times New Roman"/>
                            </a:rPr>
                            <a:t>T</a:t>
                          </a: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  <a:r>
                            <a:rPr lang="en-US" sz="1200" baseline="-25000" dirty="0">
                              <a:effectLst/>
                              <a:latin typeface="Times New Roman"/>
                              <a:ea typeface="Times New Roman"/>
                            </a:rPr>
                            <a:t>ign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sym typeface="Symbol"/>
                            </a:rPr>
                            <a:t></a:t>
                          </a: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C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CHF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  <a:latin typeface="Times New Roman"/>
                              <a:ea typeface="Times New Roman"/>
                            </a:rPr>
                            <a:t>Calc. (</a:t>
                          </a:r>
                          <a:r>
                            <a:rPr lang="en-US" sz="1200" i="1" dirty="0" smtClean="0">
                              <a:effectLst/>
                              <a:latin typeface="Times New Roman"/>
                              <a:ea typeface="Times New Roman"/>
                            </a:rPr>
                            <a:t>T</a:t>
                          </a:r>
                          <a:r>
                            <a:rPr lang="en-US" sz="1200" baseline="-25000" dirty="0" smtClean="0">
                              <a:effectLst/>
                              <a:latin typeface="Times New Roman"/>
                              <a:ea typeface="Times New Roman"/>
                            </a:rPr>
                            <a:t>ign</a:t>
                          </a: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),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kW/m</a:t>
                          </a:r>
                          <a:r>
                            <a:rPr lang="en-US" sz="1200" baseline="30000" dirty="0">
                              <a:effectLst/>
                              <a:latin typeface="Times New Roman"/>
                              <a:ea typeface="Times New Roman"/>
                            </a:rPr>
                            <a:t>2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CHF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From</a:t>
                          </a:r>
                          <a:r>
                            <a:rPr lang="en-US" sz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fit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kW/m</a:t>
                          </a:r>
                          <a:r>
                            <a:rPr lang="en-US" sz="120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</a:t>
                          </a:r>
                          <a:endParaRPr lang="en-US" sz="12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Order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Of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2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2F2B20"/>
                              </a:solidFill>
                              <a:effectLst/>
                              <a:uLnTx/>
                              <a:uFillTx/>
                              <a:latin typeface="Times New Roman"/>
                              <a:ea typeface="Times New Roman"/>
                              <a:cs typeface="Times New Roman"/>
                            </a:rPr>
                            <a:t>Ign</a:t>
                          </a:r>
                          <a:endParaRPr lang="en-US" sz="12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0090">
                    <a:tc>
                      <a:txBody>
                        <a:bodyPr/>
                        <a:lstStyle/>
                        <a:p>
                          <a:pPr marL="71755" marR="71755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Times New Roman"/>
                            </a:rPr>
                            <a:t>PMMA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vert="vert27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Wet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50%RH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Dry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2.4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0.4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0.0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219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400" b="1" u="sng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181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312</a:t>
                          </a:r>
                          <a:endParaRPr lang="en-US" sz="12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337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335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332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348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10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10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9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9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10</a:t>
                          </a:r>
                          <a:endParaRPr lang="en-US" sz="120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0090">
                    <a:tc>
                      <a:txBody>
                        <a:bodyPr/>
                        <a:lstStyle/>
                        <a:p>
                          <a:pPr marL="71755" marR="71755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Times New Roman"/>
                            </a:rPr>
                            <a:t>PA66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vert="vert27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Wet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50%RH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Dry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9.2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2.6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0.0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300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400" b="1" u="sng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172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351</a:t>
                          </a:r>
                          <a:endParaRPr lang="en-US" sz="12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404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425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446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437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16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17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13</a:t>
                          </a:r>
                          <a:endParaRPr lang="en-US" sz="120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0090">
                    <a:tc>
                      <a:txBody>
                        <a:bodyPr/>
                        <a:lstStyle/>
                        <a:p>
                          <a:pPr marL="71755" marR="71755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Times New Roman"/>
                            </a:rPr>
                            <a:t>POM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vert="vert27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Wet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50%RH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Dry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1.8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0.4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0.0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400" b="1" i="0" u="sng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166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293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374</a:t>
                          </a:r>
                          <a:endParaRPr lang="en-US" sz="12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305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300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292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283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8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7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10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10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</a:t>
                          </a:r>
                          <a:endParaRPr lang="en-US" sz="120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0090">
                    <a:tc>
                      <a:txBody>
                        <a:bodyPr/>
                        <a:lstStyle/>
                        <a:p>
                          <a:pPr marL="71755" marR="71755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Times New Roman"/>
                            </a:rPr>
                            <a:t>PC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vert="vert27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Wet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50%RH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Dry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0.6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0.2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0.0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138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106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222</a:t>
                          </a:r>
                          <a:endParaRPr lang="en-US" sz="12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489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22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448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436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466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18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17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19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24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25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22</a:t>
                          </a:r>
                          <a:endParaRPr lang="en-US" sz="120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31520">
                    <a:tc>
                      <a:txBody>
                        <a:bodyPr/>
                        <a:lstStyle/>
                        <a:p>
                          <a:pPr marL="71755" marR="71755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b="1">
                              <a:effectLst/>
                              <a:latin typeface="Times New Roman"/>
                              <a:ea typeface="Times New Roman"/>
                            </a:rPr>
                            <a:t>PPSU</a:t>
                          </a:r>
                          <a:endParaRPr lang="en-US" sz="12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vert="vert27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Wet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50%RH</a:t>
                          </a:r>
                        </a:p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Dry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1.4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0.6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22555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0.0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400" b="1" u="sng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60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400" b="1" u="sng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61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02895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136</a:t>
                          </a:r>
                          <a:endParaRPr lang="en-US" sz="1200" dirty="0">
                            <a:solidFill>
                              <a:srgbClr val="FF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527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</a:rPr>
                            <a:t>26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491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490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503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22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22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23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00660" algn="dec"/>
                            </a:tabLst>
                          </a:pPr>
                          <a:r>
                            <a:rPr lang="en-US" sz="1200"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299720" algn="dec"/>
                            </a:tabLst>
                          </a:pPr>
                          <a:r>
                            <a:rPr lang="en-US" sz="1200" dirty="0" smtClean="0">
                              <a:solidFill>
                                <a:srgbClr val="C00000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29</a:t>
                          </a:r>
                          <a:endParaRPr lang="en-US" sz="1200" dirty="0">
                            <a:solidFill>
                              <a:srgbClr val="C00000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86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990600"/>
          </a:xfrm>
        </p:spPr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Moisture has been shown to have a noticeable effect on the ignitability of combustible solids.</a:t>
            </a:r>
          </a:p>
          <a:p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wood, moisture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to ignition ( t</a:t>
            </a:r>
            <a:r>
              <a:rPr lang="en-US" sz="23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ign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proportional the weight fraction of moisture).</a:t>
            </a:r>
          </a:p>
          <a:p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previous study of poly(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aryletheretherketone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PEEK showed that the ignitability of this high temperature engineering plastic is sensitive to the presence of absorbed moisture (P. Patel 2011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case of PEEK, moisture </a:t>
            </a:r>
            <a:r>
              <a:rPr lang="en-US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time to ignition. Premature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ignition of wet samples was attributed to the appearance of an optically and thermally distinct surface layer of water vapor bubbles (E.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Oztekin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2012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Up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to 2 minutes variation was found in ignition times between wet and dry specimens for PEEK samples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The present research extends this work to include five other engineering plastics : PC, POM, PPSU, PA66 and PMMA.</a:t>
            </a:r>
          </a:p>
          <a:p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345919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01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Critical mass flux calculations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1" y="762000"/>
            <a:ext cx="7924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Specific mass loss data from cone experiments was smoothed a few times to obtain reasonable curve going through data points.</a:t>
            </a:r>
          </a:p>
          <a:p>
            <a:endParaRPr lang="en-US" sz="1600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6731" name="Picture 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1"/>
            <a:ext cx="2819400" cy="272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732" name="Picture 1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2832956" cy="280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4262497"/>
            <a:ext cx="441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Cone data for POM RH50 sample at 50 kW/m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Savitzky-Golay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filter was applied to the data points to increase signal-to-noise ratio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Ignition time is 37 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mass flux calculated to be 3 g/m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66" y="1447800"/>
            <a:ext cx="2759734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4046537"/>
            <a:ext cx="2370137" cy="2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Parameters of the Chemical Ignition Criteria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584503"/>
              </p:ext>
            </p:extLst>
          </p:nvPr>
        </p:nvGraphicFramePr>
        <p:xfrm>
          <a:off x="609601" y="1295400"/>
          <a:ext cx="7086599" cy="4652010"/>
        </p:xfrm>
        <a:graphic>
          <a:graphicData uri="http://schemas.openxmlformats.org/drawingml/2006/table">
            <a:tbl>
              <a:tblPr firstRow="1" firstCol="1" bandRow="1"/>
              <a:tblGrid>
                <a:gridCol w="838199"/>
                <a:gridCol w="838200"/>
                <a:gridCol w="762000"/>
                <a:gridCol w="1371600"/>
                <a:gridCol w="1219200"/>
                <a:gridCol w="1066800"/>
                <a:gridCol w="9906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Polymer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Conditioning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200" baseline="-25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Critical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Mass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Flux, 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Heat of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Combustion of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Fuel Gases, </a:t>
                      </a:r>
                      <a:r>
                        <a:rPr lang="en-US" sz="1200" i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1200" baseline="-250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Critical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Heat Release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Rate,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Order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Of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Ign.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%, w/w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g/m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kJ/g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kW/m</a:t>
                      </a:r>
                      <a:r>
                        <a:rPr lang="en-US" sz="1200" baseline="30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PMMA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RH50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8765" algn="dec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8765" algn="dec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8765" algn="dec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2.7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PA66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RH50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8765" algn="dec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8765" algn="dec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8765" algn="dec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POM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RH50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8765" algn="dec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1.8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8765" algn="dec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8765" algn="dec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PC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RH50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8765" algn="dec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8765" algn="dec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8765" algn="dec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2.9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3.8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9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PPSU</a:t>
                      </a:r>
                      <a:endParaRPr lang="en-US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RH50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8765" algn="dec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8765" algn="dec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8765" algn="dec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4.8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19056"/>
              </p:ext>
            </p:extLst>
          </p:nvPr>
        </p:nvGraphicFramePr>
        <p:xfrm>
          <a:off x="3619500" y="1917700"/>
          <a:ext cx="228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4" name="Equation" r:id="rId3" imgW="228600" imgH="177800" progId="Equation.3">
                  <p:embed/>
                </p:oleObj>
              </mc:Choice>
              <mc:Fallback>
                <p:oleObj name="Equation" r:id="rId3" imgW="228600" imgH="17780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1917700"/>
                        <a:ext cx="2286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326647"/>
              </p:ext>
            </p:extLst>
          </p:nvPr>
        </p:nvGraphicFramePr>
        <p:xfrm>
          <a:off x="6362700" y="1724025"/>
          <a:ext cx="1905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45" name="Equation" r:id="rId5" imgW="190500" imgH="177800" progId="Equation.3">
                  <p:embed/>
                </p:oleObj>
              </mc:Choice>
              <mc:Fallback>
                <p:oleObj name="Equation" r:id="rId5" imgW="190500" imgH="1778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1724025"/>
                        <a:ext cx="1905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457200" y="1779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6096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error for critical mass flux calculations is large.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3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ThermaKin simulations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5577840" cy="713232"/>
          </a:xfrm>
        </p:spPr>
      </p:pic>
      <p:sp>
        <p:nvSpPr>
          <p:cNvPr id="3" name="TextBox 2"/>
          <p:cNvSpPr txBox="1"/>
          <p:nvPr/>
        </p:nvSpPr>
        <p:spPr>
          <a:xfrm>
            <a:off x="76200" y="8382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ThermaKin model, moisture-containing polymers would undergo a phase change from solid polymer to foamed polymer at 200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C. Properties of the foamed polymer were adjusted accordingly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2590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Additional calculations were performed to test the chemical criteria for ignition, in which critical mass flux was reduced by the factor of 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4953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0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Discussion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polymers examined in this study had wet and/or RH50 samples ignited earlier than dry samples.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Premature ignition did not always correlate with the amount of water in the polymer, but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presence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of water was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 prerequisite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premature ignition.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Thermal response time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could account for observed results in the thermal criterion for ignition ( CHF and 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ign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were not affected by moisture).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 chemical criteria for ignition (mass flux and heat release rate) did not explain the effect of moisture on ignitability.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5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Moisture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hydrocarbon polymers has a large and variable effect on the time of ignition and  on heat release rate histories.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Environmental conditioning of samples using standard procedures is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highly recommended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regulatory tests of fire performance where repeatability and reproducibility  are important.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4191000" y="4995863"/>
            <a:ext cx="152400" cy="6858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shade val="4627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1295400" y="2093913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Flame Spread Velocity</a:t>
            </a:r>
            <a:r>
              <a:rPr lang="en-US" sz="1800" b="1" dirty="0">
                <a:latin typeface="Helvetica" charset="0"/>
              </a:rPr>
              <a:t> =</a:t>
            </a:r>
          </a:p>
        </p:txBody>
      </p:sp>
      <p:graphicFrame>
        <p:nvGraphicFramePr>
          <p:cNvPr id="3096" name="Object 24"/>
          <p:cNvGraphicFramePr>
            <a:graphicFrameLocks noChangeAspect="1"/>
          </p:cNvGraphicFramePr>
          <p:nvPr/>
        </p:nvGraphicFramePr>
        <p:xfrm>
          <a:off x="4324350" y="1973263"/>
          <a:ext cx="299243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8" name="Equation" r:id="rId4" imgW="1803400" imgH="419100" progId="Equation.3">
                  <p:embed/>
                </p:oleObj>
              </mc:Choice>
              <mc:Fallback>
                <p:oleObj name="Equation" r:id="rId4" imgW="1803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1973263"/>
                        <a:ext cx="2992438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850900" y="1143000"/>
            <a:ext cx="7467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Flame Spread Rate (Velocity) is Inversely Proportional to </a:t>
            </a:r>
            <a:r>
              <a:rPr lang="en-US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baseline="-25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ign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63850" y="3048000"/>
            <a:ext cx="2165350" cy="2633663"/>
            <a:chOff x="3733800" y="3048000"/>
            <a:chExt cx="2165350" cy="2633663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5057775" y="3048000"/>
              <a:ext cx="152400" cy="263366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auto">
            <a:xfrm>
              <a:off x="4740275" y="4106863"/>
              <a:ext cx="317500" cy="1574800"/>
            </a:xfrm>
            <a:custGeom>
              <a:avLst/>
              <a:gdLst>
                <a:gd name="T0" fmla="*/ 200 w 200"/>
                <a:gd name="T1" fmla="*/ 992 h 992"/>
                <a:gd name="T2" fmla="*/ 56 w 200"/>
                <a:gd name="T3" fmla="*/ 752 h 992"/>
                <a:gd name="T4" fmla="*/ 8 w 200"/>
                <a:gd name="T5" fmla="*/ 608 h 992"/>
                <a:gd name="T6" fmla="*/ 8 w 200"/>
                <a:gd name="T7" fmla="*/ 368 h 992"/>
                <a:gd name="T8" fmla="*/ 56 w 200"/>
                <a:gd name="T9" fmla="*/ 176 h 992"/>
                <a:gd name="T10" fmla="*/ 104 w 200"/>
                <a:gd name="T11" fmla="*/ 32 h 992"/>
                <a:gd name="T12" fmla="*/ 152 w 200"/>
                <a:gd name="T13" fmla="*/ 368 h 992"/>
                <a:gd name="T14" fmla="*/ 200 w 200"/>
                <a:gd name="T15" fmla="*/ 56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992">
                  <a:moveTo>
                    <a:pt x="200" y="992"/>
                  </a:moveTo>
                  <a:cubicBezTo>
                    <a:pt x="144" y="904"/>
                    <a:pt x="88" y="816"/>
                    <a:pt x="56" y="752"/>
                  </a:cubicBezTo>
                  <a:cubicBezTo>
                    <a:pt x="24" y="688"/>
                    <a:pt x="16" y="672"/>
                    <a:pt x="8" y="608"/>
                  </a:cubicBezTo>
                  <a:cubicBezTo>
                    <a:pt x="0" y="544"/>
                    <a:pt x="0" y="440"/>
                    <a:pt x="8" y="368"/>
                  </a:cubicBezTo>
                  <a:cubicBezTo>
                    <a:pt x="16" y="296"/>
                    <a:pt x="40" y="232"/>
                    <a:pt x="56" y="176"/>
                  </a:cubicBezTo>
                  <a:cubicBezTo>
                    <a:pt x="72" y="120"/>
                    <a:pt x="88" y="0"/>
                    <a:pt x="104" y="32"/>
                  </a:cubicBezTo>
                  <a:cubicBezTo>
                    <a:pt x="120" y="64"/>
                    <a:pt x="136" y="280"/>
                    <a:pt x="152" y="368"/>
                  </a:cubicBezTo>
                  <a:cubicBezTo>
                    <a:pt x="168" y="456"/>
                    <a:pt x="192" y="528"/>
                    <a:pt x="200" y="560"/>
                  </a:cubicBezTo>
                </a:path>
              </a:pathLst>
            </a:custGeom>
            <a:gradFill rotWithShape="0">
              <a:gsLst>
                <a:gs pos="0">
                  <a:srgbClr val="FFFF00">
                    <a:alpha val="27000"/>
                  </a:srgbClr>
                </a:gs>
                <a:gs pos="100000">
                  <a:srgbClr val="93003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 flipH="1">
              <a:off x="5210175" y="4106863"/>
              <a:ext cx="317500" cy="1574800"/>
            </a:xfrm>
            <a:custGeom>
              <a:avLst/>
              <a:gdLst>
                <a:gd name="T0" fmla="*/ 200 w 200"/>
                <a:gd name="T1" fmla="*/ 992 h 992"/>
                <a:gd name="T2" fmla="*/ 56 w 200"/>
                <a:gd name="T3" fmla="*/ 752 h 992"/>
                <a:gd name="T4" fmla="*/ 8 w 200"/>
                <a:gd name="T5" fmla="*/ 608 h 992"/>
                <a:gd name="T6" fmla="*/ 8 w 200"/>
                <a:gd name="T7" fmla="*/ 368 h 992"/>
                <a:gd name="T8" fmla="*/ 56 w 200"/>
                <a:gd name="T9" fmla="*/ 176 h 992"/>
                <a:gd name="T10" fmla="*/ 104 w 200"/>
                <a:gd name="T11" fmla="*/ 32 h 992"/>
                <a:gd name="T12" fmla="*/ 152 w 200"/>
                <a:gd name="T13" fmla="*/ 368 h 992"/>
                <a:gd name="T14" fmla="*/ 200 w 200"/>
                <a:gd name="T15" fmla="*/ 56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992">
                  <a:moveTo>
                    <a:pt x="200" y="992"/>
                  </a:moveTo>
                  <a:cubicBezTo>
                    <a:pt x="144" y="904"/>
                    <a:pt x="88" y="816"/>
                    <a:pt x="56" y="752"/>
                  </a:cubicBezTo>
                  <a:cubicBezTo>
                    <a:pt x="24" y="688"/>
                    <a:pt x="16" y="672"/>
                    <a:pt x="8" y="608"/>
                  </a:cubicBezTo>
                  <a:cubicBezTo>
                    <a:pt x="0" y="544"/>
                    <a:pt x="0" y="440"/>
                    <a:pt x="8" y="368"/>
                  </a:cubicBezTo>
                  <a:cubicBezTo>
                    <a:pt x="16" y="296"/>
                    <a:pt x="40" y="232"/>
                    <a:pt x="56" y="176"/>
                  </a:cubicBezTo>
                  <a:cubicBezTo>
                    <a:pt x="72" y="120"/>
                    <a:pt x="88" y="0"/>
                    <a:pt x="104" y="32"/>
                  </a:cubicBezTo>
                  <a:cubicBezTo>
                    <a:pt x="120" y="64"/>
                    <a:pt x="136" y="280"/>
                    <a:pt x="152" y="368"/>
                  </a:cubicBezTo>
                  <a:cubicBezTo>
                    <a:pt x="168" y="456"/>
                    <a:pt x="192" y="528"/>
                    <a:pt x="200" y="560"/>
                  </a:cubicBezTo>
                </a:path>
              </a:pathLst>
            </a:custGeom>
            <a:gradFill rotWithShape="0">
              <a:gsLst>
                <a:gs pos="0">
                  <a:srgbClr val="930038"/>
                </a:gs>
                <a:gs pos="100000">
                  <a:srgbClr val="FFFF00">
                    <a:alpha val="28999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5013325" y="4157663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>
              <a:off x="5775325" y="4157663"/>
              <a:ext cx="0" cy="185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113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5376634"/>
                </p:ext>
              </p:extLst>
            </p:nvPr>
          </p:nvGraphicFramePr>
          <p:xfrm>
            <a:off x="5654675" y="4419600"/>
            <a:ext cx="2444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819" name="Equation" r:id="rId6" imgW="101600" imgH="127000" progId="Equation.3">
                    <p:embed/>
                  </p:oleObj>
                </mc:Choice>
                <mc:Fallback>
                  <p:oleObj name="Equation" r:id="rId6" imgW="1016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4675" y="4419600"/>
                          <a:ext cx="244475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21" name="Line 49"/>
            <p:cNvSpPr>
              <a:spLocks noChangeShapeType="1"/>
            </p:cNvSpPr>
            <p:nvPr/>
          </p:nvSpPr>
          <p:spPr bwMode="auto">
            <a:xfrm>
              <a:off x="5013325" y="499745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1" name="Rectangle 69"/>
            <p:cNvSpPr>
              <a:spLocks noChangeArrowheads="1"/>
            </p:cNvSpPr>
            <p:nvPr/>
          </p:nvSpPr>
          <p:spPr bwMode="auto">
            <a:xfrm>
              <a:off x="3733800" y="3321050"/>
              <a:ext cx="12509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Vertical</a:t>
              </a:r>
              <a:r>
                <a:rPr lang="en-US" sz="1800" dirty="0">
                  <a:latin typeface="Helvetica" charset="0"/>
                </a:rPr>
                <a:t> 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Upward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6561" y="152400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Why time to ignition is so important?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68"/>
          <p:cNvSpPr>
            <a:spLocks noChangeArrowheads="1"/>
          </p:cNvSpPr>
          <p:nvPr/>
        </p:nvSpPr>
        <p:spPr bwMode="auto">
          <a:xfrm>
            <a:off x="2743200" y="5334000"/>
            <a:ext cx="1189236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UL 94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FAA VBB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V="1">
            <a:off x="4924425" y="4800600"/>
            <a:ext cx="0" cy="185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Polymers Description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674036"/>
              </p:ext>
            </p:extLst>
          </p:nvPr>
        </p:nvGraphicFramePr>
        <p:xfrm>
          <a:off x="228600" y="2286002"/>
          <a:ext cx="7467600" cy="3191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143000"/>
                <a:gridCol w="990600"/>
                <a:gridCol w="1066800"/>
                <a:gridCol w="1041400"/>
                <a:gridCol w="1244600"/>
              </a:tblGrid>
              <a:tr h="6006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Polymer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Solid 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state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r>
                        <a:rPr lang="en-US" sz="14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r>
                        <a:rPr lang="en-US" sz="14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1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ign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content %, wet, w/w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223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Polycarbonate</a:t>
                      </a:r>
                    </a:p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(PC)</a:t>
                      </a:r>
                      <a:endParaRPr lang="en-US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Amorphous</a:t>
                      </a:r>
                      <a:endParaRPr lang="en-US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223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Polyoxymethylene</a:t>
                      </a:r>
                    </a:p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(POM)</a:t>
                      </a:r>
                      <a:endParaRPr lang="en-US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Crystalline</a:t>
                      </a:r>
                      <a:endParaRPr lang="en-US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344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1.8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223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Polyamide 6,6</a:t>
                      </a:r>
                    </a:p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(PA66)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Crystalline</a:t>
                      </a:r>
                      <a:endParaRPr lang="en-US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262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456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9.2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223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Polyphenylsulfone </a:t>
                      </a:r>
                    </a:p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(PPSU)</a:t>
                      </a:r>
                      <a:endParaRPr lang="en-US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Amorphous</a:t>
                      </a:r>
                      <a:endParaRPr lang="en-US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575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4223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Polymethylmethacrylate </a:t>
                      </a:r>
                    </a:p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(PMMA)</a:t>
                      </a:r>
                      <a:endParaRPr lang="en-US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Amorphous</a:t>
                      </a:r>
                      <a:endParaRPr lang="en-US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317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lang="en-US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1219200"/>
            <a:ext cx="762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polymers examined in this study spanned a range of thermal stability, morphology and chemical affinity for water.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Environmental Conditions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1534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Specimens having dimensions 100 mm x 100 mm were cut directly from as-supplied sheets and exposed to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three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different environmental conditions.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first group, called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DRY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samples, was held under vacuum at 100 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second group, called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WET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samples, was immersed in distilled water at 80 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third group of specimens was conditioned in a 50% relative humidity chamber at 25 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 and is referred to as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RH50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Specimens were periodically removed from the conditioning environments,  lightly dried, and weighted to determine the mass of 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 absorbed/desorbed during the conditioning.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pPr algn="ctr"/>
            <a:r>
              <a:rPr lang="en-US" sz="3600" dirty="0" smtClean="0"/>
              <a:t>Samples preparation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5334000" cy="2491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76400"/>
            <a:ext cx="2667000" cy="2477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114800"/>
            <a:ext cx="5257800" cy="2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Fire Testing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2672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time to ignition and heat released by burning polymers was measured using a fire calorimeter operating on the oxygen consumption.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Specimens were exposed to a range of external heat fluxes from 10 kW/m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75 kW/m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to ignition (t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ign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surface temperature at ignition (T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ign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mass loss rate and the heat release rate (HRR) during subsequent burning was recorded as a function of time.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2722563" cy="377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7" y="5334000"/>
            <a:ext cx="17129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6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Visual Observations, PC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9675"/>
            <a:ext cx="3467100" cy="2600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83" y="1219200"/>
            <a:ext cx="342900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29075"/>
            <a:ext cx="3467100" cy="2600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3981271"/>
            <a:ext cx="339918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Photographs of</a:t>
            </a:r>
          </a:p>
          <a:p>
            <a:r>
              <a:rPr lang="en-US" sz="2400" b="1" i="1" dirty="0" smtClean="0"/>
              <a:t> Dry and Wet Surfaces</a:t>
            </a:r>
          </a:p>
          <a:p>
            <a:r>
              <a:rPr lang="en-US" sz="2400" b="1" i="1" dirty="0" smtClean="0"/>
              <a:t> of PC prior ignition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0945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Visual Observations, PA66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62050"/>
            <a:ext cx="3429000" cy="2571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43000"/>
            <a:ext cx="3505200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4103132"/>
            <a:ext cx="3429000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399" y="4426029"/>
            <a:ext cx="255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 prior ignition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463927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Wet, RH50 and Dry samples after removal from cone.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797" y="5505271"/>
            <a:ext cx="2181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sample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removed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after ignition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6858000" y="3818930"/>
            <a:ext cx="533400" cy="7530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543050" y="5800635"/>
            <a:ext cx="895350" cy="600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1616765" y="3810000"/>
            <a:ext cx="533400" cy="7530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4743</TotalTime>
  <Words>1405</Words>
  <Application>Microsoft Office PowerPoint</Application>
  <PresentationFormat>On-screen Show (4:3)</PresentationFormat>
  <Paragraphs>458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Adjacency</vt:lpstr>
      <vt:lpstr>Equation</vt:lpstr>
      <vt:lpstr>Effect of Moisture on Ignitability of Polymers.</vt:lpstr>
      <vt:lpstr>Background</vt:lpstr>
      <vt:lpstr>PowerPoint Presentation</vt:lpstr>
      <vt:lpstr>Polymers Description</vt:lpstr>
      <vt:lpstr>Environmental Conditions</vt:lpstr>
      <vt:lpstr>Samples preparation</vt:lpstr>
      <vt:lpstr>Fire Testing</vt:lpstr>
      <vt:lpstr>Visual Observations, PC</vt:lpstr>
      <vt:lpstr>Visual Observations, PA66</vt:lpstr>
      <vt:lpstr>PC</vt:lpstr>
      <vt:lpstr>PA66</vt:lpstr>
      <vt:lpstr>PPSU</vt:lpstr>
      <vt:lpstr>POM</vt:lpstr>
      <vt:lpstr>PMMA</vt:lpstr>
      <vt:lpstr>Approach</vt:lpstr>
      <vt:lpstr>Approach cont.</vt:lpstr>
      <vt:lpstr>Parameters of the Thermal Theory of ignition</vt:lpstr>
      <vt:lpstr>Fit to the data gives thermal response time and CHF </vt:lpstr>
      <vt:lpstr>Ignition Parameters</vt:lpstr>
      <vt:lpstr>Critical mass flux calculations</vt:lpstr>
      <vt:lpstr>Parameters of the Chemical Ignition Criteria</vt:lpstr>
      <vt:lpstr>ThermaKin simulations</vt:lpstr>
      <vt:lpstr>Discussion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Moisture on Ignition Delay of Polymers.</dc:title>
  <dc:creator>Safronava, Natallia CTR (FAA)</dc:creator>
  <cp:lastModifiedBy>Safronava, Natallia CTR (FAA)</cp:lastModifiedBy>
  <cp:revision>169</cp:revision>
  <cp:lastPrinted>2013-05-17T15:30:51Z</cp:lastPrinted>
  <dcterms:created xsi:type="dcterms:W3CDTF">2013-05-14T19:57:54Z</dcterms:created>
  <dcterms:modified xsi:type="dcterms:W3CDTF">2013-11-26T16:40:15Z</dcterms:modified>
</cp:coreProperties>
</file>