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4" r:id="rId2"/>
    <p:sldId id="305" r:id="rId3"/>
    <p:sldId id="307" r:id="rId4"/>
    <p:sldId id="264" r:id="rId5"/>
    <p:sldId id="311" r:id="rId6"/>
    <p:sldId id="310" r:id="rId7"/>
    <p:sldId id="293" r:id="rId8"/>
    <p:sldId id="294" r:id="rId9"/>
    <p:sldId id="296" r:id="rId10"/>
    <p:sldId id="297" r:id="rId11"/>
    <p:sldId id="312" r:id="rId12"/>
    <p:sldId id="314" r:id="rId13"/>
    <p:sldId id="316" r:id="rId14"/>
    <p:sldId id="319" r:id="rId15"/>
    <p:sldId id="272" r:id="rId16"/>
  </p:sldIdLst>
  <p:sldSz cx="9906000" cy="6858000" type="A4"/>
  <p:notesSz cx="6794500" cy="9931400"/>
  <p:defaultTextStyle>
    <a:defPPr>
      <a:defRPr lang="fr-FR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96D"/>
    <a:srgbClr val="369ABE"/>
    <a:srgbClr val="2B7E9B"/>
    <a:srgbClr val="28738E"/>
    <a:srgbClr val="9974BA"/>
    <a:srgbClr val="ECB13C"/>
    <a:srgbClr val="ED983B"/>
    <a:srgbClr val="EB842F"/>
    <a:srgbClr val="2C7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7" autoAdjust="0"/>
    <p:restoredTop sz="90053" autoAdjust="0"/>
  </p:normalViewPr>
  <p:slideViewPr>
    <p:cSldViewPr>
      <p:cViewPr>
        <p:scale>
          <a:sx n="80" d="100"/>
          <a:sy n="80" d="100"/>
        </p:scale>
        <p:origin x="-426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880" y="-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966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35" y="0"/>
            <a:ext cx="2943965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3966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35" y="9434830"/>
            <a:ext cx="2943965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D13370-E7AB-417C-9856-2C1E542D89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22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7365" cy="5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135" y="0"/>
            <a:ext cx="2977365" cy="5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3738" y="763588"/>
            <a:ext cx="5407025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113" y="4736514"/>
            <a:ext cx="4962275" cy="44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632"/>
            <a:ext cx="2977365" cy="5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135" y="9396632"/>
            <a:ext cx="2977365" cy="5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22F088-D2DB-49C0-8C63-3922650B138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936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AEFB49-3E7E-4F90-B5E2-C59C4724158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66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202BC7-A7ED-497C-BC5F-03FE5679513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45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3D363F-AA68-4AA4-8195-25917272CA4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3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821E47-4907-4523-8F30-F82C67FB3FF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91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5B59BD-EE81-4632-8EAB-FCD78311A84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9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0C3DAE-4D68-4839-AC65-7087CA47A8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9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4B3DC0-78F9-414B-AAC2-6345B8085E2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86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E4B894-4B88-46D4-8EA9-88F9B442938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0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84848" y="-17955"/>
            <a:ext cx="612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 smtClean="0">
                <a:latin typeface="Century Gothic" pitchFamily="34" charset="0"/>
              </a:rPr>
              <a:t>7th Triennial International Aircraft Fire and Cabin Safety Research Conference</a:t>
            </a:r>
            <a:endParaRPr lang="fr-FR" sz="1200" b="1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8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E74B73-5D1E-4EA5-9C76-9A2EC63974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30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8CB6BF-5153-4E78-BF74-66851FEDE9E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95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COMPO\CharteCoria\BdGch_V2G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228600"/>
            <a:ext cx="92202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4481A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81000" y="6477000"/>
            <a:ext cx="9525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4481A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914400" y="6324600"/>
            <a:ext cx="2971800" cy="420688"/>
            <a:chOff x="576" y="3984"/>
            <a:chExt cx="1872" cy="265"/>
          </a:xfrm>
        </p:grpSpPr>
        <p:pic>
          <p:nvPicPr>
            <p:cNvPr id="1035" name="Picture 11" descr="D:\Images\logos\CORIA\logcoria3ppt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984"/>
              <a:ext cx="624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200" y="4080"/>
              <a:ext cx="12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800" b="1">
                  <a:solidFill>
                    <a:srgbClr val="28738E"/>
                  </a:solidFill>
                  <a:latin typeface="Century Gothic" pitchFamily="34" charset="0"/>
                </a:rPr>
                <a:t>CNRS – UNIVERSITE et INSA de Rouen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5.emf"/><Relationship Id="rId7" Type="http://schemas.openxmlformats.org/officeDocument/2006/relationships/image" Target="../media/image22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emf"/><Relationship Id="rId9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tif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3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4" name="Picture 48" descr="D:\COMPO\CharteCoria\BdGch_V2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228600"/>
            <a:ext cx="92202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4481A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372324" y="1632392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i="1">
                <a:solidFill>
                  <a:schemeClr val="bg1"/>
                </a:solidFill>
                <a:latin typeface="Times New Roman MT Extra Bold" pitchFamily="18" charset="0"/>
              </a:rPr>
              <a:t>BLAbla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81000" y="6477000"/>
            <a:ext cx="9525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4481A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14404" name="Group 68"/>
          <p:cNvGrpSpPr>
            <a:grpSpLocks/>
          </p:cNvGrpSpPr>
          <p:nvPr/>
        </p:nvGrpSpPr>
        <p:grpSpPr bwMode="auto">
          <a:xfrm>
            <a:off x="914400" y="6324600"/>
            <a:ext cx="2971800" cy="420688"/>
            <a:chOff x="576" y="3984"/>
            <a:chExt cx="1872" cy="265"/>
          </a:xfrm>
        </p:grpSpPr>
        <p:pic>
          <p:nvPicPr>
            <p:cNvPr id="14398" name="Picture 62" descr="D:\Images\logos\CORIA\logcoria3ppt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984"/>
              <a:ext cx="624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01" name="Text Box 65"/>
            <p:cNvSpPr txBox="1">
              <a:spLocks noChangeArrowheads="1"/>
            </p:cNvSpPr>
            <p:nvPr/>
          </p:nvSpPr>
          <p:spPr bwMode="auto">
            <a:xfrm>
              <a:off x="1200" y="4080"/>
              <a:ext cx="12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800" b="1">
                  <a:solidFill>
                    <a:srgbClr val="28738E"/>
                  </a:solidFill>
                  <a:latin typeface="Century Gothic" pitchFamily="34" charset="0"/>
                </a:rPr>
                <a:t>CNRS – UNIVERSITE et INSA de Rouen</a:t>
              </a: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576736" y="3646944"/>
            <a:ext cx="717696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fr-FR" b="1" dirty="0" err="1">
                <a:solidFill>
                  <a:srgbClr val="28738E"/>
                </a:solidFill>
                <a:latin typeface="Georgia" pitchFamily="18" charset="0"/>
              </a:rPr>
              <a:t>Outline</a:t>
            </a:r>
            <a:r>
              <a:rPr lang="fr-FR" b="1" dirty="0">
                <a:solidFill>
                  <a:srgbClr val="28738E"/>
                </a:solidFill>
                <a:latin typeface="Georgia" pitchFamily="18" charset="0"/>
              </a:rPr>
              <a:t> of the </a:t>
            </a:r>
            <a:r>
              <a:rPr lang="fr-FR" b="1" dirty="0" err="1">
                <a:solidFill>
                  <a:srgbClr val="28738E"/>
                </a:solidFill>
                <a:latin typeface="Georgia" pitchFamily="18" charset="0"/>
              </a:rPr>
              <a:t>presentation</a:t>
            </a:r>
            <a:endParaRPr lang="fr-FR" b="1" dirty="0">
              <a:solidFill>
                <a:srgbClr val="28738E"/>
              </a:solidFill>
              <a:latin typeface="Georgia" pitchFamily="18" charset="0"/>
            </a:endParaRPr>
          </a:p>
          <a:p>
            <a:r>
              <a:rPr lang="fr-FR" b="1" dirty="0" smtClean="0">
                <a:solidFill>
                  <a:srgbClr val="28738E"/>
                </a:solidFill>
                <a:latin typeface="Georgia" pitchFamily="18" charset="0"/>
              </a:rPr>
              <a:t>	</a:t>
            </a:r>
            <a:r>
              <a:rPr lang="en-US" sz="1800" b="1" dirty="0" smtClean="0">
                <a:solidFill>
                  <a:srgbClr val="28738E"/>
                </a:solidFill>
                <a:latin typeface="Georgia" pitchFamily="18" charset="0"/>
              </a:rPr>
              <a:t>- Context and objectives</a:t>
            </a:r>
            <a:endParaRPr lang="fr-FR" sz="1800" b="1" dirty="0">
              <a:solidFill>
                <a:srgbClr val="28738E"/>
              </a:solidFill>
              <a:latin typeface="Georgia" pitchFamily="18" charset="0"/>
            </a:endParaRPr>
          </a:p>
          <a:p>
            <a:r>
              <a:rPr lang="fr-FR" sz="1800" b="1" dirty="0">
                <a:solidFill>
                  <a:srgbClr val="28738E"/>
                </a:solidFill>
                <a:latin typeface="Georgia" pitchFamily="18" charset="0"/>
              </a:rPr>
              <a:t>	- </a:t>
            </a:r>
            <a:r>
              <a:rPr lang="fr-FR" sz="1800" b="1" dirty="0" err="1">
                <a:solidFill>
                  <a:srgbClr val="28738E"/>
                </a:solidFill>
                <a:latin typeface="Georgia" pitchFamily="18" charset="0"/>
              </a:rPr>
              <a:t>Experimental</a:t>
            </a:r>
            <a:r>
              <a:rPr lang="fr-FR" sz="1800" b="1" dirty="0">
                <a:solidFill>
                  <a:srgbClr val="28738E"/>
                </a:solidFill>
                <a:latin typeface="Georgia" pitchFamily="18" charset="0"/>
              </a:rPr>
              <a:t> </a:t>
            </a:r>
            <a:r>
              <a:rPr lang="fr-FR" sz="1800" b="1" dirty="0" err="1" smtClean="0">
                <a:solidFill>
                  <a:srgbClr val="28738E"/>
                </a:solidFill>
                <a:latin typeface="Georgia" pitchFamily="18" charset="0"/>
              </a:rPr>
              <a:t>set-up</a:t>
            </a:r>
            <a:endParaRPr lang="fr-FR" sz="1800" b="1" dirty="0">
              <a:solidFill>
                <a:srgbClr val="28738E"/>
              </a:solidFill>
              <a:latin typeface="Georgia" pitchFamily="18" charset="0"/>
            </a:endParaRPr>
          </a:p>
          <a:p>
            <a:r>
              <a:rPr lang="fr-FR" sz="1800" b="1" dirty="0" smtClean="0">
                <a:solidFill>
                  <a:srgbClr val="28738E"/>
                </a:solidFill>
                <a:latin typeface="Georgia" pitchFamily="18" charset="0"/>
              </a:rPr>
              <a:t>	- Transmission, mass </a:t>
            </a:r>
            <a:r>
              <a:rPr lang="fr-FR" sz="1800" b="1" dirty="0" err="1" smtClean="0">
                <a:solidFill>
                  <a:srgbClr val="28738E"/>
                </a:solidFill>
                <a:latin typeface="Georgia" pitchFamily="18" charset="0"/>
              </a:rPr>
              <a:t>conc</a:t>
            </a:r>
            <a:r>
              <a:rPr lang="fr-FR" sz="1800" b="1" dirty="0" smtClean="0">
                <a:solidFill>
                  <a:srgbClr val="28738E"/>
                </a:solidFill>
                <a:latin typeface="Georgia" pitchFamily="18" charset="0"/>
              </a:rPr>
              <a:t>. and size of the </a:t>
            </a:r>
            <a:r>
              <a:rPr lang="fr-FR" sz="1800" b="1" dirty="0" err="1" smtClean="0">
                <a:solidFill>
                  <a:srgbClr val="28738E"/>
                </a:solidFill>
                <a:latin typeface="Georgia" pitchFamily="18" charset="0"/>
              </a:rPr>
              <a:t>particles</a:t>
            </a:r>
            <a:endParaRPr lang="fr-FR" sz="1800" b="1" dirty="0" smtClean="0">
              <a:solidFill>
                <a:srgbClr val="28738E"/>
              </a:solidFill>
              <a:latin typeface="Georgia" pitchFamily="18" charset="0"/>
            </a:endParaRPr>
          </a:p>
          <a:p>
            <a:r>
              <a:rPr lang="fr-FR" sz="1800" b="1" dirty="0">
                <a:solidFill>
                  <a:srgbClr val="28738E"/>
                </a:solidFill>
                <a:latin typeface="Georgia" pitchFamily="18" charset="0"/>
              </a:rPr>
              <a:t>	</a:t>
            </a:r>
            <a:r>
              <a:rPr lang="fr-FR" sz="1800" b="1" dirty="0" smtClean="0">
                <a:solidFill>
                  <a:srgbClr val="28738E"/>
                </a:solidFill>
                <a:latin typeface="Georgia" pitchFamily="18" charset="0"/>
              </a:rPr>
              <a:t>- the </a:t>
            </a:r>
            <a:r>
              <a:rPr lang="fr-FR" sz="1800" b="1" dirty="0" err="1" smtClean="0">
                <a:solidFill>
                  <a:srgbClr val="28738E"/>
                </a:solidFill>
                <a:latin typeface="Georgia" pitchFamily="18" charset="0"/>
              </a:rPr>
              <a:t>specific</a:t>
            </a:r>
            <a:r>
              <a:rPr lang="fr-FR" sz="1800" b="1" dirty="0" smtClean="0">
                <a:solidFill>
                  <a:srgbClr val="28738E"/>
                </a:solidFill>
                <a:latin typeface="Georgia" pitchFamily="18" charset="0"/>
              </a:rPr>
              <a:t> extinction coefficient</a:t>
            </a:r>
          </a:p>
          <a:p>
            <a:r>
              <a:rPr lang="fr-FR" sz="1800" b="1" dirty="0">
                <a:solidFill>
                  <a:srgbClr val="28738E"/>
                </a:solidFill>
                <a:latin typeface="Georgia" pitchFamily="18" charset="0"/>
              </a:rPr>
              <a:t>	</a:t>
            </a:r>
            <a:r>
              <a:rPr lang="fr-FR" sz="1800" b="1" dirty="0" smtClean="0">
                <a:solidFill>
                  <a:srgbClr val="28738E"/>
                </a:solidFill>
                <a:latin typeface="Georgia" pitchFamily="18" charset="0"/>
              </a:rPr>
              <a:t>- Conclusion and perspectives </a:t>
            </a:r>
          </a:p>
          <a:p>
            <a:r>
              <a:rPr lang="en-US" sz="1800" b="1" dirty="0">
                <a:solidFill>
                  <a:srgbClr val="2B7E9B"/>
                </a:solidFill>
                <a:latin typeface="Georgia" pitchFamily="18" charset="0"/>
              </a:rPr>
              <a:t>	</a:t>
            </a:r>
            <a:endParaRPr lang="fr-FR" sz="1800" b="1" dirty="0">
              <a:solidFill>
                <a:srgbClr val="2B7E9B"/>
              </a:solidFill>
              <a:latin typeface="Georgia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96950" y="971558"/>
            <a:ext cx="7887568" cy="1044000"/>
          </a:xfrm>
          <a:prstGeom prst="rect">
            <a:avLst/>
          </a:prstGeom>
          <a:solidFill>
            <a:srgbClr val="4481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914400" y="846007"/>
            <a:ext cx="8305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endParaRPr lang="en-US" sz="10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spcBef>
                <a:spcPct val="0"/>
              </a:spcBef>
            </a:pPr>
            <a:endParaRPr lang="en-US" sz="10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000" dirty="0"/>
              <a:t>Properties of smokes emitted during smoke-chamber </a:t>
            </a:r>
            <a:r>
              <a:rPr lang="en-US" sz="2000" dirty="0" smtClean="0"/>
              <a:t>tests</a:t>
            </a:r>
            <a:endParaRPr lang="en-US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0178" y="2136684"/>
            <a:ext cx="87821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J</a:t>
            </a:r>
            <a:r>
              <a:rPr lang="fr-FR" dirty="0"/>
              <a:t>. Moraine , J. </a:t>
            </a:r>
            <a:r>
              <a:rPr lang="fr-FR" dirty="0" err="1"/>
              <a:t>Yon</a:t>
            </a:r>
            <a:r>
              <a:rPr lang="fr-FR" dirty="0"/>
              <a:t>, M. </a:t>
            </a:r>
            <a:r>
              <a:rPr lang="fr-FR" dirty="0" err="1"/>
              <a:t>Talbaut</a:t>
            </a:r>
            <a:r>
              <a:rPr lang="fr-FR" dirty="0"/>
              <a:t>, A. </a:t>
            </a:r>
            <a:r>
              <a:rPr lang="fr-FR" dirty="0" err="1"/>
              <a:t>Coppalle</a:t>
            </a:r>
            <a:endParaRPr lang="fr-FR" dirty="0"/>
          </a:p>
          <a:p>
            <a:r>
              <a:rPr lang="fr-FR" sz="1800" i="1" dirty="0"/>
              <a:t>UMR 6614 CORIA, Université et INSA de Rouen,</a:t>
            </a:r>
            <a:endParaRPr lang="fr-FR" sz="1800" dirty="0"/>
          </a:p>
          <a:p>
            <a:r>
              <a:rPr lang="fr-FR" sz="1800" i="1" dirty="0"/>
              <a:t>Avenue de l’université, B.P. 8, 76801 Saint-Etienne du Rouvray, France</a:t>
            </a:r>
            <a:endParaRPr lang="fr-FR" sz="1800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1</a:t>
            </a:r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/16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63" y="4077072"/>
            <a:ext cx="3401385" cy="206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4077072"/>
            <a:ext cx="3401385" cy="206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077072"/>
            <a:ext cx="3080792" cy="201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4608" y="764704"/>
            <a:ext cx="7200800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ACF7: 50 kW/m2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0661" name="Picture 5" descr="E:\Mesures\photo smoke box\DSC_0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1222413"/>
            <a:ext cx="3099644" cy="206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E:\Mesures\photo smoke box\DSC_01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89" y="1244602"/>
            <a:ext cx="3001551" cy="20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6776" y="334139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Important: flames can be only at the contour of the sample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9144" y="3409732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Important: strong delamination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3240" y="6237312"/>
            <a:ext cx="25202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Particle size distribution,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2880" y="6237312"/>
            <a:ext cx="25202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Mass rate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8544" y="6237312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transmission</a:t>
            </a:r>
          </a:p>
        </p:txBody>
      </p:sp>
      <p:cxnSp>
        <p:nvCxnSpPr>
          <p:cNvPr id="23" name="Connecteur droit 22"/>
          <p:cNvCxnSpPr/>
          <p:nvPr/>
        </p:nvCxnSpPr>
        <p:spPr bwMode="auto">
          <a:xfrm>
            <a:off x="7617296" y="4527716"/>
            <a:ext cx="0" cy="1656184"/>
          </a:xfrm>
          <a:prstGeom prst="line">
            <a:avLst/>
          </a:prstGeom>
          <a:noFill/>
          <a:ln w="4762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6897216" y="5684868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Modal </a:t>
            </a:r>
            <a:r>
              <a:rPr lang="fr-FR" sz="1800" dirty="0" err="1" smtClean="0"/>
              <a:t>diameter</a:t>
            </a:r>
            <a:r>
              <a:rPr lang="fr-FR" sz="1800" dirty="0" smtClean="0"/>
              <a:t>: 200 &amp; 400 nm</a:t>
            </a:r>
            <a:endParaRPr lang="fr-FR" sz="1800" dirty="0"/>
          </a:p>
        </p:txBody>
      </p:sp>
      <p:cxnSp>
        <p:nvCxnSpPr>
          <p:cNvPr id="25" name="Connecteur droit 24"/>
          <p:cNvCxnSpPr/>
          <p:nvPr/>
        </p:nvCxnSpPr>
        <p:spPr bwMode="auto">
          <a:xfrm>
            <a:off x="8121352" y="4523253"/>
            <a:ext cx="0" cy="1656184"/>
          </a:xfrm>
          <a:prstGeom prst="line">
            <a:avLst/>
          </a:prstGeom>
          <a:noFill/>
          <a:ln w="4762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48544" y="188640"/>
            <a:ext cx="8062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28738E"/>
                </a:solidFill>
                <a:latin typeface="Century Gothic" pitchFamily="34" charset="0"/>
              </a:rPr>
              <a:t>3. Transmission</a:t>
            </a:r>
            <a:r>
              <a:rPr lang="fr-FR" sz="2000" b="1" dirty="0">
                <a:solidFill>
                  <a:srgbClr val="28738E"/>
                </a:solidFill>
                <a:latin typeface="Century Gothic" pitchFamily="34" charset="0"/>
              </a:rPr>
              <a:t>, mass concentration and size of the </a:t>
            </a:r>
            <a:r>
              <a:rPr lang="fr-FR" sz="2000" b="1" dirty="0" err="1">
                <a:solidFill>
                  <a:srgbClr val="28738E"/>
                </a:solidFill>
                <a:latin typeface="Century Gothic" pitchFamily="34" charset="0"/>
              </a:rPr>
              <a:t>particles</a:t>
            </a:r>
            <a:endParaRPr lang="fr-FR" sz="2000" b="1" dirty="0">
              <a:solidFill>
                <a:srgbClr val="369ABE"/>
              </a:solidFill>
              <a:latin typeface="Century Gothic" pitchFamily="34" charset="0"/>
            </a:endParaRPr>
          </a:p>
        </p:txBody>
      </p:sp>
      <p:pic>
        <p:nvPicPr>
          <p:cNvPr id="27" name="Image 26" descr="C:\Users\besconda\Desktop\video_photo_SmokeBox\Photo_NouveauxMateriaux\materiauPyrolysé\IMAM21\DSC_006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5" t="79670" r="42136"/>
          <a:stretch/>
        </p:blipFill>
        <p:spPr bwMode="auto">
          <a:xfrm>
            <a:off x="351473" y="1484784"/>
            <a:ext cx="2585303" cy="1373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8000" y="3172115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black carbon = soot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4087430"/>
            <a:ext cx="3401385" cy="205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15" y="4068305"/>
            <a:ext cx="3401385" cy="209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32520" y="6093296"/>
            <a:ext cx="8856984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In order to increase the accuracy of the transmission or OD measurements: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	 other tests with half sizes (1/4 of the initial surface)</a:t>
            </a:r>
          </a:p>
        </p:txBody>
      </p:sp>
      <p:sp>
        <p:nvSpPr>
          <p:cNvPr id="30" name="Accolade fermante 29"/>
          <p:cNvSpPr/>
          <p:nvPr/>
        </p:nvSpPr>
        <p:spPr bwMode="auto">
          <a:xfrm>
            <a:off x="2144688" y="4291239"/>
            <a:ext cx="288032" cy="531174"/>
          </a:xfrm>
          <a:prstGeom prst="rightBrace">
            <a:avLst/>
          </a:prstGeom>
          <a:noFill/>
          <a:ln w="317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2720" y="4353976"/>
            <a:ext cx="1656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/>
              <a:t>Large samples</a:t>
            </a:r>
          </a:p>
        </p:txBody>
      </p:sp>
      <p:sp>
        <p:nvSpPr>
          <p:cNvPr id="32" name="Accolade fermante 31"/>
          <p:cNvSpPr/>
          <p:nvPr/>
        </p:nvSpPr>
        <p:spPr bwMode="auto">
          <a:xfrm>
            <a:off x="2193836" y="4879362"/>
            <a:ext cx="166876" cy="544375"/>
          </a:xfrm>
          <a:prstGeom prst="rightBrace">
            <a:avLst/>
          </a:prstGeom>
          <a:noFill/>
          <a:ln w="317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96716" y="4982272"/>
            <a:ext cx="1656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/>
              <a:t>Small samples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0020" y="5614986"/>
            <a:ext cx="2808312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Always slow transmission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63128" y="5614986"/>
            <a:ext cx="2808312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Always high soot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297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/>
      <p:bldP spid="28" grpId="0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3645024"/>
            <a:ext cx="3080792" cy="214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4608" y="764704"/>
            <a:ext cx="7200800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ACF7: 50 kW/m2 with dilution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0661" name="Picture 5" descr="E:\Mesures\photo smoke box\DSC_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196752"/>
            <a:ext cx="3099644" cy="206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E:\Mesures\photo smoke box\DSC_0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268760"/>
            <a:ext cx="3001551" cy="20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113240" y="6519446"/>
            <a:ext cx="25202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Particle size distribution,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2880" y="6519446"/>
            <a:ext cx="25202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Mass rate on filter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2560" y="6519446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transmission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6496" y="5842731"/>
            <a:ext cx="307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lower optical density with dilution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7320" y="5825147"/>
            <a:ext cx="3505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lower soot concentration with dilution</a:t>
            </a:r>
          </a:p>
        </p:txBody>
      </p:sp>
      <p:cxnSp>
        <p:nvCxnSpPr>
          <p:cNvPr id="23" name="Connecteur droit 22"/>
          <p:cNvCxnSpPr/>
          <p:nvPr/>
        </p:nvCxnSpPr>
        <p:spPr bwMode="auto">
          <a:xfrm>
            <a:off x="7617296" y="4095668"/>
            <a:ext cx="0" cy="1656184"/>
          </a:xfrm>
          <a:prstGeom prst="line">
            <a:avLst/>
          </a:prstGeom>
          <a:noFill/>
          <a:ln w="4762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6897216" y="5252820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Modal </a:t>
            </a:r>
            <a:r>
              <a:rPr lang="fr-FR" sz="1800" dirty="0" err="1" smtClean="0"/>
              <a:t>diameter</a:t>
            </a:r>
            <a:r>
              <a:rPr lang="fr-FR" sz="1800" dirty="0" smtClean="0"/>
              <a:t>: 200 &amp; 400 nm</a:t>
            </a:r>
            <a:endParaRPr lang="fr-FR" sz="1800" dirty="0"/>
          </a:p>
        </p:txBody>
      </p:sp>
      <p:cxnSp>
        <p:nvCxnSpPr>
          <p:cNvPr id="25" name="Connecteur droit 24"/>
          <p:cNvCxnSpPr/>
          <p:nvPr/>
        </p:nvCxnSpPr>
        <p:spPr bwMode="auto">
          <a:xfrm>
            <a:off x="8121352" y="4091205"/>
            <a:ext cx="0" cy="1656184"/>
          </a:xfrm>
          <a:prstGeom prst="line">
            <a:avLst/>
          </a:prstGeom>
          <a:noFill/>
          <a:ln w="4762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48544" y="188640"/>
            <a:ext cx="8062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28738E"/>
                </a:solidFill>
                <a:latin typeface="Century Gothic" pitchFamily="34" charset="0"/>
              </a:rPr>
              <a:t>3. Transmission</a:t>
            </a:r>
            <a:r>
              <a:rPr lang="fr-FR" sz="2000" b="1" dirty="0">
                <a:solidFill>
                  <a:srgbClr val="28738E"/>
                </a:solidFill>
                <a:latin typeface="Century Gothic" pitchFamily="34" charset="0"/>
              </a:rPr>
              <a:t>, mass </a:t>
            </a:r>
            <a:r>
              <a:rPr lang="fr-FR" sz="2000" b="1" dirty="0" err="1">
                <a:solidFill>
                  <a:srgbClr val="28738E"/>
                </a:solidFill>
                <a:latin typeface="Century Gothic" pitchFamily="34" charset="0"/>
              </a:rPr>
              <a:t>conc</a:t>
            </a:r>
            <a:r>
              <a:rPr lang="fr-FR" sz="2000" b="1" dirty="0">
                <a:solidFill>
                  <a:srgbClr val="28738E"/>
                </a:solidFill>
                <a:latin typeface="Century Gothic" pitchFamily="34" charset="0"/>
              </a:rPr>
              <a:t>. and size of the </a:t>
            </a:r>
            <a:r>
              <a:rPr lang="fr-FR" sz="2000" b="1" dirty="0" err="1">
                <a:solidFill>
                  <a:srgbClr val="28738E"/>
                </a:solidFill>
                <a:latin typeface="Century Gothic" pitchFamily="34" charset="0"/>
              </a:rPr>
              <a:t>particles</a:t>
            </a:r>
            <a:endParaRPr lang="fr-FR" sz="2000" b="1" dirty="0">
              <a:solidFill>
                <a:srgbClr val="369ABE"/>
              </a:solidFill>
              <a:latin typeface="Century Gothic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" y="3689413"/>
            <a:ext cx="3486869" cy="209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88" y="3689412"/>
            <a:ext cx="3477563" cy="209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11/13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4343400" y="0"/>
            <a:ext cx="5486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800" b="1" i="1" dirty="0" err="1" smtClean="0">
                <a:latin typeface="Century Gothic" pitchFamily="34" charset="0"/>
              </a:rPr>
              <a:t>Aircraft</a:t>
            </a:r>
            <a:r>
              <a:rPr lang="fr-FR" sz="800" b="1" i="1" dirty="0" smtClean="0">
                <a:latin typeface="Century Gothic" pitchFamily="34" charset="0"/>
              </a:rPr>
              <a:t> </a:t>
            </a:r>
            <a:r>
              <a:rPr lang="fr-FR" sz="800" b="1" i="1" dirty="0" err="1" smtClean="0">
                <a:latin typeface="Century Gothic" pitchFamily="34" charset="0"/>
              </a:rPr>
              <a:t>Fire</a:t>
            </a:r>
            <a:r>
              <a:rPr lang="fr-FR" sz="800" b="1" i="1" dirty="0" smtClean="0">
                <a:latin typeface="Century Gothic" pitchFamily="34" charset="0"/>
              </a:rPr>
              <a:t>, </a:t>
            </a:r>
            <a:r>
              <a:rPr lang="fr-FR" sz="800" b="1" i="1" dirty="0">
                <a:latin typeface="Century Gothic" pitchFamily="34" charset="0"/>
              </a:rPr>
              <a:t>le </a:t>
            </a:r>
            <a:r>
              <a:rPr lang="fr-FR" sz="800" b="1" i="1" dirty="0" smtClean="0">
                <a:latin typeface="Century Gothic" pitchFamily="34" charset="0"/>
              </a:rPr>
              <a:t>10/05/2012</a:t>
            </a:r>
            <a:endParaRPr lang="fr-FR" sz="800" b="1" i="1" dirty="0">
              <a:latin typeface="Century Gothic" pitchFamily="34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>
            <a:off x="1034664" y="2910367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909717"/>
              </p:ext>
            </p:extLst>
          </p:nvPr>
        </p:nvGraphicFramePr>
        <p:xfrm>
          <a:off x="2986088" y="1763713"/>
          <a:ext cx="26447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5" name="Équation" r:id="rId3" imgW="1371600" imgH="431640" progId="Equation.3">
                  <p:embed/>
                </p:oleObj>
              </mc:Choice>
              <mc:Fallback>
                <p:oleObj name="Équation" r:id="rId3" imgW="1371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1763713"/>
                        <a:ext cx="26447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034664" y="119675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It is possible to determine a mean extinction coefficient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1800" baseline="-25000" dirty="0" err="1" smtClean="0">
                <a:latin typeface="Arial" pitchFamily="34" charset="0"/>
                <a:cs typeface="Arial" pitchFamily="34" charset="0"/>
              </a:rPr>
              <a:t>ext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Bouguer’s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law: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5724" y="1805850"/>
            <a:ext cx="4024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Arial" pitchFamily="34" charset="0"/>
                <a:cs typeface="Arial" pitchFamily="34" charset="0"/>
              </a:rPr>
              <a:t>w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here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is the length of light beam 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the transmittance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96616" y="2780928"/>
            <a:ext cx="836692" cy="765026"/>
            <a:chOff x="1856656" y="2996952"/>
            <a:chExt cx="836692" cy="765026"/>
          </a:xfrm>
        </p:grpSpPr>
        <p:sp>
          <p:nvSpPr>
            <p:cNvPr id="9" name="Triangle isocèle 8"/>
            <p:cNvSpPr/>
            <p:nvPr/>
          </p:nvSpPr>
          <p:spPr bwMode="auto">
            <a:xfrm>
              <a:off x="1856656" y="2996952"/>
              <a:ext cx="576064" cy="648072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73268" y="3054092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 smtClean="0"/>
                <a:t>!</a:t>
              </a:r>
              <a:endParaRPr lang="fr-FR" sz="40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16696" y="2859553"/>
            <a:ext cx="75882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Bouguer’s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law is not valid with polychromatic spectra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So this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1800" baseline="-25000" dirty="0" err="1" smtClean="0">
                <a:latin typeface="Arial" pitchFamily="34" charset="0"/>
                <a:cs typeface="Arial" pitchFamily="34" charset="0"/>
              </a:rPr>
              <a:t>ext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is not an exact average extinction coefficient over wavelength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36576" y="39237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But it is useful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have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 link between mass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concentration and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transmittance of light via a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specific extinction coefficient </a:t>
            </a:r>
            <a:r>
              <a:rPr lang="el-GR" sz="1800" i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fr-FR" sz="1800" i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(m</a:t>
            </a:r>
            <a:r>
              <a:rPr lang="fr-FR" sz="1800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/g)</a:t>
            </a:r>
            <a:r>
              <a:rPr lang="fr-FR" sz="1800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Mulholland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2002,Putorti 1999]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09026"/>
              </p:ext>
            </p:extLst>
          </p:nvPr>
        </p:nvGraphicFramePr>
        <p:xfrm>
          <a:off x="3511550" y="4524375"/>
          <a:ext cx="204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6" name="Équation" r:id="rId5" imgW="1168200" imgH="520560" progId="Equation.3">
                  <p:embed/>
                </p:oleObj>
              </mc:Choice>
              <mc:Fallback>
                <p:oleObj name="Équation" r:id="rId5" imgW="11682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4524375"/>
                        <a:ext cx="20447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76992" y="214313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28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4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. </a:t>
            </a:r>
            <a:r>
              <a:rPr lang="fr-FR" sz="2000" b="1" dirty="0">
                <a:solidFill>
                  <a:srgbClr val="1F596D"/>
                </a:solidFill>
                <a:latin typeface="Georgia" pitchFamily="18" charset="0"/>
              </a:rPr>
              <a:t>the </a:t>
            </a:r>
            <a:r>
              <a:rPr lang="fr-FR" sz="2000" b="1" dirty="0" err="1">
                <a:solidFill>
                  <a:srgbClr val="1F596D"/>
                </a:solidFill>
                <a:latin typeface="Georgia" pitchFamily="18" charset="0"/>
              </a:rPr>
              <a:t>specific</a:t>
            </a:r>
            <a:r>
              <a:rPr lang="fr-FR" sz="2000" b="1" dirty="0">
                <a:solidFill>
                  <a:srgbClr val="1F596D"/>
                </a:solidFill>
                <a:latin typeface="Georgia" pitchFamily="18" charset="0"/>
              </a:rPr>
              <a:t> extinction coefficient</a:t>
            </a:r>
            <a:endParaRPr lang="fr-FR" sz="20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40044" y="540038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transmission (high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optical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) multiple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scattering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===&gt; </a:t>
            </a:r>
            <a:r>
              <a:rPr lang="en-GB" sz="2800" i="1" dirty="0" err="1" smtClean="0">
                <a:latin typeface="Symbol" pitchFamily="18" charset="2"/>
                <a:cs typeface="Arial" pitchFamily="34" charset="0"/>
              </a:rPr>
              <a:t>s</a:t>
            </a:r>
            <a:r>
              <a:rPr lang="en-GB" sz="1800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is better determined at low value of </a:t>
            </a:r>
            <a:r>
              <a:rPr lang="en-GB" sz="1800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1800" i="1" baseline="-25000" dirty="0" err="1" smtClean="0">
                <a:latin typeface="Arial" pitchFamily="34" charset="0"/>
                <a:cs typeface="Arial" pitchFamily="34" charset="0"/>
              </a:rPr>
              <a:t>ext</a:t>
            </a:r>
            <a:endParaRPr lang="fr-FR" sz="1800" i="1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34"/>
          <p:cNvSpPr>
            <a:spLocks noChangeArrowheads="1"/>
          </p:cNvSpPr>
          <p:nvPr/>
        </p:nvSpPr>
        <p:spPr bwMode="auto">
          <a:xfrm>
            <a:off x="940847" y="1305218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1004785" y="4094529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1004785" y="5508848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1146281" y="5202535"/>
            <a:ext cx="836692" cy="765026"/>
            <a:chOff x="1856656" y="2996952"/>
            <a:chExt cx="836692" cy="765026"/>
          </a:xfrm>
        </p:grpSpPr>
        <p:sp>
          <p:nvSpPr>
            <p:cNvPr id="29" name="Triangle isocèle 28"/>
            <p:cNvSpPr/>
            <p:nvPr/>
          </p:nvSpPr>
          <p:spPr bwMode="auto">
            <a:xfrm>
              <a:off x="1856656" y="2996952"/>
              <a:ext cx="576064" cy="648072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973268" y="3054092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 smtClean="0"/>
                <a:t>!</a:t>
              </a:r>
              <a:endParaRPr lang="fr-FR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572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28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4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. </a:t>
            </a:r>
            <a:r>
              <a:rPr lang="fr-FR" sz="2000" b="1" dirty="0">
                <a:solidFill>
                  <a:srgbClr val="1F596D"/>
                </a:solidFill>
                <a:latin typeface="Georgia" pitchFamily="18" charset="0"/>
              </a:rPr>
              <a:t>the </a:t>
            </a:r>
            <a:r>
              <a:rPr lang="fr-FR" sz="2000" b="1" dirty="0" err="1">
                <a:solidFill>
                  <a:srgbClr val="1F596D"/>
                </a:solidFill>
                <a:latin typeface="Georgia" pitchFamily="18" charset="0"/>
              </a:rPr>
              <a:t>specific</a:t>
            </a:r>
            <a:r>
              <a:rPr lang="fr-FR" sz="2000" b="1" dirty="0">
                <a:solidFill>
                  <a:srgbClr val="1F596D"/>
                </a:solidFill>
                <a:latin typeface="Georgia" pitchFamily="18" charset="0"/>
              </a:rPr>
              <a:t> extinction coefficient</a:t>
            </a:r>
            <a:endParaRPr lang="fr-FR" sz="20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12/13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4343400" y="0"/>
            <a:ext cx="5486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800" b="1" i="1" dirty="0" err="1" smtClean="0">
                <a:latin typeface="Century Gothic" pitchFamily="34" charset="0"/>
              </a:rPr>
              <a:t>Aircraft</a:t>
            </a:r>
            <a:r>
              <a:rPr lang="fr-FR" sz="800" b="1" i="1" dirty="0" smtClean="0">
                <a:latin typeface="Century Gothic" pitchFamily="34" charset="0"/>
              </a:rPr>
              <a:t> </a:t>
            </a:r>
            <a:r>
              <a:rPr lang="fr-FR" sz="800" b="1" i="1" dirty="0" err="1" smtClean="0">
                <a:latin typeface="Century Gothic" pitchFamily="34" charset="0"/>
              </a:rPr>
              <a:t>Fire</a:t>
            </a:r>
            <a:r>
              <a:rPr lang="fr-FR" sz="800" b="1" i="1" dirty="0" smtClean="0">
                <a:latin typeface="Century Gothic" pitchFamily="34" charset="0"/>
              </a:rPr>
              <a:t>, </a:t>
            </a:r>
            <a:r>
              <a:rPr lang="fr-FR" sz="800" b="1" i="1" dirty="0">
                <a:latin typeface="Century Gothic" pitchFamily="34" charset="0"/>
              </a:rPr>
              <a:t>le </a:t>
            </a:r>
            <a:r>
              <a:rPr lang="fr-FR" sz="800" b="1" i="1" dirty="0" smtClean="0">
                <a:latin typeface="Century Gothic" pitchFamily="34" charset="0"/>
              </a:rPr>
              <a:t>10/05/2012</a:t>
            </a:r>
            <a:endParaRPr lang="fr-FR" sz="800" b="1" i="1" dirty="0">
              <a:latin typeface="Century Gothic" pitchFamily="34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>
            <a:off x="920552" y="873170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410421" y="4509120"/>
            <a:ext cx="802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cs typeface="Arial" pitchFamily="34" charset="0"/>
              </a:rPr>
              <a:t>-    </a:t>
            </a:r>
            <a:r>
              <a:rPr lang="fr-FR" sz="2000" dirty="0" err="1" smtClean="0">
                <a:latin typeface="+mn-lt"/>
                <a:cs typeface="Arial" pitchFamily="34" charset="0"/>
              </a:rPr>
              <a:t>same</a:t>
            </a:r>
            <a:r>
              <a:rPr lang="fr-FR" sz="2000" dirty="0" smtClean="0">
                <a:latin typeface="+mn-lt"/>
                <a:cs typeface="Arial" pitchFamily="34" charset="0"/>
              </a:rPr>
              <a:t> values for 25kW and 50kW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+mn-lt"/>
                <a:cs typeface="Arial" pitchFamily="34" charset="0"/>
              </a:rPr>
              <a:t>25 and 50kW/m2: non </a:t>
            </a:r>
            <a:r>
              <a:rPr lang="fr-FR" sz="2000" dirty="0" err="1" smtClean="0">
                <a:latin typeface="+mn-lt"/>
                <a:cs typeface="Arial" pitchFamily="34" charset="0"/>
              </a:rPr>
              <a:t>flaming</a:t>
            </a:r>
            <a:r>
              <a:rPr lang="fr-FR" sz="2000" dirty="0" smtClean="0">
                <a:latin typeface="+mn-lt"/>
                <a:cs typeface="Arial" pitchFamily="34" charset="0"/>
              </a:rPr>
              <a:t> condition </a:t>
            </a:r>
            <a:r>
              <a:rPr lang="fr-FR" sz="2000" dirty="0" err="1" smtClean="0">
                <a:latin typeface="+mn-lt"/>
                <a:cs typeface="Arial" pitchFamily="34" charset="0"/>
              </a:rPr>
              <a:t>at</a:t>
            </a:r>
            <a:r>
              <a:rPr lang="fr-FR" sz="2000" dirty="0" smtClean="0">
                <a:latin typeface="+mn-lt"/>
                <a:cs typeface="Arial" pitchFamily="34" charset="0"/>
              </a:rPr>
              <a:t> short times, no </a:t>
            </a:r>
            <a:r>
              <a:rPr lang="fr-FR" sz="2000" dirty="0" err="1" smtClean="0">
                <a:latin typeface="+mn-lt"/>
                <a:cs typeface="Arial" pitchFamily="34" charset="0"/>
              </a:rPr>
              <a:t>soots</a:t>
            </a:r>
            <a:endParaRPr lang="fr-FR" sz="2000" dirty="0">
              <a:latin typeface="+mn-lt"/>
              <a:cs typeface="Arial" pitchFamily="34" charset="0"/>
            </a:endParaRPr>
          </a:p>
          <a:p>
            <a:r>
              <a:rPr lang="fr-FR" sz="2000" dirty="0">
                <a:latin typeface="+mn-lt"/>
                <a:cs typeface="Arial" pitchFamily="34" charset="0"/>
              </a:rPr>
              <a:t>	</a:t>
            </a:r>
            <a:r>
              <a:rPr lang="fr-FR" sz="2000" dirty="0" smtClean="0">
                <a:latin typeface="+mn-lt"/>
                <a:cs typeface="Arial" pitchFamily="34" charset="0"/>
              </a:rPr>
              <a:t>===&gt; extinction (=</a:t>
            </a:r>
            <a:r>
              <a:rPr lang="en-US" sz="2000" dirty="0" smtClean="0">
                <a:latin typeface="+mn-lt"/>
                <a:cs typeface="Arial" pitchFamily="34" charset="0"/>
              </a:rPr>
              <a:t>scattering?) </a:t>
            </a:r>
            <a:r>
              <a:rPr lang="en-US" sz="2000" dirty="0">
                <a:latin typeface="+mn-lt"/>
                <a:cs typeface="Arial" pitchFamily="34" charset="0"/>
              </a:rPr>
              <a:t>by small droplets of condensed </a:t>
            </a:r>
            <a:r>
              <a:rPr lang="en-US" sz="2000" dirty="0" smtClean="0">
                <a:latin typeface="+mn-lt"/>
                <a:cs typeface="Arial" pitchFamily="34" charset="0"/>
              </a:rPr>
              <a:t>gas</a:t>
            </a:r>
            <a:endParaRPr lang="fr-FR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0632" y="3797292"/>
            <a:ext cx="8265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50kW/2 and 25 kW/m2: </a:t>
            </a:r>
            <a:r>
              <a:rPr lang="en-GB" sz="2000" i="1" dirty="0" err="1">
                <a:latin typeface="Symbol" pitchFamily="18" charset="2"/>
                <a:cs typeface="Arial" pitchFamily="34" charset="0"/>
              </a:rPr>
              <a:t>s</a:t>
            </a:r>
            <a:r>
              <a:rPr lang="en-GB" sz="1400" i="1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+mn-lt"/>
              </a:rPr>
              <a:t> =slope </a:t>
            </a:r>
            <a:r>
              <a:rPr lang="en-US" sz="2000" dirty="0" err="1">
                <a:latin typeface="+mn-lt"/>
              </a:rPr>
              <a:t>kext</a:t>
            </a:r>
            <a:r>
              <a:rPr lang="en-US" sz="2000" dirty="0">
                <a:latin typeface="+mn-lt"/>
              </a:rPr>
              <a:t>(m-1)/</a:t>
            </a:r>
            <a:r>
              <a:rPr lang="en-US" sz="2000" dirty="0" smtClean="0">
                <a:latin typeface="+mn-lt"/>
              </a:rPr>
              <a:t>Cs(g/m2) =</a:t>
            </a:r>
            <a:r>
              <a:rPr lang="en-US" sz="2000" dirty="0"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6 (m</a:t>
            </a:r>
            <a:r>
              <a:rPr lang="en-US" b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/g)</a:t>
            </a:r>
            <a:r>
              <a:rPr lang="en-US" sz="2000" dirty="0">
                <a:latin typeface="+mn-lt"/>
              </a:rPr>
              <a:t>	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873170"/>
            <a:ext cx="75136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 bwMode="auto">
          <a:xfrm flipH="1" flipV="1">
            <a:off x="2576736" y="2420888"/>
            <a:ext cx="216024" cy="1512168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4489742" y="2478087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FF0000"/>
                </a:solidFill>
              </a:rPr>
              <a:t>carpet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28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4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. </a:t>
            </a:r>
            <a:r>
              <a:rPr lang="fr-FR" sz="2000" b="1" dirty="0">
                <a:solidFill>
                  <a:srgbClr val="1F596D"/>
                </a:solidFill>
                <a:latin typeface="Georgia" pitchFamily="18" charset="0"/>
              </a:rPr>
              <a:t>the </a:t>
            </a:r>
            <a:r>
              <a:rPr lang="fr-FR" sz="2000" b="1" dirty="0" err="1">
                <a:solidFill>
                  <a:srgbClr val="1F596D"/>
                </a:solidFill>
                <a:latin typeface="Georgia" pitchFamily="18" charset="0"/>
              </a:rPr>
              <a:t>specific</a:t>
            </a:r>
            <a:r>
              <a:rPr lang="fr-FR" sz="2000" b="1" dirty="0">
                <a:solidFill>
                  <a:srgbClr val="1F596D"/>
                </a:solidFill>
                <a:latin typeface="Georgia" pitchFamily="18" charset="0"/>
              </a:rPr>
              <a:t> extinction coefficient</a:t>
            </a:r>
            <a:endParaRPr lang="fr-FR" sz="20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4" name="Oval 34"/>
          <p:cNvSpPr>
            <a:spLocks noChangeArrowheads="1"/>
          </p:cNvSpPr>
          <p:nvPr/>
        </p:nvSpPr>
        <p:spPr bwMode="auto">
          <a:xfrm>
            <a:off x="920552" y="873170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682242" y="3372618"/>
            <a:ext cx="6095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25 kW/m2: </a:t>
            </a:r>
            <a:r>
              <a:rPr lang="en-GB" sz="2000" i="1" dirty="0" err="1">
                <a:latin typeface="Symbol" pitchFamily="18" charset="2"/>
                <a:cs typeface="Arial" pitchFamily="34" charset="0"/>
              </a:rPr>
              <a:t>s</a:t>
            </a:r>
            <a:r>
              <a:rPr lang="en-GB" sz="1400" i="1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+mn-lt"/>
              </a:rPr>
              <a:t> =slope </a:t>
            </a:r>
            <a:r>
              <a:rPr lang="en-US" sz="2000" dirty="0" err="1">
                <a:latin typeface="+mn-lt"/>
              </a:rPr>
              <a:t>kext</a:t>
            </a:r>
            <a:r>
              <a:rPr lang="en-US" sz="2000" dirty="0">
                <a:latin typeface="+mn-lt"/>
              </a:rPr>
              <a:t>(m-1)/</a:t>
            </a:r>
            <a:r>
              <a:rPr lang="en-US" sz="2000" dirty="0" smtClean="0">
                <a:latin typeface="+mn-lt"/>
              </a:rPr>
              <a:t>Cs(g/m2) =</a:t>
            </a:r>
            <a:r>
              <a:rPr lang="en-US" sz="2000" dirty="0">
                <a:latin typeface="+mn-lt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1.25 (m</a:t>
            </a:r>
            <a:r>
              <a:rPr lang="en-US" sz="2000" b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/g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2952" y="662952"/>
            <a:ext cx="7200800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ACF7:  25 kW/m2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07" y="873170"/>
            <a:ext cx="5088210" cy="243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34"/>
          <p:cNvSpPr>
            <a:spLocks noChangeArrowheads="1"/>
          </p:cNvSpPr>
          <p:nvPr/>
        </p:nvSpPr>
        <p:spPr bwMode="auto">
          <a:xfrm>
            <a:off x="1072952" y="3831442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09195" y="6264135"/>
            <a:ext cx="60683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50 kW/m2: </a:t>
            </a:r>
            <a:r>
              <a:rPr lang="en-GB" sz="2000" i="1" dirty="0" err="1">
                <a:latin typeface="Symbol" pitchFamily="18" charset="2"/>
                <a:cs typeface="Arial" pitchFamily="34" charset="0"/>
              </a:rPr>
              <a:t>s</a:t>
            </a:r>
            <a:r>
              <a:rPr lang="en-GB" sz="1400" i="1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+mn-lt"/>
              </a:rPr>
              <a:t> =slope </a:t>
            </a:r>
            <a:r>
              <a:rPr lang="en-US" sz="2000" dirty="0" err="1">
                <a:latin typeface="+mn-lt"/>
              </a:rPr>
              <a:t>kext</a:t>
            </a:r>
            <a:r>
              <a:rPr lang="en-US" sz="2000" dirty="0">
                <a:latin typeface="+mn-lt"/>
              </a:rPr>
              <a:t>(m-1)/</a:t>
            </a:r>
            <a:r>
              <a:rPr lang="en-US" sz="2000" dirty="0" smtClean="0">
                <a:latin typeface="+mn-lt"/>
              </a:rPr>
              <a:t>Cs(g/m2) =</a:t>
            </a:r>
            <a:r>
              <a:rPr lang="en-US" sz="2000" dirty="0">
                <a:latin typeface="+mn-lt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2.5 (m</a:t>
            </a:r>
            <a:r>
              <a:rPr lang="en-US" sz="2000" b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/g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20552" y="3582676"/>
            <a:ext cx="7200800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ACF7:  50 kW/m2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71" y="3798674"/>
            <a:ext cx="5088210" cy="24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45368" y="4479031"/>
            <a:ext cx="8028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>
                <a:latin typeface="+mn-lt"/>
                <a:cs typeface="Arial" pitchFamily="34" charset="0"/>
              </a:rPr>
              <a:t>50kW: </a:t>
            </a:r>
            <a:r>
              <a:rPr lang="fr-FR" sz="2000" dirty="0" err="1" smtClean="0">
                <a:latin typeface="+mn-lt"/>
                <a:cs typeface="Arial" pitchFamily="34" charset="0"/>
              </a:rPr>
              <a:t>flaming</a:t>
            </a:r>
            <a:r>
              <a:rPr lang="fr-FR" sz="2000" dirty="0" smtClean="0">
                <a:latin typeface="+mn-lt"/>
                <a:cs typeface="Arial" pitchFamily="34" charset="0"/>
              </a:rPr>
              <a:t> condition, </a:t>
            </a:r>
          </a:p>
          <a:p>
            <a:r>
              <a:rPr lang="fr-FR" sz="2000" dirty="0" smtClean="0">
                <a:latin typeface="+mn-lt"/>
                <a:cs typeface="Arial" pitchFamily="34" charset="0"/>
              </a:rPr>
              <a:t>===&gt; absorption by </a:t>
            </a:r>
            <a:r>
              <a:rPr lang="fr-FR" sz="2000" dirty="0" err="1" smtClean="0">
                <a:latin typeface="+mn-lt"/>
                <a:cs typeface="Arial" pitchFamily="34" charset="0"/>
              </a:rPr>
              <a:t>soots</a:t>
            </a:r>
            <a:endParaRPr lang="fr-FR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504" y="1340768"/>
            <a:ext cx="4953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cs typeface="Arial" pitchFamily="34" charset="0"/>
              </a:rPr>
              <a:t>non </a:t>
            </a:r>
            <a:r>
              <a:rPr lang="fr-FR" sz="2000" dirty="0" err="1">
                <a:cs typeface="Arial" pitchFamily="34" charset="0"/>
              </a:rPr>
              <a:t>flaming</a:t>
            </a:r>
            <a:r>
              <a:rPr lang="fr-FR" sz="2000" dirty="0">
                <a:cs typeface="Arial" pitchFamily="34" charset="0"/>
              </a:rPr>
              <a:t> condition, no </a:t>
            </a:r>
            <a:r>
              <a:rPr lang="fr-FR" sz="2000" dirty="0" err="1">
                <a:cs typeface="Arial" pitchFamily="34" charset="0"/>
              </a:rPr>
              <a:t>soots</a:t>
            </a:r>
            <a:r>
              <a:rPr lang="fr-FR" sz="2000" dirty="0">
                <a:cs typeface="Arial" pitchFamily="34" charset="0"/>
              </a:rPr>
              <a:t>, </a:t>
            </a:r>
          </a:p>
          <a:p>
            <a:r>
              <a:rPr lang="fr-FR" sz="2000" dirty="0" smtClean="0">
                <a:cs typeface="Arial" pitchFamily="34" charset="0"/>
              </a:rPr>
              <a:t>===&gt; </a:t>
            </a:r>
            <a:r>
              <a:rPr lang="fr-FR" sz="2000" dirty="0">
                <a:cs typeface="Arial" pitchFamily="34" charset="0"/>
              </a:rPr>
              <a:t>extinction (=</a:t>
            </a:r>
            <a:r>
              <a:rPr lang="en-US" sz="2000" dirty="0">
                <a:cs typeface="Arial" pitchFamily="34" charset="0"/>
              </a:rPr>
              <a:t>scattering</a:t>
            </a:r>
            <a:r>
              <a:rPr lang="en-US" sz="2000" dirty="0" smtClean="0">
                <a:cs typeface="Arial" pitchFamily="34" charset="0"/>
              </a:rPr>
              <a:t>?)</a:t>
            </a:r>
          </a:p>
          <a:p>
            <a:r>
              <a:rPr lang="en-US" sz="2000" dirty="0">
                <a:cs typeface="Arial" pitchFamily="34" charset="0"/>
              </a:rPr>
              <a:t>	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by small </a:t>
            </a:r>
            <a:r>
              <a:rPr lang="en-US" sz="2000" dirty="0" smtClean="0">
                <a:cs typeface="Arial" pitchFamily="34" charset="0"/>
              </a:rPr>
              <a:t>droplets </a:t>
            </a:r>
          </a:p>
          <a:p>
            <a:r>
              <a:rPr lang="en-US" sz="2000" dirty="0" smtClean="0">
                <a:cs typeface="Arial" pitchFamily="34" charset="0"/>
              </a:rPr>
              <a:t>	of </a:t>
            </a:r>
            <a:r>
              <a:rPr lang="en-US" sz="2000" dirty="0">
                <a:cs typeface="Arial" pitchFamily="34" charset="0"/>
              </a:rPr>
              <a:t>condensed </a:t>
            </a:r>
            <a:r>
              <a:rPr lang="en-US" sz="2000" dirty="0" smtClean="0">
                <a:cs typeface="Arial" pitchFamily="34" charset="0"/>
              </a:rPr>
              <a:t>combustible </a:t>
            </a:r>
            <a:r>
              <a:rPr lang="en-US" sz="2000" dirty="0">
                <a:cs typeface="Arial" pitchFamily="34" charset="0"/>
              </a:rPr>
              <a:t>gas</a:t>
            </a:r>
            <a:endParaRPr lang="fr-FR" sz="2000" dirty="0"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2755" y="3772728"/>
            <a:ext cx="3174267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s</a:t>
            </a:r>
            <a:r>
              <a:rPr lang="fr-FR" dirty="0">
                <a:cs typeface="Arial" pitchFamily="34" charset="0"/>
              </a:rPr>
              <a:t> </a:t>
            </a:r>
            <a:r>
              <a:rPr lang="fr-FR" dirty="0" err="1">
                <a:cs typeface="Arial" pitchFamily="34" charset="0"/>
              </a:rPr>
              <a:t>lower</a:t>
            </a:r>
            <a:r>
              <a:rPr lang="fr-FR" dirty="0">
                <a:cs typeface="Arial" pitchFamily="34" charset="0"/>
              </a:rPr>
              <a:t> </a:t>
            </a:r>
            <a:r>
              <a:rPr lang="fr-FR" dirty="0" err="1">
                <a:cs typeface="Arial" pitchFamily="34" charset="0"/>
              </a:rPr>
              <a:t>than</a:t>
            </a:r>
            <a:r>
              <a:rPr lang="fr-FR" dirty="0">
                <a:cs typeface="Arial" pitchFamily="34" charset="0"/>
              </a:rPr>
              <a:t> for </a:t>
            </a:r>
            <a:r>
              <a:rPr lang="fr-FR" dirty="0" err="1">
                <a:cs typeface="Arial" pitchFamily="34" charset="0"/>
              </a:rPr>
              <a:t>carpet</a:t>
            </a:r>
            <a:r>
              <a:rPr lang="fr-FR" dirty="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8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 animBg="1"/>
      <p:bldP spid="10" grpId="0" animBg="1"/>
      <p:bldP spid="11" grpId="0"/>
      <p:bldP spid="13" grpId="0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28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5 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. 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Conclusions and perspectives </a:t>
            </a:r>
            <a:endParaRPr lang="fr-FR" sz="20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13/13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58520" y="780346"/>
            <a:ext cx="753889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1F596D"/>
                </a:solidFill>
                <a:latin typeface="Century Gothic" pitchFamily="34" charset="0"/>
              </a:rPr>
              <a:t>E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missions of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smokes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by composites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is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very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high</a:t>
            </a:r>
            <a:endParaRPr lang="fr-FR" sz="1800" b="1" dirty="0" smtClean="0">
              <a:solidFill>
                <a:srgbClr val="1F596D"/>
              </a:solidFill>
              <a:latin typeface="Century Gothic" pitchFamily="34" charset="0"/>
            </a:endParaRPr>
          </a:p>
          <a:p>
            <a:r>
              <a:rPr lang="en-US" sz="1800" b="1" dirty="0">
                <a:solidFill>
                  <a:srgbClr val="1F596D"/>
                </a:solidFill>
                <a:latin typeface="Century Gothic" pitchFamily="34" charset="0"/>
              </a:rPr>
              <a:t>===&gt; a dilution inside the smoke chamber is </a:t>
            </a:r>
            <a:r>
              <a:rPr lang="en-US" sz="1800" b="1" dirty="0" smtClean="0">
                <a:solidFill>
                  <a:srgbClr val="1F596D"/>
                </a:solidFill>
                <a:latin typeface="Century Gothic" pitchFamily="34" charset="0"/>
              </a:rPr>
              <a:t>recommended</a:t>
            </a:r>
            <a:endParaRPr lang="fr-FR" sz="18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>
            <a:off x="920552" y="873170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397722" y="1516430"/>
            <a:ext cx="840519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Bef>
                <a:spcPts val="600"/>
              </a:spcBef>
              <a:buFontTx/>
              <a:buChar char="-"/>
            </a:pPr>
            <a:r>
              <a:rPr lang="en-US" sz="1800" dirty="0" smtClean="0"/>
              <a:t>For low irradiance, if non flaming condition</a:t>
            </a:r>
          </a:p>
          <a:p>
            <a:pPr marL="0" lvl="2">
              <a:spcBef>
                <a:spcPts val="600"/>
              </a:spcBef>
            </a:pPr>
            <a:r>
              <a:rPr lang="en-US" sz="1800" dirty="0"/>
              <a:t>	</a:t>
            </a:r>
            <a:r>
              <a:rPr lang="en-US" sz="1800" dirty="0" smtClean="0"/>
              <a:t> ===&gt; No </a:t>
            </a:r>
            <a:r>
              <a:rPr lang="en-US" sz="1800" dirty="0"/>
              <a:t>soot content in the smoke produced with non-flaming </a:t>
            </a:r>
            <a:r>
              <a:rPr lang="en-US" sz="1800" dirty="0" smtClean="0"/>
              <a:t>conditions</a:t>
            </a:r>
          </a:p>
          <a:p>
            <a:pPr marL="0" lvl="2">
              <a:spcBef>
                <a:spcPts val="600"/>
              </a:spcBef>
            </a:pPr>
            <a:r>
              <a:rPr lang="en-US" sz="1800" dirty="0"/>
              <a:t>	 ===&gt; </a:t>
            </a:r>
            <a:r>
              <a:rPr lang="en-US" sz="1800" dirty="0" smtClean="0"/>
              <a:t>However strong reduction of the transmission</a:t>
            </a:r>
          </a:p>
          <a:p>
            <a:pPr>
              <a:buFontTx/>
              <a:buChar char="-"/>
            </a:pPr>
            <a:r>
              <a:rPr lang="en-US" sz="1800" dirty="0" smtClean="0"/>
              <a:t>   For high irradiance: Flaming condition</a:t>
            </a:r>
            <a:endParaRPr lang="en-US" sz="1800" dirty="0"/>
          </a:p>
          <a:p>
            <a:pPr marL="0" lvl="2">
              <a:spcBef>
                <a:spcPts val="600"/>
              </a:spcBef>
            </a:pPr>
            <a:r>
              <a:rPr lang="en-US" sz="1800" dirty="0" smtClean="0"/>
              <a:t>	 </a:t>
            </a:r>
            <a:r>
              <a:rPr lang="en-US" sz="1800" dirty="0"/>
              <a:t>===&gt; </a:t>
            </a:r>
            <a:r>
              <a:rPr lang="en-US" sz="1800" dirty="0" smtClean="0"/>
              <a:t>fast increase of soot production (during 10 to 30s)</a:t>
            </a:r>
            <a:endParaRPr lang="en-US" sz="1800" dirty="0"/>
          </a:p>
          <a:p>
            <a:pPr marL="0" lvl="2">
              <a:spcBef>
                <a:spcPts val="600"/>
              </a:spcBef>
            </a:pPr>
            <a:r>
              <a:rPr lang="en-US" sz="1800" dirty="0"/>
              <a:t>	 ===&gt; </a:t>
            </a:r>
            <a:r>
              <a:rPr lang="en-US" sz="1800" dirty="0" smtClean="0"/>
              <a:t>Stronger optical density compared to ‘non flaming’ conditions</a:t>
            </a:r>
            <a:endParaRPr lang="en-US" sz="180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39044" y="3813450"/>
            <a:ext cx="4101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The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specific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extinction coefficient</a:t>
            </a:r>
            <a:endParaRPr lang="fr-FR" sz="18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84648" y="4149080"/>
            <a:ext cx="83529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800" dirty="0" err="1" smtClean="0"/>
              <a:t>Carpet</a:t>
            </a:r>
            <a:r>
              <a:rPr lang="fr-FR" sz="1800" dirty="0" smtClean="0"/>
              <a:t> </a:t>
            </a:r>
            <a:r>
              <a:rPr lang="fr-FR" sz="1800" dirty="0" err="1" smtClean="0"/>
              <a:t>without</a:t>
            </a:r>
            <a:r>
              <a:rPr lang="fr-FR" sz="1800" dirty="0" smtClean="0"/>
              <a:t> </a:t>
            </a:r>
            <a:r>
              <a:rPr lang="fr-FR" sz="1800" dirty="0" err="1" smtClean="0"/>
              <a:t>soot</a:t>
            </a:r>
            <a:r>
              <a:rPr lang="fr-FR" sz="1800" dirty="0" smtClean="0"/>
              <a:t> : 	</a:t>
            </a:r>
            <a:r>
              <a:rPr lang="en-US" sz="1800" dirty="0" smtClean="0"/>
              <a:t>6 </a:t>
            </a:r>
            <a:r>
              <a:rPr lang="en-US" sz="1800" dirty="0"/>
              <a:t>(m</a:t>
            </a:r>
            <a:r>
              <a:rPr lang="en-US" sz="1800" baseline="30000" dirty="0"/>
              <a:t>2</a:t>
            </a:r>
            <a:r>
              <a:rPr lang="en-US" sz="1800" dirty="0"/>
              <a:t>/g</a:t>
            </a:r>
            <a:r>
              <a:rPr lang="en-US" sz="1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800" dirty="0" smtClean="0"/>
              <a:t>ACF7 with or without: 	1.25-2.5 </a:t>
            </a:r>
            <a:r>
              <a:rPr lang="en-US" sz="1800" dirty="0"/>
              <a:t>(m</a:t>
            </a:r>
            <a:r>
              <a:rPr lang="en-US" sz="1800" baseline="30000" dirty="0"/>
              <a:t>2</a:t>
            </a:r>
            <a:r>
              <a:rPr lang="en-US" sz="1800" dirty="0"/>
              <a:t>/g)</a:t>
            </a:r>
            <a:endParaRPr lang="en-US" sz="1800" dirty="0" smtClean="0"/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853720" y="1620416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322202" y="4941168"/>
            <a:ext cx="8480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Particle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size===&gt;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smaller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than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one </a:t>
            </a:r>
            <a:r>
              <a:rPr lang="fr-FR" sz="1800" b="1" dirty="0" smtClean="0">
                <a:solidFill>
                  <a:srgbClr val="1F596D"/>
                </a:solidFill>
                <a:latin typeface="Symbol" pitchFamily="18" charset="2"/>
              </a:rPr>
              <a:t>m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m</a:t>
            </a:r>
            <a:endParaRPr lang="fr-FR" sz="1800" dirty="0">
              <a:latin typeface="+mn-lt"/>
            </a:endParaRPr>
          </a:p>
        </p:txBody>
      </p:sp>
      <p:sp>
        <p:nvSpPr>
          <p:cNvPr id="25" name="Oval 34"/>
          <p:cNvSpPr>
            <a:spLocks noChangeArrowheads="1"/>
          </p:cNvSpPr>
          <p:nvPr/>
        </p:nvSpPr>
        <p:spPr bwMode="auto">
          <a:xfrm>
            <a:off x="1006120" y="5099549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00446" y="3921916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85362"/>
              </p:ext>
            </p:extLst>
          </p:nvPr>
        </p:nvGraphicFramePr>
        <p:xfrm>
          <a:off x="5067300" y="3531391"/>
          <a:ext cx="204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Équation" r:id="rId3" imgW="1168200" imgH="520560" progId="Equation.3">
                  <p:embed/>
                </p:oleObj>
              </mc:Choice>
              <mc:Fallback>
                <p:oleObj name="Équation" r:id="rId3" imgW="1168200" imgH="520560" progId="Equation.3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531391"/>
                        <a:ext cx="204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322202" y="5373216"/>
            <a:ext cx="8480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Other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materials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to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be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tested</a:t>
            </a:r>
            <a:endParaRPr lang="fr-FR" sz="1800" dirty="0">
              <a:latin typeface="+mn-lt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1006120" y="5531597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244280" y="5836397"/>
            <a:ext cx="8480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Spectral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measurement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of the transmission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is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planned</a:t>
            </a:r>
            <a:endParaRPr lang="fr-FR" sz="1800" dirty="0">
              <a:latin typeface="+mn-lt"/>
            </a:endParaRP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928198" y="5994778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19" grpId="0"/>
      <p:bldP spid="21" grpId="0"/>
      <p:bldP spid="23" grpId="0"/>
      <p:bldP spid="1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28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1 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. </a:t>
            </a:r>
            <a:r>
              <a:rPr lang="fr-FR" sz="2000" b="1" dirty="0" err="1" smtClean="0">
                <a:solidFill>
                  <a:srgbClr val="1F596D"/>
                </a:solidFill>
                <a:latin typeface="Century Gothic" pitchFamily="34" charset="0"/>
              </a:rPr>
              <a:t>Context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and objectives</a:t>
            </a:r>
            <a:endParaRPr lang="fr-FR" sz="20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2140" y="3140968"/>
            <a:ext cx="6408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Objectives :</a:t>
            </a: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1203648" y="3249434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648066" y="4801950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- The mass concentration</a:t>
            </a: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particle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size </a:t>
            </a: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optical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60984" y="5980638"/>
            <a:ext cx="7205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Measurements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are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carried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out in a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smoke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chamber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(standard)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46075" y="764704"/>
            <a:ext cx="8859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1F596D"/>
                </a:solidFill>
                <a:latin typeface="Century Gothic" pitchFamily="34" charset="0"/>
              </a:rPr>
              <a:t>Context</a:t>
            </a:r>
            <a:r>
              <a:rPr lang="fr-FR" b="1" dirty="0" smtClean="0">
                <a:solidFill>
                  <a:srgbClr val="1F596D"/>
                </a:solidFill>
                <a:latin typeface="Century Gothic" pitchFamily="34" charset="0"/>
              </a:rPr>
              <a:t> : </a:t>
            </a:r>
            <a:r>
              <a:rPr lang="fr-FR" b="1" dirty="0" err="1" smtClean="0">
                <a:solidFill>
                  <a:srgbClr val="1F596D"/>
                </a:solidFill>
                <a:latin typeface="Century Gothic" pitchFamily="34" charset="0"/>
              </a:rPr>
              <a:t>Aircraft</a:t>
            </a:r>
            <a:r>
              <a:rPr lang="fr-FR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b="1" dirty="0" err="1" smtClean="0">
                <a:solidFill>
                  <a:srgbClr val="1F596D"/>
                </a:solidFill>
                <a:latin typeface="Century Gothic" pitchFamily="34" charset="0"/>
              </a:rPr>
              <a:t>fire</a:t>
            </a:r>
            <a:r>
              <a:rPr lang="fr-FR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b="1" dirty="0" err="1" smtClean="0">
                <a:solidFill>
                  <a:srgbClr val="1F596D"/>
                </a:solidFill>
                <a:latin typeface="Century Gothic" pitchFamily="34" charset="0"/>
              </a:rPr>
              <a:t>projected</a:t>
            </a:r>
            <a:r>
              <a:rPr lang="fr-FR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400" b="1" dirty="0" smtClean="0">
                <a:solidFill>
                  <a:srgbClr val="1F596D"/>
                </a:solidFill>
                <a:latin typeface="Century Gothic" pitchFamily="34" charset="0"/>
              </a:rPr>
              <a:t>(</a:t>
            </a:r>
            <a:r>
              <a:rPr lang="en-US" sz="1400" b="1" dirty="0">
                <a:solidFill>
                  <a:srgbClr val="1F596D"/>
                </a:solidFill>
                <a:latin typeface="Century Gothic" pitchFamily="34" charset="0"/>
              </a:rPr>
              <a:t>financially supported in the frame of the FP7</a:t>
            </a:r>
            <a:r>
              <a:rPr lang="fr-FR" sz="1400" b="1" dirty="0" smtClean="0">
                <a:solidFill>
                  <a:srgbClr val="1F596D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771188" y="873170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325845" y="1226369"/>
            <a:ext cx="8489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fire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exposed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to radiative flux 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===&gt; production of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smokes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pyrolysis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and combustion of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materials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-   Emission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exposition time and radiative flux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6981" y="2357926"/>
            <a:ext cx="7963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Consequence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 light  extinction -&gt;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visibility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784" y="3501008"/>
            <a:ext cx="86212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determine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- 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ptical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smoke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         -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variations as a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concentration and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materials</a:t>
            </a:r>
            <a:endParaRPr lang="fr-FR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355068" y="4437112"/>
            <a:ext cx="6408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Measurements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of 3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parameters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for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several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materials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:</a:t>
            </a: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>
            <a:off x="1136576" y="4545578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>
            <a:off x="1128192" y="6093296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2/16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2776" y="2771636"/>
            <a:ext cx="8603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=&gt; Emissions of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aircraft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materials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are not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known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particular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composites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  <p:bldP spid="16" grpId="0"/>
      <p:bldP spid="5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28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2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. </a:t>
            </a:r>
            <a:r>
              <a:rPr lang="fr-FR" sz="2000" b="1" dirty="0" err="1">
                <a:solidFill>
                  <a:srgbClr val="1F596D"/>
                </a:solidFill>
                <a:latin typeface="Century Gothic" pitchFamily="34" charset="0"/>
              </a:rPr>
              <a:t>Experimental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 err="1">
                <a:solidFill>
                  <a:srgbClr val="1F596D"/>
                </a:solidFill>
                <a:latin typeface="Century Gothic" pitchFamily="34" charset="0"/>
              </a:rPr>
              <a:t>set-up</a:t>
            </a:r>
            <a:endParaRPr lang="fr-FR" sz="20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3/16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8704" y="1556792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- The international standard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 : ISO 5659-2 2006</a:t>
            </a:r>
          </a:p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standard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 : ASTM E662-9 </a:t>
            </a:r>
          </a:p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- The french standard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 : NF X10-702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39044" y="1052736"/>
            <a:ext cx="6408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3 standards to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determine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the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optical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density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of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smoke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:</a:t>
            </a:r>
            <a:endParaRPr lang="fr-FR" sz="18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920552" y="1161202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36576" y="3140968"/>
            <a:ext cx="6408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Main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differences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:</a:t>
            </a:r>
            <a:endParaRPr lang="fr-FR" sz="18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984176" y="3249434"/>
            <a:ext cx="152400" cy="152400"/>
          </a:xfrm>
          <a:prstGeom prst="ellipse">
            <a:avLst/>
          </a:prstGeom>
          <a:solidFill>
            <a:srgbClr val="4481A0"/>
          </a:solidFill>
          <a:ln w="28575">
            <a:solidFill>
              <a:srgbClr val="94B4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74253"/>
              </p:ext>
            </p:extLst>
          </p:nvPr>
        </p:nvGraphicFramePr>
        <p:xfrm>
          <a:off x="2216696" y="3789040"/>
          <a:ext cx="6762337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594"/>
                <a:gridCol w="2098410"/>
                <a:gridCol w="2201333"/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ASTM E662-9</a:t>
                      </a:r>
                    </a:p>
                    <a:p>
                      <a:r>
                        <a:rPr lang="fr-FR" sz="1400" dirty="0" smtClean="0"/>
                        <a:t>NF X 10-702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ISO 5659-2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Exposition (</a:t>
                      </a:r>
                      <a:r>
                        <a:rPr lang="fr-FR" sz="1400" dirty="0" err="1" smtClean="0"/>
                        <a:t>furnace</a:t>
                      </a:r>
                      <a:r>
                        <a:rPr lang="fr-FR" sz="1400" baseline="0" dirty="0" smtClean="0"/>
                        <a:t> -&gt; </a:t>
                      </a:r>
                      <a:r>
                        <a:rPr lang="fr-FR" sz="1400" baseline="0" dirty="0" err="1" smtClean="0"/>
                        <a:t>sample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horizontal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Radiative flux (kW/m</a:t>
                      </a:r>
                      <a:r>
                        <a:rPr lang="fr-FR" sz="1400" baseline="30000" dirty="0" smtClean="0"/>
                        <a:t>2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25 -</a:t>
                      </a:r>
                      <a:r>
                        <a:rPr lang="fr-FR" sz="1400" baseline="0" dirty="0" smtClean="0"/>
                        <a:t> 50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736559" y="5445224"/>
            <a:ext cx="6400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the ISO standard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used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6537176" y="3325634"/>
            <a:ext cx="2683024" cy="197557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5/16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pic>
        <p:nvPicPr>
          <p:cNvPr id="13" name="Image 12"/>
          <p:cNvPicPr/>
          <p:nvPr/>
        </p:nvPicPr>
        <p:blipFill rotWithShape="1">
          <a:blip r:embed="rId3" cstate="print"/>
          <a:srcRect l="33042" t="11465" r="15204" b="13376"/>
          <a:stretch/>
        </p:blipFill>
        <p:spPr bwMode="auto">
          <a:xfrm>
            <a:off x="2395688" y="1836058"/>
            <a:ext cx="4949728" cy="374441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necteur droit avec flèche 7"/>
          <p:cNvCxnSpPr/>
          <p:nvPr/>
        </p:nvCxnSpPr>
        <p:spPr bwMode="auto">
          <a:xfrm flipV="1">
            <a:off x="3944888" y="2420888"/>
            <a:ext cx="0" cy="2736304"/>
          </a:xfrm>
          <a:prstGeom prst="straightConnector1">
            <a:avLst/>
          </a:prstGeom>
          <a:noFill/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1136576" y="69269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Photomultiplier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measure the intensity of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transmitted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light </a:t>
            </a:r>
            <a:r>
              <a:rPr lang="en-GB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1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8033" y="1043454"/>
            <a:ext cx="284115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Transmittance: </a:t>
            </a:r>
          </a:p>
          <a:p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optical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density 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                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Specific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optical density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GB" sz="1400" baseline="-25000" dirty="0">
              <a:latin typeface="Arial" pitchFamily="34" charset="0"/>
              <a:cs typeface="Arial" pitchFamily="34" charset="0"/>
            </a:endParaRPr>
          </a:p>
          <a:p>
            <a:endParaRPr lang="en-GB" sz="14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Extinction coefficient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endParaRPr lang="en-GB" sz="14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7256" y="3613388"/>
            <a:ext cx="9269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1F596D"/>
                </a:solidFill>
                <a:latin typeface="Century Gothic" pitchFamily="34" charset="0"/>
              </a:rPr>
              <a:t>With the photomultiplier: </a:t>
            </a:r>
          </a:p>
          <a:p>
            <a:r>
              <a:rPr lang="en-GB" sz="1600" b="1" dirty="0" smtClean="0">
                <a:solidFill>
                  <a:srgbClr val="1F596D"/>
                </a:solidFill>
                <a:latin typeface="Century Gothic" pitchFamily="34" charset="0"/>
              </a:rPr>
              <a:t>Total transmittance</a:t>
            </a:r>
          </a:p>
          <a:p>
            <a:r>
              <a:rPr lang="en-GB" sz="1600" b="1" dirty="0" smtClean="0">
                <a:solidFill>
                  <a:srgbClr val="1F596D"/>
                </a:solidFill>
                <a:latin typeface="Century Gothic" pitchFamily="34" charset="0"/>
              </a:rPr>
              <a:t>And extinction </a:t>
            </a:r>
            <a:r>
              <a:rPr lang="en-GB" sz="1600" b="1" dirty="0" err="1" smtClean="0">
                <a:solidFill>
                  <a:srgbClr val="1F596D"/>
                </a:solidFill>
                <a:latin typeface="Century Gothic" pitchFamily="34" charset="0"/>
              </a:rPr>
              <a:t>coef</a:t>
            </a:r>
            <a:r>
              <a:rPr lang="en-GB" sz="1600" b="1" dirty="0" smtClean="0">
                <a:solidFill>
                  <a:srgbClr val="1F596D"/>
                </a:solidFill>
                <a:latin typeface="Century Gothic" pitchFamily="34" charset="0"/>
              </a:rPr>
              <a:t>. </a:t>
            </a:r>
          </a:p>
          <a:p>
            <a:r>
              <a:rPr lang="en-GB" sz="1600" b="1" dirty="0" smtClean="0">
                <a:solidFill>
                  <a:srgbClr val="1F596D"/>
                </a:solidFill>
                <a:latin typeface="Century Gothic" pitchFamily="34" charset="0"/>
              </a:rPr>
              <a:t>in </a:t>
            </a:r>
            <a:r>
              <a:rPr lang="en-GB" sz="1600" b="1" dirty="0">
                <a:solidFill>
                  <a:srgbClr val="1F596D"/>
                </a:solidFill>
                <a:latin typeface="Century Gothic" pitchFamily="34" charset="0"/>
              </a:rPr>
              <a:t>the visible </a:t>
            </a:r>
            <a:r>
              <a:rPr lang="en-GB" sz="1600" b="1" dirty="0" smtClean="0">
                <a:solidFill>
                  <a:srgbClr val="1F596D"/>
                </a:solidFill>
                <a:latin typeface="Century Gothic" pitchFamily="34" charset="0"/>
              </a:rPr>
              <a:t>range, </a:t>
            </a:r>
          </a:p>
          <a:p>
            <a:r>
              <a:rPr lang="en-GB" sz="1600" b="1" dirty="0" smtClean="0">
                <a:solidFill>
                  <a:srgbClr val="1F596D"/>
                </a:solidFill>
                <a:latin typeface="Century Gothic" pitchFamily="34" charset="0"/>
              </a:rPr>
              <a:t>between </a:t>
            </a:r>
            <a:r>
              <a:rPr lang="en-GB" sz="1600" b="1" dirty="0">
                <a:solidFill>
                  <a:srgbClr val="1F596D"/>
                </a:solidFill>
                <a:latin typeface="Century Gothic" pitchFamily="34" charset="0"/>
              </a:rPr>
              <a:t>350 and 700 nm</a:t>
            </a:r>
            <a:endParaRPr lang="fr-FR" sz="16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625869"/>
              </p:ext>
            </p:extLst>
          </p:nvPr>
        </p:nvGraphicFramePr>
        <p:xfrm>
          <a:off x="8714380" y="2996952"/>
          <a:ext cx="1094807" cy="49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0" name="Équation" r:id="rId4" imgW="965200" imgH="431800" progId="Equation.3">
                  <p:embed/>
                </p:oleObj>
              </mc:Choice>
              <mc:Fallback>
                <p:oleObj name="Équation" r:id="rId4" imgW="965200" imgH="431800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80" y="2996952"/>
                        <a:ext cx="1094807" cy="494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29482"/>
              </p:ext>
            </p:extLst>
          </p:nvPr>
        </p:nvGraphicFramePr>
        <p:xfrm>
          <a:off x="8739014" y="892751"/>
          <a:ext cx="614536" cy="60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1" r:id="rId6" imgW="444307" imgH="431613" progId="">
                  <p:embed/>
                </p:oleObj>
              </mc:Choice>
              <mc:Fallback>
                <p:oleObj r:id="rId6" imgW="444307" imgH="431613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9014" y="892751"/>
                        <a:ext cx="614536" cy="601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597217"/>
              </p:ext>
            </p:extLst>
          </p:nvPr>
        </p:nvGraphicFramePr>
        <p:xfrm>
          <a:off x="8700492" y="1621745"/>
          <a:ext cx="809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2" r:id="rId8" imgW="799753" imgH="431613" progId="">
                  <p:embed/>
                </p:oleObj>
              </mc:Choice>
              <mc:Fallback>
                <p:oleObj r:id="rId8" imgW="799753" imgH="431613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0492" y="1621745"/>
                        <a:ext cx="809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082405"/>
              </p:ext>
            </p:extLst>
          </p:nvPr>
        </p:nvGraphicFramePr>
        <p:xfrm>
          <a:off x="8986428" y="2258526"/>
          <a:ext cx="772344" cy="45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3" r:id="rId10" imgW="736600" imgH="431800" progId="">
                  <p:embed/>
                </p:oleObj>
              </mc:Choice>
              <mc:Fallback>
                <p:oleObj r:id="rId10" imgW="736600" imgH="431800" progId="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6428" y="2258526"/>
                        <a:ext cx="772344" cy="451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991125" y="558659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initial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intensity</a:t>
            </a:r>
            <a:r>
              <a:rPr lang="en-GB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i="1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1800" i="1" baseline="-250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60641" y="223622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transmitted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intensity</a:t>
            </a:r>
            <a:r>
              <a:rPr lang="en-GB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I</a:t>
            </a:r>
            <a:endParaRPr lang="en-GB" sz="18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04928" y="5013176"/>
            <a:ext cx="109339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23632" y="5229200"/>
            <a:ext cx="109339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28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2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. </a:t>
            </a:r>
            <a:r>
              <a:rPr lang="fr-FR" sz="2000" b="1" dirty="0" err="1">
                <a:solidFill>
                  <a:srgbClr val="1F596D"/>
                </a:solidFill>
                <a:latin typeface="Century Gothic" pitchFamily="34" charset="0"/>
              </a:rPr>
              <a:t>Experimental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 err="1">
                <a:solidFill>
                  <a:srgbClr val="1F596D"/>
                </a:solidFill>
                <a:latin typeface="Century Gothic" pitchFamily="34" charset="0"/>
              </a:rPr>
              <a:t>set-up</a:t>
            </a:r>
            <a:endParaRPr lang="fr-FR" sz="20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48944" y="3933056"/>
            <a:ext cx="1357312" cy="94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3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9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28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2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. </a:t>
            </a:r>
            <a:r>
              <a:rPr lang="fr-FR" sz="2000" b="1" dirty="0" err="1" smtClean="0">
                <a:solidFill>
                  <a:srgbClr val="1F596D"/>
                </a:solidFill>
                <a:latin typeface="Century Gothic" pitchFamily="34" charset="0"/>
              </a:rPr>
              <a:t>Experimental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 err="1" smtClean="0">
                <a:solidFill>
                  <a:srgbClr val="1F596D"/>
                </a:solidFill>
                <a:latin typeface="Century Gothic" pitchFamily="34" charset="0"/>
              </a:rPr>
              <a:t>set-up</a:t>
            </a:r>
            <a:endParaRPr lang="fr-FR" sz="20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6/16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8504" y="764704"/>
            <a:ext cx="6408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Particle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instrumentation of the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smoke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1800" b="1" dirty="0" err="1" smtClean="0">
                <a:solidFill>
                  <a:srgbClr val="1F596D"/>
                </a:solidFill>
                <a:latin typeface="Century Gothic" pitchFamily="34" charset="0"/>
              </a:rPr>
              <a:t>chamber</a:t>
            </a:r>
            <a:r>
              <a:rPr lang="fr-FR" sz="1800" b="1" dirty="0" smtClean="0">
                <a:solidFill>
                  <a:srgbClr val="1F596D"/>
                </a:solidFill>
                <a:latin typeface="Century Gothic" pitchFamily="34" charset="0"/>
              </a:rPr>
              <a:t> 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 bwMode="auto">
          <a:xfrm>
            <a:off x="2587625" y="1372133"/>
            <a:ext cx="4732338" cy="428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56" y="5850268"/>
            <a:ext cx="28803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TEOM: Mass concentration</a:t>
            </a:r>
          </a:p>
          <a:p>
            <a:pPr>
              <a:spcBef>
                <a:spcPts val="0"/>
              </a:spcBef>
            </a:pPr>
            <a:r>
              <a:rPr lang="en-GB" sz="1100" dirty="0" smtClean="0">
                <a:latin typeface="Arial" pitchFamily="34" charset="0"/>
                <a:cs typeface="Arial" pitchFamily="34" charset="0"/>
              </a:rPr>
              <a:t>(tapered element oscillating microbalance)</a:t>
            </a:r>
          </a:p>
        </p:txBody>
      </p:sp>
      <p:pic>
        <p:nvPicPr>
          <p:cNvPr id="18436" name="Picture 4" descr="http://www.mecheng.ucl.ac.uk/research/thermofluids/ic-engines/i/rc/pollutan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62" y="3173744"/>
            <a:ext cx="1524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21252" y="5850269"/>
            <a:ext cx="2908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DMS: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particules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size distribution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 20" descr="Capture d’éc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3"/>
          <a:stretch/>
        </p:blipFill>
        <p:spPr>
          <a:xfrm>
            <a:off x="0" y="4067200"/>
            <a:ext cx="2553895" cy="178306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8944" y="3933056"/>
            <a:ext cx="1357312" cy="94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35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28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2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>
                <a:solidFill>
                  <a:srgbClr val="1F596D"/>
                </a:solidFill>
                <a:latin typeface="Century Gothic" pitchFamily="34" charset="0"/>
              </a:rPr>
              <a:t>. </a:t>
            </a:r>
            <a:r>
              <a:rPr lang="fr-FR" sz="2000" b="1" dirty="0" err="1" smtClean="0">
                <a:solidFill>
                  <a:srgbClr val="1F596D"/>
                </a:solidFill>
                <a:latin typeface="Century Gothic" pitchFamily="34" charset="0"/>
              </a:rPr>
              <a:t>Experimental</a:t>
            </a:r>
            <a:r>
              <a:rPr lang="fr-FR" sz="2000" b="1" dirty="0" smtClean="0">
                <a:solidFill>
                  <a:srgbClr val="1F596D"/>
                </a:solidFill>
                <a:latin typeface="Century Gothic" pitchFamily="34" charset="0"/>
              </a:rPr>
              <a:t> </a:t>
            </a:r>
            <a:r>
              <a:rPr lang="fr-FR" sz="2000" b="1" dirty="0" err="1" smtClean="0">
                <a:solidFill>
                  <a:srgbClr val="1F596D"/>
                </a:solidFill>
                <a:latin typeface="Century Gothic" pitchFamily="34" charset="0"/>
              </a:rPr>
              <a:t>set-up</a:t>
            </a:r>
            <a:endParaRPr lang="fr-FR" sz="2000" b="1" dirty="0">
              <a:solidFill>
                <a:srgbClr val="1F596D"/>
              </a:solidFill>
              <a:latin typeface="Century Gothic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4/13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4343400" y="0"/>
            <a:ext cx="5486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800" b="1" i="1" dirty="0" err="1" smtClean="0">
                <a:latin typeface="Century Gothic" pitchFamily="34" charset="0"/>
              </a:rPr>
              <a:t>Aircraft</a:t>
            </a:r>
            <a:r>
              <a:rPr lang="fr-FR" sz="800" b="1" i="1" dirty="0" smtClean="0">
                <a:latin typeface="Century Gothic" pitchFamily="34" charset="0"/>
              </a:rPr>
              <a:t> </a:t>
            </a:r>
            <a:r>
              <a:rPr lang="fr-FR" sz="800" b="1" i="1" dirty="0" err="1" smtClean="0">
                <a:latin typeface="Century Gothic" pitchFamily="34" charset="0"/>
              </a:rPr>
              <a:t>Fire</a:t>
            </a:r>
            <a:r>
              <a:rPr lang="fr-FR" sz="800" b="1" i="1" dirty="0" smtClean="0">
                <a:latin typeface="Century Gothic" pitchFamily="34" charset="0"/>
              </a:rPr>
              <a:t>, </a:t>
            </a:r>
            <a:r>
              <a:rPr lang="fr-FR" sz="800" b="1" i="1" dirty="0">
                <a:latin typeface="Century Gothic" pitchFamily="34" charset="0"/>
              </a:rPr>
              <a:t>le </a:t>
            </a:r>
            <a:r>
              <a:rPr lang="fr-FR" sz="800" b="1" i="1" dirty="0" smtClean="0">
                <a:latin typeface="Century Gothic" pitchFamily="34" charset="0"/>
              </a:rPr>
              <a:t>10/05/2012</a:t>
            </a:r>
            <a:endParaRPr lang="fr-FR" sz="800" b="1" i="1" dirty="0"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6576" y="4308699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DMS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particle size distribution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606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57" y="1196752"/>
            <a:ext cx="4061671" cy="2475330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 23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36" y="4232219"/>
            <a:ext cx="4552764" cy="1365367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1136576" y="1268760"/>
            <a:ext cx="4464496" cy="2331314"/>
            <a:chOff x="1136576" y="2636912"/>
            <a:chExt cx="4464496" cy="2331314"/>
          </a:xfrm>
        </p:grpSpPr>
        <p:sp>
          <p:nvSpPr>
            <p:cNvPr id="6" name="Rectangle 5"/>
            <p:cNvSpPr/>
            <p:nvPr/>
          </p:nvSpPr>
          <p:spPr>
            <a:xfrm>
              <a:off x="1136576" y="2636912"/>
              <a:ext cx="44644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TEOM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:  the mass concentration of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particles</a:t>
              </a:r>
              <a:endParaRPr lang="en-GB" sz="1400" i="1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966085"/>
                </p:ext>
              </p:extLst>
            </p:nvPr>
          </p:nvGraphicFramePr>
          <p:xfrm>
            <a:off x="3800872" y="3954651"/>
            <a:ext cx="1731661" cy="698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96" name="Équation" r:id="rId5" imgW="1104900" imgH="444500" progId="Equation.3">
                    <p:embed/>
                  </p:oleObj>
                </mc:Choice>
                <mc:Fallback>
                  <p:oleObj name="Équation" r:id="rId5" imgW="11049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0872" y="3954651"/>
                          <a:ext cx="1731661" cy="6984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2000672" y="4057327"/>
              <a:ext cx="35185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Mass concentration:                                       </a:t>
              </a:r>
              <a:endParaRPr lang="en-GB" sz="1400" baseline="-25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7171" y="4660449"/>
              <a:ext cx="30893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Knowing the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sampled flow rate</a:t>
              </a:r>
              <a:r>
                <a:rPr lang="en-GB" sz="140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en-GB" sz="1400" baseline="-250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samp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97515" y="3190910"/>
              <a:ext cx="35185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Mass rate on the filter:                                       </a:t>
              </a:r>
              <a:endParaRPr lang="en-GB" sz="1400" baseline="-250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8887276"/>
                </p:ext>
              </p:extLst>
            </p:nvPr>
          </p:nvGraphicFramePr>
          <p:xfrm>
            <a:off x="4097071" y="3104722"/>
            <a:ext cx="11747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97" name="Équation" r:id="rId7" imgW="749160" imgH="393480" progId="Equation.3">
                    <p:embed/>
                  </p:oleObj>
                </mc:Choice>
                <mc:Fallback>
                  <p:oleObj name="Équation" r:id="rId7" imgW="749160" imgH="393480" progId="Equation.3">
                    <p:embed/>
                    <p:pic>
                      <p:nvPicPr>
                        <p:cNvPr id="0" name="Obje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7071" y="3104722"/>
                          <a:ext cx="1174750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Ellipse 11"/>
          <p:cNvSpPr/>
          <p:nvPr/>
        </p:nvSpPr>
        <p:spPr bwMode="auto">
          <a:xfrm>
            <a:off x="3867944" y="1484784"/>
            <a:ext cx="1733128" cy="102030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1818696" y="4077072"/>
            <a:ext cx="2198200" cy="102030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81" y="3809868"/>
            <a:ext cx="3320841" cy="212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861048"/>
            <a:ext cx="3273947" cy="210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7/13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48544" y="188640"/>
            <a:ext cx="8062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28738E"/>
                </a:solidFill>
                <a:latin typeface="Century Gothic" pitchFamily="34" charset="0"/>
              </a:rPr>
              <a:t>3. Transmission</a:t>
            </a:r>
            <a:r>
              <a:rPr lang="fr-FR" sz="2000" b="1" dirty="0">
                <a:solidFill>
                  <a:srgbClr val="28738E"/>
                </a:solidFill>
                <a:latin typeface="Century Gothic" pitchFamily="34" charset="0"/>
              </a:rPr>
              <a:t>, mass </a:t>
            </a:r>
            <a:r>
              <a:rPr lang="fr-FR" sz="2000" b="1" dirty="0" smtClean="0">
                <a:solidFill>
                  <a:srgbClr val="28738E"/>
                </a:solidFill>
                <a:latin typeface="Century Gothic" pitchFamily="34" charset="0"/>
              </a:rPr>
              <a:t>concentration </a:t>
            </a:r>
            <a:r>
              <a:rPr lang="fr-FR" sz="2000" b="1" dirty="0">
                <a:solidFill>
                  <a:srgbClr val="28738E"/>
                </a:solidFill>
                <a:latin typeface="Century Gothic" pitchFamily="34" charset="0"/>
              </a:rPr>
              <a:t>and size of the </a:t>
            </a:r>
            <a:r>
              <a:rPr lang="fr-FR" sz="2000" b="1" dirty="0" err="1">
                <a:solidFill>
                  <a:srgbClr val="28738E"/>
                </a:solidFill>
                <a:latin typeface="Century Gothic" pitchFamily="34" charset="0"/>
              </a:rPr>
              <a:t>particles</a:t>
            </a:r>
            <a:endParaRPr lang="fr-FR" sz="2000" b="1" dirty="0">
              <a:solidFill>
                <a:srgbClr val="369ABE"/>
              </a:solidFill>
              <a:latin typeface="Century Gothic" pitchFamily="34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992560" y="764704"/>
            <a:ext cx="8532440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carpet: irradiance 25kW/m2 </a:t>
            </a:r>
            <a:r>
              <a:rPr kumimoji="0" lang="en-US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 non flaming condition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3240" y="5949280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Particle size distribution,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4968" y="5949280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Mass rate 	on the filter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8664" y="5949280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transmission</a:t>
            </a:r>
          </a:p>
        </p:txBody>
      </p:sp>
      <p:pic>
        <p:nvPicPr>
          <p:cNvPr id="20" name="Imag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591" y="1527534"/>
            <a:ext cx="2658108" cy="18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C:\Users\besconda\Desktop\Manip_SmokeBox\NOUVEAUMATERIAU\IMAM21\EN_2\dNagg_Dm.tif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40" y="3861048"/>
            <a:ext cx="2729509" cy="2048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7791150" y="3303863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No black carbon</a:t>
            </a:r>
          </a:p>
        </p:txBody>
      </p:sp>
      <p:cxnSp>
        <p:nvCxnSpPr>
          <p:cNvPr id="28" name="Connecteur droit 27"/>
          <p:cNvCxnSpPr/>
          <p:nvPr/>
        </p:nvCxnSpPr>
        <p:spPr bwMode="auto">
          <a:xfrm>
            <a:off x="8697977" y="4005064"/>
            <a:ext cx="0" cy="1656184"/>
          </a:xfrm>
          <a:prstGeom prst="line">
            <a:avLst/>
          </a:prstGeom>
          <a:noFill/>
          <a:ln w="4762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ZoneTexte 32"/>
          <p:cNvSpPr txBox="1"/>
          <p:nvPr/>
        </p:nvSpPr>
        <p:spPr>
          <a:xfrm>
            <a:off x="7489954" y="501317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Modal </a:t>
            </a:r>
            <a:r>
              <a:rPr lang="fr-FR" sz="1800" dirty="0" err="1" smtClean="0"/>
              <a:t>diameter</a:t>
            </a:r>
            <a:r>
              <a:rPr lang="fr-FR" sz="1800" dirty="0" smtClean="0"/>
              <a:t>: 100nm</a:t>
            </a:r>
            <a:endParaRPr lang="fr-FR" sz="1800" dirty="0"/>
          </a:p>
        </p:txBody>
      </p:sp>
      <p:sp>
        <p:nvSpPr>
          <p:cNvPr id="2" name="Ellipse 1"/>
          <p:cNvSpPr/>
          <p:nvPr/>
        </p:nvSpPr>
        <p:spPr bwMode="auto">
          <a:xfrm>
            <a:off x="3553205" y="3842131"/>
            <a:ext cx="923511" cy="1656184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2" y="1722279"/>
            <a:ext cx="2260476" cy="15069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1746240"/>
            <a:ext cx="2299327" cy="153288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48543" y="3316282"/>
            <a:ext cx="2697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Material before the test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14961" y="3352995"/>
            <a:ext cx="2697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Material after the test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5363902" y="3994531"/>
            <a:ext cx="923511" cy="1656184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1090936" y="4759541"/>
            <a:ext cx="2097868" cy="9414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3" grpId="0"/>
      <p:bldP spid="2" grpId="0" animBg="1"/>
      <p:bldP spid="29" grpId="0"/>
      <p:bldP spid="31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20200" y="6477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1" dirty="0" smtClean="0">
                <a:solidFill>
                  <a:schemeClr val="bg1"/>
                </a:solidFill>
                <a:latin typeface="AvantGarde" pitchFamily="34" charset="0"/>
              </a:rPr>
              <a:t>7/13</a:t>
            </a:r>
            <a:endParaRPr lang="fr-FR" sz="10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3240" y="5949280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Particle size distribution,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4968" y="5949280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Mass rate on the filter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8664" y="5949280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transmission</a:t>
            </a:r>
          </a:p>
        </p:txBody>
      </p:sp>
      <p:pic>
        <p:nvPicPr>
          <p:cNvPr id="19" name="Image 18" descr="C:\Users\besconda\Desktop\video_photo_SmokeBox\Photo_NouveauxMateriaux\materiauPyrolysé\IMAM21\DSC_006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5" t="79670" r="42136"/>
          <a:stretch/>
        </p:blipFill>
        <p:spPr bwMode="auto">
          <a:xfrm>
            <a:off x="6772243" y="1710238"/>
            <a:ext cx="2585303" cy="1373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 23" descr="C:\Users\besconda\Desktop\Manip_SmokeBox\NOUVEAUMATERIAU\IMAM21\EN_0_Flaming\dNagg_Dm.tif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3789040"/>
            <a:ext cx="2718816" cy="20402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783191" y="3229263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black carbon = soot</a:t>
            </a:r>
          </a:p>
        </p:txBody>
      </p:sp>
      <p:cxnSp>
        <p:nvCxnSpPr>
          <p:cNvPr id="27" name="Connecteur droit 26"/>
          <p:cNvCxnSpPr/>
          <p:nvPr/>
        </p:nvCxnSpPr>
        <p:spPr bwMode="auto">
          <a:xfrm>
            <a:off x="8409384" y="3933056"/>
            <a:ext cx="0" cy="1656184"/>
          </a:xfrm>
          <a:prstGeom prst="line">
            <a:avLst/>
          </a:prstGeom>
          <a:noFill/>
          <a:ln w="4762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ZoneTexte 27"/>
          <p:cNvSpPr txBox="1"/>
          <p:nvPr/>
        </p:nvSpPr>
        <p:spPr>
          <a:xfrm>
            <a:off x="7345938" y="49411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Modal </a:t>
            </a:r>
            <a:r>
              <a:rPr lang="fr-FR" sz="1800" dirty="0" err="1" smtClean="0"/>
              <a:t>diameter</a:t>
            </a:r>
            <a:r>
              <a:rPr lang="fr-FR" sz="1800" dirty="0" smtClean="0"/>
              <a:t>: 100nm</a:t>
            </a:r>
            <a:endParaRPr lang="fr-FR" sz="1800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48544" y="188640"/>
            <a:ext cx="8062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28738E"/>
                </a:solidFill>
                <a:latin typeface="Century Gothic" pitchFamily="34" charset="0"/>
              </a:rPr>
              <a:t>3. Transmission</a:t>
            </a:r>
            <a:r>
              <a:rPr lang="fr-FR" sz="2000" b="1" dirty="0">
                <a:solidFill>
                  <a:srgbClr val="28738E"/>
                </a:solidFill>
                <a:latin typeface="Century Gothic" pitchFamily="34" charset="0"/>
              </a:rPr>
              <a:t>, mass concentration and size of the </a:t>
            </a:r>
            <a:r>
              <a:rPr lang="fr-FR" sz="2000" b="1" dirty="0" err="1">
                <a:solidFill>
                  <a:srgbClr val="28738E"/>
                </a:solidFill>
                <a:latin typeface="Century Gothic" pitchFamily="34" charset="0"/>
              </a:rPr>
              <a:t>particles</a:t>
            </a:r>
            <a:endParaRPr lang="fr-FR" sz="2000" b="1" dirty="0">
              <a:solidFill>
                <a:srgbClr val="369ABE"/>
              </a:solidFill>
              <a:latin typeface="Century Gothic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992560" y="764704"/>
            <a:ext cx="8532440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carpet: irradiance 50kW/m2 </a:t>
            </a:r>
            <a:r>
              <a:rPr kumimoji="0" lang="en-US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 flaming condition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25" y="1563984"/>
            <a:ext cx="2583751" cy="172250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2" y="1533778"/>
            <a:ext cx="2543228" cy="169548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48543" y="3316282"/>
            <a:ext cx="2697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Material before the test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14961" y="3352995"/>
            <a:ext cx="2697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Material after the test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" y="3789040"/>
            <a:ext cx="3329088" cy="211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26" y="3804972"/>
            <a:ext cx="3297477" cy="210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/>
      <p:bldP spid="28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96616" y="623800"/>
            <a:ext cx="7200800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ACF7: 25 kW/m2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C:\Users\besconda\Desktop\video_photo_SmokeBox\Photo_NouveauxMateriaux\materiauPyrolysé\DSC_00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7"/>
          <a:stretch/>
        </p:blipFill>
        <p:spPr bwMode="auto">
          <a:xfrm>
            <a:off x="3708782" y="1306276"/>
            <a:ext cx="3404458" cy="1978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C:\Users\besconda\Desktop\video_photo_SmokeBox\Photo_NouveauxMateriaux\materiauPyrolysé\RTM6\DSC_00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6688" r="76831" b="39935"/>
          <a:stretch/>
        </p:blipFill>
        <p:spPr bwMode="auto">
          <a:xfrm>
            <a:off x="7510228" y="1916832"/>
            <a:ext cx="1434465" cy="1083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C:\Users\besconda\Desktop\Manip_SmokeBox\NOUVEAUMATERIAU\RTM6\EN_3\dNagg_Dm.tif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3619452"/>
            <a:ext cx="2944495" cy="2209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113240" y="5949280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Particle size distribution,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14961" y="5909193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Mass rate on filter (</a:t>
            </a:r>
            <a:r>
              <a:rPr lang="en-US" sz="1600" dirty="0" err="1" smtClean="0"/>
              <a:t>ng</a:t>
            </a:r>
            <a:r>
              <a:rPr lang="en-US" sz="1600" dirty="0" smtClean="0"/>
              <a:t>/s)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6616" y="5949280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transmission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20955" y="3115310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No </a:t>
            </a:r>
            <a:r>
              <a:rPr lang="en-US" sz="1600" dirty="0" err="1" smtClean="0"/>
              <a:t>soots</a:t>
            </a:r>
            <a:endParaRPr lang="en-US" sz="1600" dirty="0" smtClean="0"/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8625408" y="3861048"/>
            <a:ext cx="0" cy="1656184"/>
          </a:xfrm>
          <a:prstGeom prst="line">
            <a:avLst/>
          </a:prstGeom>
          <a:noFill/>
          <a:ln w="4762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7345938" y="49411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Modal </a:t>
            </a:r>
            <a:r>
              <a:rPr lang="fr-FR" sz="1800" dirty="0" err="1" smtClean="0"/>
              <a:t>diameter</a:t>
            </a:r>
            <a:r>
              <a:rPr lang="fr-FR" sz="1800" dirty="0" smtClean="0"/>
              <a:t>: 100nm</a:t>
            </a:r>
            <a:endParaRPr lang="fr-FR" sz="18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48544" y="188640"/>
            <a:ext cx="8062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28738E"/>
                </a:solidFill>
                <a:latin typeface="Century Gothic" pitchFamily="34" charset="0"/>
              </a:rPr>
              <a:t>3. Transmission</a:t>
            </a:r>
            <a:r>
              <a:rPr lang="fr-FR" sz="2000" b="1" dirty="0">
                <a:solidFill>
                  <a:srgbClr val="28738E"/>
                </a:solidFill>
                <a:latin typeface="Century Gothic" pitchFamily="34" charset="0"/>
              </a:rPr>
              <a:t>, mass concentration and size of the </a:t>
            </a:r>
            <a:r>
              <a:rPr lang="fr-FR" sz="2000" b="1" dirty="0" err="1">
                <a:solidFill>
                  <a:srgbClr val="28738E"/>
                </a:solidFill>
                <a:latin typeface="Century Gothic" pitchFamily="34" charset="0"/>
              </a:rPr>
              <a:t>particles</a:t>
            </a:r>
            <a:endParaRPr lang="fr-FR" sz="2000" b="1" dirty="0">
              <a:solidFill>
                <a:srgbClr val="369ABE"/>
              </a:solidFill>
              <a:latin typeface="Century Gothic" pitchFamily="34" charset="0"/>
            </a:endParaRPr>
          </a:p>
        </p:txBody>
      </p:sp>
      <p:pic>
        <p:nvPicPr>
          <p:cNvPr id="76803" name="Picture 3" descr="E:\WP2\Alexandre-SmokeChamber\video_photo_SmokeBox\Photo_NouveauxMateriaux\DSC_0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5" y="1121332"/>
            <a:ext cx="3320457" cy="22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48543" y="3316282"/>
            <a:ext cx="2697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Material before the test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14961" y="3352995"/>
            <a:ext cx="2697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Material after the test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" y="3797468"/>
            <a:ext cx="32410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02" y="3793161"/>
            <a:ext cx="3363486" cy="209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0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MdB_PP3">
  <a:themeElements>
    <a:clrScheme name="Thèm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MdB_PP3</Template>
  <TotalTime>5491</TotalTime>
  <Words>871</Words>
  <Application>Microsoft Office PowerPoint</Application>
  <PresentationFormat>Format A4 (210 x 297 mm)</PresentationFormat>
  <Paragraphs>182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MdB_PP3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tissotj</dc:creator>
  <cp:lastModifiedBy>Alexis Coppalle</cp:lastModifiedBy>
  <cp:revision>213</cp:revision>
  <cp:lastPrinted>2012-05-03T15:07:03Z</cp:lastPrinted>
  <dcterms:created xsi:type="dcterms:W3CDTF">2012-05-02T07:11:45Z</dcterms:created>
  <dcterms:modified xsi:type="dcterms:W3CDTF">2013-12-04T12:00:26Z</dcterms:modified>
</cp:coreProperties>
</file>