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321" r:id="rId2"/>
    <p:sldId id="395" r:id="rId3"/>
    <p:sldId id="441" r:id="rId4"/>
    <p:sldId id="403" r:id="rId5"/>
    <p:sldId id="427" r:id="rId6"/>
    <p:sldId id="458" r:id="rId7"/>
    <p:sldId id="443" r:id="rId8"/>
    <p:sldId id="459" r:id="rId9"/>
    <p:sldId id="444" r:id="rId10"/>
    <p:sldId id="445" r:id="rId11"/>
    <p:sldId id="446" r:id="rId12"/>
    <p:sldId id="447" r:id="rId13"/>
    <p:sldId id="448" r:id="rId14"/>
    <p:sldId id="449" r:id="rId15"/>
    <p:sldId id="456" r:id="rId16"/>
    <p:sldId id="450" r:id="rId17"/>
    <p:sldId id="451" r:id="rId18"/>
    <p:sldId id="457" r:id="rId19"/>
    <p:sldId id="452" r:id="rId20"/>
    <p:sldId id="455" r:id="rId21"/>
    <p:sldId id="453" r:id="rId22"/>
    <p:sldId id="393" r:id="rId23"/>
  </p:sldIdLst>
  <p:sldSz cx="9144000" cy="6858000" type="screen4x3"/>
  <p:notesSz cx="6858000" cy="91440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4628" autoAdjust="0"/>
  </p:normalViewPr>
  <p:slideViewPr>
    <p:cSldViewPr snapToGrid="0">
      <p:cViewPr varScale="1">
        <p:scale>
          <a:sx n="103" d="100"/>
          <a:sy n="103" d="100"/>
        </p:scale>
        <p:origin x="-162" y="-96"/>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177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156" tIns="45077" rIns="90156" bIns="45077" numCol="1" anchor="t" anchorCtr="0" compatLnSpc="1">
            <a:prstTxWarp prst="textNoShape">
              <a:avLst/>
            </a:prstTxWarp>
          </a:bodyPr>
          <a:lstStyle>
            <a:lvl1pPr defTabSz="903288">
              <a:spcBef>
                <a:spcPct val="0"/>
              </a:spcBef>
              <a:buFontTx/>
              <a:buNone/>
              <a:defRPr sz="1200">
                <a:latin typeface="Times New Roman" pitchFamily="18" charset="0"/>
              </a:defRPr>
            </a:lvl1pPr>
          </a:lstStyle>
          <a:p>
            <a:pPr>
              <a:defRPr/>
            </a:pPr>
            <a:endParaRPr lang="en-US" dirty="0"/>
          </a:p>
        </p:txBody>
      </p:sp>
      <p:sp>
        <p:nvSpPr>
          <p:cNvPr id="245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156" tIns="45077" rIns="90156" bIns="45077" numCol="1" anchor="t" anchorCtr="0" compatLnSpc="1">
            <a:prstTxWarp prst="textNoShape">
              <a:avLst/>
            </a:prstTxWarp>
          </a:bodyPr>
          <a:lstStyle>
            <a:lvl1pPr algn="r" defTabSz="903288">
              <a:spcBef>
                <a:spcPct val="0"/>
              </a:spcBef>
              <a:buFontTx/>
              <a:buNone/>
              <a:defRPr sz="1200">
                <a:latin typeface="Times New Roman" pitchFamily="18" charset="0"/>
              </a:defRPr>
            </a:lvl1pPr>
          </a:lstStyle>
          <a:p>
            <a:pPr>
              <a:defRPr/>
            </a:pPr>
            <a:endParaRPr lang="en-US" dirty="0"/>
          </a:p>
        </p:txBody>
      </p:sp>
      <p:sp>
        <p:nvSpPr>
          <p:cNvPr id="245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156" tIns="45077" rIns="90156" bIns="45077" numCol="1" anchor="b" anchorCtr="0" compatLnSpc="1">
            <a:prstTxWarp prst="textNoShape">
              <a:avLst/>
            </a:prstTxWarp>
          </a:bodyPr>
          <a:lstStyle>
            <a:lvl1pPr defTabSz="903288">
              <a:spcBef>
                <a:spcPct val="0"/>
              </a:spcBef>
              <a:buFontTx/>
              <a:buNone/>
              <a:defRPr sz="1200">
                <a:latin typeface="Times New Roman" pitchFamily="18" charset="0"/>
              </a:defRPr>
            </a:lvl1pPr>
          </a:lstStyle>
          <a:p>
            <a:pPr>
              <a:defRPr/>
            </a:pPr>
            <a:endParaRPr lang="en-US" dirty="0"/>
          </a:p>
        </p:txBody>
      </p:sp>
      <p:sp>
        <p:nvSpPr>
          <p:cNvPr id="245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156" tIns="45077" rIns="90156" bIns="45077" numCol="1" anchor="b" anchorCtr="0" compatLnSpc="1">
            <a:prstTxWarp prst="textNoShape">
              <a:avLst/>
            </a:prstTxWarp>
          </a:bodyPr>
          <a:lstStyle>
            <a:lvl1pPr algn="r" defTabSz="903288">
              <a:spcBef>
                <a:spcPct val="0"/>
              </a:spcBef>
              <a:buFontTx/>
              <a:buNone/>
              <a:defRPr sz="1200">
                <a:latin typeface="Times New Roman" pitchFamily="18" charset="0"/>
              </a:defRPr>
            </a:lvl1pPr>
          </a:lstStyle>
          <a:p>
            <a:pPr>
              <a:defRPr/>
            </a:pPr>
            <a:fld id="{811C5D90-B2C3-439E-8F3D-491C2595B972}" type="slidenum">
              <a:rPr lang="en-US"/>
              <a:pPr>
                <a:defRPr/>
              </a:pPr>
              <a:t>‹#›</a:t>
            </a:fld>
            <a:endParaRPr lang="en-US" dirty="0"/>
          </a:p>
        </p:txBody>
      </p:sp>
    </p:spTree>
    <p:extLst>
      <p:ext uri="{BB962C8B-B14F-4D97-AF65-F5344CB8AC3E}">
        <p14:creationId xmlns:p14="http://schemas.microsoft.com/office/powerpoint/2010/main" val="3832524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156" tIns="45077" rIns="90156" bIns="45077" numCol="1" anchor="t" anchorCtr="0" compatLnSpc="1">
            <a:prstTxWarp prst="textNoShape">
              <a:avLst/>
            </a:prstTxWarp>
          </a:bodyPr>
          <a:lstStyle>
            <a:lvl1pPr defTabSz="903288">
              <a:spcBef>
                <a:spcPct val="0"/>
              </a:spcBef>
              <a:buFontTx/>
              <a:buNone/>
              <a:defRPr sz="1200">
                <a:latin typeface="Times New Roman" pitchFamily="18" charset="0"/>
              </a:defRPr>
            </a:lvl1pPr>
          </a:lstStyle>
          <a:p>
            <a:pPr>
              <a:defRPr/>
            </a:pPr>
            <a:endParaRPr lang="en-US" dirty="0"/>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156" tIns="45077" rIns="90156" bIns="45077" numCol="1" anchor="t" anchorCtr="0" compatLnSpc="1">
            <a:prstTxWarp prst="textNoShape">
              <a:avLst/>
            </a:prstTxWarp>
          </a:bodyPr>
          <a:lstStyle>
            <a:lvl1pPr algn="r" defTabSz="903288">
              <a:spcBef>
                <a:spcPct val="0"/>
              </a:spcBef>
              <a:buFontTx/>
              <a:buNone/>
              <a:defRPr sz="1200">
                <a:latin typeface="Times New Roman" pitchFamily="18"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4588"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156" tIns="45077" rIns="90156" bIns="450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156" tIns="45077" rIns="90156" bIns="45077" numCol="1" anchor="b" anchorCtr="0" compatLnSpc="1">
            <a:prstTxWarp prst="textNoShape">
              <a:avLst/>
            </a:prstTxWarp>
          </a:bodyPr>
          <a:lstStyle>
            <a:lvl1pPr defTabSz="903288">
              <a:spcBef>
                <a:spcPct val="0"/>
              </a:spcBef>
              <a:buFontTx/>
              <a:buNone/>
              <a:defRPr sz="1200">
                <a:latin typeface="Times New Roman" pitchFamily="18" charset="0"/>
              </a:defRPr>
            </a:lvl1pPr>
          </a:lstStyle>
          <a:p>
            <a:pPr>
              <a:defRPr/>
            </a:pPr>
            <a:endParaRPr lang="en-US" dirty="0"/>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156" tIns="45077" rIns="90156" bIns="45077" numCol="1" anchor="b" anchorCtr="0" compatLnSpc="1">
            <a:prstTxWarp prst="textNoShape">
              <a:avLst/>
            </a:prstTxWarp>
          </a:bodyPr>
          <a:lstStyle>
            <a:lvl1pPr algn="r" defTabSz="903288">
              <a:spcBef>
                <a:spcPct val="0"/>
              </a:spcBef>
              <a:buFontTx/>
              <a:buNone/>
              <a:defRPr sz="1200">
                <a:latin typeface="Times New Roman" pitchFamily="18" charset="0"/>
              </a:defRPr>
            </a:lvl1pPr>
          </a:lstStyle>
          <a:p>
            <a:pPr>
              <a:defRPr/>
            </a:pPr>
            <a:fld id="{DDFABC8A-1CA8-444C-9510-A5CE1D7BACEA}" type="slidenum">
              <a:rPr lang="en-US"/>
              <a:pPr>
                <a:defRPr/>
              </a:pPr>
              <a:t>‹#›</a:t>
            </a:fld>
            <a:endParaRPr lang="en-US" dirty="0"/>
          </a:p>
        </p:txBody>
      </p:sp>
    </p:spTree>
    <p:extLst>
      <p:ext uri="{BB962C8B-B14F-4D97-AF65-F5344CB8AC3E}">
        <p14:creationId xmlns:p14="http://schemas.microsoft.com/office/powerpoint/2010/main" val="4065518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eaLnBrk="0" hangingPunct="0">
              <a:defRPr sz="2400">
                <a:solidFill>
                  <a:schemeClr val="tx1"/>
                </a:solidFill>
                <a:latin typeface="Arial" charset="0"/>
              </a:defRPr>
            </a:lvl1pPr>
            <a:lvl2pPr marL="742950" indent="-285750" defTabSz="903288" eaLnBrk="0" hangingPunct="0">
              <a:defRPr sz="2400">
                <a:solidFill>
                  <a:schemeClr val="tx1"/>
                </a:solidFill>
                <a:latin typeface="Arial" charset="0"/>
              </a:defRPr>
            </a:lvl2pPr>
            <a:lvl3pPr marL="1143000" indent="-228600" defTabSz="903288" eaLnBrk="0" hangingPunct="0">
              <a:defRPr sz="2400">
                <a:solidFill>
                  <a:schemeClr val="tx1"/>
                </a:solidFill>
                <a:latin typeface="Arial" charset="0"/>
              </a:defRPr>
            </a:lvl3pPr>
            <a:lvl4pPr marL="1600200" indent="-228600" defTabSz="903288" eaLnBrk="0" hangingPunct="0">
              <a:defRPr sz="2400">
                <a:solidFill>
                  <a:schemeClr val="tx1"/>
                </a:solidFill>
                <a:latin typeface="Arial" charset="0"/>
              </a:defRPr>
            </a:lvl4pPr>
            <a:lvl5pPr marL="2057400" indent="-228600" defTabSz="903288" eaLnBrk="0" hangingPunct="0">
              <a:defRPr sz="2400">
                <a:solidFill>
                  <a:schemeClr val="tx1"/>
                </a:solidFill>
                <a:latin typeface="Arial" charset="0"/>
              </a:defRPr>
            </a:lvl5pPr>
            <a:lvl6pPr marL="2514600" indent="-228600" defTabSz="903288" eaLnBrk="0" fontAlgn="base" hangingPunct="0">
              <a:spcBef>
                <a:spcPct val="50000"/>
              </a:spcBef>
              <a:spcAft>
                <a:spcPct val="0"/>
              </a:spcAft>
              <a:buChar char="•"/>
              <a:defRPr sz="2400">
                <a:solidFill>
                  <a:schemeClr val="tx1"/>
                </a:solidFill>
                <a:latin typeface="Arial" charset="0"/>
              </a:defRPr>
            </a:lvl6pPr>
            <a:lvl7pPr marL="2971800" indent="-228600" defTabSz="903288" eaLnBrk="0" fontAlgn="base" hangingPunct="0">
              <a:spcBef>
                <a:spcPct val="50000"/>
              </a:spcBef>
              <a:spcAft>
                <a:spcPct val="0"/>
              </a:spcAft>
              <a:buChar char="•"/>
              <a:defRPr sz="2400">
                <a:solidFill>
                  <a:schemeClr val="tx1"/>
                </a:solidFill>
                <a:latin typeface="Arial" charset="0"/>
              </a:defRPr>
            </a:lvl7pPr>
            <a:lvl8pPr marL="3429000" indent="-228600" defTabSz="903288" eaLnBrk="0" fontAlgn="base" hangingPunct="0">
              <a:spcBef>
                <a:spcPct val="50000"/>
              </a:spcBef>
              <a:spcAft>
                <a:spcPct val="0"/>
              </a:spcAft>
              <a:buChar char="•"/>
              <a:defRPr sz="2400">
                <a:solidFill>
                  <a:schemeClr val="tx1"/>
                </a:solidFill>
                <a:latin typeface="Arial" charset="0"/>
              </a:defRPr>
            </a:lvl8pPr>
            <a:lvl9pPr marL="3886200" indent="-228600" defTabSz="903288" eaLnBrk="0" fontAlgn="base" hangingPunct="0">
              <a:spcBef>
                <a:spcPct val="50000"/>
              </a:spcBef>
              <a:spcAft>
                <a:spcPct val="0"/>
              </a:spcAft>
              <a:buChar char="•"/>
              <a:defRPr sz="2400">
                <a:solidFill>
                  <a:schemeClr val="tx1"/>
                </a:solidFill>
                <a:latin typeface="Arial" charset="0"/>
              </a:defRPr>
            </a:lvl9pPr>
          </a:lstStyle>
          <a:p>
            <a:pPr eaLnBrk="1" hangingPunct="1"/>
            <a:fld id="{F4FD09D2-749C-42A3-8B13-CD1A448BB8D5}" type="slidenum">
              <a:rPr lang="en-US" sz="1200" smtClean="0">
                <a:latin typeface="Times New Roman" pitchFamily="18" charset="0"/>
              </a:rPr>
              <a:pPr eaLnBrk="1" hangingPunct="1"/>
              <a:t>1</a:t>
            </a:fld>
            <a:endParaRPr lang="en-US" sz="1200" dirty="0" smtClean="0">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eaLnBrk="0" hangingPunct="0">
              <a:defRPr sz="2400">
                <a:solidFill>
                  <a:schemeClr val="tx1"/>
                </a:solidFill>
                <a:latin typeface="Arial" charset="0"/>
              </a:defRPr>
            </a:lvl1pPr>
            <a:lvl2pPr marL="742950" indent="-285750" defTabSz="903288" eaLnBrk="0" hangingPunct="0">
              <a:defRPr sz="2400">
                <a:solidFill>
                  <a:schemeClr val="tx1"/>
                </a:solidFill>
                <a:latin typeface="Arial" charset="0"/>
              </a:defRPr>
            </a:lvl2pPr>
            <a:lvl3pPr marL="1143000" indent="-228600" defTabSz="903288" eaLnBrk="0" hangingPunct="0">
              <a:defRPr sz="2400">
                <a:solidFill>
                  <a:schemeClr val="tx1"/>
                </a:solidFill>
                <a:latin typeface="Arial" charset="0"/>
              </a:defRPr>
            </a:lvl3pPr>
            <a:lvl4pPr marL="1600200" indent="-228600" defTabSz="903288" eaLnBrk="0" hangingPunct="0">
              <a:defRPr sz="2400">
                <a:solidFill>
                  <a:schemeClr val="tx1"/>
                </a:solidFill>
                <a:latin typeface="Arial" charset="0"/>
              </a:defRPr>
            </a:lvl4pPr>
            <a:lvl5pPr marL="2057400" indent="-228600" defTabSz="903288" eaLnBrk="0" hangingPunct="0">
              <a:defRPr sz="2400">
                <a:solidFill>
                  <a:schemeClr val="tx1"/>
                </a:solidFill>
                <a:latin typeface="Arial" charset="0"/>
              </a:defRPr>
            </a:lvl5pPr>
            <a:lvl6pPr marL="2514600" indent="-228600" defTabSz="903288" eaLnBrk="0" fontAlgn="base" hangingPunct="0">
              <a:spcBef>
                <a:spcPct val="50000"/>
              </a:spcBef>
              <a:spcAft>
                <a:spcPct val="0"/>
              </a:spcAft>
              <a:buChar char="•"/>
              <a:defRPr sz="2400">
                <a:solidFill>
                  <a:schemeClr val="tx1"/>
                </a:solidFill>
                <a:latin typeface="Arial" charset="0"/>
              </a:defRPr>
            </a:lvl6pPr>
            <a:lvl7pPr marL="2971800" indent="-228600" defTabSz="903288" eaLnBrk="0" fontAlgn="base" hangingPunct="0">
              <a:spcBef>
                <a:spcPct val="50000"/>
              </a:spcBef>
              <a:spcAft>
                <a:spcPct val="0"/>
              </a:spcAft>
              <a:buChar char="•"/>
              <a:defRPr sz="2400">
                <a:solidFill>
                  <a:schemeClr val="tx1"/>
                </a:solidFill>
                <a:latin typeface="Arial" charset="0"/>
              </a:defRPr>
            </a:lvl7pPr>
            <a:lvl8pPr marL="3429000" indent="-228600" defTabSz="903288" eaLnBrk="0" fontAlgn="base" hangingPunct="0">
              <a:spcBef>
                <a:spcPct val="50000"/>
              </a:spcBef>
              <a:spcAft>
                <a:spcPct val="0"/>
              </a:spcAft>
              <a:buChar char="•"/>
              <a:defRPr sz="2400">
                <a:solidFill>
                  <a:schemeClr val="tx1"/>
                </a:solidFill>
                <a:latin typeface="Arial" charset="0"/>
              </a:defRPr>
            </a:lvl8pPr>
            <a:lvl9pPr marL="3886200" indent="-228600" defTabSz="903288" eaLnBrk="0" fontAlgn="base" hangingPunct="0">
              <a:spcBef>
                <a:spcPct val="50000"/>
              </a:spcBef>
              <a:spcAft>
                <a:spcPct val="0"/>
              </a:spcAft>
              <a:buChar char="•"/>
              <a:defRPr sz="2400">
                <a:solidFill>
                  <a:schemeClr val="tx1"/>
                </a:solidFill>
                <a:latin typeface="Arial" charset="0"/>
              </a:defRPr>
            </a:lvl9pPr>
          </a:lstStyle>
          <a:p>
            <a:pPr eaLnBrk="1" hangingPunct="1"/>
            <a:fld id="{1A1DE1C2-2A4F-43A7-8629-8A20E6A612F1}" type="slidenum">
              <a:rPr lang="en-US" sz="1200" smtClean="0">
                <a:latin typeface="Times New Roman" pitchFamily="18" charset="0"/>
              </a:rPr>
              <a:pPr eaLnBrk="1" hangingPunct="1"/>
              <a:t>4</a:t>
            </a:fld>
            <a:endParaRPr lang="en-US" sz="1200" dirty="0" smtClean="0">
              <a:latin typeface="Times New Roman"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2F68"/>
        </a:solidFill>
        <a:effectLst/>
      </p:bgPr>
    </p:bg>
    <p:spTree>
      <p:nvGrpSpPr>
        <p:cNvPr id="1" name=""/>
        <p:cNvGrpSpPr/>
        <p:nvPr/>
      </p:nvGrpSpPr>
      <p:grpSpPr>
        <a:xfrm>
          <a:off x="0" y="0"/>
          <a:ext cx="0" cy="0"/>
          <a:chOff x="0" y="0"/>
          <a:chExt cx="0" cy="0"/>
        </a:xfrm>
      </p:grpSpPr>
      <p:pic>
        <p:nvPicPr>
          <p:cNvPr id="4" name="Picture 54" descr="title_imagery_no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56"/>
          <p:cNvGrpSpPr>
            <a:grpSpLocks/>
          </p:cNvGrpSpPr>
          <p:nvPr userDrawn="1"/>
        </p:nvGrpSpPr>
        <p:grpSpPr bwMode="auto">
          <a:xfrm>
            <a:off x="5873750" y="269875"/>
            <a:ext cx="2895600" cy="911225"/>
            <a:chOff x="3700" y="170"/>
            <a:chExt cx="1824" cy="574"/>
          </a:xfrm>
        </p:grpSpPr>
        <p:pic>
          <p:nvPicPr>
            <p:cNvPr id="6" name="Picture 55" descr="NEW FAA LOGO"/>
            <p:cNvPicPr>
              <a:picLocks noChangeAspect="1" noChangeArrowheads="1"/>
            </p:cNvPicPr>
            <p:nvPr userDrawn="1"/>
          </p:nvPicPr>
          <p:blipFill>
            <a:blip r:embed="rId3" cstate="print">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47"/>
            <p:cNvSpPr txBox="1">
              <a:spLocks noChangeArrowheads="1"/>
            </p:cNvSpPr>
            <p:nvPr userDrawn="1"/>
          </p:nvSpPr>
          <p:spPr bwMode="ltGray">
            <a:xfrm>
              <a:off x="4288" y="288"/>
              <a:ext cx="1236" cy="352"/>
            </a:xfrm>
            <a:prstGeom prst="rect">
              <a:avLst/>
            </a:prstGeom>
            <a:noFill/>
            <a:ln w="9525">
              <a:noFill/>
              <a:miter lim="800000"/>
              <a:headEnd/>
              <a:tailEnd/>
            </a:ln>
            <a:effectLst/>
          </p:spPr>
          <p:txBody>
            <a:bodyPr wrap="none">
              <a:spAutoFit/>
            </a:bodyPr>
            <a:lstStyle/>
            <a:p>
              <a:pPr>
                <a:lnSpc>
                  <a:spcPct val="85000"/>
                </a:lnSpc>
                <a:spcBef>
                  <a:spcPct val="0"/>
                </a:spcBef>
                <a:buFontTx/>
                <a:buNone/>
                <a:defRPr/>
              </a:pPr>
              <a:r>
                <a:rPr lang="en-US" sz="1800" b="1" dirty="0">
                  <a:solidFill>
                    <a:schemeClr val="bg1"/>
                  </a:solidFill>
                </a:rPr>
                <a:t>Federal Aviation</a:t>
              </a:r>
            </a:p>
            <a:p>
              <a:pPr>
                <a:lnSpc>
                  <a:spcPct val="85000"/>
                </a:lnSpc>
                <a:spcBef>
                  <a:spcPct val="0"/>
                </a:spcBef>
                <a:buFontTx/>
                <a:buNone/>
                <a:defRPr/>
              </a:pPr>
              <a:r>
                <a:rPr lang="en-US" sz="1800" b="1" dirty="0">
                  <a:solidFill>
                    <a:schemeClr val="bg1"/>
                  </a:solidFill>
                </a:rPr>
                <a:t>Administration</a:t>
              </a:r>
            </a:p>
          </p:txBody>
        </p:sp>
      </p:grpSp>
      <p:sp>
        <p:nvSpPr>
          <p:cNvPr id="63490" name="Rectangle 2"/>
          <p:cNvSpPr>
            <a:spLocks noGrp="1" noChangeArrowheads="1"/>
          </p:cNvSpPr>
          <p:nvPr>
            <p:ph type="ctrTitle"/>
          </p:nvPr>
        </p:nvSpPr>
        <p:spPr>
          <a:xfrm>
            <a:off x="446088" y="312738"/>
            <a:ext cx="4983162" cy="1395412"/>
          </a:xfrm>
        </p:spPr>
        <p:txBody>
          <a:bodyPr anchor="t"/>
          <a:lstStyle>
            <a:lvl1pPr>
              <a:defRPr>
                <a:solidFill>
                  <a:schemeClr val="bg1"/>
                </a:solidFill>
              </a:defRPr>
            </a:lvl1pPr>
          </a:lstStyle>
          <a:p>
            <a:r>
              <a:rPr lang="en-US"/>
              <a:t>Select to edit master title</a:t>
            </a:r>
          </a:p>
        </p:txBody>
      </p:sp>
      <p:sp>
        <p:nvSpPr>
          <p:cNvPr id="63491" name="Rectangle 3"/>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r>
              <a:rPr lang="en-US"/>
              <a:t>Select to edit master subtitle</a:t>
            </a:r>
          </a:p>
        </p:txBody>
      </p:sp>
    </p:spTree>
    <p:extLst>
      <p:ext uri="{BB962C8B-B14F-4D97-AF65-F5344CB8AC3E}">
        <p14:creationId xmlns:p14="http://schemas.microsoft.com/office/powerpoint/2010/main" val="299068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94583B7-FC29-4DC7-A6FB-4D5B686D4AE2}" type="slidenum">
              <a:rPr lang="en-US"/>
              <a:pPr>
                <a:defRPr/>
              </a:pPr>
              <a:t>‹#›</a:t>
            </a:fld>
            <a:endParaRPr lang="en-US" dirty="0"/>
          </a:p>
        </p:txBody>
      </p:sp>
    </p:spTree>
    <p:extLst>
      <p:ext uri="{BB962C8B-B14F-4D97-AF65-F5344CB8AC3E}">
        <p14:creationId xmlns:p14="http://schemas.microsoft.com/office/powerpoint/2010/main" val="4212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D694A1E-3D21-43E9-876A-4FDAB812C6C7}" type="slidenum">
              <a:rPr lang="en-US"/>
              <a:pPr>
                <a:defRPr/>
              </a:pPr>
              <a:t>‹#›</a:t>
            </a:fld>
            <a:endParaRPr lang="en-US" dirty="0"/>
          </a:p>
        </p:txBody>
      </p:sp>
    </p:spTree>
    <p:extLst>
      <p:ext uri="{BB962C8B-B14F-4D97-AF65-F5344CB8AC3E}">
        <p14:creationId xmlns:p14="http://schemas.microsoft.com/office/powerpoint/2010/main" val="3358651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94B73A5-E6F7-4124-908F-0D9141F4D1D5}" type="slidenum">
              <a:rPr lang="en-US"/>
              <a:pPr>
                <a:defRPr/>
              </a:pPr>
              <a:t>‹#›</a:t>
            </a:fld>
            <a:endParaRPr lang="en-US" dirty="0"/>
          </a:p>
        </p:txBody>
      </p:sp>
    </p:spTree>
    <p:extLst>
      <p:ext uri="{BB962C8B-B14F-4D97-AF65-F5344CB8AC3E}">
        <p14:creationId xmlns:p14="http://schemas.microsoft.com/office/powerpoint/2010/main" val="809260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24BAE055-7BF8-4418-99C2-EA06BC831239}" type="slidenum">
              <a:rPr lang="en-US"/>
              <a:pPr>
                <a:defRPr/>
              </a:pPr>
              <a:t>‹#›</a:t>
            </a:fld>
            <a:endParaRPr lang="en-US" dirty="0"/>
          </a:p>
        </p:txBody>
      </p:sp>
    </p:spTree>
    <p:extLst>
      <p:ext uri="{BB962C8B-B14F-4D97-AF65-F5344CB8AC3E}">
        <p14:creationId xmlns:p14="http://schemas.microsoft.com/office/powerpoint/2010/main" val="15707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4D32FDD-C8EA-4536-80D3-9B7BBAB7F5A1}" type="slidenum">
              <a:rPr lang="en-US"/>
              <a:pPr>
                <a:defRPr/>
              </a:pPr>
              <a:t>‹#›</a:t>
            </a:fld>
            <a:endParaRPr lang="en-US" dirty="0"/>
          </a:p>
        </p:txBody>
      </p:sp>
    </p:spTree>
    <p:extLst>
      <p:ext uri="{BB962C8B-B14F-4D97-AF65-F5344CB8AC3E}">
        <p14:creationId xmlns:p14="http://schemas.microsoft.com/office/powerpoint/2010/main" val="272688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C5500E5A-D3CD-44E0-A940-5D7171629B12}" type="slidenum">
              <a:rPr lang="en-US"/>
              <a:pPr>
                <a:defRPr/>
              </a:pPr>
              <a:t>‹#›</a:t>
            </a:fld>
            <a:endParaRPr lang="en-US" dirty="0"/>
          </a:p>
        </p:txBody>
      </p:sp>
    </p:spTree>
    <p:extLst>
      <p:ext uri="{BB962C8B-B14F-4D97-AF65-F5344CB8AC3E}">
        <p14:creationId xmlns:p14="http://schemas.microsoft.com/office/powerpoint/2010/main" val="3554794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90A72A1F-90A1-47FD-BCF5-4F2C12A4D9ED}" type="slidenum">
              <a:rPr lang="en-US"/>
              <a:pPr>
                <a:defRPr/>
              </a:pPr>
              <a:t>‹#›</a:t>
            </a:fld>
            <a:endParaRPr lang="en-US" dirty="0"/>
          </a:p>
        </p:txBody>
      </p:sp>
    </p:spTree>
    <p:extLst>
      <p:ext uri="{BB962C8B-B14F-4D97-AF65-F5344CB8AC3E}">
        <p14:creationId xmlns:p14="http://schemas.microsoft.com/office/powerpoint/2010/main" val="168381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5E369CA-5444-4BDE-9E1C-C76D1C0CD17A}" type="slidenum">
              <a:rPr lang="en-US"/>
              <a:pPr>
                <a:defRPr/>
              </a:pPr>
              <a:t>‹#›</a:t>
            </a:fld>
            <a:endParaRPr lang="en-US" dirty="0"/>
          </a:p>
        </p:txBody>
      </p:sp>
    </p:spTree>
    <p:extLst>
      <p:ext uri="{BB962C8B-B14F-4D97-AF65-F5344CB8AC3E}">
        <p14:creationId xmlns:p14="http://schemas.microsoft.com/office/powerpoint/2010/main" val="3145889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2AE91A4C-928F-4D26-AD18-422C992DC3B3}" type="slidenum">
              <a:rPr lang="en-US"/>
              <a:pPr>
                <a:defRPr/>
              </a:pPr>
              <a:t>‹#›</a:t>
            </a:fld>
            <a:endParaRPr lang="en-US" dirty="0"/>
          </a:p>
        </p:txBody>
      </p:sp>
    </p:spTree>
    <p:extLst>
      <p:ext uri="{BB962C8B-B14F-4D97-AF65-F5344CB8AC3E}">
        <p14:creationId xmlns:p14="http://schemas.microsoft.com/office/powerpoint/2010/main" val="59391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2FCE14C-C233-4D55-9A85-78B845EF3780}" type="slidenum">
              <a:rPr lang="en-US"/>
              <a:pPr>
                <a:defRPr/>
              </a:pPr>
              <a:t>‹#›</a:t>
            </a:fld>
            <a:endParaRPr lang="en-US" dirty="0"/>
          </a:p>
        </p:txBody>
      </p:sp>
    </p:spTree>
    <p:extLst>
      <p:ext uri="{BB962C8B-B14F-4D97-AF65-F5344CB8AC3E}">
        <p14:creationId xmlns:p14="http://schemas.microsoft.com/office/powerpoint/2010/main" val="1282528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AA1BFAF-CF76-4744-8EEB-7F36696C229A}" type="slidenum">
              <a:rPr lang="en-US"/>
              <a:pPr>
                <a:defRPr/>
              </a:pPr>
              <a:t>‹#›</a:t>
            </a:fld>
            <a:endParaRPr lang="en-US" dirty="0"/>
          </a:p>
        </p:txBody>
      </p:sp>
    </p:spTree>
    <p:extLst>
      <p:ext uri="{BB962C8B-B14F-4D97-AF65-F5344CB8AC3E}">
        <p14:creationId xmlns:p14="http://schemas.microsoft.com/office/powerpoint/2010/main" val="142744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1027" name="Rectangle 8"/>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atin typeface="Times New Roman" pitchFamily="18" charset="0"/>
              </a:defRPr>
            </a:lvl1pPr>
          </a:lstStyle>
          <a:p>
            <a:pPr>
              <a:defRPr/>
            </a:pPr>
            <a:endParaRPr lang="en-US" dirty="0"/>
          </a:p>
        </p:txBody>
      </p:sp>
      <p:sp>
        <p:nvSpPr>
          <p:cNvPr id="5633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atin typeface="Times New Roman" pitchFamily="18" charset="0"/>
              </a:defRPr>
            </a:lvl1pPr>
          </a:lstStyle>
          <a:p>
            <a:pPr>
              <a:defRPr/>
            </a:pPr>
            <a:endParaRPr lang="en-US" dirty="0"/>
          </a:p>
        </p:txBody>
      </p:sp>
      <p:sp>
        <p:nvSpPr>
          <p:cNvPr id="56331" name="Rectangle 1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Times New Roman" pitchFamily="18" charset="0"/>
              </a:defRPr>
            </a:lvl1pPr>
          </a:lstStyle>
          <a:p>
            <a:pPr>
              <a:defRPr/>
            </a:pPr>
            <a:fld id="{BB9B7D09-40B1-4FE4-B188-292EFD0228A0}" type="slidenum">
              <a:rPr lang="en-US"/>
              <a:pPr>
                <a:defRPr/>
              </a:pPr>
              <a:t>‹#›</a:t>
            </a:fld>
            <a:endParaRPr lang="en-US" dirty="0"/>
          </a:p>
        </p:txBody>
      </p:sp>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p:spPr>
        <p:txBody>
          <a:bodyPr wrap="none" anchor="ctr"/>
          <a:lstStyle/>
          <a:p>
            <a:pPr>
              <a:defRPr/>
            </a:pPr>
            <a:endParaRPr lang="en-US" dirty="0"/>
          </a:p>
        </p:txBody>
      </p:sp>
      <p:sp>
        <p:nvSpPr>
          <p:cNvPr id="56337" name="Rectangle 17"/>
          <p:cNvSpPr>
            <a:spLocks noChangeArrowheads="1"/>
          </p:cNvSpPr>
          <p:nvPr/>
        </p:nvSpPr>
        <p:spPr bwMode="auto">
          <a:xfrm>
            <a:off x="6940550" y="6305550"/>
            <a:ext cx="1905000" cy="457200"/>
          </a:xfrm>
          <a:prstGeom prst="rect">
            <a:avLst/>
          </a:prstGeom>
          <a:noFill/>
          <a:ln w="9525">
            <a:noFill/>
            <a:miter lim="800000"/>
            <a:headEnd/>
            <a:tailEnd/>
          </a:ln>
          <a:effectLst/>
        </p:spPr>
        <p:txBody>
          <a:bodyPr/>
          <a:lstStyle/>
          <a:p>
            <a:pPr algn="r">
              <a:spcBef>
                <a:spcPct val="0"/>
              </a:spcBef>
              <a:buFontTx/>
              <a:buNone/>
            </a:pPr>
            <a:endParaRPr lang="en-US" sz="1200" b="1" dirty="0">
              <a:solidFill>
                <a:schemeClr val="bg1"/>
              </a:solidFill>
            </a:endParaRPr>
          </a:p>
        </p:txBody>
      </p:sp>
      <p:grpSp>
        <p:nvGrpSpPr>
          <p:cNvPr id="1033" name="Group 25"/>
          <p:cNvGrpSpPr>
            <a:grpSpLocks/>
          </p:cNvGrpSpPr>
          <p:nvPr userDrawn="1"/>
        </p:nvGrpSpPr>
        <p:grpSpPr bwMode="auto">
          <a:xfrm>
            <a:off x="5708650" y="6124575"/>
            <a:ext cx="2047875" cy="661988"/>
            <a:chOff x="3596" y="3858"/>
            <a:chExt cx="1290" cy="417"/>
          </a:xfrm>
        </p:grpSpPr>
        <p:pic>
          <p:nvPicPr>
            <p:cNvPr id="1036" name="Picture 26" descr="NEW FAA LOGO"/>
            <p:cNvPicPr>
              <a:picLocks noChangeAspect="1" noChangeArrowheads="1"/>
            </p:cNvPicPr>
            <p:nvPr userDrawn="1"/>
          </p:nvPicPr>
          <p:blipFill>
            <a:blip r:embed="rId14" cstate="print">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47" name="Text Box 27"/>
            <p:cNvSpPr txBox="1">
              <a:spLocks noChangeArrowheads="1"/>
            </p:cNvSpPr>
            <p:nvPr userDrawn="1"/>
          </p:nvSpPr>
          <p:spPr bwMode="auto">
            <a:xfrm>
              <a:off x="4023" y="3947"/>
              <a:ext cx="863" cy="254"/>
            </a:xfrm>
            <a:prstGeom prst="rect">
              <a:avLst/>
            </a:prstGeom>
            <a:noFill/>
            <a:ln w="9525">
              <a:noFill/>
              <a:miter lim="800000"/>
              <a:headEnd/>
              <a:tailEnd/>
            </a:ln>
            <a:effectLst/>
          </p:spPr>
          <p:txBody>
            <a:bodyPr wrap="none">
              <a:spAutoFit/>
            </a:bodyPr>
            <a:lstStyle/>
            <a:p>
              <a:pPr>
                <a:lnSpc>
                  <a:spcPct val="85000"/>
                </a:lnSpc>
                <a:spcBef>
                  <a:spcPct val="0"/>
                </a:spcBef>
                <a:buFontTx/>
                <a:buNone/>
                <a:defRPr/>
              </a:pPr>
              <a:r>
                <a:rPr lang="en-US" sz="1200" b="1" dirty="0">
                  <a:solidFill>
                    <a:schemeClr val="bg1"/>
                  </a:solidFill>
                </a:rPr>
                <a:t>Federal Aviation</a:t>
              </a:r>
            </a:p>
            <a:p>
              <a:pPr>
                <a:lnSpc>
                  <a:spcPct val="85000"/>
                </a:lnSpc>
                <a:spcBef>
                  <a:spcPct val="0"/>
                </a:spcBef>
                <a:buFontTx/>
                <a:buNone/>
                <a:defRPr/>
              </a:pPr>
              <a:r>
                <a:rPr lang="en-US" sz="1200" b="1" dirty="0">
                  <a:solidFill>
                    <a:schemeClr val="bg1"/>
                  </a:solidFill>
                </a:rPr>
                <a:t>Administration</a:t>
              </a:r>
            </a:p>
          </p:txBody>
        </p:sp>
      </p:grpSp>
      <p:sp>
        <p:nvSpPr>
          <p:cNvPr id="56349" name="Text Box 29"/>
          <p:cNvSpPr txBox="1">
            <a:spLocks noChangeArrowheads="1"/>
          </p:cNvSpPr>
          <p:nvPr userDrawn="1"/>
        </p:nvSpPr>
        <p:spPr bwMode="auto">
          <a:xfrm>
            <a:off x="449263" y="6205538"/>
            <a:ext cx="4784725" cy="274637"/>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b="1" dirty="0">
                <a:solidFill>
                  <a:srgbClr val="C0C0C0"/>
                </a:solidFill>
              </a:rPr>
              <a:t>Triennial Fire Safety Conference – Heat Flux</a:t>
            </a:r>
            <a:endParaRPr lang="en-US" sz="1200" dirty="0">
              <a:solidFill>
                <a:srgbClr val="C0C0C0"/>
              </a:solidFill>
            </a:endParaRPr>
          </a:p>
        </p:txBody>
      </p:sp>
      <p:sp>
        <p:nvSpPr>
          <p:cNvPr id="56350" name="Text Box 30"/>
          <p:cNvSpPr txBox="1">
            <a:spLocks noChangeArrowheads="1"/>
          </p:cNvSpPr>
          <p:nvPr userDrawn="1"/>
        </p:nvSpPr>
        <p:spPr bwMode="auto">
          <a:xfrm>
            <a:off x="441325" y="6384925"/>
            <a:ext cx="3740150" cy="274638"/>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200" dirty="0" smtClean="0">
                <a:solidFill>
                  <a:srgbClr val="C0C0C0"/>
                </a:solidFill>
              </a:rPr>
              <a:t>December, 2013</a:t>
            </a:r>
            <a:endParaRPr lang="en-US" sz="1200" dirty="0">
              <a:solidFill>
                <a:srgbClr val="C0C0C0"/>
              </a:solidFill>
            </a:endParaRPr>
          </a:p>
        </p:txBody>
      </p:sp>
    </p:spTree>
  </p:cSld>
  <p:clrMap bg1="lt1" tx1="dk1" bg2="lt2" tx2="dk2" accent1="accent1" accent2="accent2" accent3="accent3" accent4="accent4" accent5="accent5" accent6="accent6" hlink="hlink" folHlink="folHlink"/>
  <p:sldLayoutIdLst>
    <p:sldLayoutId id="2147483715"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sldNum="0" hdr="0" ftr="0" dt="0"/>
  <p:txStyles>
    <p:titleStyle>
      <a:lvl1pPr algn="l" rtl="0" eaLnBrk="0" fontAlgn="base" hangingPunct="0">
        <a:spcBef>
          <a:spcPct val="0"/>
        </a:spcBef>
        <a:spcAft>
          <a:spcPct val="0"/>
        </a:spcAft>
        <a:defRPr sz="3200" b="1">
          <a:solidFill>
            <a:srgbClr val="1D2F68"/>
          </a:solidFill>
          <a:latin typeface="+mj-lt"/>
          <a:ea typeface="+mj-ea"/>
          <a:cs typeface="+mj-cs"/>
        </a:defRPr>
      </a:lvl1pPr>
      <a:lvl2pPr algn="l" rtl="0" eaLnBrk="0" fontAlgn="base" hangingPunct="0">
        <a:spcBef>
          <a:spcPct val="0"/>
        </a:spcBef>
        <a:spcAft>
          <a:spcPct val="0"/>
        </a:spcAft>
        <a:defRPr sz="3200" b="1">
          <a:solidFill>
            <a:srgbClr val="1D2F68"/>
          </a:solidFill>
          <a:latin typeface="Arial" charset="0"/>
        </a:defRPr>
      </a:lvl2pPr>
      <a:lvl3pPr algn="l" rtl="0" eaLnBrk="0" fontAlgn="base" hangingPunct="0">
        <a:spcBef>
          <a:spcPct val="0"/>
        </a:spcBef>
        <a:spcAft>
          <a:spcPct val="0"/>
        </a:spcAft>
        <a:defRPr sz="3200" b="1">
          <a:solidFill>
            <a:srgbClr val="1D2F68"/>
          </a:solidFill>
          <a:latin typeface="Arial" charset="0"/>
        </a:defRPr>
      </a:lvl3pPr>
      <a:lvl4pPr algn="l" rtl="0" eaLnBrk="0" fontAlgn="base" hangingPunct="0">
        <a:spcBef>
          <a:spcPct val="0"/>
        </a:spcBef>
        <a:spcAft>
          <a:spcPct val="0"/>
        </a:spcAft>
        <a:defRPr sz="3200" b="1">
          <a:solidFill>
            <a:srgbClr val="1D2F68"/>
          </a:solidFill>
          <a:latin typeface="Arial" charset="0"/>
        </a:defRPr>
      </a:lvl4pPr>
      <a:lvl5pPr algn="l" rtl="0" eaLnBrk="0" fontAlgn="base" hangingPunct="0">
        <a:spcBef>
          <a:spcPct val="0"/>
        </a:spcBef>
        <a:spcAft>
          <a:spcPct val="0"/>
        </a:spcAft>
        <a:defRPr sz="3200" b="1">
          <a:solidFill>
            <a:srgbClr val="1D2F68"/>
          </a:solidFill>
          <a:latin typeface="Arial" charset="0"/>
        </a:defRPr>
      </a:lvl5pPr>
      <a:lvl6pPr marL="457200" algn="l" rtl="0" fontAlgn="base">
        <a:spcBef>
          <a:spcPct val="0"/>
        </a:spcBef>
        <a:spcAft>
          <a:spcPct val="0"/>
        </a:spcAft>
        <a:defRPr sz="3200" b="1">
          <a:solidFill>
            <a:srgbClr val="1D2F68"/>
          </a:solidFill>
          <a:latin typeface="Arial" charset="0"/>
        </a:defRPr>
      </a:lvl6pPr>
      <a:lvl7pPr marL="914400" algn="l" rtl="0" fontAlgn="base">
        <a:spcBef>
          <a:spcPct val="0"/>
        </a:spcBef>
        <a:spcAft>
          <a:spcPct val="0"/>
        </a:spcAft>
        <a:defRPr sz="3200" b="1">
          <a:solidFill>
            <a:srgbClr val="1D2F68"/>
          </a:solidFill>
          <a:latin typeface="Arial" charset="0"/>
        </a:defRPr>
      </a:lvl7pPr>
      <a:lvl8pPr marL="1371600" algn="l" rtl="0" fontAlgn="base">
        <a:spcBef>
          <a:spcPct val="0"/>
        </a:spcBef>
        <a:spcAft>
          <a:spcPct val="0"/>
        </a:spcAft>
        <a:defRPr sz="3200" b="1">
          <a:solidFill>
            <a:srgbClr val="1D2F68"/>
          </a:solidFill>
          <a:latin typeface="Arial" charset="0"/>
        </a:defRPr>
      </a:lvl8pPr>
      <a:lvl9pPr marL="1828800" algn="l" rtl="0" fontAlgn="base">
        <a:spcBef>
          <a:spcPct val="0"/>
        </a:spcBef>
        <a:spcAft>
          <a:spcPct val="0"/>
        </a:spcAft>
        <a:defRPr sz="32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D2F68"/>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AVIATION HEAT FLUX CALIBRATION STANDARD</a:t>
            </a:r>
            <a:br>
              <a:rPr lang="en-US" dirty="0" smtClean="0"/>
            </a:br>
            <a:r>
              <a:rPr lang="en-US" dirty="0" smtClean="0"/>
              <a:t/>
            </a:r>
            <a:br>
              <a:rPr lang="en-US" dirty="0" smtClean="0"/>
            </a:br>
            <a:r>
              <a:rPr lang="en-US" sz="2400" dirty="0" smtClean="0"/>
              <a:t>2013 Triennial International Fire &amp; Cabin Safety Research Conference</a:t>
            </a:r>
            <a:br>
              <a:rPr lang="en-US" sz="2400" dirty="0" smtClean="0"/>
            </a:br>
            <a:r>
              <a:rPr lang="en-US" sz="2400" dirty="0" smtClean="0"/>
              <a:t/>
            </a:r>
            <a:br>
              <a:rPr lang="en-US" sz="2400" dirty="0" smtClean="0"/>
            </a:br>
            <a:r>
              <a:rPr lang="en-US" sz="2400" dirty="0" smtClean="0"/>
              <a:t>Philadelphia, PA</a:t>
            </a:r>
          </a:p>
        </p:txBody>
      </p:sp>
      <p:sp>
        <p:nvSpPr>
          <p:cNvPr id="3076" name="Text Box 4"/>
          <p:cNvSpPr txBox="1">
            <a:spLocks noChangeArrowheads="1"/>
          </p:cNvSpPr>
          <p:nvPr/>
        </p:nvSpPr>
        <p:spPr bwMode="auto">
          <a:xfrm>
            <a:off x="788988" y="4875213"/>
            <a:ext cx="3800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a:solidFill>
                  <a:schemeClr val="bg1"/>
                </a:solidFill>
              </a:rPr>
              <a:t>Michael Burns, FAA Tech Center</a:t>
            </a:r>
          </a:p>
        </p:txBody>
      </p:sp>
      <p:sp>
        <p:nvSpPr>
          <p:cNvPr id="3077" name="Text Box 5"/>
          <p:cNvSpPr txBox="1">
            <a:spLocks noChangeArrowheads="1"/>
          </p:cNvSpPr>
          <p:nvPr/>
        </p:nvSpPr>
        <p:spPr bwMode="auto">
          <a:xfrm>
            <a:off x="803275" y="5276850"/>
            <a:ext cx="3465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smtClean="0">
                <a:solidFill>
                  <a:schemeClr val="bg1"/>
                </a:solidFill>
              </a:rPr>
              <a:t>December, 2013</a:t>
            </a:r>
            <a:endParaRPr lang="en-US" sz="1600" i="1"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23273" y="1098550"/>
            <a:ext cx="85344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000" u="sng" dirty="0" smtClean="0">
                <a:latin typeface="Times New Roman"/>
                <a:ea typeface="Times New Roman"/>
              </a:rPr>
              <a:t>Coating</a:t>
            </a:r>
            <a:r>
              <a:rPr lang="en-US" sz="2000" dirty="0" smtClean="0">
                <a:latin typeface="Times New Roman"/>
                <a:ea typeface="Times New Roman"/>
              </a:rPr>
              <a:t>:  The </a:t>
            </a:r>
            <a:r>
              <a:rPr lang="en-US" sz="2000" dirty="0">
                <a:latin typeface="Times New Roman"/>
                <a:ea typeface="Times New Roman"/>
              </a:rPr>
              <a:t>HFG must have a thin, full-faced, opaque coating of high quality, high-temperature, ultra-flat black </a:t>
            </a:r>
            <a:r>
              <a:rPr lang="en-US" sz="2000" dirty="0" smtClean="0">
                <a:latin typeface="Times New Roman"/>
                <a:ea typeface="Times New Roman"/>
              </a:rPr>
              <a:t>paint. </a:t>
            </a:r>
          </a:p>
          <a:p>
            <a:pPr marL="0" marR="0">
              <a:spcBef>
                <a:spcPts val="0"/>
              </a:spcBef>
              <a:spcAft>
                <a:spcPts val="0"/>
              </a:spcAft>
              <a:buNone/>
            </a:pPr>
            <a:endParaRPr lang="en-US" sz="2000" dirty="0">
              <a:latin typeface="Times New Roman"/>
              <a:ea typeface="Times New Roman"/>
            </a:endParaRPr>
          </a:p>
          <a:p>
            <a:pPr marL="0" marR="0">
              <a:spcBef>
                <a:spcPts val="0"/>
              </a:spcBef>
              <a:spcAft>
                <a:spcPts val="0"/>
              </a:spcAft>
              <a:buNone/>
            </a:pPr>
            <a:r>
              <a:rPr lang="en-US" sz="2000" dirty="0" smtClean="0">
                <a:latin typeface="Times New Roman"/>
                <a:ea typeface="Times New Roman"/>
              </a:rPr>
              <a:t>The </a:t>
            </a:r>
            <a:r>
              <a:rPr lang="en-US" sz="2000" dirty="0">
                <a:latin typeface="Times New Roman"/>
                <a:ea typeface="Times New Roman"/>
              </a:rPr>
              <a:t>nominal dry film thickness of the coating on the sensor face shall be 1.0 ± 0.3 Mils.</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The coating on the HFG to be calibrated must be removed and replaced prior to calibration.</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u="sng" dirty="0" smtClean="0">
                <a:latin typeface="Times New Roman"/>
                <a:ea typeface="Times New Roman"/>
              </a:rPr>
              <a:t>Cooling Water</a:t>
            </a:r>
            <a:r>
              <a:rPr lang="en-US" sz="2000" dirty="0" smtClean="0">
                <a:latin typeface="Times New Roman"/>
                <a:ea typeface="Times New Roman"/>
              </a:rPr>
              <a:t>:  The </a:t>
            </a:r>
            <a:r>
              <a:rPr lang="en-US" sz="2000" dirty="0">
                <a:latin typeface="Times New Roman"/>
                <a:ea typeface="Times New Roman"/>
              </a:rPr>
              <a:t>HFG cooling water temperature, pressure and flow shall be maintained within the manufacturer’s recommendations.</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smtClean="0">
                <a:latin typeface="Times New Roman"/>
                <a:ea typeface="Times New Roman"/>
              </a:rPr>
              <a:t>It </a:t>
            </a:r>
            <a:r>
              <a:rPr lang="en-US" sz="2000" dirty="0">
                <a:latin typeface="Times New Roman"/>
                <a:ea typeface="Times New Roman"/>
              </a:rPr>
              <a:t>is not recommended to connect cooling water circuits in series.</a:t>
            </a:r>
            <a:endParaRPr lang="en-US" sz="2000" dirty="0">
              <a:effectLst/>
              <a:latin typeface="Times New Roman"/>
              <a:ea typeface="Times New Roman"/>
            </a:endParaRPr>
          </a:p>
        </p:txBody>
      </p:sp>
    </p:spTree>
    <p:extLst>
      <p:ext uri="{BB962C8B-B14F-4D97-AF65-F5344CB8AC3E}">
        <p14:creationId xmlns:p14="http://schemas.microsoft.com/office/powerpoint/2010/main" val="581044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60219" y="867640"/>
            <a:ext cx="8515926"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dirty="0" smtClean="0">
                <a:latin typeface="Times New Roman"/>
                <a:ea typeface="Times New Roman"/>
              </a:rPr>
              <a:t>Data </a:t>
            </a:r>
            <a:r>
              <a:rPr lang="en-US" sz="2800" b="1" dirty="0">
                <a:latin typeface="Times New Roman"/>
                <a:ea typeface="Times New Roman"/>
              </a:rPr>
              <a:t>Acquisition System Specification</a:t>
            </a:r>
            <a:endParaRPr lang="en-US" sz="2800" dirty="0">
              <a:latin typeface="Times New Roman"/>
              <a:ea typeface="Times New Roman"/>
            </a:endParaRPr>
          </a:p>
          <a:p>
            <a:pPr marL="0" marR="0">
              <a:spcBef>
                <a:spcPts val="0"/>
              </a:spcBef>
              <a:spcAft>
                <a:spcPts val="0"/>
              </a:spcAft>
              <a:buNone/>
            </a:pPr>
            <a:r>
              <a:rPr lang="en-US" sz="1400" b="1" cap="all" dirty="0">
                <a:latin typeface="Times New Roman"/>
                <a:ea typeface="Times New Roman"/>
              </a:rPr>
              <a:t> </a:t>
            </a:r>
            <a:endParaRPr lang="en-US" sz="1400" dirty="0">
              <a:latin typeface="Times New Roman"/>
              <a:ea typeface="Times New Roman"/>
            </a:endParaRPr>
          </a:p>
          <a:p>
            <a:pPr marL="0" marR="0">
              <a:spcBef>
                <a:spcPts val="0"/>
              </a:spcBef>
              <a:spcAft>
                <a:spcPts val="0"/>
              </a:spcAft>
              <a:buNone/>
            </a:pPr>
            <a:r>
              <a:rPr lang="en-US" sz="1600" dirty="0">
                <a:latin typeface="Times New Roman"/>
                <a:ea typeface="Times New Roman"/>
              </a:rPr>
              <a:t>The data acquisition system must have a minimum scan rate frequency of 4 Hz, a measurement uncertainty less than ± 0.01 mV (at 95% confidence, k=2) and be able to collect the two HFG signals within 1⁄10</a:t>
            </a:r>
            <a:r>
              <a:rPr lang="en-US" sz="1600" baseline="30000" dirty="0">
                <a:latin typeface="Times New Roman"/>
                <a:ea typeface="Times New Roman"/>
              </a:rPr>
              <a:t>th</a:t>
            </a:r>
            <a:r>
              <a:rPr lang="en-US" sz="1600" dirty="0">
                <a:latin typeface="Times New Roman"/>
                <a:ea typeface="Times New Roman"/>
              </a:rPr>
              <a:t> of a second of each other.</a:t>
            </a:r>
          </a:p>
          <a:p>
            <a:pPr marL="0" marR="0">
              <a:spcBef>
                <a:spcPts val="0"/>
              </a:spcBef>
              <a:spcAft>
                <a:spcPts val="0"/>
              </a:spcAft>
              <a:buNone/>
            </a:pPr>
            <a:r>
              <a:rPr lang="en-US" sz="1600" dirty="0">
                <a:latin typeface="Times New Roman"/>
                <a:ea typeface="Times New Roman"/>
              </a:rPr>
              <a:t> </a:t>
            </a:r>
          </a:p>
          <a:p>
            <a:pPr marL="0" marR="0">
              <a:spcBef>
                <a:spcPts val="0"/>
              </a:spcBef>
              <a:spcAft>
                <a:spcPts val="0"/>
              </a:spcAft>
              <a:buNone/>
            </a:pPr>
            <a:r>
              <a:rPr lang="en-US" sz="2800" b="1" dirty="0" smtClean="0">
                <a:latin typeface="Times New Roman"/>
                <a:ea typeface="Times New Roman"/>
              </a:rPr>
              <a:t>Calibration </a:t>
            </a:r>
            <a:r>
              <a:rPr lang="en-US" sz="2800" b="1" dirty="0">
                <a:latin typeface="Times New Roman"/>
                <a:ea typeface="Times New Roman"/>
              </a:rPr>
              <a:t>Interim</a:t>
            </a:r>
            <a:endParaRPr lang="en-US" sz="2800" dirty="0">
              <a:latin typeface="Times New Roman"/>
              <a:ea typeface="Times New Roman"/>
            </a:endParaRPr>
          </a:p>
          <a:p>
            <a:pPr marL="0" marR="0">
              <a:spcBef>
                <a:spcPts val="0"/>
              </a:spcBef>
              <a:spcAft>
                <a:spcPts val="0"/>
              </a:spcAft>
              <a:buNone/>
            </a:pPr>
            <a:r>
              <a:rPr lang="en-US" sz="1400" b="1" dirty="0">
                <a:latin typeface="Times New Roman"/>
                <a:ea typeface="Times New Roman"/>
              </a:rPr>
              <a:t> </a:t>
            </a:r>
            <a:endParaRPr lang="en-US" sz="1400" dirty="0">
              <a:latin typeface="Times New Roman"/>
              <a:ea typeface="Times New Roman"/>
            </a:endParaRPr>
          </a:p>
          <a:p>
            <a:pPr marL="0" marR="0">
              <a:spcBef>
                <a:spcPts val="0"/>
              </a:spcBef>
              <a:spcAft>
                <a:spcPts val="0"/>
              </a:spcAft>
              <a:buNone/>
            </a:pPr>
            <a:r>
              <a:rPr lang="en-US" sz="1600" u="sng" dirty="0" smtClean="0">
                <a:latin typeface="Times New Roman"/>
                <a:ea typeface="Times New Roman"/>
              </a:rPr>
              <a:t>Secondary </a:t>
            </a:r>
            <a:r>
              <a:rPr lang="en-US" sz="1600" u="sng" dirty="0">
                <a:latin typeface="Times New Roman"/>
                <a:ea typeface="Times New Roman"/>
              </a:rPr>
              <a:t>Standard </a:t>
            </a:r>
            <a:r>
              <a:rPr lang="en-US" sz="1600" u="sng" dirty="0" smtClean="0">
                <a:latin typeface="Times New Roman"/>
                <a:ea typeface="Times New Roman"/>
              </a:rPr>
              <a:t>HFG</a:t>
            </a:r>
            <a:r>
              <a:rPr lang="en-US" sz="1600" dirty="0" smtClean="0">
                <a:latin typeface="Times New Roman"/>
                <a:ea typeface="Times New Roman"/>
              </a:rPr>
              <a:t>:  The </a:t>
            </a:r>
            <a:r>
              <a:rPr lang="en-US" sz="1600" dirty="0">
                <a:latin typeface="Times New Roman"/>
                <a:ea typeface="Times New Roman"/>
              </a:rPr>
              <a:t>Secondary Standard HFG must be calibrated at NIST using their heat flux calibration service at least </a:t>
            </a:r>
            <a:r>
              <a:rPr lang="en-US" sz="1600" u="sng" dirty="0">
                <a:latin typeface="Times New Roman"/>
                <a:ea typeface="Times New Roman"/>
              </a:rPr>
              <a:t>once every 5 years</a:t>
            </a:r>
            <a:r>
              <a:rPr lang="en-US" sz="1600" dirty="0">
                <a:latin typeface="Times New Roman"/>
                <a:ea typeface="Times New Roman"/>
              </a:rPr>
              <a:t>.</a:t>
            </a:r>
          </a:p>
          <a:p>
            <a:pPr marL="0" marR="0">
              <a:spcBef>
                <a:spcPts val="0"/>
              </a:spcBef>
              <a:spcAft>
                <a:spcPts val="0"/>
              </a:spcAft>
              <a:buNone/>
            </a:pPr>
            <a:r>
              <a:rPr lang="en-US" sz="1600" dirty="0">
                <a:latin typeface="Times New Roman"/>
                <a:ea typeface="Times New Roman"/>
              </a:rPr>
              <a:t> </a:t>
            </a:r>
          </a:p>
          <a:p>
            <a:pPr marL="0" marR="0">
              <a:spcBef>
                <a:spcPts val="0"/>
              </a:spcBef>
              <a:spcAft>
                <a:spcPts val="0"/>
              </a:spcAft>
              <a:buNone/>
            </a:pPr>
            <a:r>
              <a:rPr lang="en-US" sz="1600" u="sng" dirty="0" smtClean="0">
                <a:latin typeface="Times New Roman"/>
                <a:ea typeface="Times New Roman"/>
              </a:rPr>
              <a:t>Transfer </a:t>
            </a:r>
            <a:r>
              <a:rPr lang="en-US" sz="1600" u="sng" dirty="0">
                <a:latin typeface="Times New Roman"/>
                <a:ea typeface="Times New Roman"/>
              </a:rPr>
              <a:t>Standard </a:t>
            </a:r>
            <a:r>
              <a:rPr lang="en-US" sz="1600" u="sng" dirty="0" smtClean="0">
                <a:latin typeface="Times New Roman"/>
                <a:ea typeface="Times New Roman"/>
              </a:rPr>
              <a:t>HFG</a:t>
            </a:r>
            <a:r>
              <a:rPr lang="en-US" sz="1600" dirty="0" smtClean="0">
                <a:latin typeface="Times New Roman"/>
                <a:ea typeface="Times New Roman"/>
              </a:rPr>
              <a:t>:  The </a:t>
            </a:r>
            <a:r>
              <a:rPr lang="en-US" sz="1600" dirty="0">
                <a:latin typeface="Times New Roman"/>
                <a:ea typeface="Times New Roman"/>
              </a:rPr>
              <a:t>Transfer Standard HFG must be calibrated by a Secondary Standard HFG at least </a:t>
            </a:r>
            <a:r>
              <a:rPr lang="en-US" sz="1600" u="sng" dirty="0">
                <a:latin typeface="Times New Roman"/>
                <a:ea typeface="Times New Roman"/>
              </a:rPr>
              <a:t>once every year</a:t>
            </a:r>
            <a:r>
              <a:rPr lang="en-US" sz="1600" dirty="0">
                <a:latin typeface="Times New Roman"/>
                <a:ea typeface="Times New Roman"/>
              </a:rPr>
              <a:t>.</a:t>
            </a:r>
          </a:p>
          <a:p>
            <a:pPr marL="0" marR="0">
              <a:spcBef>
                <a:spcPts val="0"/>
              </a:spcBef>
              <a:spcAft>
                <a:spcPts val="0"/>
              </a:spcAft>
              <a:buNone/>
            </a:pPr>
            <a:r>
              <a:rPr lang="en-US" sz="1600" dirty="0">
                <a:latin typeface="Times New Roman"/>
                <a:ea typeface="Times New Roman"/>
              </a:rPr>
              <a:t> </a:t>
            </a:r>
          </a:p>
          <a:p>
            <a:pPr marL="0" marR="0">
              <a:spcBef>
                <a:spcPts val="0"/>
              </a:spcBef>
              <a:spcAft>
                <a:spcPts val="0"/>
              </a:spcAft>
              <a:buNone/>
            </a:pPr>
            <a:r>
              <a:rPr lang="en-US" sz="1600" u="sng" dirty="0" smtClean="0">
                <a:latin typeface="Times New Roman"/>
                <a:ea typeface="Times New Roman"/>
              </a:rPr>
              <a:t>Working HFG</a:t>
            </a:r>
            <a:r>
              <a:rPr lang="en-US" sz="1600" dirty="0" smtClean="0">
                <a:latin typeface="Times New Roman"/>
                <a:ea typeface="Times New Roman"/>
              </a:rPr>
              <a:t>:  The </a:t>
            </a:r>
            <a:r>
              <a:rPr lang="en-US" sz="1600" dirty="0">
                <a:latin typeface="Times New Roman"/>
                <a:ea typeface="Times New Roman"/>
              </a:rPr>
              <a:t>Working HFG must be calibrated by a Standardized HFG at least </a:t>
            </a:r>
            <a:r>
              <a:rPr lang="en-US" sz="1600" u="sng" dirty="0">
                <a:latin typeface="Times New Roman"/>
                <a:ea typeface="Times New Roman"/>
              </a:rPr>
              <a:t>once every year</a:t>
            </a:r>
            <a:r>
              <a:rPr lang="en-US" sz="1600" dirty="0">
                <a:latin typeface="Times New Roman"/>
                <a:ea typeface="Times New Roman"/>
              </a:rPr>
              <a:t>.</a:t>
            </a:r>
          </a:p>
          <a:p>
            <a:pPr marL="0" marR="0">
              <a:spcBef>
                <a:spcPts val="0"/>
              </a:spcBef>
              <a:spcAft>
                <a:spcPts val="0"/>
              </a:spcAft>
              <a:buNone/>
            </a:pPr>
            <a:r>
              <a:rPr lang="en-US" sz="1600" dirty="0">
                <a:latin typeface="Times New Roman"/>
                <a:ea typeface="Times New Roman"/>
              </a:rPr>
              <a:t> </a:t>
            </a:r>
          </a:p>
          <a:p>
            <a:pPr marL="0" marR="0">
              <a:spcBef>
                <a:spcPts val="0"/>
              </a:spcBef>
              <a:spcAft>
                <a:spcPts val="0"/>
              </a:spcAft>
              <a:buNone/>
            </a:pPr>
            <a:r>
              <a:rPr lang="en-US" sz="1600" u="sng" dirty="0" smtClean="0">
                <a:latin typeface="Times New Roman"/>
                <a:ea typeface="Times New Roman"/>
              </a:rPr>
              <a:t>Data </a:t>
            </a:r>
            <a:r>
              <a:rPr lang="en-US" sz="1600" u="sng" dirty="0">
                <a:latin typeface="Times New Roman"/>
                <a:ea typeface="Times New Roman"/>
              </a:rPr>
              <a:t>Acquisition </a:t>
            </a:r>
            <a:r>
              <a:rPr lang="en-US" sz="1600" u="sng" dirty="0" smtClean="0">
                <a:latin typeface="Times New Roman"/>
                <a:ea typeface="Times New Roman"/>
              </a:rPr>
              <a:t>System</a:t>
            </a:r>
            <a:r>
              <a:rPr lang="en-US" sz="1600" dirty="0" smtClean="0">
                <a:latin typeface="Times New Roman"/>
                <a:ea typeface="Times New Roman"/>
              </a:rPr>
              <a:t>:  The </a:t>
            </a:r>
            <a:r>
              <a:rPr lang="en-US" sz="1600" dirty="0">
                <a:latin typeface="Times New Roman"/>
                <a:ea typeface="Times New Roman"/>
              </a:rPr>
              <a:t>data acquisition system must be calibrated to NIST traceable voltage sources at least </a:t>
            </a:r>
            <a:r>
              <a:rPr lang="en-US" sz="1600" u="sng" dirty="0">
                <a:latin typeface="Times New Roman"/>
                <a:ea typeface="Times New Roman"/>
              </a:rPr>
              <a:t>once every year</a:t>
            </a:r>
            <a:r>
              <a:rPr lang="en-US" sz="1600" dirty="0">
                <a:latin typeface="Times New Roman"/>
                <a:ea typeface="Times New Roman"/>
              </a:rPr>
              <a:t>.</a:t>
            </a:r>
            <a:endParaRPr lang="en-US" sz="1600" dirty="0">
              <a:effectLst/>
              <a:latin typeface="Times New Roman"/>
              <a:ea typeface="Times New Roman"/>
            </a:endParaRPr>
          </a:p>
        </p:txBody>
      </p:sp>
    </p:spTree>
    <p:extLst>
      <p:ext uri="{BB962C8B-B14F-4D97-AF65-F5344CB8AC3E}">
        <p14:creationId xmlns:p14="http://schemas.microsoft.com/office/powerpoint/2010/main" val="166887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60219" y="867640"/>
            <a:ext cx="8515926"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dirty="0" smtClean="0">
                <a:latin typeface="Times New Roman"/>
                <a:ea typeface="Times New Roman"/>
              </a:rPr>
              <a:t>Laboratory </a:t>
            </a:r>
            <a:r>
              <a:rPr lang="en-US" sz="2800" b="1" dirty="0">
                <a:latin typeface="Times New Roman"/>
                <a:ea typeface="Times New Roman"/>
              </a:rPr>
              <a:t>Environment</a:t>
            </a:r>
            <a:endParaRPr lang="en-US" sz="2800" dirty="0">
              <a:latin typeface="Times New Roman"/>
              <a:ea typeface="Times New Roman"/>
            </a:endParaRPr>
          </a:p>
          <a:p>
            <a:pPr marL="0"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dirty="0">
                <a:latin typeface="Times New Roman"/>
                <a:ea typeface="Times New Roman"/>
              </a:rPr>
              <a:t>The air circulating around the apparatus must be draft-free (stagnant). The ambient laboratory dew point must be lower than 5°F below the cooling water temperature (for example, at 73°F, the ambient relative humidity shall be less than 80% to achieve this). This is to prevent condensation from forming on the sensor face.</a:t>
            </a:r>
          </a:p>
          <a:p>
            <a:pPr marL="228600" marR="0">
              <a:spcBef>
                <a:spcPts val="0"/>
              </a:spcBef>
              <a:spcAft>
                <a:spcPts val="0"/>
              </a:spcAft>
              <a:buNone/>
            </a:pPr>
            <a:r>
              <a:rPr lang="en-US" sz="1400" dirty="0">
                <a:latin typeface="Times New Roman"/>
                <a:ea typeface="Times New Roman"/>
              </a:rPr>
              <a:t> </a:t>
            </a:r>
          </a:p>
          <a:p>
            <a:pPr marL="0" marR="0">
              <a:spcBef>
                <a:spcPts val="0"/>
              </a:spcBef>
              <a:spcAft>
                <a:spcPts val="0"/>
              </a:spcAft>
              <a:buNone/>
            </a:pPr>
            <a:r>
              <a:rPr lang="en-US" sz="2800" b="1" dirty="0" smtClean="0">
                <a:latin typeface="Times New Roman"/>
                <a:ea typeface="Times New Roman"/>
              </a:rPr>
              <a:t>Calibration </a:t>
            </a:r>
            <a:r>
              <a:rPr lang="en-US" sz="2800" b="1" dirty="0">
                <a:latin typeface="Times New Roman"/>
                <a:ea typeface="Times New Roman"/>
              </a:rPr>
              <a:t>Set-up</a:t>
            </a:r>
            <a:endParaRPr lang="en-US" sz="2800" dirty="0">
              <a:latin typeface="Times New Roman"/>
              <a:ea typeface="Times New Roman"/>
            </a:endParaRPr>
          </a:p>
          <a:p>
            <a:pPr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u="sng" dirty="0" smtClean="0">
                <a:latin typeface="Times New Roman"/>
                <a:ea typeface="Times New Roman"/>
              </a:rPr>
              <a:t>Method</a:t>
            </a:r>
            <a:r>
              <a:rPr lang="en-US" sz="1800" dirty="0" smtClean="0">
                <a:latin typeface="Times New Roman"/>
                <a:ea typeface="Times New Roman"/>
              </a:rPr>
              <a:t>:  Incident </a:t>
            </a:r>
            <a:r>
              <a:rPr lang="en-US" sz="1800" dirty="0">
                <a:latin typeface="Times New Roman"/>
                <a:ea typeface="Times New Roman"/>
              </a:rPr>
              <a:t>heat </a:t>
            </a:r>
            <a:r>
              <a:rPr lang="en-US" sz="1800" dirty="0" smtClean="0">
                <a:latin typeface="Times New Roman"/>
                <a:ea typeface="Times New Roman"/>
              </a:rPr>
              <a:t>flux, vertical orientation.</a:t>
            </a:r>
            <a:endParaRPr lang="en-US" sz="1800" dirty="0">
              <a:latin typeface="Times New Roman"/>
              <a:ea typeface="Times New Roman"/>
            </a:endParaRPr>
          </a:p>
          <a:p>
            <a:pPr marL="0"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u="sng" dirty="0" smtClean="0">
                <a:latin typeface="Times New Roman"/>
                <a:ea typeface="Times New Roman"/>
              </a:rPr>
              <a:t>Gauge Type</a:t>
            </a:r>
            <a:r>
              <a:rPr lang="en-US" sz="1800" dirty="0" smtClean="0">
                <a:latin typeface="Times New Roman"/>
                <a:ea typeface="Times New Roman"/>
              </a:rPr>
              <a:t>:  When </a:t>
            </a:r>
            <a:r>
              <a:rPr lang="en-US" sz="1800" dirty="0">
                <a:latin typeface="Times New Roman"/>
                <a:ea typeface="Times New Roman"/>
              </a:rPr>
              <a:t>transferring a calibration from a standardized gauge to a non-standardized gauge, both must be of the same </a:t>
            </a:r>
            <a:r>
              <a:rPr lang="en-US" sz="1800" dirty="0" smtClean="0">
                <a:latin typeface="Times New Roman"/>
                <a:ea typeface="Times New Roman"/>
              </a:rPr>
              <a:t>type.</a:t>
            </a:r>
            <a:endParaRPr lang="en-US" sz="1800" dirty="0">
              <a:latin typeface="Times New Roman"/>
              <a:ea typeface="Times New Roman"/>
            </a:endParaRPr>
          </a:p>
          <a:p>
            <a:pPr marL="0"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u="sng" dirty="0" smtClean="0">
                <a:latin typeface="Times New Roman"/>
                <a:ea typeface="Times New Roman"/>
              </a:rPr>
              <a:t>Mounting </a:t>
            </a:r>
            <a:r>
              <a:rPr lang="en-US" sz="1800" u="sng" dirty="0">
                <a:latin typeface="Times New Roman"/>
                <a:ea typeface="Times New Roman"/>
              </a:rPr>
              <a:t>HFGs for </a:t>
            </a:r>
            <a:r>
              <a:rPr lang="en-US" sz="1800" u="sng" dirty="0" smtClean="0">
                <a:latin typeface="Times New Roman"/>
                <a:ea typeface="Times New Roman"/>
              </a:rPr>
              <a:t>Calibration</a:t>
            </a:r>
            <a:r>
              <a:rPr lang="en-US" sz="1800" dirty="0" smtClean="0">
                <a:latin typeface="Times New Roman"/>
                <a:ea typeface="Times New Roman"/>
              </a:rPr>
              <a:t>:  When </a:t>
            </a:r>
            <a:r>
              <a:rPr lang="en-US" sz="1800" dirty="0">
                <a:latin typeface="Times New Roman"/>
                <a:ea typeface="Times New Roman"/>
              </a:rPr>
              <a:t>securing the cylindrical one inch body of the instruments into position for calibration, avoid obstructing the sensors’ 180° field of view of the radiant heat source</a:t>
            </a:r>
            <a:r>
              <a:rPr lang="en-US" sz="1800" dirty="0" smtClean="0">
                <a:latin typeface="Times New Roman"/>
                <a:ea typeface="Times New Roman"/>
              </a:rPr>
              <a:t>.</a:t>
            </a:r>
            <a:endParaRPr lang="en-US" sz="1800" dirty="0">
              <a:latin typeface="Times New Roman"/>
              <a:ea typeface="Times New Roman"/>
            </a:endParaRPr>
          </a:p>
        </p:txBody>
      </p:sp>
    </p:spTree>
    <p:extLst>
      <p:ext uri="{BB962C8B-B14F-4D97-AF65-F5344CB8AC3E}">
        <p14:creationId xmlns:p14="http://schemas.microsoft.com/office/powerpoint/2010/main" val="4055942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23271" y="955543"/>
            <a:ext cx="857134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1800" u="sng" dirty="0" smtClean="0">
                <a:latin typeface="Times New Roman"/>
                <a:ea typeface="Times New Roman"/>
              </a:rPr>
              <a:t>Mounting </a:t>
            </a:r>
            <a:r>
              <a:rPr lang="en-US" sz="1800" u="sng" dirty="0">
                <a:latin typeface="Times New Roman"/>
                <a:ea typeface="Times New Roman"/>
              </a:rPr>
              <a:t>Fixture</a:t>
            </a:r>
            <a:r>
              <a:rPr lang="en-US" sz="1800" dirty="0">
                <a:latin typeface="Times New Roman"/>
                <a:ea typeface="Times New Roman"/>
              </a:rPr>
              <a:t>:  If more than one HFG mounting fixture is used they must be identical in construction.</a:t>
            </a:r>
            <a:endParaRPr lang="en-US" sz="1600" dirty="0">
              <a:latin typeface="Times New Roman"/>
              <a:ea typeface="Times New Roman"/>
            </a:endParaRPr>
          </a:p>
          <a:p>
            <a:pPr>
              <a:spcBef>
                <a:spcPts val="0"/>
              </a:spcBef>
              <a:spcAft>
                <a:spcPts val="0"/>
              </a:spcAft>
              <a:buNone/>
            </a:pPr>
            <a:endParaRPr lang="en-US" sz="1800" u="sng" dirty="0" smtClean="0">
              <a:latin typeface="Times New Roman"/>
              <a:ea typeface="Times New Roman"/>
            </a:endParaRPr>
          </a:p>
          <a:p>
            <a:pPr>
              <a:spcBef>
                <a:spcPts val="0"/>
              </a:spcBef>
              <a:spcAft>
                <a:spcPts val="0"/>
              </a:spcAft>
              <a:buNone/>
            </a:pPr>
            <a:r>
              <a:rPr lang="en-US" sz="1800" u="sng" dirty="0" smtClean="0">
                <a:latin typeface="Times New Roman"/>
                <a:ea typeface="Times New Roman"/>
              </a:rPr>
              <a:t>HFG </a:t>
            </a:r>
            <a:r>
              <a:rPr lang="en-US" sz="1800" u="sng" dirty="0">
                <a:latin typeface="Times New Roman"/>
                <a:ea typeface="Times New Roman"/>
              </a:rPr>
              <a:t>Position</a:t>
            </a:r>
            <a:r>
              <a:rPr lang="en-US" sz="1800" dirty="0">
                <a:latin typeface="Times New Roman"/>
                <a:ea typeface="Times New Roman"/>
              </a:rPr>
              <a:t>:  Mount a Standardized HFG and the unit to be calibrated in the vertical orientation. Each gauge must be located an equal distance or within 0.002 inches of each other with the sensor face parallel to the radiant heat source. Use extreme care when setting the distance from the radiant heat source by avoiding contact with sensor face.</a:t>
            </a:r>
          </a:p>
          <a:p>
            <a:pPr marL="0" marR="0">
              <a:spcBef>
                <a:spcPts val="0"/>
              </a:spcBef>
              <a:spcAft>
                <a:spcPts val="0"/>
              </a:spcAft>
              <a:buNone/>
            </a:pPr>
            <a:endParaRPr lang="en-US" sz="1800" u="sng" dirty="0" smtClean="0">
              <a:latin typeface="Times New Roman"/>
              <a:ea typeface="Times New Roman"/>
            </a:endParaRPr>
          </a:p>
          <a:p>
            <a:pPr marL="0" marR="0">
              <a:spcBef>
                <a:spcPts val="0"/>
              </a:spcBef>
              <a:spcAft>
                <a:spcPts val="0"/>
              </a:spcAft>
              <a:buNone/>
            </a:pPr>
            <a:r>
              <a:rPr lang="en-US" sz="1800" u="sng" dirty="0" smtClean="0">
                <a:latin typeface="Times New Roman"/>
                <a:ea typeface="Times New Roman"/>
              </a:rPr>
              <a:t>Cooling Water</a:t>
            </a:r>
            <a:r>
              <a:rPr lang="en-US" sz="1800" dirty="0" smtClean="0">
                <a:latin typeface="Times New Roman"/>
                <a:ea typeface="Times New Roman"/>
              </a:rPr>
              <a:t>:  Ensure </a:t>
            </a:r>
            <a:r>
              <a:rPr lang="en-US" sz="1800" dirty="0">
                <a:latin typeface="Times New Roman"/>
                <a:ea typeface="Times New Roman"/>
              </a:rPr>
              <a:t>there is proper water flow to each sensor before initiating the HFG exposure to radiant </a:t>
            </a:r>
            <a:r>
              <a:rPr lang="en-US" sz="1800" dirty="0" smtClean="0">
                <a:latin typeface="Times New Roman"/>
                <a:ea typeface="Times New Roman"/>
              </a:rPr>
              <a:t>heat.</a:t>
            </a:r>
            <a:endParaRPr lang="en-US" sz="1800" dirty="0">
              <a:latin typeface="Times New Roman"/>
              <a:ea typeface="Times New Roman"/>
            </a:endParaRPr>
          </a:p>
          <a:p>
            <a:pPr marL="0"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u="sng" dirty="0" smtClean="0">
                <a:latin typeface="Times New Roman"/>
                <a:ea typeface="Times New Roman"/>
              </a:rPr>
              <a:t>Condensation</a:t>
            </a:r>
            <a:r>
              <a:rPr lang="en-US" sz="1800" dirty="0" smtClean="0">
                <a:latin typeface="Times New Roman"/>
                <a:ea typeface="Times New Roman"/>
              </a:rPr>
              <a:t>:  Ensure </a:t>
            </a:r>
            <a:r>
              <a:rPr lang="en-US" sz="1800" dirty="0">
                <a:latin typeface="Times New Roman"/>
                <a:ea typeface="Times New Roman"/>
              </a:rPr>
              <a:t>that there is no condensation that occurs on either sensor face prior to, or during, the calibration procedure </a:t>
            </a:r>
            <a:r>
              <a:rPr lang="en-US" sz="1800" dirty="0" smtClean="0">
                <a:latin typeface="Times New Roman"/>
                <a:ea typeface="Times New Roman"/>
              </a:rPr>
              <a:t>.</a:t>
            </a:r>
            <a:endParaRPr lang="en-US" sz="1800" dirty="0">
              <a:latin typeface="Times New Roman"/>
              <a:ea typeface="Times New Roman"/>
            </a:endParaRPr>
          </a:p>
          <a:p>
            <a:pPr marL="0" marR="0">
              <a:spcBef>
                <a:spcPts val="0"/>
              </a:spcBef>
              <a:spcAft>
                <a:spcPts val="0"/>
              </a:spcAft>
              <a:buNone/>
            </a:pPr>
            <a:r>
              <a:rPr lang="en-US" sz="1800" dirty="0">
                <a:latin typeface="Times New Roman"/>
                <a:ea typeface="Times New Roman"/>
              </a:rPr>
              <a:t> </a:t>
            </a:r>
          </a:p>
          <a:p>
            <a:pPr marL="0" marR="0">
              <a:spcBef>
                <a:spcPts val="0"/>
              </a:spcBef>
              <a:spcAft>
                <a:spcPts val="0"/>
              </a:spcAft>
              <a:buNone/>
            </a:pPr>
            <a:r>
              <a:rPr lang="en-US" sz="1800" u="sng" dirty="0" smtClean="0">
                <a:latin typeface="Times New Roman"/>
                <a:ea typeface="Times New Roman"/>
              </a:rPr>
              <a:t>Electrical</a:t>
            </a:r>
            <a:r>
              <a:rPr lang="en-US" sz="1800" dirty="0" smtClean="0">
                <a:latin typeface="Times New Roman"/>
                <a:ea typeface="Times New Roman"/>
              </a:rPr>
              <a:t>:  Connect </a:t>
            </a:r>
            <a:r>
              <a:rPr lang="en-US" sz="1800" dirty="0">
                <a:latin typeface="Times New Roman"/>
                <a:ea typeface="Times New Roman"/>
              </a:rPr>
              <a:t>the signal wires of each HFG to the data acquisition system ensuring that each HFGs polarity is set correctly with an increase in heat flux corresponding to an increase in millivolt signal</a:t>
            </a:r>
            <a:r>
              <a:rPr lang="en-US" sz="1800" dirty="0" smtClean="0">
                <a:latin typeface="Times New Roman"/>
                <a:ea typeface="Times New Roman"/>
              </a:rPr>
              <a:t>.</a:t>
            </a:r>
            <a:endParaRPr lang="en-US" sz="2000" dirty="0">
              <a:effectLst/>
              <a:latin typeface="Times New Roman"/>
              <a:ea typeface="Times New Roman"/>
            </a:endParaRPr>
          </a:p>
        </p:txBody>
      </p:sp>
    </p:spTree>
    <p:extLst>
      <p:ext uri="{BB962C8B-B14F-4D97-AF65-F5344CB8AC3E}">
        <p14:creationId xmlns:p14="http://schemas.microsoft.com/office/powerpoint/2010/main" val="3845316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14036" y="996949"/>
            <a:ext cx="8552873"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dirty="0" smtClean="0">
                <a:latin typeface="Times New Roman"/>
                <a:ea typeface="Times New Roman"/>
              </a:rPr>
              <a:t>Calibration </a:t>
            </a:r>
            <a:r>
              <a:rPr lang="en-US" sz="2800" b="1" dirty="0">
                <a:latin typeface="Times New Roman"/>
                <a:ea typeface="Times New Roman"/>
              </a:rPr>
              <a:t>Procedure</a:t>
            </a:r>
            <a:endParaRPr lang="en-US" sz="2800" dirty="0">
              <a:latin typeface="Times New Roman"/>
              <a:ea typeface="Times New Roman"/>
            </a:endParaRPr>
          </a:p>
          <a:p>
            <a:pPr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STEP 1</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Measure the zero flux voltage and resistance of the HFGs.</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STEP 2</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Apply radiant heat to both sensors until the standardized HFG reading reaches 5 W/cm</a:t>
            </a:r>
            <a:r>
              <a:rPr lang="en-US" sz="2000" baseline="30000" dirty="0">
                <a:latin typeface="Times New Roman"/>
                <a:ea typeface="Times New Roman"/>
              </a:rPr>
              <a:t>2</a:t>
            </a:r>
            <a:r>
              <a:rPr lang="en-US" sz="2000" dirty="0">
                <a:latin typeface="Times New Roman"/>
                <a:ea typeface="Times New Roman"/>
              </a:rPr>
              <a:t>.</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STEP 3</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At 5 W/cm</a:t>
            </a:r>
            <a:r>
              <a:rPr lang="en-US" sz="2000" baseline="30000" dirty="0">
                <a:latin typeface="Times New Roman"/>
                <a:ea typeface="Times New Roman"/>
              </a:rPr>
              <a:t>2</a:t>
            </a:r>
            <a:r>
              <a:rPr lang="en-US" sz="2000" dirty="0">
                <a:latin typeface="Times New Roman"/>
                <a:ea typeface="Times New Roman"/>
              </a:rPr>
              <a:t> begin recording signal data continuously for both </a:t>
            </a:r>
            <a:r>
              <a:rPr lang="en-US" sz="2000" dirty="0" smtClean="0">
                <a:latin typeface="Times New Roman"/>
                <a:ea typeface="Times New Roman"/>
              </a:rPr>
              <a:t>HFGs.</a:t>
            </a:r>
            <a:endParaRPr lang="en-US" sz="2000" dirty="0">
              <a:latin typeface="Times New Roman"/>
              <a:ea typeface="Times New Roman"/>
            </a:endParaRPr>
          </a:p>
          <a:p>
            <a:pPr marL="0" marR="0">
              <a:spcBef>
                <a:spcPts val="0"/>
              </a:spcBef>
              <a:spcAft>
                <a:spcPts val="0"/>
              </a:spcAft>
              <a:buNone/>
            </a:pPr>
            <a:r>
              <a:rPr lang="en-US" sz="1400" dirty="0">
                <a:latin typeface="Times New Roman"/>
                <a:ea typeface="Times New Roman"/>
              </a:rPr>
              <a:t> </a:t>
            </a:r>
          </a:p>
        </p:txBody>
      </p:sp>
    </p:spTree>
    <p:extLst>
      <p:ext uri="{BB962C8B-B14F-4D97-AF65-F5344CB8AC3E}">
        <p14:creationId xmlns:p14="http://schemas.microsoft.com/office/powerpoint/2010/main" val="1335500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09058" y="996949"/>
            <a:ext cx="8552872"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spcBef>
                <a:spcPts val="0"/>
              </a:spcBef>
              <a:spcAft>
                <a:spcPts val="0"/>
              </a:spcAft>
              <a:buNone/>
            </a:pPr>
            <a:r>
              <a:rPr lang="en-US" sz="2800" b="1" dirty="0">
                <a:latin typeface="Times New Roman"/>
                <a:ea typeface="Times New Roman"/>
              </a:rPr>
              <a:t>Calibration </a:t>
            </a:r>
            <a:r>
              <a:rPr lang="en-US" sz="2800" b="1" dirty="0" smtClean="0">
                <a:latin typeface="Times New Roman"/>
                <a:ea typeface="Times New Roman"/>
              </a:rPr>
              <a:t>Procedure (Continued)</a:t>
            </a:r>
          </a:p>
          <a:p>
            <a:pPr>
              <a:spcBef>
                <a:spcPts val="0"/>
              </a:spcBef>
              <a:spcAft>
                <a:spcPts val="0"/>
              </a:spcAft>
              <a:buNone/>
            </a:pPr>
            <a:endParaRPr lang="en-US" sz="2000" dirty="0">
              <a:latin typeface="Times New Roman"/>
              <a:ea typeface="Times New Roman"/>
            </a:endParaRPr>
          </a:p>
          <a:p>
            <a:pPr marL="0" marR="0">
              <a:spcBef>
                <a:spcPts val="0"/>
              </a:spcBef>
              <a:spcAft>
                <a:spcPts val="0"/>
              </a:spcAft>
              <a:buNone/>
            </a:pPr>
            <a:r>
              <a:rPr lang="en-US" sz="2000" dirty="0" smtClean="0">
                <a:latin typeface="Times New Roman"/>
                <a:ea typeface="Times New Roman"/>
              </a:rPr>
              <a:t>STEP </a:t>
            </a:r>
            <a:r>
              <a:rPr lang="en-US" sz="2000" dirty="0">
                <a:latin typeface="Times New Roman"/>
                <a:ea typeface="Times New Roman"/>
              </a:rPr>
              <a:t>4</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Decrease the radiant heat to less than 1 W/cm</a:t>
            </a:r>
            <a:r>
              <a:rPr lang="en-US" sz="2000" baseline="30000" dirty="0">
                <a:latin typeface="Times New Roman"/>
                <a:ea typeface="Times New Roman"/>
              </a:rPr>
              <a:t>2</a:t>
            </a:r>
            <a:r>
              <a:rPr lang="en-US" sz="2000" dirty="0">
                <a:latin typeface="Times New Roman"/>
                <a:ea typeface="Times New Roman"/>
              </a:rPr>
              <a:t> recording signal data as the radiant source cools. A cool down rate from 5 W/cm</a:t>
            </a:r>
            <a:r>
              <a:rPr lang="en-US" sz="2000" baseline="30000" dirty="0">
                <a:latin typeface="Times New Roman"/>
                <a:ea typeface="Times New Roman"/>
              </a:rPr>
              <a:t>2</a:t>
            </a:r>
            <a:r>
              <a:rPr lang="en-US" sz="2000" dirty="0">
                <a:latin typeface="Times New Roman"/>
                <a:ea typeface="Times New Roman"/>
              </a:rPr>
              <a:t> to 1 W/cm</a:t>
            </a:r>
            <a:r>
              <a:rPr lang="en-US" sz="2000" baseline="30000" dirty="0">
                <a:latin typeface="Times New Roman"/>
                <a:ea typeface="Times New Roman"/>
              </a:rPr>
              <a:t>2</a:t>
            </a:r>
            <a:r>
              <a:rPr lang="en-US" sz="2000" dirty="0">
                <a:latin typeface="Times New Roman"/>
                <a:ea typeface="Times New Roman"/>
              </a:rPr>
              <a:t> shall occur over a minimum time period of ninety seconds to aid in a uniform cooling of the radiant source.</a:t>
            </a:r>
          </a:p>
          <a:p>
            <a:pPr marL="0" marR="0">
              <a:spcBef>
                <a:spcPts val="0"/>
              </a:spcBef>
              <a:spcAft>
                <a:spcPts val="0"/>
              </a:spcAft>
              <a:buNone/>
            </a:pPr>
            <a:r>
              <a:rPr lang="en-US" sz="2000" dirty="0">
                <a:latin typeface="Times New Roman"/>
                <a:ea typeface="Times New Roman"/>
              </a:rPr>
              <a:t> </a:t>
            </a:r>
          </a:p>
          <a:p>
            <a:pPr marL="0" marR="0">
              <a:spcBef>
                <a:spcPts val="0"/>
              </a:spcBef>
              <a:spcAft>
                <a:spcPts val="0"/>
              </a:spcAft>
              <a:buNone/>
            </a:pPr>
            <a:r>
              <a:rPr lang="en-US" sz="2000" dirty="0">
                <a:latin typeface="Times New Roman"/>
                <a:ea typeface="Times New Roman"/>
              </a:rPr>
              <a:t>STEP 5</a:t>
            </a:r>
          </a:p>
          <a:p>
            <a:pPr marL="0" marR="0">
              <a:spcBef>
                <a:spcPts val="0"/>
              </a:spcBef>
              <a:spcAft>
                <a:spcPts val="0"/>
              </a:spcAft>
              <a:buNone/>
            </a:pPr>
            <a:r>
              <a:rPr lang="en-US" sz="2000" dirty="0">
                <a:latin typeface="Times New Roman"/>
                <a:ea typeface="Times New Roman"/>
              </a:rPr>
              <a:t> </a:t>
            </a:r>
          </a:p>
          <a:p>
            <a:pPr>
              <a:buNone/>
            </a:pPr>
            <a:r>
              <a:rPr lang="en-US" sz="2000" dirty="0">
                <a:latin typeface="Times New Roman"/>
                <a:ea typeface="Times New Roman"/>
              </a:rPr>
              <a:t>Repeat STEP 1 verifying the HFGs return to previous conditions and document results</a:t>
            </a:r>
            <a:endParaRPr lang="en-US" sz="2000" dirty="0">
              <a:effectLst/>
              <a:latin typeface="Times New Roman"/>
              <a:ea typeface="Times New Roman"/>
            </a:endParaRPr>
          </a:p>
        </p:txBody>
      </p:sp>
    </p:spTree>
    <p:extLst>
      <p:ext uri="{BB962C8B-B14F-4D97-AF65-F5344CB8AC3E}">
        <p14:creationId xmlns:p14="http://schemas.microsoft.com/office/powerpoint/2010/main" val="2025983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50982" y="867640"/>
            <a:ext cx="8534399"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tabLst>
                <a:tab pos="571500" algn="l"/>
              </a:tabLst>
            </a:pPr>
            <a:r>
              <a:rPr lang="en-US" sz="3200" b="1" dirty="0" smtClean="0">
                <a:latin typeface="Times New Roman"/>
                <a:ea typeface="Times New Roman"/>
              </a:rPr>
              <a:t>Requirements/Analysis</a:t>
            </a:r>
            <a:endParaRPr lang="en-US" sz="3200" dirty="0">
              <a:latin typeface="Times New Roman"/>
              <a:ea typeface="Times New Roman"/>
            </a:endParaRPr>
          </a:p>
          <a:p>
            <a:pPr marR="0">
              <a:spcBef>
                <a:spcPts val="0"/>
              </a:spcBef>
              <a:spcAft>
                <a:spcPts val="0"/>
              </a:spcAft>
              <a:buNone/>
            </a:pPr>
            <a:r>
              <a:rPr lang="en-US" cap="all" dirty="0">
                <a:latin typeface="Times New Roman"/>
                <a:ea typeface="Times New Roman"/>
              </a:rPr>
              <a:t> </a:t>
            </a:r>
            <a:endParaRPr lang="en-US" dirty="0">
              <a:latin typeface="Times New Roman"/>
              <a:ea typeface="Times New Roman"/>
            </a:endParaRPr>
          </a:p>
          <a:p>
            <a:pPr marL="0" marR="0">
              <a:spcBef>
                <a:spcPts val="0"/>
              </a:spcBef>
              <a:spcAft>
                <a:spcPts val="0"/>
              </a:spcAft>
              <a:buNone/>
            </a:pPr>
            <a:r>
              <a:rPr lang="en-US" cap="all" dirty="0" smtClean="0">
                <a:latin typeface="Times New Roman"/>
                <a:ea typeface="Times New Roman"/>
              </a:rPr>
              <a:t>Repeatability</a:t>
            </a:r>
            <a:endParaRPr lang="en-US" dirty="0">
              <a:latin typeface="Times New Roman"/>
              <a:ea typeface="Times New Roman"/>
            </a:endParaRPr>
          </a:p>
          <a:p>
            <a:pPr marL="0" marR="0">
              <a:spcBef>
                <a:spcPts val="0"/>
              </a:spcBef>
              <a:spcAft>
                <a:spcPts val="0"/>
              </a:spcAft>
              <a:buNone/>
            </a:pPr>
            <a:r>
              <a:rPr lang="en-US" dirty="0">
                <a:latin typeface="Times New Roman"/>
                <a:ea typeface="Times New Roman"/>
              </a:rPr>
              <a:t> </a:t>
            </a:r>
          </a:p>
          <a:p>
            <a:pPr marL="0" marR="0">
              <a:spcBef>
                <a:spcPts val="0"/>
              </a:spcBef>
              <a:spcAft>
                <a:spcPts val="0"/>
              </a:spcAft>
              <a:buNone/>
            </a:pPr>
            <a:r>
              <a:rPr lang="en-US" dirty="0">
                <a:latin typeface="Times New Roman"/>
                <a:ea typeface="Times New Roman"/>
              </a:rPr>
              <a:t>It must be shown that if the locations of the two HFGs remain the same and the calibration is repeated, the difference in the successive calibration factor must be less than 2.0%. </a:t>
            </a:r>
          </a:p>
          <a:p>
            <a:pPr marL="0" marR="0">
              <a:spcBef>
                <a:spcPts val="0"/>
              </a:spcBef>
              <a:spcAft>
                <a:spcPts val="0"/>
              </a:spcAft>
              <a:buNone/>
            </a:pPr>
            <a:r>
              <a:rPr lang="en-US" cap="all" dirty="0">
                <a:latin typeface="Times New Roman"/>
                <a:ea typeface="Times New Roman"/>
              </a:rPr>
              <a:t> </a:t>
            </a:r>
            <a:endParaRPr lang="en-US" dirty="0">
              <a:latin typeface="Times New Roman"/>
              <a:ea typeface="Times New Roman"/>
            </a:endParaRPr>
          </a:p>
          <a:p>
            <a:pPr marL="0" marR="0">
              <a:spcBef>
                <a:spcPts val="0"/>
              </a:spcBef>
              <a:spcAft>
                <a:spcPts val="0"/>
              </a:spcAft>
              <a:buNone/>
            </a:pPr>
            <a:r>
              <a:rPr lang="en-US" cap="all" dirty="0" smtClean="0">
                <a:latin typeface="Times New Roman"/>
                <a:ea typeface="Times New Roman"/>
              </a:rPr>
              <a:t>Reproducibility</a:t>
            </a:r>
            <a:endParaRPr lang="en-US" dirty="0">
              <a:latin typeface="Times New Roman"/>
              <a:ea typeface="Times New Roman"/>
            </a:endParaRPr>
          </a:p>
          <a:p>
            <a:pPr marL="0" marR="0">
              <a:spcBef>
                <a:spcPts val="0"/>
              </a:spcBef>
              <a:spcAft>
                <a:spcPts val="0"/>
              </a:spcAft>
              <a:buNone/>
            </a:pPr>
            <a:r>
              <a:rPr lang="en-US" dirty="0">
                <a:latin typeface="Times New Roman"/>
                <a:ea typeface="Times New Roman"/>
              </a:rPr>
              <a:t> </a:t>
            </a:r>
          </a:p>
          <a:p>
            <a:pPr marL="0" marR="0">
              <a:spcBef>
                <a:spcPts val="0"/>
              </a:spcBef>
              <a:spcAft>
                <a:spcPts val="0"/>
              </a:spcAft>
              <a:buNone/>
            </a:pPr>
            <a:r>
              <a:rPr lang="en-US" dirty="0">
                <a:latin typeface="Times New Roman"/>
                <a:ea typeface="Times New Roman"/>
              </a:rPr>
              <a:t>It must be shown that if the locations of the two HFGs are interchanged and the calibration is repeated, the difference in the successive calibration factor must be less than 2.0%. </a:t>
            </a:r>
            <a:endParaRPr lang="en-US" dirty="0">
              <a:effectLst/>
              <a:latin typeface="Times New Roman"/>
              <a:ea typeface="Times New Roman"/>
            </a:endParaRPr>
          </a:p>
        </p:txBody>
      </p:sp>
    </p:spTree>
    <p:extLst>
      <p:ext uri="{BB962C8B-B14F-4D97-AF65-F5344CB8AC3E}">
        <p14:creationId xmlns:p14="http://schemas.microsoft.com/office/powerpoint/2010/main" val="290519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60218" y="1131374"/>
            <a:ext cx="8589818" cy="358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lgn="ctr">
              <a:spcBef>
                <a:spcPts val="0"/>
              </a:spcBef>
              <a:spcAft>
                <a:spcPts val="0"/>
              </a:spcAft>
              <a:buNone/>
              <a:tabLst>
                <a:tab pos="571500" algn="l"/>
                <a:tab pos="800100" algn="l"/>
                <a:tab pos="1028700" algn="l"/>
              </a:tabLst>
            </a:pPr>
            <a:r>
              <a:rPr lang="en-US" sz="3200" b="1" dirty="0" smtClean="0">
                <a:latin typeface="Times New Roman" panose="02020603050405020304" pitchFamily="18" charset="0"/>
                <a:ea typeface="Times New Roman"/>
                <a:cs typeface="Times New Roman" panose="02020603050405020304" pitchFamily="18" charset="0"/>
              </a:rPr>
              <a:t>Required </a:t>
            </a:r>
            <a:r>
              <a:rPr lang="en-US" sz="3200" b="1" dirty="0">
                <a:latin typeface="Times New Roman" panose="02020603050405020304" pitchFamily="18" charset="0"/>
                <a:ea typeface="Times New Roman"/>
                <a:cs typeface="Times New Roman" panose="02020603050405020304" pitchFamily="18" charset="0"/>
              </a:rPr>
              <a:t>Reporting Parameters</a:t>
            </a:r>
            <a:endParaRPr lang="en-US" sz="3200" dirty="0">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buNone/>
            </a:pPr>
            <a:r>
              <a:rPr lang="en-US" dirty="0">
                <a:latin typeface="Times New Roman" panose="02020603050405020304" pitchFamily="18" charset="0"/>
                <a:ea typeface="Times New Roman"/>
                <a:cs typeface="Times New Roman" panose="02020603050405020304" pitchFamily="18" charset="0"/>
              </a:rPr>
              <a:t> </a:t>
            </a:r>
            <a:endParaRPr lang="en-US" dirty="0" smtClean="0">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buNone/>
            </a:pPr>
            <a:r>
              <a:rPr lang="en-US" sz="2800" b="1" u="sng" dirty="0" smtClean="0">
                <a:latin typeface="Times New Roman" panose="02020603050405020304" pitchFamily="18" charset="0"/>
                <a:ea typeface="Times New Roman"/>
                <a:cs typeface="Times New Roman" panose="02020603050405020304" pitchFamily="18" charset="0"/>
              </a:rPr>
              <a:t>General:</a:t>
            </a:r>
            <a:endParaRPr lang="en-US" sz="2800" b="1" u="sng" dirty="0">
              <a:latin typeface="Times New Roman" panose="02020603050405020304" pitchFamily="18" charset="0"/>
              <a:ea typeface="Times New Roman"/>
              <a:cs typeface="Times New Roman" panose="02020603050405020304" pitchFamily="18" charset="0"/>
            </a:endParaRPr>
          </a:p>
          <a:p>
            <a:pPr marL="342900" indent="-342900">
              <a:spcBef>
                <a:spcPts val="1440"/>
              </a:spcBef>
              <a:spcAft>
                <a:spcPts val="0"/>
              </a:spcAft>
            </a:pPr>
            <a:r>
              <a:rPr lang="en-US" dirty="0" smtClean="0">
                <a:latin typeface="Times New Roman" panose="02020603050405020304" pitchFamily="18" charset="0"/>
                <a:ea typeface="Times New Roman"/>
                <a:cs typeface="Times New Roman" panose="02020603050405020304" pitchFamily="18" charset="0"/>
              </a:rPr>
              <a:t>Facility Conducting Calibration</a:t>
            </a:r>
            <a:endParaRPr lang="en-US" dirty="0">
              <a:latin typeface="Times New Roman" panose="02020603050405020304" pitchFamily="18" charset="0"/>
              <a:ea typeface="Times New Roman"/>
              <a:cs typeface="Times New Roman" panose="02020603050405020304" pitchFamily="18" charset="0"/>
            </a:endParaRPr>
          </a:p>
          <a:p>
            <a:pPr marL="342900" indent="-342900">
              <a:spcBef>
                <a:spcPts val="1440"/>
              </a:spcBef>
              <a:spcAft>
                <a:spcPts val="0"/>
              </a:spcAft>
            </a:pPr>
            <a:r>
              <a:rPr lang="en-US" dirty="0" smtClean="0">
                <a:latin typeface="Times New Roman" panose="02020603050405020304" pitchFamily="18" charset="0"/>
                <a:ea typeface="Times New Roman"/>
                <a:cs typeface="Times New Roman" panose="02020603050405020304" pitchFamily="18" charset="0"/>
              </a:rPr>
              <a:t>Customer </a:t>
            </a:r>
            <a:r>
              <a:rPr lang="en-US" dirty="0">
                <a:latin typeface="Times New Roman" panose="02020603050405020304" pitchFamily="18" charset="0"/>
                <a:ea typeface="Times New Roman"/>
                <a:cs typeface="Times New Roman" panose="02020603050405020304" pitchFamily="18" charset="0"/>
              </a:rPr>
              <a:t>(Lab performing </a:t>
            </a:r>
            <a:r>
              <a:rPr lang="en-US" dirty="0" smtClean="0">
                <a:latin typeface="Times New Roman" panose="02020603050405020304" pitchFamily="18" charset="0"/>
                <a:ea typeface="Times New Roman"/>
                <a:cs typeface="Times New Roman" panose="02020603050405020304" pitchFamily="18" charset="0"/>
              </a:rPr>
              <a:t>Future Tests With The </a:t>
            </a:r>
            <a:r>
              <a:rPr lang="en-US" dirty="0">
                <a:latin typeface="Times New Roman" panose="02020603050405020304" pitchFamily="18" charset="0"/>
                <a:ea typeface="Times New Roman"/>
                <a:cs typeface="Times New Roman" panose="02020603050405020304" pitchFamily="18" charset="0"/>
              </a:rPr>
              <a:t>Working HFG)</a:t>
            </a:r>
          </a:p>
          <a:p>
            <a:pPr marL="342900" indent="-342900">
              <a:spcBef>
                <a:spcPts val="1440"/>
              </a:spcBef>
              <a:spcAft>
                <a:spcPts val="0"/>
              </a:spcAft>
            </a:pPr>
            <a:r>
              <a:rPr lang="en-US" dirty="0" smtClean="0">
                <a:latin typeface="Times New Roman" panose="02020603050405020304" pitchFamily="18" charset="0"/>
                <a:ea typeface="Times New Roman"/>
                <a:cs typeface="Times New Roman" panose="02020603050405020304" pitchFamily="18" charset="0"/>
              </a:rPr>
              <a:t>Calibration Date</a:t>
            </a:r>
          </a:p>
          <a:p>
            <a:pPr marL="342900" indent="-342900">
              <a:spcBef>
                <a:spcPts val="1440"/>
              </a:spcBef>
              <a:spcAft>
                <a:spcPts val="0"/>
              </a:spcAft>
            </a:pPr>
            <a:r>
              <a:rPr lang="en-US" dirty="0" smtClean="0">
                <a:latin typeface="Times New Roman" panose="02020603050405020304" pitchFamily="18" charset="0"/>
                <a:ea typeface="Times New Roman"/>
                <a:cs typeface="Times New Roman" panose="02020603050405020304" pitchFamily="18" charset="0"/>
              </a:rPr>
              <a:t>Calibration Expiration Date</a:t>
            </a:r>
          </a:p>
        </p:txBody>
      </p:sp>
    </p:spTree>
    <p:extLst>
      <p:ext uri="{BB962C8B-B14F-4D97-AF65-F5344CB8AC3E}">
        <p14:creationId xmlns:p14="http://schemas.microsoft.com/office/powerpoint/2010/main" val="1206210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78691" y="743446"/>
            <a:ext cx="8571345"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u="sng" dirty="0" smtClean="0">
                <a:latin typeface="Times New Roman" panose="02020603050405020304" pitchFamily="18" charset="0"/>
                <a:ea typeface="Times New Roman"/>
                <a:cs typeface="Times New Roman" panose="02020603050405020304" pitchFamily="18" charset="0"/>
              </a:rPr>
              <a:t>General (</a:t>
            </a:r>
            <a:r>
              <a:rPr lang="en-US" sz="2800" b="1" u="sng" smtClean="0">
                <a:latin typeface="Times New Roman" panose="02020603050405020304" pitchFamily="18" charset="0"/>
                <a:ea typeface="Times New Roman"/>
                <a:cs typeface="Times New Roman" panose="02020603050405020304" pitchFamily="18" charset="0"/>
              </a:rPr>
              <a:t>Continued):</a:t>
            </a:r>
            <a:endParaRPr lang="en-US" sz="2800" b="1" u="sng" dirty="0" smtClean="0">
              <a:latin typeface="Times New Roman" panose="02020603050405020304" pitchFamily="18" charset="0"/>
              <a:ea typeface="Times New Roman"/>
              <a:cs typeface="Times New Roman" panose="02020603050405020304" pitchFamily="18" charset="0"/>
            </a:endParaRPr>
          </a:p>
          <a:p>
            <a:pPr marL="342900" indent="-342900" eaLnBrk="1" hangingPunct="1"/>
            <a:r>
              <a:rPr lang="en-US" dirty="0">
                <a:solidFill>
                  <a:srgbClr val="000000"/>
                </a:solidFill>
                <a:latin typeface="Times New Roman" panose="02020603050405020304" pitchFamily="18" charset="0"/>
                <a:cs typeface="Times New Roman" panose="02020603050405020304" pitchFamily="18" charset="0"/>
              </a:rPr>
              <a:t>HFG cooling water</a:t>
            </a:r>
          </a:p>
          <a:p>
            <a:pPr marL="1085850" lvl="1" indent="-342900" eaLnBrk="1" hangingPunct="1">
              <a:buFont typeface="Courier New" panose="02070309020205020404" pitchFamily="49" charset="0"/>
              <a:buChar char="o"/>
            </a:pPr>
            <a:r>
              <a:rPr lang="en-US" dirty="0">
                <a:solidFill>
                  <a:srgbClr val="000000"/>
                </a:solidFill>
                <a:latin typeface="Times New Roman" panose="02020603050405020304" pitchFamily="18" charset="0"/>
                <a:cs typeface="Times New Roman" panose="02020603050405020304" pitchFamily="18" charset="0"/>
              </a:rPr>
              <a:t>Temperature</a:t>
            </a:r>
          </a:p>
          <a:p>
            <a:pPr marL="1085850" lvl="1" indent="-342900" eaLnBrk="1" hangingPunct="1">
              <a:buFont typeface="Courier New" panose="02070309020205020404" pitchFamily="49" charset="0"/>
              <a:buChar char="o"/>
            </a:pPr>
            <a:r>
              <a:rPr lang="en-US" dirty="0">
                <a:solidFill>
                  <a:srgbClr val="000000"/>
                </a:solidFill>
                <a:latin typeface="Times New Roman" panose="02020603050405020304" pitchFamily="18" charset="0"/>
                <a:cs typeface="Times New Roman" panose="02020603050405020304" pitchFamily="18" charset="0"/>
              </a:rPr>
              <a:t>Pressure</a:t>
            </a:r>
          </a:p>
          <a:p>
            <a:pPr marL="1085850" lvl="1" indent="-342900" eaLnBrk="1" hangingPunct="1">
              <a:buFont typeface="Courier New" panose="02070309020205020404" pitchFamily="49" charset="0"/>
              <a:buChar char="o"/>
            </a:pPr>
            <a:r>
              <a:rPr lang="en-US" dirty="0">
                <a:solidFill>
                  <a:srgbClr val="000000"/>
                </a:solidFill>
                <a:latin typeface="Times New Roman" panose="02020603050405020304" pitchFamily="18" charset="0"/>
                <a:cs typeface="Times New Roman" panose="02020603050405020304" pitchFamily="18" charset="0"/>
              </a:rPr>
              <a:t>Flow rate</a:t>
            </a:r>
          </a:p>
          <a:p>
            <a:pPr marL="342900" indent="-342900" eaLnBrk="1" hangingPunct="1"/>
            <a:r>
              <a:rPr lang="en-US" dirty="0">
                <a:solidFill>
                  <a:srgbClr val="000000"/>
                </a:solidFill>
                <a:latin typeface="Times New Roman" panose="02020603050405020304" pitchFamily="18" charset="0"/>
                <a:cs typeface="Times New Roman" panose="02020603050405020304" pitchFamily="18" charset="0"/>
              </a:rPr>
              <a:t> XY </a:t>
            </a:r>
            <a:r>
              <a:rPr lang="en-US" dirty="0" smtClean="0">
                <a:solidFill>
                  <a:srgbClr val="000000"/>
                </a:solidFill>
                <a:latin typeface="Times New Roman" panose="02020603050405020304" pitchFamily="18" charset="0"/>
                <a:cs typeface="Times New Roman" panose="02020603050405020304" pitchFamily="18" charset="0"/>
              </a:rPr>
              <a:t>Plot </a:t>
            </a:r>
            <a:r>
              <a:rPr lang="en-US" dirty="0">
                <a:solidFill>
                  <a:srgbClr val="000000"/>
                </a:solidFill>
                <a:latin typeface="Times New Roman" panose="02020603050405020304" pitchFamily="18" charset="0"/>
                <a:cs typeface="Times New Roman" panose="02020603050405020304" pitchFamily="18" charset="0"/>
              </a:rPr>
              <a:t>or </a:t>
            </a:r>
            <a:r>
              <a:rPr lang="en-US" dirty="0" smtClean="0">
                <a:solidFill>
                  <a:srgbClr val="000000"/>
                </a:solidFill>
                <a:latin typeface="Times New Roman" panose="02020603050405020304" pitchFamily="18" charset="0"/>
                <a:cs typeface="Times New Roman" panose="02020603050405020304" pitchFamily="18" charset="0"/>
              </a:rPr>
              <a:t>Raw Data Table</a:t>
            </a:r>
            <a:endParaRPr lang="en-US" dirty="0">
              <a:solidFill>
                <a:srgbClr val="000000"/>
              </a:solidFill>
              <a:latin typeface="Times New Roman" panose="02020603050405020304" pitchFamily="18" charset="0"/>
              <a:cs typeface="Times New Roman" panose="02020603050405020304" pitchFamily="18" charset="0"/>
            </a:endParaRPr>
          </a:p>
          <a:p>
            <a:pPr marL="342900" indent="-342900" eaLnBrk="1" hangingPunct="1"/>
            <a:r>
              <a:rPr lang="en-US" dirty="0">
                <a:solidFill>
                  <a:srgbClr val="000000"/>
                </a:solidFill>
                <a:latin typeface="Times New Roman" panose="02020603050405020304" pitchFamily="18" charset="0"/>
                <a:cs typeface="Times New Roman" panose="02020603050405020304" pitchFamily="18" charset="0"/>
              </a:rPr>
              <a:t>Linearity of HFG mV </a:t>
            </a:r>
            <a:r>
              <a:rPr lang="en-US" dirty="0" smtClean="0">
                <a:solidFill>
                  <a:srgbClr val="000000"/>
                </a:solidFill>
                <a:latin typeface="Times New Roman" panose="02020603050405020304" pitchFamily="18" charset="0"/>
                <a:cs typeface="Times New Roman" panose="02020603050405020304" pitchFamily="18" charset="0"/>
              </a:rPr>
              <a:t>Signals During Calibration (Confidence Level</a:t>
            </a:r>
            <a:r>
              <a:rPr lang="en-US" dirty="0">
                <a:solidFill>
                  <a:srgbClr val="000000"/>
                </a:solidFill>
                <a:latin typeface="Times New Roman" panose="02020603050405020304" pitchFamily="18" charset="0"/>
                <a:cs typeface="Times New Roman" panose="02020603050405020304" pitchFamily="18" charset="0"/>
              </a:rPr>
              <a:t>)</a:t>
            </a:r>
          </a:p>
          <a:p>
            <a:pPr marL="342900" indent="-342900" eaLnBrk="1" hangingPunct="1"/>
            <a:r>
              <a:rPr lang="en-US" dirty="0">
                <a:solidFill>
                  <a:srgbClr val="000000"/>
                </a:solidFill>
                <a:latin typeface="Times New Roman" panose="02020603050405020304" pitchFamily="18" charset="0"/>
                <a:cs typeface="Times New Roman" panose="02020603050405020304" pitchFamily="18" charset="0"/>
              </a:rPr>
              <a:t>Calibration </a:t>
            </a:r>
            <a:r>
              <a:rPr lang="en-US" dirty="0" smtClean="0">
                <a:solidFill>
                  <a:srgbClr val="000000"/>
                </a:solidFill>
                <a:latin typeface="Times New Roman" panose="02020603050405020304" pitchFamily="18" charset="0"/>
                <a:cs typeface="Times New Roman" panose="02020603050405020304" pitchFamily="18" charset="0"/>
              </a:rPr>
              <a:t>Traceability</a:t>
            </a:r>
            <a:endParaRPr lang="en-US" dirty="0">
              <a:solidFill>
                <a:srgbClr val="000000"/>
              </a:solidFill>
              <a:latin typeface="Times New Roman" panose="02020603050405020304" pitchFamily="18" charset="0"/>
              <a:cs typeface="Times New Roman" panose="02020603050405020304" pitchFamily="18" charset="0"/>
            </a:endParaRPr>
          </a:p>
          <a:p>
            <a:pPr marL="342900" indent="-342900" eaLnBrk="1" hangingPunct="1"/>
            <a:r>
              <a:rPr lang="en-US" dirty="0">
                <a:solidFill>
                  <a:srgbClr val="000000"/>
                </a:solidFill>
                <a:latin typeface="Times New Roman" panose="02020603050405020304" pitchFamily="18" charset="0"/>
                <a:cs typeface="Times New Roman" panose="02020603050405020304" pitchFamily="18" charset="0"/>
              </a:rPr>
              <a:t>Calibration </a:t>
            </a:r>
            <a:r>
              <a:rPr lang="en-US" dirty="0" smtClean="0">
                <a:solidFill>
                  <a:srgbClr val="000000"/>
                </a:solidFill>
                <a:latin typeface="Times New Roman" panose="02020603050405020304" pitchFamily="18" charset="0"/>
                <a:cs typeface="Times New Roman" panose="02020603050405020304" pitchFamily="18" charset="0"/>
              </a:rPr>
              <a:t>Certificates </a:t>
            </a:r>
            <a:r>
              <a:rPr lang="en-US" dirty="0">
                <a:solidFill>
                  <a:srgbClr val="000000"/>
                </a:solidFill>
                <a:latin typeface="Times New Roman" panose="02020603050405020304" pitchFamily="18" charset="0"/>
                <a:cs typeface="Times New Roman" panose="02020603050405020304" pitchFamily="18" charset="0"/>
              </a:rPr>
              <a:t>of </a:t>
            </a:r>
            <a:r>
              <a:rPr lang="en-US" dirty="0" smtClean="0">
                <a:solidFill>
                  <a:srgbClr val="000000"/>
                </a:solidFill>
                <a:latin typeface="Times New Roman" panose="02020603050405020304" pitchFamily="18" charset="0"/>
                <a:cs typeface="Times New Roman" panose="02020603050405020304" pitchFamily="18" charset="0"/>
              </a:rPr>
              <a:t>Devices Used</a:t>
            </a:r>
            <a:endParaRPr 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4098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350982" y="1117600"/>
            <a:ext cx="8219931" cy="2569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50982" y="985978"/>
            <a:ext cx="8348513"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lvl="0" eaLnBrk="1" hangingPunct="1">
              <a:spcBef>
                <a:spcPts val="840"/>
              </a:spcBef>
              <a:spcAft>
                <a:spcPts val="0"/>
              </a:spcAft>
              <a:buNone/>
            </a:pPr>
            <a:r>
              <a:rPr lang="en-US" sz="2800" b="1" u="sng" dirty="0">
                <a:solidFill>
                  <a:srgbClr val="000000"/>
                </a:solidFill>
                <a:latin typeface="Times New Roman" panose="02020603050405020304" pitchFamily="18" charset="0"/>
                <a:cs typeface="Times New Roman" panose="02020603050405020304" pitchFamily="18" charset="0"/>
              </a:rPr>
              <a:t>Working HFG </a:t>
            </a:r>
            <a:r>
              <a:rPr lang="en-US" sz="2800" b="1" u="sng" dirty="0" smtClean="0">
                <a:solidFill>
                  <a:srgbClr val="000000"/>
                </a:solidFill>
                <a:latin typeface="Times New Roman" panose="02020603050405020304" pitchFamily="18" charset="0"/>
                <a:cs typeface="Times New Roman" panose="02020603050405020304" pitchFamily="18" charset="0"/>
              </a:rPr>
              <a:t>Information:</a:t>
            </a:r>
          </a:p>
          <a:p>
            <a:pPr marL="342900" indent="-342900" eaLnBrk="1" hangingPunct="1">
              <a:spcBef>
                <a:spcPts val="1440"/>
              </a:spcBef>
              <a:spcAft>
                <a:spcPts val="0"/>
              </a:spcAft>
            </a:pPr>
            <a:r>
              <a:rPr lang="en-US" dirty="0" smtClean="0">
                <a:solidFill>
                  <a:srgbClr val="000000"/>
                </a:solidFill>
                <a:latin typeface="Times New Roman" panose="02020603050405020304" pitchFamily="18" charset="0"/>
                <a:cs typeface="Times New Roman" panose="02020603050405020304" pitchFamily="18" charset="0"/>
              </a:rPr>
              <a:t>Manufacturer</a:t>
            </a:r>
          </a:p>
          <a:p>
            <a:pPr marL="342900" indent="-342900" eaLnBrk="1" hangingPunct="1">
              <a:spcBef>
                <a:spcPts val="1440"/>
              </a:spcBef>
              <a:spcAft>
                <a:spcPts val="0"/>
              </a:spcAft>
            </a:pPr>
            <a:r>
              <a:rPr lang="en-US" dirty="0" smtClean="0">
                <a:solidFill>
                  <a:srgbClr val="000000"/>
                </a:solidFill>
                <a:latin typeface="Times New Roman" panose="02020603050405020304" pitchFamily="18" charset="0"/>
                <a:cs typeface="Times New Roman" panose="02020603050405020304" pitchFamily="18" charset="0"/>
              </a:rPr>
              <a:t>Part number / Serial number</a:t>
            </a:r>
          </a:p>
          <a:p>
            <a:pPr marL="342900" indent="-342900" eaLnBrk="1" hangingPunct="1">
              <a:spcBef>
                <a:spcPts val="1440"/>
              </a:spcBef>
              <a:spcAft>
                <a:spcPts val="0"/>
              </a:spcAft>
            </a:pPr>
            <a:r>
              <a:rPr lang="en-US" dirty="0" smtClean="0">
                <a:solidFill>
                  <a:srgbClr val="000000"/>
                </a:solidFill>
                <a:latin typeface="Times New Roman" panose="02020603050405020304" pitchFamily="18" charset="0"/>
                <a:cs typeface="Times New Roman" panose="02020603050405020304" pitchFamily="18" charset="0"/>
              </a:rPr>
              <a:t>Sensor type</a:t>
            </a:r>
          </a:p>
          <a:p>
            <a:pPr marL="342900" indent="-342900" eaLnBrk="1" hangingPunct="1">
              <a:spcBef>
                <a:spcPts val="1440"/>
              </a:spcBef>
              <a:spcAft>
                <a:spcPts val="0"/>
              </a:spcAft>
            </a:pPr>
            <a:r>
              <a:rPr lang="en-US" dirty="0" smtClean="0">
                <a:latin typeface="Times New Roman" panose="02020603050405020304" pitchFamily="18" charset="0"/>
                <a:cs typeface="Times New Roman" panose="02020603050405020304" pitchFamily="18" charset="0"/>
              </a:rPr>
              <a:t>Sensor </a:t>
            </a:r>
            <a:r>
              <a:rPr lang="en-US" dirty="0">
                <a:latin typeface="Times New Roman" panose="02020603050405020304" pitchFamily="18" charset="0"/>
                <a:cs typeface="Times New Roman" panose="02020603050405020304" pitchFamily="18" charset="0"/>
              </a:rPr>
              <a:t>coating </a:t>
            </a:r>
            <a:r>
              <a:rPr lang="en-US" dirty="0" smtClean="0">
                <a:latin typeface="Times New Roman" panose="02020603050405020304" pitchFamily="18" charset="0"/>
                <a:cs typeface="Times New Roman" panose="02020603050405020304" pitchFamily="18" charset="0"/>
              </a:rPr>
              <a:t>material</a:t>
            </a:r>
          </a:p>
          <a:p>
            <a:pPr marL="342900" indent="-342900" eaLnBrk="1" hangingPunct="1">
              <a:spcBef>
                <a:spcPts val="1440"/>
              </a:spcBef>
              <a:spcAft>
                <a:spcPts val="0"/>
              </a:spcAft>
            </a:pPr>
            <a:r>
              <a:rPr lang="en-US" dirty="0" smtClean="0">
                <a:latin typeface="Times New Roman" panose="02020603050405020304" pitchFamily="18" charset="0"/>
                <a:cs typeface="Times New Roman" panose="02020603050405020304" pitchFamily="18" charset="0"/>
              </a:rPr>
              <a:t>New </a:t>
            </a:r>
            <a:r>
              <a:rPr lang="en-US" dirty="0">
                <a:latin typeface="Times New Roman" panose="02020603050405020304" pitchFamily="18" charset="0"/>
                <a:cs typeface="Times New Roman" panose="02020603050405020304" pitchFamily="18" charset="0"/>
              </a:rPr>
              <a:t>calibration factor (</a:t>
            </a:r>
            <a:r>
              <a:rPr lang="en-US" dirty="0" smtClean="0">
                <a:latin typeface="Times New Roman" panose="02020603050405020304" pitchFamily="18" charset="0"/>
                <a:cs typeface="Times New Roman" panose="02020603050405020304" pitchFamily="18" charset="0"/>
              </a:rPr>
              <a:t>W/cm</a:t>
            </a:r>
            <a:r>
              <a:rPr lang="en-US" baseline="30000"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a:t>
            </a:r>
          </a:p>
          <a:p>
            <a:pPr marL="342900" indent="-342900" eaLnBrk="1" hangingPunct="1">
              <a:spcBef>
                <a:spcPts val="1440"/>
              </a:spcBef>
              <a:spcAft>
                <a:spcPts val="0"/>
              </a:spcAft>
            </a:pPr>
            <a:r>
              <a:rPr lang="en-US" dirty="0" smtClean="0">
                <a:latin typeface="Times New Roman" panose="02020603050405020304" pitchFamily="18" charset="0"/>
                <a:cs typeface="Times New Roman" panose="02020603050405020304" pitchFamily="18" charset="0"/>
              </a:rPr>
              <a:t>Sensor </a:t>
            </a:r>
            <a:r>
              <a:rPr lang="en-US" dirty="0">
                <a:latin typeface="Times New Roman" panose="02020603050405020304" pitchFamily="18" charset="0"/>
                <a:cs typeface="Times New Roman" panose="02020603050405020304" pitchFamily="18" charset="0"/>
              </a:rPr>
              <a:t>voltage and ohm reading between signal leads at zero flux (</a:t>
            </a:r>
            <a:r>
              <a:rPr lang="en-US" dirty="0" smtClean="0">
                <a:latin typeface="Times New Roman" panose="02020603050405020304" pitchFamily="18" charset="0"/>
                <a:cs typeface="Times New Roman" panose="02020603050405020304" pitchFamily="18" charset="0"/>
              </a:rPr>
              <a:t>Pre/Post)</a:t>
            </a:r>
          </a:p>
        </p:txBody>
      </p:sp>
    </p:spTree>
    <p:extLst>
      <p:ext uri="{BB962C8B-B14F-4D97-AF65-F5344CB8AC3E}">
        <p14:creationId xmlns:p14="http://schemas.microsoft.com/office/powerpoint/2010/main" val="2236875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latin typeface="Times New Roman" panose="02020603050405020304" pitchFamily="18" charset="0"/>
                <a:cs typeface="Times New Roman" panose="02020603050405020304" pitchFamily="18" charset="0"/>
              </a:rPr>
              <a:t>AGENDA</a:t>
            </a:r>
          </a:p>
        </p:txBody>
      </p:sp>
      <p:sp>
        <p:nvSpPr>
          <p:cNvPr id="4099" name="Text Box 3"/>
          <p:cNvSpPr txBox="1">
            <a:spLocks noChangeArrowheads="1"/>
          </p:cNvSpPr>
          <p:nvPr/>
        </p:nvSpPr>
        <p:spPr bwMode="auto">
          <a:xfrm>
            <a:off x="732846" y="1397289"/>
            <a:ext cx="7358207"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457200" indent="-457200" eaLnBrk="1" hangingPunct="1"/>
            <a:r>
              <a:rPr lang="en-US" sz="3200" dirty="0" smtClean="0">
                <a:latin typeface="Times New Roman" panose="02020603050405020304" pitchFamily="18" charset="0"/>
                <a:cs typeface="Times New Roman" panose="02020603050405020304" pitchFamily="18" charset="0"/>
              </a:rPr>
              <a:t>History</a:t>
            </a:r>
            <a:endParaRPr lang="en-US" sz="3200" dirty="0">
              <a:latin typeface="Times New Roman" panose="02020603050405020304" pitchFamily="18" charset="0"/>
              <a:cs typeface="Times New Roman" panose="02020603050405020304" pitchFamily="18" charset="0"/>
            </a:endParaRPr>
          </a:p>
          <a:p>
            <a:pPr marL="457200" indent="-457200" eaLnBrk="1" hangingPunct="1"/>
            <a:endParaRPr lang="en-US" sz="1000" dirty="0" smtClean="0">
              <a:latin typeface="Times New Roman" panose="02020603050405020304" pitchFamily="18" charset="0"/>
              <a:cs typeface="Times New Roman" panose="02020603050405020304" pitchFamily="18" charset="0"/>
            </a:endParaRPr>
          </a:p>
          <a:p>
            <a:pPr marL="457200" indent="-457200" eaLnBrk="1" hangingPunct="1"/>
            <a:r>
              <a:rPr lang="en-US" sz="3200" dirty="0" smtClean="0">
                <a:latin typeface="Times New Roman" panose="02020603050405020304" pitchFamily="18" charset="0"/>
                <a:cs typeface="Times New Roman" panose="02020603050405020304" pitchFamily="18" charset="0"/>
              </a:rPr>
              <a:t>Aviation </a:t>
            </a:r>
            <a:r>
              <a:rPr lang="en-US" sz="3200" dirty="0">
                <a:latin typeface="Times New Roman" panose="02020603050405020304" pitchFamily="18" charset="0"/>
                <a:cs typeface="Times New Roman" panose="02020603050405020304" pitchFamily="18" charset="0"/>
              </a:rPr>
              <a:t>Heat Flux Calibration Standard</a:t>
            </a:r>
          </a:p>
          <a:p>
            <a:pPr lvl="1" eaLnBrk="1" hangingPunct="1">
              <a:buFontTx/>
              <a:buChar char="-"/>
            </a:pPr>
            <a:r>
              <a:rPr lang="en-US" sz="3200" dirty="0">
                <a:latin typeface="Times New Roman" panose="02020603050405020304" pitchFamily="18" charset="0"/>
                <a:cs typeface="Times New Roman" panose="02020603050405020304" pitchFamily="18" charset="0"/>
              </a:rPr>
              <a:t>Specification, Method &amp; </a:t>
            </a:r>
            <a:r>
              <a:rPr lang="en-US" sz="3200" dirty="0" smtClean="0">
                <a:latin typeface="Times New Roman" panose="02020603050405020304" pitchFamily="18" charset="0"/>
                <a:cs typeface="Times New Roman" panose="02020603050405020304" pitchFamily="18" charset="0"/>
              </a:rPr>
              <a:t>Procedures</a:t>
            </a:r>
          </a:p>
          <a:p>
            <a:pPr marL="457200" indent="-457200" eaLnBrk="1" hangingPunct="1"/>
            <a:endParaRPr lang="en-US" sz="1000" dirty="0" smtClean="0">
              <a:latin typeface="Times New Roman" panose="02020603050405020304" pitchFamily="18" charset="0"/>
              <a:cs typeface="Times New Roman" panose="02020603050405020304" pitchFamily="18" charset="0"/>
            </a:endParaRPr>
          </a:p>
          <a:p>
            <a:pPr marL="457200" indent="-457200" eaLnBrk="1" hangingPunct="1"/>
            <a:r>
              <a:rPr lang="en-US" sz="3200" dirty="0" smtClean="0">
                <a:latin typeface="Times New Roman" panose="02020603050405020304" pitchFamily="18" charset="0"/>
                <a:cs typeface="Times New Roman" panose="02020603050405020304" pitchFamily="18" charset="0"/>
              </a:rPr>
              <a:t>Next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60218" y="977962"/>
            <a:ext cx="8506691"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lvl="0" eaLnBrk="1" hangingPunct="1">
              <a:spcBef>
                <a:spcPts val="840"/>
              </a:spcBef>
              <a:spcAft>
                <a:spcPts val="0"/>
              </a:spcAft>
              <a:buNone/>
            </a:pPr>
            <a:r>
              <a:rPr lang="en-US" sz="2800" b="1" u="sng" dirty="0">
                <a:solidFill>
                  <a:srgbClr val="000000"/>
                </a:solidFill>
                <a:latin typeface="Times New Roman" panose="02020603050405020304" pitchFamily="18" charset="0"/>
                <a:cs typeface="Times New Roman" panose="02020603050405020304" pitchFamily="18" charset="0"/>
              </a:rPr>
              <a:t>Working HFG </a:t>
            </a:r>
            <a:r>
              <a:rPr lang="en-US" sz="2800" b="1" u="sng" dirty="0" smtClean="0">
                <a:solidFill>
                  <a:srgbClr val="000000"/>
                </a:solidFill>
                <a:latin typeface="Times New Roman" panose="02020603050405020304" pitchFamily="18" charset="0"/>
                <a:cs typeface="Times New Roman" panose="02020603050405020304" pitchFamily="18" charset="0"/>
              </a:rPr>
              <a:t>Information (Continued):</a:t>
            </a:r>
            <a:endParaRPr lang="en-US" sz="2800" b="1" u="sng" dirty="0">
              <a:solidFill>
                <a:srgbClr val="000000"/>
              </a:solidFill>
              <a:latin typeface="Times New Roman" panose="02020603050405020304" pitchFamily="18" charset="0"/>
              <a:cs typeface="Times New Roman" panose="02020603050405020304" pitchFamily="18" charset="0"/>
            </a:endParaRPr>
          </a:p>
          <a:p>
            <a:pPr marL="342900" indent="-342900" eaLnBrk="1" hangingPunct="1">
              <a:spcBef>
                <a:spcPts val="1440"/>
              </a:spcBef>
              <a:spcAft>
                <a:spcPts val="0"/>
              </a:spcAft>
            </a:pPr>
            <a:r>
              <a:rPr lang="en-US" dirty="0" smtClean="0">
                <a:latin typeface="Times New Roman" panose="02020603050405020304" pitchFamily="18" charset="0"/>
                <a:cs typeface="Times New Roman" panose="02020603050405020304" pitchFamily="18" charset="0"/>
              </a:rPr>
              <a:t>Prior Calibration Data </a:t>
            </a:r>
            <a:r>
              <a:rPr lang="en-US" dirty="0">
                <a:latin typeface="Times New Roman" panose="02020603050405020304" pitchFamily="18" charset="0"/>
                <a:cs typeface="Times New Roman" panose="02020603050405020304" pitchFamily="18" charset="0"/>
              </a:rPr>
              <a:t>(If </a:t>
            </a:r>
            <a:r>
              <a:rPr lang="en-US" dirty="0" smtClean="0">
                <a:latin typeface="Times New Roman" panose="02020603050405020304" pitchFamily="18" charset="0"/>
                <a:cs typeface="Times New Roman" panose="02020603050405020304" pitchFamily="18" charset="0"/>
              </a:rPr>
              <a:t>available)</a:t>
            </a:r>
          </a:p>
          <a:p>
            <a:pPr marL="571500" eaLnBrk="1" hangingPunct="1">
              <a:spcBef>
                <a:spcPts val="1440"/>
              </a:spcBef>
              <a:spcAft>
                <a:spcPts val="0"/>
              </a:spcAft>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  Date</a:t>
            </a:r>
          </a:p>
          <a:p>
            <a:pPr marL="571500" eaLnBrk="1" hangingPunct="1">
              <a:spcBef>
                <a:spcPts val="1440"/>
              </a:spcBef>
              <a:spcAft>
                <a:spcPts val="0"/>
              </a:spcAft>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  Calibration Factor (W/cm</a:t>
            </a:r>
            <a:r>
              <a:rPr lang="en-US" baseline="30000"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a:t>
            </a:r>
          </a:p>
          <a:p>
            <a:pPr marL="571500" eaLnBrk="1" hangingPunct="1">
              <a:spcBef>
                <a:spcPts val="1440"/>
              </a:spcBef>
              <a:spcAft>
                <a:spcPts val="0"/>
              </a:spcAft>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  Facility Where Calibration </a:t>
            </a:r>
            <a:r>
              <a:rPr lang="en-US" dirty="0">
                <a:latin typeface="Times New Roman" panose="02020603050405020304" pitchFamily="18" charset="0"/>
                <a:cs typeface="Times New Roman" panose="02020603050405020304" pitchFamily="18" charset="0"/>
              </a:rPr>
              <a:t>was </a:t>
            </a:r>
            <a:r>
              <a:rPr lang="en-US" dirty="0" smtClean="0">
                <a:latin typeface="Times New Roman" panose="02020603050405020304" pitchFamily="18" charset="0"/>
                <a:cs typeface="Times New Roman" panose="02020603050405020304" pitchFamily="18" charset="0"/>
              </a:rPr>
              <a:t>Conducted</a:t>
            </a:r>
          </a:p>
          <a:p>
            <a:pPr marL="571500" eaLnBrk="1" hangingPunct="1">
              <a:spcBef>
                <a:spcPts val="1440"/>
              </a:spcBef>
              <a:spcAft>
                <a:spcPts val="0"/>
              </a:spcAft>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Change in </a:t>
            </a:r>
            <a:r>
              <a:rPr lang="en-US" dirty="0" smtClean="0">
                <a:latin typeface="Times New Roman" panose="02020603050405020304" pitchFamily="18" charset="0"/>
                <a:cs typeface="Times New Roman" panose="02020603050405020304" pitchFamily="18" charset="0"/>
              </a:rPr>
              <a:t>Calibration Factor</a:t>
            </a:r>
          </a:p>
          <a:p>
            <a:pPr marL="571500" eaLnBrk="1" hangingPunct="1">
              <a:spcBef>
                <a:spcPts val="1440"/>
              </a:spcBef>
              <a:spcAft>
                <a:spcPts val="0"/>
              </a:spcAft>
              <a:buFont typeface="Courier New" panose="02070309020205020404" pitchFamily="49" charset="0"/>
              <a:buChar char="o"/>
            </a:pPr>
            <a:r>
              <a:rPr lang="en-US" dirty="0" smtClean="0">
                <a:solidFill>
                  <a:srgbClr val="000000"/>
                </a:solidFill>
                <a:latin typeface="Times New Roman" panose="02020603050405020304" pitchFamily="18" charset="0"/>
                <a:cs typeface="Times New Roman" panose="02020603050405020304" pitchFamily="18" charset="0"/>
              </a:rPr>
              <a:t>  Traceability Records </a:t>
            </a:r>
            <a:r>
              <a:rPr lang="en-US" dirty="0">
                <a:solidFill>
                  <a:srgbClr val="000000"/>
                </a:solidFill>
                <a:latin typeface="Times New Roman" panose="02020603050405020304" pitchFamily="18" charset="0"/>
                <a:cs typeface="Times New Roman" panose="02020603050405020304" pitchFamily="18" charset="0"/>
              </a:rPr>
              <a:t>to a Standardized </a:t>
            </a:r>
            <a:r>
              <a:rPr lang="en-US" dirty="0" smtClean="0">
                <a:solidFill>
                  <a:srgbClr val="000000"/>
                </a:solidFill>
                <a:latin typeface="Times New Roman" panose="02020603050405020304" pitchFamily="18" charset="0"/>
                <a:cs typeface="Times New Roman" panose="02020603050405020304" pitchFamily="18" charset="0"/>
              </a:rPr>
              <a:t>HFG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237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27531" y="737751"/>
            <a:ext cx="851592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a:buNone/>
            </a:pPr>
            <a:r>
              <a:rPr lang="en-US" sz="2800" b="1" u="sng" dirty="0" smtClean="0">
                <a:latin typeface="Times New Roman" panose="02020603050405020304" pitchFamily="18" charset="0"/>
                <a:cs typeface="Times New Roman" panose="02020603050405020304" pitchFamily="18" charset="0"/>
              </a:rPr>
              <a:t>Standardized </a:t>
            </a:r>
            <a:r>
              <a:rPr lang="en-US" sz="2800" b="1" u="sng" dirty="0">
                <a:latin typeface="Times New Roman" panose="02020603050405020304" pitchFamily="18" charset="0"/>
                <a:cs typeface="Times New Roman" panose="02020603050405020304" pitchFamily="18" charset="0"/>
              </a:rPr>
              <a:t>HFG </a:t>
            </a:r>
            <a:r>
              <a:rPr lang="en-US" sz="2800" b="1" u="sng" dirty="0" smtClean="0">
                <a:latin typeface="Times New Roman" panose="02020603050405020304" pitchFamily="18" charset="0"/>
                <a:cs typeface="Times New Roman" panose="02020603050405020304" pitchFamily="18" charset="0"/>
              </a:rPr>
              <a:t>Information:</a:t>
            </a:r>
          </a:p>
          <a:p>
            <a:pPr marL="342900" indent="-342900"/>
            <a:r>
              <a:rPr lang="en-US" dirty="0" smtClean="0">
                <a:latin typeface="Times New Roman" panose="02020603050405020304" pitchFamily="18" charset="0"/>
                <a:cs typeface="Times New Roman" panose="02020603050405020304" pitchFamily="18" charset="0"/>
              </a:rPr>
              <a:t>Manufacturer</a:t>
            </a:r>
          </a:p>
          <a:p>
            <a:pPr marL="342900" indent="-342900"/>
            <a:r>
              <a:rPr lang="en-US" dirty="0" smtClean="0">
                <a:latin typeface="Times New Roman" panose="02020603050405020304" pitchFamily="18" charset="0"/>
                <a:cs typeface="Times New Roman" panose="02020603050405020304" pitchFamily="18" charset="0"/>
              </a:rPr>
              <a:t>Part number / Serial number</a:t>
            </a:r>
          </a:p>
          <a:p>
            <a:pPr marL="342900" indent="-342900"/>
            <a:r>
              <a:rPr lang="en-US" dirty="0" smtClean="0">
                <a:latin typeface="Times New Roman" panose="02020603050405020304" pitchFamily="18" charset="0"/>
                <a:cs typeface="Times New Roman" panose="02020603050405020304" pitchFamily="18" charset="0"/>
              </a:rPr>
              <a:t>Sensor Type</a:t>
            </a:r>
          </a:p>
          <a:p>
            <a:pPr marL="342900" indent="-342900"/>
            <a:r>
              <a:rPr lang="en-US" dirty="0" smtClean="0">
                <a:latin typeface="Times New Roman" panose="02020603050405020304" pitchFamily="18" charset="0"/>
                <a:cs typeface="Times New Roman" panose="02020603050405020304" pitchFamily="18" charset="0"/>
              </a:rPr>
              <a:t>Sensor Coating Material</a:t>
            </a:r>
          </a:p>
          <a:p>
            <a:pPr marL="342900" indent="-342900"/>
            <a:r>
              <a:rPr lang="en-US" dirty="0" smtClean="0">
                <a:latin typeface="Times New Roman" panose="02020603050405020304" pitchFamily="18" charset="0"/>
                <a:cs typeface="Times New Roman" panose="02020603050405020304" pitchFamily="18" charset="0"/>
              </a:rPr>
              <a:t>Calibration Factor  </a:t>
            </a:r>
            <a:r>
              <a:rPr lang="en-US" dirty="0">
                <a:latin typeface="Times New Roman" panose="02020603050405020304" pitchFamily="18" charset="0"/>
                <a:cs typeface="Times New Roman" panose="02020603050405020304" pitchFamily="18" charset="0"/>
              </a:rPr>
              <a:t>(W/cm</a:t>
            </a:r>
            <a:r>
              <a:rPr lang="en-US" baseline="30000" dirty="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a:t>
            </a:r>
          </a:p>
          <a:p>
            <a:pPr marL="342900" indent="-342900"/>
            <a:r>
              <a:rPr lang="en-US" dirty="0" smtClean="0">
                <a:solidFill>
                  <a:srgbClr val="000000"/>
                </a:solidFill>
                <a:latin typeface="Times New Roman" panose="02020603050405020304" pitchFamily="18" charset="0"/>
                <a:cs typeface="Times New Roman" panose="02020603050405020304" pitchFamily="18" charset="0"/>
              </a:rPr>
              <a:t>Sensor Voltage </a:t>
            </a:r>
            <a:r>
              <a:rPr lang="en-US" dirty="0">
                <a:solidFill>
                  <a:srgbClr val="000000"/>
                </a:solidFill>
                <a:latin typeface="Times New Roman" panose="02020603050405020304" pitchFamily="18" charset="0"/>
                <a:cs typeface="Times New Roman" panose="02020603050405020304" pitchFamily="18" charset="0"/>
              </a:rPr>
              <a:t>and </a:t>
            </a:r>
            <a:r>
              <a:rPr lang="en-US" dirty="0" smtClean="0">
                <a:solidFill>
                  <a:srgbClr val="000000"/>
                </a:solidFill>
                <a:latin typeface="Times New Roman" panose="02020603050405020304" pitchFamily="18" charset="0"/>
                <a:cs typeface="Times New Roman" panose="02020603050405020304" pitchFamily="18" charset="0"/>
              </a:rPr>
              <a:t>Ohm Reading Between Signal Leads </a:t>
            </a:r>
            <a:r>
              <a:rPr lang="en-US" dirty="0">
                <a:solidFill>
                  <a:srgbClr val="000000"/>
                </a:solidFill>
                <a:latin typeface="Times New Roman" panose="02020603050405020304" pitchFamily="18" charset="0"/>
                <a:cs typeface="Times New Roman" panose="02020603050405020304" pitchFamily="18" charset="0"/>
              </a:rPr>
              <a:t>at </a:t>
            </a:r>
            <a:r>
              <a:rPr lang="en-US" dirty="0" smtClean="0">
                <a:solidFill>
                  <a:srgbClr val="000000"/>
                </a:solidFill>
                <a:latin typeface="Times New Roman" panose="02020603050405020304" pitchFamily="18" charset="0"/>
                <a:cs typeface="Times New Roman" panose="02020603050405020304" pitchFamily="18" charset="0"/>
              </a:rPr>
              <a:t>Zero Flux </a:t>
            </a:r>
            <a:r>
              <a:rPr lang="en-US" dirty="0">
                <a:solidFill>
                  <a:srgbClr val="000000"/>
                </a:solidFill>
                <a:latin typeface="Times New Roman" panose="02020603050405020304" pitchFamily="18" charset="0"/>
                <a:cs typeface="Times New Roman" panose="02020603050405020304" pitchFamily="18" charset="0"/>
              </a:rPr>
              <a:t>(Pre/Post</a:t>
            </a:r>
            <a:r>
              <a:rPr lang="en-US" dirty="0" smtClean="0">
                <a:solidFill>
                  <a:srgbClr val="000000"/>
                </a:solidFill>
                <a:latin typeface="Times New Roman" panose="02020603050405020304" pitchFamily="18" charset="0"/>
                <a:cs typeface="Times New Roman" panose="02020603050405020304" pitchFamily="18" charset="0"/>
              </a:rPr>
              <a:t>).</a:t>
            </a:r>
          </a:p>
          <a:p>
            <a:pPr marL="342900" indent="-342900"/>
            <a:r>
              <a:rPr lang="en-US" dirty="0" smtClean="0">
                <a:solidFill>
                  <a:srgbClr val="000000"/>
                </a:solidFill>
                <a:latin typeface="Times New Roman" panose="02020603050405020304" pitchFamily="18" charset="0"/>
                <a:cs typeface="Times New Roman" panose="02020603050405020304" pitchFamily="18" charset="0"/>
              </a:rPr>
              <a:t>Calibration Date </a:t>
            </a:r>
            <a:r>
              <a:rPr lang="en-US" dirty="0">
                <a:solidFill>
                  <a:srgbClr val="000000"/>
                </a:solidFill>
                <a:latin typeface="Times New Roman" panose="02020603050405020304" pitchFamily="18" charset="0"/>
                <a:cs typeface="Times New Roman" panose="02020603050405020304" pitchFamily="18" charset="0"/>
              </a:rPr>
              <a:t>of Standardized </a:t>
            </a:r>
            <a:r>
              <a:rPr lang="en-US" dirty="0" smtClean="0">
                <a:solidFill>
                  <a:srgbClr val="000000"/>
                </a:solidFill>
                <a:latin typeface="Times New Roman" panose="02020603050405020304" pitchFamily="18" charset="0"/>
                <a:cs typeface="Times New Roman" panose="02020603050405020304" pitchFamily="18" charset="0"/>
              </a:rPr>
              <a:t>HFG</a:t>
            </a:r>
          </a:p>
          <a:p>
            <a:pPr marL="342900" indent="-342900"/>
            <a:r>
              <a:rPr lang="en-US" dirty="0" smtClean="0">
                <a:solidFill>
                  <a:srgbClr val="000000"/>
                </a:solidFill>
                <a:latin typeface="Times New Roman" panose="02020603050405020304" pitchFamily="18" charset="0"/>
                <a:cs typeface="Times New Roman" panose="02020603050405020304" pitchFamily="18" charset="0"/>
              </a:rPr>
              <a:t>Traceability Records </a:t>
            </a:r>
            <a:r>
              <a:rPr lang="en-US" dirty="0">
                <a:solidFill>
                  <a:srgbClr val="000000"/>
                </a:solidFill>
                <a:latin typeface="Times New Roman" panose="02020603050405020304" pitchFamily="18" charset="0"/>
                <a:cs typeface="Times New Roman" panose="02020603050405020304" pitchFamily="18" charset="0"/>
              </a:rPr>
              <a:t>to NIST Primary Standard </a:t>
            </a:r>
            <a:r>
              <a:rPr lang="en-US" dirty="0" smtClean="0">
                <a:solidFill>
                  <a:srgbClr val="000000"/>
                </a:solidFill>
                <a:latin typeface="Times New Roman" panose="02020603050405020304" pitchFamily="18" charset="0"/>
                <a:cs typeface="Times New Roman" panose="02020603050405020304" pitchFamily="18" charset="0"/>
              </a:rPr>
              <a:t>HFG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069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latin typeface="Times New Roman" panose="02020603050405020304" pitchFamily="18" charset="0"/>
                <a:cs typeface="Times New Roman" panose="02020603050405020304" pitchFamily="18" charset="0"/>
              </a:rPr>
              <a:t>NEXT</a:t>
            </a:r>
          </a:p>
        </p:txBody>
      </p:sp>
      <p:sp>
        <p:nvSpPr>
          <p:cNvPr id="12291" name="Text Box 3"/>
          <p:cNvSpPr txBox="1">
            <a:spLocks noChangeArrowheads="1"/>
          </p:cNvSpPr>
          <p:nvPr/>
        </p:nvSpPr>
        <p:spPr bwMode="auto">
          <a:xfrm>
            <a:off x="665162" y="1292513"/>
            <a:ext cx="8034337"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r>
              <a:rPr lang="en-US" sz="3200" dirty="0" smtClean="0">
                <a:latin typeface="Times New Roman" panose="02020603050405020304" pitchFamily="18" charset="0"/>
                <a:cs typeface="Times New Roman" panose="02020603050405020304" pitchFamily="18" charset="0"/>
              </a:rPr>
              <a:t>  Develop Conformity Checklist</a:t>
            </a:r>
          </a:p>
          <a:p>
            <a:pPr eaLnBrk="1" hangingPunct="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Validation Testing</a:t>
            </a:r>
          </a:p>
          <a:p>
            <a:pPr eaLnBrk="1" hangingPunct="1"/>
            <a:r>
              <a:rPr lang="en-US" sz="3200" dirty="0" smtClean="0">
                <a:latin typeface="Times New Roman" panose="02020603050405020304" pitchFamily="18" charset="0"/>
                <a:cs typeface="Times New Roman" panose="02020603050405020304" pitchFamily="18" charset="0"/>
              </a:rPr>
              <a:t>  Develop Round Robin</a:t>
            </a:r>
          </a:p>
          <a:p>
            <a:pPr eaLnBrk="1" hangingPunct="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a:lstStyle/>
          <a:p>
            <a:pPr eaLnBrk="1" hangingPunct="1"/>
            <a:r>
              <a:rPr lang="en-US" dirty="0" smtClean="0">
                <a:latin typeface="Times New Roman" panose="02020603050405020304" pitchFamily="18" charset="0"/>
                <a:cs typeface="Times New Roman" panose="02020603050405020304" pitchFamily="18" charset="0"/>
              </a:rPr>
              <a:t>BRIEF HISTORY</a:t>
            </a:r>
          </a:p>
        </p:txBody>
      </p:sp>
      <p:sp>
        <p:nvSpPr>
          <p:cNvPr id="69635" name="Text Box 3"/>
          <p:cNvSpPr txBox="1">
            <a:spLocks noChangeArrowheads="1"/>
          </p:cNvSpPr>
          <p:nvPr/>
        </p:nvSpPr>
        <p:spPr bwMode="auto">
          <a:xfrm>
            <a:off x="246062" y="1138237"/>
            <a:ext cx="8466137"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2000" dirty="0">
                <a:latin typeface="Times New Roman" panose="02020603050405020304" pitchFamily="18" charset="0"/>
                <a:cs typeface="Times New Roman" panose="02020603050405020304" pitchFamily="18" charset="0"/>
              </a:rPr>
              <a:t>06/08 – Discovery of Heat Flux Gage Calibration Discrepancy </a:t>
            </a:r>
          </a:p>
          <a:p>
            <a:pPr eaLnBrk="1" hangingPunct="1">
              <a:buFontTx/>
              <a:buNone/>
            </a:pPr>
            <a:r>
              <a:rPr lang="en-US" sz="2000" dirty="0">
                <a:latin typeface="Times New Roman" panose="02020603050405020304" pitchFamily="18" charset="0"/>
                <a:cs typeface="Times New Roman" panose="02020603050405020304" pitchFamily="18" charset="0"/>
              </a:rPr>
              <a:t>	Visit to Manufacturers / NIST</a:t>
            </a:r>
          </a:p>
          <a:p>
            <a:pPr eaLnBrk="1" hangingPunct="1">
              <a:buFontTx/>
              <a:buNone/>
            </a:pPr>
            <a:r>
              <a:rPr lang="en-US" sz="2000" dirty="0">
                <a:latin typeface="Times New Roman" panose="02020603050405020304" pitchFamily="18" charset="0"/>
                <a:cs typeface="Times New Roman" panose="02020603050405020304" pitchFamily="18" charset="0"/>
              </a:rPr>
              <a:t>06/09 – International Heat Flux Gage Calibration Study</a:t>
            </a:r>
          </a:p>
          <a:p>
            <a:pPr eaLnBrk="1" hangingPunct="1">
              <a:buFontTx/>
              <a:buNone/>
            </a:pPr>
            <a:r>
              <a:rPr lang="en-US" sz="2000" dirty="0">
                <a:latin typeface="Times New Roman" panose="02020603050405020304" pitchFamily="18" charset="0"/>
                <a:cs typeface="Times New Roman" panose="02020603050405020304" pitchFamily="18" charset="0"/>
              </a:rPr>
              <a:t>	Industry Submitted Gages To FAA Technical Center For 	Calibration Comparison</a:t>
            </a:r>
          </a:p>
          <a:p>
            <a:pPr eaLnBrk="1" hangingPunct="1">
              <a:buFontTx/>
              <a:buNone/>
            </a:pPr>
            <a:r>
              <a:rPr lang="en-US" sz="2000" dirty="0">
                <a:latin typeface="Times New Roman" panose="02020603050405020304" pitchFamily="18" charset="0"/>
                <a:cs typeface="Times New Roman" panose="02020603050405020304" pitchFamily="18" charset="0"/>
              </a:rPr>
              <a:t>07/09 – Heat Flux Sensitivity Study Using Gages Installed In Test 	Apparatus (HRR, NBS Smoke Density &amp; Radiant Panel tester)</a:t>
            </a:r>
          </a:p>
          <a:p>
            <a:pPr eaLnBrk="1" hangingPunct="1">
              <a:buFontTx/>
              <a:buNone/>
            </a:pPr>
            <a:r>
              <a:rPr lang="en-US" sz="2000" dirty="0">
                <a:latin typeface="Times New Roman" panose="02020603050405020304" pitchFamily="18" charset="0"/>
                <a:cs typeface="Times New Roman" panose="02020603050405020304" pitchFamily="18" charset="0"/>
              </a:rPr>
              <a:t>10/09 – Sensitivity Study</a:t>
            </a:r>
          </a:p>
          <a:p>
            <a:pPr eaLnBrk="1" hangingPunct="1">
              <a:buFontTx/>
              <a:buNone/>
            </a:pPr>
            <a:r>
              <a:rPr lang="en-US" sz="2000" dirty="0">
                <a:latin typeface="Times New Roman" panose="02020603050405020304" pitchFamily="18" charset="0"/>
                <a:cs typeface="Times New Roman" panose="02020603050405020304" pitchFamily="18" charset="0"/>
              </a:rPr>
              <a:t>	Effect On Data By Varying Heat Flux Levels</a:t>
            </a:r>
          </a:p>
          <a:p>
            <a:pPr eaLnBrk="1" hangingPunct="1">
              <a:buNone/>
            </a:pPr>
            <a:r>
              <a:rPr lang="en-US" sz="2000" dirty="0">
                <a:solidFill>
                  <a:srgbClr val="000000"/>
                </a:solidFill>
                <a:latin typeface="Times New Roman" panose="02020603050405020304" pitchFamily="18" charset="0"/>
                <a:cs typeface="Times New Roman" panose="02020603050405020304" pitchFamily="18" charset="0"/>
              </a:rPr>
              <a:t>10/10 – Development Of Interim Aviation Heat Flux Gage Calibration </a:t>
            </a:r>
            <a:r>
              <a:rPr lang="en-US" sz="2000" dirty="0" smtClean="0">
                <a:solidFill>
                  <a:srgbClr val="000000"/>
                </a:solidFill>
                <a:latin typeface="Times New Roman" panose="02020603050405020304" pitchFamily="18" charset="0"/>
                <a:cs typeface="Times New Roman" panose="02020603050405020304" pitchFamily="18" charset="0"/>
              </a:rPr>
              <a:t>Standard</a:t>
            </a:r>
          </a:p>
          <a:p>
            <a:pPr eaLnBrk="1" hangingPunct="1">
              <a:buNone/>
            </a:pPr>
            <a:r>
              <a:rPr lang="en-US" sz="2000" dirty="0" smtClean="0">
                <a:latin typeface="Times New Roman" panose="02020603050405020304" pitchFamily="18" charset="0"/>
                <a:cs typeface="Times New Roman" panose="02020603050405020304" pitchFamily="18" charset="0"/>
              </a:rPr>
              <a:t>11/12 </a:t>
            </a:r>
            <a:r>
              <a:rPr lang="en-US" sz="2000" dirty="0">
                <a:latin typeface="Times New Roman" panose="02020603050405020304" pitchFamily="18" charset="0"/>
                <a:cs typeface="Times New Roman" panose="02020603050405020304" pitchFamily="18" charset="0"/>
              </a:rPr>
              <a:t>– Development Of </a:t>
            </a:r>
            <a:r>
              <a:rPr lang="en-US" sz="2000" dirty="0" smtClean="0">
                <a:latin typeface="Times New Roman" panose="02020603050405020304" pitchFamily="18" charset="0"/>
                <a:cs typeface="Times New Roman" panose="02020603050405020304" pitchFamily="18" charset="0"/>
              </a:rPr>
              <a:t>Aviation </a:t>
            </a:r>
            <a:r>
              <a:rPr lang="en-US" sz="2000" dirty="0">
                <a:latin typeface="Times New Roman" panose="02020603050405020304" pitchFamily="18" charset="0"/>
                <a:cs typeface="Times New Roman" panose="02020603050405020304" pitchFamily="18" charset="0"/>
              </a:rPr>
              <a:t>Heat Flux Gage Calibration Standard</a:t>
            </a:r>
          </a:p>
          <a:p>
            <a:pPr lvl="0" eaLnBrk="1" hangingPunct="1">
              <a:buNone/>
            </a:pPr>
            <a:endParaRPr lang="en-US" sz="20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704449B7-4186-4A71-9517-3CCB047152B5}" type="slidenum">
              <a:rPr lang="en-US" sz="1400" smtClean="0">
                <a:solidFill>
                  <a:schemeClr val="bg1"/>
                </a:solidFill>
                <a:latin typeface="Times New Roman" pitchFamily="18" charset="0"/>
              </a:rPr>
              <a:pPr eaLnBrk="1" hangingPunct="1"/>
              <a:t>4</a:t>
            </a:fld>
            <a:endParaRPr lang="en-US" sz="1400" dirty="0" smtClean="0">
              <a:solidFill>
                <a:schemeClr val="bg1"/>
              </a:solidFill>
              <a:latin typeface="Times New Roman" pitchFamily="18" charset="0"/>
            </a:endParaRPr>
          </a:p>
        </p:txBody>
      </p:sp>
      <p:pic>
        <p:nvPicPr>
          <p:cNvPr id="614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050" y="1052513"/>
            <a:ext cx="7119938" cy="487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8011"/>
            <a:ext cx="91440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1"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230909" y="849168"/>
            <a:ext cx="876530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cap="all" dirty="0" smtClean="0">
                <a:latin typeface="Times New Roman"/>
                <a:ea typeface="Times New Roman"/>
              </a:rPr>
              <a:t>i</a:t>
            </a:r>
            <a:r>
              <a:rPr lang="en-US" sz="2800" b="1" dirty="0" smtClean="0">
                <a:latin typeface="Times New Roman"/>
                <a:ea typeface="Times New Roman"/>
              </a:rPr>
              <a:t>ntroduction</a:t>
            </a:r>
            <a:endParaRPr lang="en-US" sz="2800" dirty="0">
              <a:latin typeface="Times New Roman"/>
              <a:ea typeface="Times New Roman"/>
            </a:endParaRPr>
          </a:p>
          <a:p>
            <a:pPr marL="0" marR="0">
              <a:spcBef>
                <a:spcPts val="0"/>
              </a:spcBef>
              <a:spcAft>
                <a:spcPts val="0"/>
              </a:spcAft>
              <a:buNone/>
            </a:pPr>
            <a:endParaRPr lang="en-US" sz="1600" dirty="0" smtClean="0">
              <a:latin typeface="Times New Roman"/>
              <a:ea typeface="Times New Roman"/>
            </a:endParaRPr>
          </a:p>
          <a:p>
            <a:pPr marL="0" marR="0">
              <a:spcBef>
                <a:spcPts val="0"/>
              </a:spcBef>
              <a:spcAft>
                <a:spcPts val="0"/>
              </a:spcAft>
              <a:buNone/>
            </a:pPr>
            <a:r>
              <a:rPr lang="en-US" dirty="0" smtClean="0">
                <a:latin typeface="Times New Roman"/>
                <a:ea typeface="Times New Roman"/>
              </a:rPr>
              <a:t>Transfer of National </a:t>
            </a:r>
            <a:r>
              <a:rPr lang="en-US" dirty="0">
                <a:latin typeface="Times New Roman"/>
                <a:ea typeface="Times New Roman"/>
              </a:rPr>
              <a:t>Institute of Standards and Technology (NIST) Primary heat flux calibrations to total heat flux gauges used in flammability testing of aircraft materials</a:t>
            </a:r>
            <a:r>
              <a:rPr lang="en-US" dirty="0" smtClean="0">
                <a:latin typeface="Times New Roman"/>
                <a:ea typeface="Times New Roman"/>
              </a:rPr>
              <a:t>.</a:t>
            </a:r>
          </a:p>
          <a:p>
            <a:pPr marL="0" marR="0">
              <a:spcBef>
                <a:spcPts val="0"/>
              </a:spcBef>
              <a:spcAft>
                <a:spcPts val="0"/>
              </a:spcAft>
              <a:buNone/>
            </a:pPr>
            <a:r>
              <a:rPr lang="en-US" dirty="0" smtClean="0">
                <a:latin typeface="Times New Roman"/>
                <a:ea typeface="Times New Roman"/>
              </a:rPr>
              <a:t>	</a:t>
            </a:r>
          </a:p>
          <a:p>
            <a:pPr marL="0" marR="0">
              <a:spcBef>
                <a:spcPts val="0"/>
              </a:spcBef>
              <a:spcAft>
                <a:spcPts val="0"/>
              </a:spcAft>
              <a:buNone/>
            </a:pPr>
            <a:r>
              <a:rPr lang="en-US" dirty="0" smtClean="0">
                <a:latin typeface="Times New Roman"/>
                <a:ea typeface="Times New Roman"/>
              </a:rPr>
              <a:t>Apparatus:</a:t>
            </a:r>
          </a:p>
          <a:p>
            <a:pPr marL="1028700" lvl="1">
              <a:spcBef>
                <a:spcPts val="0"/>
              </a:spcBef>
              <a:spcAft>
                <a:spcPts val="0"/>
              </a:spcAft>
            </a:pPr>
            <a:r>
              <a:rPr lang="en-US" dirty="0" smtClean="0">
                <a:latin typeface="Times New Roman"/>
                <a:ea typeface="Times New Roman"/>
              </a:rPr>
              <a:t>Reference </a:t>
            </a:r>
            <a:r>
              <a:rPr lang="en-US" dirty="0">
                <a:latin typeface="Times New Roman"/>
                <a:ea typeface="Times New Roman"/>
              </a:rPr>
              <a:t>heat flux </a:t>
            </a:r>
            <a:r>
              <a:rPr lang="en-US" dirty="0" smtClean="0">
                <a:latin typeface="Times New Roman"/>
                <a:ea typeface="Times New Roman"/>
              </a:rPr>
              <a:t>gauge</a:t>
            </a:r>
          </a:p>
          <a:p>
            <a:pPr marL="1028700" lvl="1">
              <a:spcBef>
                <a:spcPts val="0"/>
              </a:spcBef>
              <a:spcAft>
                <a:spcPts val="0"/>
              </a:spcAft>
            </a:pPr>
            <a:r>
              <a:rPr lang="en-US" dirty="0" smtClean="0">
                <a:latin typeface="Times New Roman"/>
                <a:ea typeface="Times New Roman"/>
              </a:rPr>
              <a:t>Radiant </a:t>
            </a:r>
            <a:r>
              <a:rPr lang="en-US" dirty="0">
                <a:latin typeface="Times New Roman"/>
                <a:ea typeface="Times New Roman"/>
              </a:rPr>
              <a:t>heat source capable of producing flux levels up to 5 </a:t>
            </a:r>
            <a:r>
              <a:rPr lang="en-US" dirty="0" smtClean="0">
                <a:latin typeface="Times New Roman"/>
                <a:ea typeface="Times New Roman"/>
              </a:rPr>
              <a:t>W/cm</a:t>
            </a:r>
            <a:r>
              <a:rPr lang="en-US" baseline="30000" dirty="0" smtClean="0">
                <a:latin typeface="Times New Roman"/>
                <a:ea typeface="Times New Roman"/>
              </a:rPr>
              <a:t>2</a:t>
            </a:r>
          </a:p>
          <a:p>
            <a:pPr marL="1028700" lvl="1">
              <a:spcBef>
                <a:spcPts val="0"/>
              </a:spcBef>
              <a:spcAft>
                <a:spcPts val="0"/>
              </a:spcAft>
            </a:pPr>
            <a:r>
              <a:rPr lang="en-US" dirty="0" smtClean="0">
                <a:latin typeface="Times New Roman"/>
                <a:ea typeface="Times New Roman"/>
              </a:rPr>
              <a:t>Precision </a:t>
            </a:r>
            <a:r>
              <a:rPr lang="en-US" dirty="0">
                <a:latin typeface="Times New Roman"/>
                <a:ea typeface="Times New Roman"/>
              </a:rPr>
              <a:t>alignment </a:t>
            </a:r>
            <a:r>
              <a:rPr lang="en-US" dirty="0" smtClean="0">
                <a:latin typeface="Times New Roman"/>
                <a:ea typeface="Times New Roman"/>
              </a:rPr>
              <a:t>system</a:t>
            </a:r>
            <a:endParaRPr lang="en-US" dirty="0">
              <a:latin typeface="Times New Roman"/>
              <a:ea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1"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230909" y="849168"/>
            <a:ext cx="876530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dirty="0" smtClean="0">
                <a:latin typeface="Times New Roman"/>
                <a:ea typeface="Times New Roman"/>
              </a:rPr>
              <a:t>Definitions</a:t>
            </a:r>
            <a:endParaRPr lang="en-US" sz="2800" dirty="0">
              <a:latin typeface="Times New Roman"/>
              <a:ea typeface="Times New Roman"/>
            </a:endParaRPr>
          </a:p>
          <a:p>
            <a:pPr marL="228600" marR="0">
              <a:spcBef>
                <a:spcPts val="0"/>
              </a:spcBef>
              <a:spcAft>
                <a:spcPts val="0"/>
              </a:spcAft>
              <a:buNone/>
            </a:pPr>
            <a:r>
              <a:rPr lang="en-US" sz="1600" b="1" cap="all" dirty="0">
                <a:latin typeface="Times New Roman"/>
                <a:ea typeface="Times New Roman"/>
              </a:rPr>
              <a:t> </a:t>
            </a:r>
            <a:endParaRPr lang="en-US" sz="1600" dirty="0">
              <a:latin typeface="Times New Roman"/>
              <a:ea typeface="Times New Roman"/>
            </a:endParaRPr>
          </a:p>
          <a:p>
            <a:pPr marL="0" marR="0">
              <a:spcBef>
                <a:spcPts val="0"/>
              </a:spcBef>
              <a:spcAft>
                <a:spcPts val="0"/>
              </a:spcAft>
              <a:buNone/>
            </a:pPr>
            <a:r>
              <a:rPr lang="en-US" u="sng" dirty="0" smtClean="0">
                <a:latin typeface="Times New Roman"/>
                <a:ea typeface="Times New Roman"/>
              </a:rPr>
              <a:t>Heat Flux:</a:t>
            </a:r>
            <a:r>
              <a:rPr lang="en-US" dirty="0" smtClean="0">
                <a:latin typeface="Times New Roman"/>
                <a:ea typeface="Times New Roman"/>
              </a:rPr>
              <a:t>  The </a:t>
            </a:r>
            <a:r>
              <a:rPr lang="en-US" dirty="0">
                <a:latin typeface="Times New Roman"/>
                <a:ea typeface="Times New Roman"/>
              </a:rPr>
              <a:t>rate of thermodynamic energy transfer per unit area that is incident on a material. The accepted units for heat flux is Watts per centimeter squared (W/cm</a:t>
            </a:r>
            <a:r>
              <a:rPr lang="en-US" baseline="30000" dirty="0">
                <a:latin typeface="Times New Roman"/>
                <a:ea typeface="Times New Roman"/>
              </a:rPr>
              <a:t>2</a:t>
            </a:r>
            <a:r>
              <a:rPr lang="en-US" dirty="0">
                <a:latin typeface="Times New Roman"/>
                <a:ea typeface="Times New Roman"/>
              </a:rPr>
              <a:t>).</a:t>
            </a:r>
          </a:p>
          <a:p>
            <a:pPr marL="457200" marR="0">
              <a:spcBef>
                <a:spcPts val="0"/>
              </a:spcBef>
              <a:spcAft>
                <a:spcPts val="0"/>
              </a:spcAft>
              <a:buNone/>
            </a:pPr>
            <a:r>
              <a:rPr lang="en-US" dirty="0">
                <a:latin typeface="Times New Roman"/>
                <a:ea typeface="Times New Roman"/>
              </a:rPr>
              <a:t> </a:t>
            </a:r>
          </a:p>
          <a:p>
            <a:pPr marL="0" marR="0">
              <a:spcBef>
                <a:spcPts val="0"/>
              </a:spcBef>
              <a:spcAft>
                <a:spcPts val="0"/>
              </a:spcAft>
              <a:buNone/>
            </a:pPr>
            <a:r>
              <a:rPr lang="en-US" u="sng" dirty="0" smtClean="0">
                <a:latin typeface="Times New Roman"/>
                <a:ea typeface="Times New Roman"/>
              </a:rPr>
              <a:t>Heat </a:t>
            </a:r>
            <a:r>
              <a:rPr lang="en-US" u="sng" dirty="0">
                <a:latin typeface="Times New Roman"/>
                <a:ea typeface="Times New Roman"/>
              </a:rPr>
              <a:t>Flux Gauge (HFG</a:t>
            </a:r>
            <a:r>
              <a:rPr lang="en-US" u="sng" dirty="0" smtClean="0">
                <a:latin typeface="Times New Roman"/>
                <a:ea typeface="Times New Roman"/>
              </a:rPr>
              <a:t>)</a:t>
            </a:r>
            <a:r>
              <a:rPr lang="en-US" dirty="0" smtClean="0">
                <a:latin typeface="Times New Roman"/>
                <a:ea typeface="Times New Roman"/>
              </a:rPr>
              <a:t>:  A </a:t>
            </a:r>
            <a:r>
              <a:rPr lang="en-US" dirty="0">
                <a:latin typeface="Times New Roman"/>
                <a:ea typeface="Times New Roman"/>
              </a:rPr>
              <a:t>transducer used in determining heat flux </a:t>
            </a:r>
            <a:r>
              <a:rPr lang="en-US" dirty="0" smtClean="0">
                <a:latin typeface="Times New Roman"/>
                <a:ea typeface="Times New Roman"/>
              </a:rPr>
              <a:t>levels.</a:t>
            </a:r>
            <a:endParaRPr lang="en-US" dirty="0">
              <a:latin typeface="Times New Roman"/>
              <a:ea typeface="Times New Roman"/>
            </a:endParaRPr>
          </a:p>
          <a:p>
            <a:pPr marL="914400" marR="0">
              <a:spcBef>
                <a:spcPts val="0"/>
              </a:spcBef>
              <a:spcAft>
                <a:spcPts val="0"/>
              </a:spcAft>
              <a:buNone/>
            </a:pPr>
            <a:r>
              <a:rPr lang="en-US" dirty="0">
                <a:latin typeface="Times New Roman"/>
                <a:ea typeface="Times New Roman"/>
              </a:rPr>
              <a:t> </a:t>
            </a:r>
          </a:p>
          <a:p>
            <a:pPr marL="0" marR="0">
              <a:spcBef>
                <a:spcPts val="0"/>
              </a:spcBef>
              <a:spcAft>
                <a:spcPts val="0"/>
              </a:spcAft>
              <a:buNone/>
            </a:pPr>
            <a:r>
              <a:rPr lang="en-US" u="sng" dirty="0" smtClean="0">
                <a:latin typeface="Times New Roman"/>
                <a:ea typeface="Times New Roman"/>
              </a:rPr>
              <a:t>NIST</a:t>
            </a:r>
            <a:r>
              <a:rPr lang="en-US" dirty="0" smtClean="0">
                <a:latin typeface="Times New Roman"/>
                <a:ea typeface="Times New Roman"/>
              </a:rPr>
              <a:t>:  National </a:t>
            </a:r>
            <a:r>
              <a:rPr lang="en-US" dirty="0">
                <a:latin typeface="Times New Roman"/>
                <a:ea typeface="Times New Roman"/>
              </a:rPr>
              <a:t>Institute of Standards and Technology (USA). The NIST is considered the owner of the Primary Heat Flux Standard</a:t>
            </a:r>
            <a:r>
              <a:rPr lang="en-US" dirty="0" smtClean="0">
                <a:latin typeface="Times New Roman"/>
                <a:ea typeface="Times New Roman"/>
              </a:rPr>
              <a:t>.</a:t>
            </a:r>
            <a:endParaRPr lang="en-US" sz="4000" dirty="0"/>
          </a:p>
        </p:txBody>
      </p:sp>
    </p:spTree>
    <p:extLst>
      <p:ext uri="{BB962C8B-B14F-4D97-AF65-F5344CB8AC3E}">
        <p14:creationId xmlns:p14="http://schemas.microsoft.com/office/powerpoint/2010/main" val="4108625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04801" y="923059"/>
            <a:ext cx="8571344"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u="sng" cap="all" dirty="0" smtClean="0">
                <a:latin typeface="Times New Roman"/>
                <a:ea typeface="Times New Roman"/>
              </a:rPr>
              <a:t>C</a:t>
            </a:r>
            <a:r>
              <a:rPr lang="en-US" u="sng" dirty="0" smtClean="0">
                <a:latin typeface="Times New Roman"/>
                <a:ea typeface="Times New Roman"/>
              </a:rPr>
              <a:t>alibration</a:t>
            </a:r>
            <a:r>
              <a:rPr lang="en-US" u="sng" cap="all" dirty="0" smtClean="0">
                <a:latin typeface="Times New Roman"/>
                <a:ea typeface="Times New Roman"/>
              </a:rPr>
              <a:t> </a:t>
            </a:r>
            <a:r>
              <a:rPr lang="en-US" u="sng" cap="all" dirty="0">
                <a:latin typeface="Times New Roman"/>
                <a:ea typeface="Times New Roman"/>
              </a:rPr>
              <a:t>F</a:t>
            </a:r>
            <a:r>
              <a:rPr lang="en-US" u="sng" dirty="0">
                <a:latin typeface="Times New Roman"/>
                <a:ea typeface="Times New Roman"/>
              </a:rPr>
              <a:t>actor</a:t>
            </a:r>
            <a:r>
              <a:rPr lang="en-US" u="sng" cap="all" dirty="0">
                <a:latin typeface="Times New Roman"/>
                <a:ea typeface="Times New Roman"/>
              </a:rPr>
              <a:t> (</a:t>
            </a:r>
            <a:r>
              <a:rPr lang="en-US" u="sng" dirty="0">
                <a:latin typeface="Times New Roman"/>
                <a:ea typeface="Times New Roman"/>
              </a:rPr>
              <a:t>Scale Factor</a:t>
            </a:r>
            <a:r>
              <a:rPr lang="en-US" u="sng" cap="all" dirty="0" smtClean="0">
                <a:latin typeface="Times New Roman"/>
                <a:ea typeface="Times New Roman"/>
              </a:rPr>
              <a:t>)</a:t>
            </a:r>
            <a:r>
              <a:rPr lang="en-US" cap="all" dirty="0" smtClean="0">
                <a:latin typeface="Times New Roman"/>
                <a:ea typeface="Times New Roman"/>
              </a:rPr>
              <a:t>:  </a:t>
            </a:r>
            <a:r>
              <a:rPr lang="en-US" dirty="0" smtClean="0">
                <a:latin typeface="Times New Roman"/>
                <a:ea typeface="Times New Roman"/>
              </a:rPr>
              <a:t>The </a:t>
            </a:r>
            <a:r>
              <a:rPr lang="en-US" dirty="0">
                <a:latin typeface="Times New Roman"/>
                <a:ea typeface="Times New Roman"/>
              </a:rPr>
              <a:t>calibration factor is a constant multiplier which converts a HFGs millivolt signal to the measured value of heat flux. It is derived from Incident Flux [W/cm</a:t>
            </a:r>
            <a:r>
              <a:rPr lang="en-US" baseline="30000" dirty="0">
                <a:latin typeface="Times New Roman"/>
                <a:ea typeface="Times New Roman"/>
              </a:rPr>
              <a:t>2</a:t>
            </a:r>
            <a:r>
              <a:rPr lang="en-US" dirty="0">
                <a:latin typeface="Times New Roman"/>
                <a:ea typeface="Times New Roman"/>
              </a:rPr>
              <a:t>] / Sensor Output [mV]. The responsivity (sensitivity) is the reciprocal of the calibration factor.</a:t>
            </a:r>
          </a:p>
          <a:p>
            <a:pPr marL="457200" marR="0">
              <a:spcBef>
                <a:spcPts val="0"/>
              </a:spcBef>
              <a:spcAft>
                <a:spcPts val="0"/>
              </a:spcAft>
              <a:buNone/>
            </a:pPr>
            <a:r>
              <a:rPr lang="en-US" i="1" cap="all" dirty="0">
                <a:latin typeface="Times New Roman"/>
                <a:ea typeface="Times New Roman"/>
              </a:rPr>
              <a:t> </a:t>
            </a:r>
            <a:endParaRPr lang="en-US" dirty="0">
              <a:latin typeface="Times New Roman"/>
              <a:ea typeface="Times New Roman"/>
            </a:endParaRPr>
          </a:p>
          <a:p>
            <a:pPr marL="0" marR="0">
              <a:spcBef>
                <a:spcPts val="0"/>
              </a:spcBef>
              <a:spcAft>
                <a:spcPts val="0"/>
              </a:spcAft>
              <a:buNone/>
            </a:pPr>
            <a:r>
              <a:rPr lang="en-US" u="sng" dirty="0" smtClean="0">
                <a:latin typeface="Times New Roman"/>
                <a:ea typeface="Times New Roman"/>
              </a:rPr>
              <a:t>Secondary </a:t>
            </a:r>
            <a:r>
              <a:rPr lang="en-US" u="sng" dirty="0">
                <a:latin typeface="Times New Roman"/>
                <a:ea typeface="Times New Roman"/>
              </a:rPr>
              <a:t>Standard </a:t>
            </a:r>
            <a:r>
              <a:rPr lang="en-US" u="sng" dirty="0" smtClean="0">
                <a:latin typeface="Times New Roman"/>
                <a:ea typeface="Times New Roman"/>
              </a:rPr>
              <a:t>HFG</a:t>
            </a:r>
            <a:r>
              <a:rPr lang="en-US" dirty="0" smtClean="0">
                <a:latin typeface="Times New Roman"/>
                <a:ea typeface="Times New Roman"/>
              </a:rPr>
              <a:t>:  The </a:t>
            </a:r>
            <a:r>
              <a:rPr lang="en-US" dirty="0">
                <a:latin typeface="Times New Roman"/>
                <a:ea typeface="Times New Roman"/>
              </a:rPr>
              <a:t>Secondary Standard HFG must be calibrated by NIST using their heat flux calibration </a:t>
            </a:r>
            <a:r>
              <a:rPr lang="en-US" dirty="0" smtClean="0">
                <a:latin typeface="Times New Roman"/>
                <a:ea typeface="Times New Roman"/>
              </a:rPr>
              <a:t>service. Minimum </a:t>
            </a:r>
            <a:r>
              <a:rPr lang="en-US" dirty="0">
                <a:latin typeface="Times New Roman"/>
                <a:ea typeface="Times New Roman"/>
              </a:rPr>
              <a:t>data points shall include 1.0, 2.5 and 4.0 </a:t>
            </a:r>
            <a:r>
              <a:rPr lang="en-US" dirty="0" smtClean="0">
                <a:latin typeface="Times New Roman"/>
                <a:ea typeface="Times New Roman"/>
              </a:rPr>
              <a:t>W/cm</a:t>
            </a:r>
            <a:r>
              <a:rPr lang="en-US" baseline="30000" dirty="0" smtClean="0">
                <a:latin typeface="Times New Roman"/>
                <a:ea typeface="Times New Roman"/>
              </a:rPr>
              <a:t>2</a:t>
            </a:r>
            <a:r>
              <a:rPr lang="en-US" dirty="0" smtClean="0">
                <a:latin typeface="Times New Roman"/>
                <a:ea typeface="Times New Roman"/>
              </a:rPr>
              <a:t>. </a:t>
            </a:r>
            <a:r>
              <a:rPr lang="en-US" dirty="0">
                <a:latin typeface="Times New Roman"/>
                <a:ea typeface="Times New Roman"/>
              </a:rPr>
              <a:t>This gauge is used to transfer NIST calibration values to a Transfer Standard HFG.</a:t>
            </a:r>
          </a:p>
          <a:p>
            <a:pPr marL="457200" marR="0">
              <a:spcBef>
                <a:spcPts val="0"/>
              </a:spcBef>
              <a:spcAft>
                <a:spcPts val="0"/>
              </a:spcAft>
              <a:buNone/>
            </a:pPr>
            <a:r>
              <a:rPr lang="en-US" dirty="0">
                <a:latin typeface="Times New Roman"/>
                <a:ea typeface="Times New Roman"/>
              </a:rPr>
              <a:t> </a:t>
            </a:r>
          </a:p>
        </p:txBody>
      </p:sp>
    </p:spTree>
    <p:extLst>
      <p:ext uri="{BB962C8B-B14F-4D97-AF65-F5344CB8AC3E}">
        <p14:creationId xmlns:p14="http://schemas.microsoft.com/office/powerpoint/2010/main" val="3499270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0" y="161925"/>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304801" y="923059"/>
            <a:ext cx="8571344"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u="sng" dirty="0">
                <a:latin typeface="Times New Roman"/>
                <a:ea typeface="Times New Roman"/>
              </a:rPr>
              <a:t>Transfer Standard HFG</a:t>
            </a:r>
            <a:r>
              <a:rPr lang="en-US" dirty="0">
                <a:latin typeface="Times New Roman"/>
                <a:ea typeface="Times New Roman"/>
              </a:rPr>
              <a:t>:  The Transfer Standard HFG must be calibrated by a Secondary Standard HFG. This gauge is used to transfer NIST calibration values to a Working HFG.</a:t>
            </a:r>
          </a:p>
          <a:p>
            <a:pPr marL="457200" marR="0">
              <a:spcBef>
                <a:spcPts val="0"/>
              </a:spcBef>
              <a:spcAft>
                <a:spcPts val="0"/>
              </a:spcAft>
              <a:buNone/>
            </a:pPr>
            <a:r>
              <a:rPr lang="en-US" sz="1600" dirty="0">
                <a:latin typeface="Times New Roman"/>
                <a:ea typeface="Times New Roman"/>
              </a:rPr>
              <a:t> </a:t>
            </a:r>
          </a:p>
          <a:p>
            <a:pPr marL="0" marR="0">
              <a:spcBef>
                <a:spcPts val="0"/>
              </a:spcBef>
              <a:spcAft>
                <a:spcPts val="0"/>
              </a:spcAft>
              <a:buNone/>
            </a:pPr>
            <a:r>
              <a:rPr lang="en-US" u="sng" dirty="0" smtClean="0">
                <a:latin typeface="Times New Roman"/>
                <a:ea typeface="Times New Roman"/>
              </a:rPr>
              <a:t>Standardized HFG</a:t>
            </a:r>
            <a:r>
              <a:rPr lang="en-US" dirty="0" smtClean="0">
                <a:latin typeface="Times New Roman"/>
                <a:ea typeface="Times New Roman"/>
              </a:rPr>
              <a:t>:  A </a:t>
            </a:r>
            <a:r>
              <a:rPr lang="en-US" dirty="0">
                <a:latin typeface="Times New Roman"/>
                <a:ea typeface="Times New Roman"/>
              </a:rPr>
              <a:t>Secondary Standard HFG or a Transfer Standard HFG is considered to be a Standardized HFG.</a:t>
            </a:r>
          </a:p>
          <a:p>
            <a:pPr marL="685800" marR="0">
              <a:spcBef>
                <a:spcPts val="0"/>
              </a:spcBef>
              <a:spcAft>
                <a:spcPts val="0"/>
              </a:spcAft>
              <a:buNone/>
            </a:pPr>
            <a:r>
              <a:rPr lang="en-US" i="1" cap="all" dirty="0">
                <a:latin typeface="Times New Roman"/>
                <a:ea typeface="Times New Roman"/>
              </a:rPr>
              <a:t> </a:t>
            </a:r>
            <a:endParaRPr lang="en-US" dirty="0">
              <a:latin typeface="Times New Roman"/>
              <a:ea typeface="Times New Roman"/>
            </a:endParaRPr>
          </a:p>
          <a:p>
            <a:pPr marL="0" marR="0">
              <a:spcBef>
                <a:spcPts val="0"/>
              </a:spcBef>
              <a:spcAft>
                <a:spcPts val="0"/>
              </a:spcAft>
              <a:buNone/>
            </a:pPr>
            <a:r>
              <a:rPr lang="en-US" u="sng" dirty="0" smtClean="0">
                <a:latin typeface="Times New Roman"/>
                <a:ea typeface="Times New Roman"/>
              </a:rPr>
              <a:t>Working HFG</a:t>
            </a:r>
            <a:r>
              <a:rPr lang="en-US" dirty="0" smtClean="0">
                <a:latin typeface="Times New Roman"/>
                <a:ea typeface="Times New Roman"/>
              </a:rPr>
              <a:t>:  A </a:t>
            </a:r>
            <a:r>
              <a:rPr lang="en-US" dirty="0">
                <a:latin typeface="Times New Roman"/>
                <a:ea typeface="Times New Roman"/>
              </a:rPr>
              <a:t>HFG received from a testing facility to be calibrated. This gauge is used for setting heat flux levels in day to day laboratory flammability testing.</a:t>
            </a:r>
          </a:p>
          <a:p>
            <a:pPr marL="0" marR="0">
              <a:spcBef>
                <a:spcPts val="0"/>
              </a:spcBef>
              <a:spcAft>
                <a:spcPts val="0"/>
              </a:spcAft>
              <a:buNone/>
            </a:pPr>
            <a:r>
              <a:rPr lang="en-US" dirty="0">
                <a:latin typeface="Times New Roman"/>
                <a:ea typeface="Times New Roman"/>
              </a:rPr>
              <a:t> </a:t>
            </a:r>
          </a:p>
          <a:p>
            <a:pPr marL="0" marR="0">
              <a:spcBef>
                <a:spcPts val="0"/>
              </a:spcBef>
              <a:spcAft>
                <a:spcPts val="0"/>
              </a:spcAft>
              <a:buNone/>
            </a:pPr>
            <a:r>
              <a:rPr lang="en-US" u="sng" dirty="0" smtClean="0">
                <a:latin typeface="Times New Roman"/>
                <a:ea typeface="Times New Roman"/>
              </a:rPr>
              <a:t>HFG </a:t>
            </a:r>
            <a:r>
              <a:rPr lang="en-US" u="sng" dirty="0">
                <a:latin typeface="Times New Roman"/>
                <a:ea typeface="Times New Roman"/>
              </a:rPr>
              <a:t>Calibration </a:t>
            </a:r>
            <a:r>
              <a:rPr lang="en-US" u="sng" dirty="0" smtClean="0">
                <a:latin typeface="Times New Roman"/>
                <a:ea typeface="Times New Roman"/>
              </a:rPr>
              <a:t>Hierarchy</a:t>
            </a:r>
            <a:r>
              <a:rPr lang="en-US" dirty="0" smtClean="0">
                <a:latin typeface="Times New Roman"/>
                <a:ea typeface="Times New Roman"/>
              </a:rPr>
              <a:t>:</a:t>
            </a:r>
          </a:p>
          <a:p>
            <a:pPr marL="0" marR="0">
              <a:spcBef>
                <a:spcPts val="0"/>
              </a:spcBef>
              <a:spcAft>
                <a:spcPts val="0"/>
              </a:spcAft>
              <a:buNone/>
            </a:pPr>
            <a:endParaRPr lang="en-US" sz="1200" dirty="0" smtClean="0">
              <a:latin typeface="Times New Roman"/>
              <a:ea typeface="Times New Roman"/>
            </a:endParaRPr>
          </a:p>
          <a:p>
            <a:pPr marL="0" marR="0" algn="ctr">
              <a:spcBef>
                <a:spcPts val="0"/>
              </a:spcBef>
              <a:spcAft>
                <a:spcPts val="0"/>
              </a:spcAft>
              <a:buNone/>
            </a:pPr>
            <a:r>
              <a:rPr lang="en-US" sz="2000" dirty="0" smtClean="0">
                <a:latin typeface="Times New Roman"/>
                <a:ea typeface="Times New Roman"/>
              </a:rPr>
              <a:t>NIST </a:t>
            </a:r>
            <a:r>
              <a:rPr lang="en-US" sz="2000" dirty="0">
                <a:latin typeface="Times New Roman"/>
                <a:ea typeface="Times New Roman"/>
              </a:rPr>
              <a:t>→ Secondary Standard HFG → Transfer Standard HFG → Working HFG</a:t>
            </a:r>
            <a:endParaRPr lang="en-US" sz="2000" dirty="0">
              <a:effectLst/>
              <a:latin typeface="Times New Roman"/>
              <a:ea typeface="Times New Roman"/>
            </a:endParaRPr>
          </a:p>
        </p:txBody>
      </p:sp>
    </p:spTree>
    <p:extLst>
      <p:ext uri="{BB962C8B-B14F-4D97-AF65-F5344CB8AC3E}">
        <p14:creationId xmlns:p14="http://schemas.microsoft.com/office/powerpoint/2010/main" val="1098374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976579" y="3425077"/>
            <a:ext cx="5514110" cy="2572788"/>
          </a:xfrm>
          <a:prstGeom prst="rect">
            <a:avLst/>
          </a:prstGeom>
          <a:noFill/>
          <a:ln>
            <a:noFill/>
          </a:ln>
        </p:spPr>
      </p:pic>
      <p:sp>
        <p:nvSpPr>
          <p:cNvPr id="55298" name="Rectangle 2"/>
          <p:cNvSpPr>
            <a:spLocks noGrp="1" noChangeArrowheads="1"/>
          </p:cNvSpPr>
          <p:nvPr>
            <p:ph type="title" idx="4294967295"/>
          </p:nvPr>
        </p:nvSpPr>
        <p:spPr>
          <a:xfrm>
            <a:off x="0" y="152688"/>
            <a:ext cx="9144000" cy="609600"/>
          </a:xfrm>
        </p:spPr>
        <p:txBody>
          <a:bodyPr/>
          <a:lstStyle/>
          <a:p>
            <a:pPr eaLnBrk="1" hangingPunct="1"/>
            <a:r>
              <a:rPr lang="en-US" sz="2900" dirty="0" smtClean="0">
                <a:latin typeface="Times New Roman" panose="02020603050405020304" pitchFamily="18" charset="0"/>
                <a:cs typeface="Times New Roman" panose="02020603050405020304" pitchFamily="18" charset="0"/>
              </a:rPr>
              <a:t>Chapter HF: Aviation Heat Flux Calibration Standard</a:t>
            </a:r>
          </a:p>
        </p:txBody>
      </p:sp>
      <p:sp>
        <p:nvSpPr>
          <p:cNvPr id="55299" name="Rectangle 3"/>
          <p:cNvSpPr>
            <a:spLocks noChangeArrowheads="1"/>
          </p:cNvSpPr>
          <p:nvPr/>
        </p:nvSpPr>
        <p:spPr bwMode="auto">
          <a:xfrm>
            <a:off x="600075" y="1117600"/>
            <a:ext cx="7970838" cy="254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buFontTx/>
              <a:buNone/>
            </a:pPr>
            <a:endParaRPr lang="en-US" sz="2000" b="1" dirty="0"/>
          </a:p>
          <a:p>
            <a:endParaRPr lang="en-US" sz="2000" b="1" dirty="0"/>
          </a:p>
          <a:p>
            <a:pPr marL="742950" lvl="1" indent="-285750"/>
            <a:endParaRPr lang="en-US" sz="2000" b="1" dirty="0"/>
          </a:p>
          <a:p>
            <a:endParaRPr lang="en-US" sz="2000" b="1" dirty="0"/>
          </a:p>
          <a:p>
            <a:endParaRPr lang="en-US" sz="2000" b="1" dirty="0"/>
          </a:p>
          <a:p>
            <a:endParaRPr lang="en-US" sz="1400" b="1" dirty="0"/>
          </a:p>
        </p:txBody>
      </p:sp>
      <p:sp>
        <p:nvSpPr>
          <p:cNvPr id="5" name="Text Box 3"/>
          <p:cNvSpPr txBox="1">
            <a:spLocks noChangeArrowheads="1"/>
          </p:cNvSpPr>
          <p:nvPr/>
        </p:nvSpPr>
        <p:spPr bwMode="auto">
          <a:xfrm>
            <a:off x="258618" y="849169"/>
            <a:ext cx="8589817"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a:spcBef>
                <a:spcPts val="0"/>
              </a:spcBef>
              <a:spcAft>
                <a:spcPts val="0"/>
              </a:spcAft>
              <a:buNone/>
            </a:pPr>
            <a:r>
              <a:rPr lang="en-US" sz="2800" b="1" dirty="0" smtClean="0">
                <a:latin typeface="Times New Roman"/>
                <a:ea typeface="Times New Roman"/>
              </a:rPr>
              <a:t>Heat </a:t>
            </a:r>
            <a:r>
              <a:rPr lang="en-US" sz="2800" b="1" dirty="0">
                <a:latin typeface="Times New Roman"/>
                <a:ea typeface="Times New Roman"/>
              </a:rPr>
              <a:t>Flux Gauge Specification</a:t>
            </a:r>
            <a:endParaRPr lang="en-US" sz="2800" dirty="0">
              <a:latin typeface="Times New Roman"/>
              <a:ea typeface="Times New Roman"/>
            </a:endParaRPr>
          </a:p>
          <a:p>
            <a:pPr marL="0" marR="0">
              <a:spcBef>
                <a:spcPts val="0"/>
              </a:spcBef>
              <a:spcAft>
                <a:spcPts val="0"/>
              </a:spcAft>
              <a:buNone/>
            </a:pPr>
            <a:r>
              <a:rPr lang="en-US" sz="1800" b="1" dirty="0">
                <a:latin typeface="Times New Roman"/>
                <a:ea typeface="Times New Roman"/>
              </a:rPr>
              <a:t> </a:t>
            </a:r>
            <a:endParaRPr lang="en-US" sz="1800" dirty="0">
              <a:latin typeface="Times New Roman"/>
              <a:ea typeface="Times New Roman"/>
            </a:endParaRPr>
          </a:p>
          <a:p>
            <a:pPr marL="0" marR="0">
              <a:spcBef>
                <a:spcPts val="0"/>
              </a:spcBef>
              <a:spcAft>
                <a:spcPts val="0"/>
              </a:spcAft>
              <a:buNone/>
            </a:pPr>
            <a:r>
              <a:rPr lang="en-US" sz="2000" u="sng" dirty="0" smtClean="0">
                <a:latin typeface="Times New Roman"/>
                <a:ea typeface="Times New Roman"/>
              </a:rPr>
              <a:t>Type</a:t>
            </a:r>
            <a:r>
              <a:rPr lang="en-US" sz="2000" dirty="0" smtClean="0">
                <a:latin typeface="Times New Roman"/>
                <a:ea typeface="Times New Roman"/>
              </a:rPr>
              <a:t>:  Gardon </a:t>
            </a:r>
            <a:r>
              <a:rPr lang="en-US" sz="2000" dirty="0">
                <a:latin typeface="Times New Roman"/>
                <a:ea typeface="Times New Roman"/>
              </a:rPr>
              <a:t>or Schmidt-Boelter HFG</a:t>
            </a:r>
          </a:p>
          <a:p>
            <a:pPr marR="0">
              <a:spcBef>
                <a:spcPts val="0"/>
              </a:spcBef>
              <a:spcAft>
                <a:spcPts val="0"/>
              </a:spcAft>
              <a:buNone/>
            </a:pPr>
            <a:r>
              <a:rPr lang="en-US" sz="2000" cap="all" dirty="0">
                <a:latin typeface="Times New Roman"/>
                <a:ea typeface="Times New Roman"/>
              </a:rPr>
              <a:t> </a:t>
            </a:r>
            <a:endParaRPr lang="en-US" sz="2000" dirty="0">
              <a:latin typeface="Times New Roman"/>
              <a:ea typeface="Times New Roman"/>
            </a:endParaRPr>
          </a:p>
          <a:p>
            <a:pPr marL="0" marR="0">
              <a:spcBef>
                <a:spcPts val="0"/>
              </a:spcBef>
              <a:spcAft>
                <a:spcPts val="0"/>
              </a:spcAft>
              <a:buNone/>
            </a:pPr>
            <a:r>
              <a:rPr lang="en-US" sz="2000" u="sng" dirty="0" smtClean="0">
                <a:latin typeface="Times New Roman"/>
                <a:ea typeface="Times New Roman"/>
              </a:rPr>
              <a:t>Range</a:t>
            </a:r>
            <a:r>
              <a:rPr lang="en-US" sz="2000" dirty="0" smtClean="0">
                <a:latin typeface="Times New Roman"/>
                <a:ea typeface="Times New Roman"/>
              </a:rPr>
              <a:t>:  0 </a:t>
            </a:r>
            <a:r>
              <a:rPr lang="en-US" sz="2000" dirty="0">
                <a:latin typeface="Times New Roman"/>
                <a:ea typeface="Times New Roman"/>
              </a:rPr>
              <a:t>– 5 W/cm</a:t>
            </a:r>
            <a:r>
              <a:rPr lang="en-US" sz="2000" baseline="30000" dirty="0">
                <a:latin typeface="Times New Roman"/>
                <a:ea typeface="Times New Roman"/>
              </a:rPr>
              <a:t>2</a:t>
            </a:r>
            <a:endParaRPr lang="en-US" sz="2000" dirty="0">
              <a:latin typeface="Times New Roman"/>
              <a:ea typeface="Times New Roman"/>
            </a:endParaRPr>
          </a:p>
          <a:p>
            <a:pPr marR="0">
              <a:spcBef>
                <a:spcPts val="0"/>
              </a:spcBef>
              <a:spcAft>
                <a:spcPts val="0"/>
              </a:spcAft>
              <a:buNone/>
            </a:pPr>
            <a:r>
              <a:rPr lang="en-US" sz="2000" cap="all" dirty="0">
                <a:latin typeface="Times New Roman"/>
                <a:ea typeface="Times New Roman"/>
              </a:rPr>
              <a:t> </a:t>
            </a:r>
            <a:endParaRPr lang="en-US" sz="2000" dirty="0">
              <a:latin typeface="Times New Roman"/>
              <a:ea typeface="Times New Roman"/>
            </a:endParaRPr>
          </a:p>
          <a:p>
            <a:pPr marL="0" marR="0">
              <a:spcBef>
                <a:spcPts val="0"/>
              </a:spcBef>
              <a:spcAft>
                <a:spcPts val="0"/>
              </a:spcAft>
              <a:buNone/>
            </a:pPr>
            <a:r>
              <a:rPr lang="en-US" sz="2000" u="sng" dirty="0" smtClean="0">
                <a:latin typeface="Times New Roman"/>
                <a:ea typeface="Times New Roman"/>
              </a:rPr>
              <a:t>Construction</a:t>
            </a:r>
            <a:r>
              <a:rPr lang="en-US" sz="2000" dirty="0" smtClean="0">
                <a:latin typeface="Times New Roman"/>
                <a:ea typeface="Times New Roman"/>
              </a:rPr>
              <a:t>:  Continuously water-cooled, cylindrical, one </a:t>
            </a:r>
            <a:r>
              <a:rPr lang="en-US" sz="2000" dirty="0">
                <a:latin typeface="Times New Roman"/>
                <a:ea typeface="Times New Roman"/>
              </a:rPr>
              <a:t>inch diameter body. A mounting flange attached to the body is permissible. Cooling water tubing length and diameter may vary.</a:t>
            </a:r>
            <a:endParaRPr lang="en-US" sz="2000" dirty="0">
              <a:effectLst/>
              <a:latin typeface="Times New Roman"/>
              <a:ea typeface="Times New Roman"/>
            </a:endParaRPr>
          </a:p>
        </p:txBody>
      </p:sp>
    </p:spTree>
    <p:extLst>
      <p:ext uri="{BB962C8B-B14F-4D97-AF65-F5344CB8AC3E}">
        <p14:creationId xmlns:p14="http://schemas.microsoft.com/office/powerpoint/2010/main" val="2336894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46769</TotalTime>
  <Words>605</Words>
  <Application>Microsoft Office PowerPoint</Application>
  <PresentationFormat>On-screen Show (4:3)</PresentationFormat>
  <Paragraphs>260</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1_Custom Design</vt:lpstr>
      <vt:lpstr>AVIATION HEAT FLUX CALIBRATION STANDARD  2013 Triennial International Fire &amp; Cabin Safety Research Conference  Philadelphia, PA</vt:lpstr>
      <vt:lpstr>AGENDA</vt:lpstr>
      <vt:lpstr>BRIEF HISTORY</vt:lpstr>
      <vt:lpstr>PowerPoint Presentation</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Chapter HF: Aviation Heat Flux Calibration Standard</vt:lpstr>
      <vt:lpstr>NEXT</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Horner, April CTR (FAA)</cp:lastModifiedBy>
  <cp:revision>1125</cp:revision>
  <dcterms:created xsi:type="dcterms:W3CDTF">2005-01-28T20:32:53Z</dcterms:created>
  <dcterms:modified xsi:type="dcterms:W3CDTF">2013-11-15T19:48:06Z</dcterms:modified>
</cp:coreProperties>
</file>