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48" r:id="rId5"/>
    <p:sldMasterId id="2147483661" r:id="rId6"/>
  </p:sldMasterIdLst>
  <p:notesMasterIdLst>
    <p:notesMasterId r:id="rId19"/>
  </p:notesMasterIdLst>
  <p:handoutMasterIdLst>
    <p:handoutMasterId r:id="rId20"/>
  </p:handoutMasterIdLst>
  <p:sldIdLst>
    <p:sldId id="256" r:id="rId7"/>
    <p:sldId id="264" r:id="rId8"/>
    <p:sldId id="267" r:id="rId9"/>
    <p:sldId id="266" r:id="rId10"/>
    <p:sldId id="265" r:id="rId11"/>
    <p:sldId id="272" r:id="rId12"/>
    <p:sldId id="268" r:id="rId13"/>
    <p:sldId id="271" r:id="rId14"/>
    <p:sldId id="270" r:id="rId15"/>
    <p:sldId id="269" r:id="rId16"/>
    <p:sldId id="273" r:id="rId17"/>
    <p:sldId id="258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ECD"/>
    <a:srgbClr val="FFCC66"/>
    <a:srgbClr val="493118"/>
    <a:srgbClr val="96724C"/>
    <a:srgbClr val="1F3149"/>
    <a:srgbClr val="A58671"/>
    <a:srgbClr val="D8AC7E"/>
    <a:srgbClr val="8C6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502" y="-12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981760"/>
        <c:axId val="80363904"/>
      </c:barChart>
      <c:catAx>
        <c:axId val="7898176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crossAx val="80363904"/>
        <c:crosses val="autoZero"/>
        <c:auto val="1"/>
        <c:lblAlgn val="ctr"/>
        <c:lblOffset val="100"/>
        <c:noMultiLvlLbl val="0"/>
      </c:catAx>
      <c:valAx>
        <c:axId val="803639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7898176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  <c:spPr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legend>
    <c:plotVisOnly val="1"/>
    <c:dispBlanksAs val="gap"/>
    <c:showDLblsOverMax val="0"/>
  </c:chart>
  <c:spPr>
    <a:solidFill>
      <a:srgbClr val="FFFFFF">
        <a:alpha val="25000"/>
      </a:srgbClr>
    </a:solidFill>
    <a:ln>
      <a:noFill/>
    </a:ln>
    <a:effectLst/>
    <a:scene3d>
      <a:camera prst="orthographicFront"/>
      <a:lightRig rig="threePt" dir="t"/>
    </a:scene3d>
    <a:sp3d>
      <a:bevelT w="38100" h="38100" prst="coolSlant"/>
    </a:sp3d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BC803D1-7E22-426B-946F-B4167FE99CDB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5C6D6C2-CAAA-4C3B-87DD-2F98D0C7A7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49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0FEA62B-C136-454E-AD9F-0FCD43CAD751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21B07DF-9005-41CD-BC9E-18B35B2BB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157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TSB 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enter the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14400" y="6245352"/>
            <a:ext cx="457200" cy="365125"/>
          </a:xfrm>
        </p:spPr>
        <p:txBody>
          <a:bodyPr/>
          <a:lstStyle/>
          <a:p>
            <a:fld id="{C6C6B0C3-FC97-4666-B210-7D3D244D68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4724400"/>
            <a:ext cx="7315200" cy="1295400"/>
          </a:xfrm>
          <a:prstGeom prst="rect">
            <a:avLst/>
          </a:prstGeom>
        </p:spPr>
        <p:txBody>
          <a:bodyPr/>
          <a:lstStyle>
            <a:lvl1pPr marL="0" indent="0">
              <a:defRPr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enter the presenter’s name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" y="6245352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228600" indent="-228600" algn="l"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98000"/>
                    </a:prstClr>
                  </a:outerShdw>
                </a:effectLst>
              </a:defRPr>
            </a:lvl1pPr>
          </a:lstStyle>
          <a:p>
            <a:fld id="{C6C6B0C3-FC97-4666-B210-7D3D244D68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7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0" y="0"/>
            <a:ext cx="9144000" cy="6144768"/>
          </a:xfrm>
        </p:spPr>
        <p:txBody>
          <a:bodyPr/>
          <a:lstStyle>
            <a:lvl1pPr>
              <a:buNone/>
              <a:defRPr baseline="0"/>
            </a:lvl1pPr>
          </a:lstStyle>
          <a:p>
            <a:r>
              <a:rPr lang="en-US" dirty="0" smtClean="0"/>
              <a:t>Click to insert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letely Blank">
    <p:bg>
      <p:bgPr>
        <a:blipFill dpi="0" rotWithShape="1">
          <a:blip r:embed="rId2" cstate="screen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buNone/>
              <a:defRPr baseline="0"/>
            </a:lvl1pPr>
          </a:lstStyle>
          <a:p>
            <a:r>
              <a:rPr lang="en-US" dirty="0" smtClean="0"/>
              <a:t>Click to insert full page picture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" y="6245352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228600" indent="-228600" algn="l"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98000"/>
                    </a:prstClr>
                  </a:outerShdw>
                </a:effectLst>
              </a:defRPr>
            </a:lvl1pPr>
          </a:lstStyle>
          <a:p>
            <a:fld id="{C6C6B0C3-FC97-4666-B210-7D3D244D68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use with Plot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6B0C3-FC97-4666-B210-7D3D244D68FC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 userDrawn="1"/>
        </p:nvGraphicFramePr>
        <p:xfrm>
          <a:off x="838200" y="457200"/>
          <a:ext cx="75438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TSB 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TSB 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33800" y="2667000"/>
            <a:ext cx="4495800" cy="19812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enter the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14400" y="6245352"/>
            <a:ext cx="457200" cy="365125"/>
          </a:xfrm>
        </p:spPr>
        <p:txBody>
          <a:bodyPr/>
          <a:lstStyle/>
          <a:p>
            <a:fld id="{C6C6B0C3-FC97-4666-B210-7D3D244D68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733800" y="4724400"/>
            <a:ext cx="4495800" cy="1295400"/>
          </a:xfrm>
          <a:prstGeom prst="rect">
            <a:avLst/>
          </a:prstGeom>
        </p:spPr>
        <p:txBody>
          <a:bodyPr/>
          <a:lstStyle>
            <a:lvl1pPr marL="0" indent="0">
              <a:defRPr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enter the</a:t>
            </a:r>
            <a:br>
              <a:rPr lang="en-US" dirty="0" smtClean="0"/>
            </a:br>
            <a:r>
              <a:rPr lang="en-US" dirty="0" smtClean="0"/>
              <a:t>presenter’s name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914400" y="2667000"/>
            <a:ext cx="2743200" cy="3352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FFCC66"/>
                </a:solidFill>
                <a:effectLst>
                  <a:outerShdw blurRad="50800" dist="381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the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14400" y="1828801"/>
            <a:ext cx="7315200" cy="4191000"/>
          </a:xfrm>
        </p:spPr>
        <p:txBody>
          <a:bodyPr anchor="t" anchorCtr="0"/>
          <a:lstStyle>
            <a:lvl1pPr>
              <a:lnSpc>
                <a:spcPct val="107000"/>
              </a:lnSpc>
              <a:spcAft>
                <a:spcPts val="0"/>
              </a:spcAft>
              <a:defRPr/>
            </a:lvl1pPr>
            <a:lvl2pPr>
              <a:spcBef>
                <a:spcPts val="800"/>
              </a:spcBef>
              <a:spcAft>
                <a:spcPts val="0"/>
              </a:spcAft>
              <a:defRPr/>
            </a:lvl2pPr>
            <a:lvl3pPr>
              <a:spcBef>
                <a:spcPts val="672"/>
              </a:spcBef>
              <a:spcAft>
                <a:spcPts val="0"/>
              </a:spcAft>
              <a:defRPr/>
            </a:lvl3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" y="6245352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228600" indent="-228600" algn="l"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98000"/>
                    </a:prstClr>
                  </a:outerShdw>
                </a:effectLst>
              </a:defRPr>
            </a:lvl1pPr>
          </a:lstStyle>
          <a:p>
            <a:fld id="{C6C6B0C3-FC97-4666-B210-7D3D244D68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FFCC66"/>
                </a:solidFill>
                <a:effectLst>
                  <a:outerShdw blurRad="50800" dist="381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the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14400" y="1828801"/>
            <a:ext cx="7315200" cy="4191000"/>
          </a:xfrm>
        </p:spPr>
        <p:txBody>
          <a:bodyPr/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" y="6245352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228600" indent="-228600" algn="l"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98000"/>
                    </a:prstClr>
                  </a:outerShdw>
                </a:effectLst>
              </a:defRPr>
            </a:lvl1pPr>
          </a:lstStyle>
          <a:p>
            <a:fld id="{C6C6B0C3-FC97-4666-B210-7D3D244D68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the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14400" y="1828801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828801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" y="6245352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228600" indent="-228600" algn="l"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98000"/>
                    </a:prstClr>
                  </a:outerShdw>
                </a:effectLst>
              </a:defRPr>
            </a:lvl1pPr>
          </a:lstStyle>
          <a:p>
            <a:fld id="{C6C6B0C3-FC97-4666-B210-7D3D244D68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the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400" y="1828799"/>
            <a:ext cx="3582988" cy="762001"/>
          </a:xfrm>
        </p:spPr>
        <p:txBody>
          <a:bodyPr anchor="ctr" anchorCtr="0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14400" y="2667000"/>
            <a:ext cx="3582988" cy="3352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828799"/>
            <a:ext cx="3584575" cy="762001"/>
          </a:xfrm>
        </p:spPr>
        <p:txBody>
          <a:bodyPr anchor="ctr" anchorCtr="0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667000"/>
            <a:ext cx="3584575" cy="3352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14400" y="6245352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228600" indent="-228600" algn="l"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98000"/>
                    </a:prstClr>
                  </a:outerShdw>
                </a:effectLst>
              </a:defRPr>
            </a:lvl1pPr>
          </a:lstStyle>
          <a:p>
            <a:fld id="{C6C6B0C3-FC97-4666-B210-7D3D244D68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85800"/>
            <a:ext cx="2551113" cy="838200"/>
          </a:xfrm>
        </p:spPr>
        <p:txBody>
          <a:bodyPr anchor="t" anchorCtr="0"/>
          <a:lstStyle>
            <a:lvl1pPr algn="l">
              <a:defRPr sz="2000" b="0"/>
            </a:lvl1pPr>
          </a:lstStyle>
          <a:p>
            <a:r>
              <a:rPr lang="en-US" dirty="0" smtClean="0"/>
              <a:t>Click to the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685801"/>
            <a:ext cx="4654550" cy="5257799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14400" y="1600201"/>
            <a:ext cx="2551113" cy="43434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" y="6245352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228600" indent="-228600" algn="l"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98000"/>
                    </a:prstClr>
                  </a:outerShdw>
                </a:effectLst>
              </a:defRPr>
            </a:lvl1pPr>
          </a:lstStyle>
          <a:p>
            <a:fld id="{C6C6B0C3-FC97-4666-B210-7D3D244D68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the title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" y="6245352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228600" indent="-228600" algn="l"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98000"/>
                    </a:prstClr>
                  </a:outerShdw>
                </a:effectLst>
              </a:defRPr>
            </a:lvl1pPr>
          </a:lstStyle>
          <a:p>
            <a:fld id="{C6C6B0C3-FC97-4666-B210-7D3D244D68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914400" y="1828800"/>
            <a:ext cx="7315200" cy="4191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insert a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914400" y="1828800"/>
            <a:ext cx="7315200" cy="3352800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14400" y="5257800"/>
            <a:ext cx="7315200" cy="8382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picture caption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85800"/>
            <a:ext cx="7315200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the title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" y="6245352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228600" indent="-228600" algn="l"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98000"/>
                    </a:prstClr>
                  </a:outerShdw>
                </a:effectLst>
              </a:defRPr>
            </a:lvl1pPr>
          </a:lstStyle>
          <a:p>
            <a:fld id="{C6C6B0C3-FC97-4666-B210-7D3D244D68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" y="6245352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228600" indent="-228600" algn="l"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98000"/>
                    </a:prstClr>
                  </a:outerShdw>
                </a:effectLst>
              </a:defRPr>
            </a:lvl1pPr>
          </a:lstStyle>
          <a:p>
            <a:fld id="{C6C6B0C3-FC97-4666-B210-7D3D244D68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914400" y="2667000"/>
            <a:ext cx="7315200" cy="1981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FFCC66"/>
          </a:solidFill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 baseline="0">
          <a:solidFill>
            <a:schemeClr val="bg1"/>
          </a:solidFill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828801"/>
            <a:ext cx="7315200" cy="42671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" y="6245352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228600" indent="-228600" algn="l"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98000"/>
                    </a:prstClr>
                  </a:outerShdw>
                </a:effectLst>
              </a:defRPr>
            </a:lvl1pPr>
          </a:lstStyle>
          <a:p>
            <a:fld id="{C6C6B0C3-FC97-4666-B210-7D3D244D68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6" r:id="rId2"/>
    <p:sldLayoutId id="2147483652" r:id="rId3"/>
    <p:sldLayoutId id="2147483653" r:id="rId4"/>
    <p:sldLayoutId id="2147483656" r:id="rId5"/>
    <p:sldLayoutId id="2147483654" r:id="rId6"/>
    <p:sldLayoutId id="2147483657" r:id="rId7"/>
    <p:sldLayoutId id="2147483664" r:id="rId8"/>
    <p:sldLayoutId id="2147483659" r:id="rId9"/>
    <p:sldLayoutId id="2147483670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FFCC66"/>
          </a:solidFill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7000"/>
        </a:lnSpc>
        <a:spcBef>
          <a:spcPts val="800"/>
        </a:spcBef>
        <a:spcAft>
          <a:spcPts val="0"/>
        </a:spcAft>
        <a:buFont typeface="Arial" pitchFamily="34" charset="0"/>
        <a:buChar char="•"/>
        <a:defRPr sz="36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800"/>
        </a:spcBef>
        <a:spcAft>
          <a:spcPts val="0"/>
        </a:spcAft>
        <a:buFont typeface="Arial" pitchFamily="34" charset="0"/>
        <a:buChar char="•"/>
        <a:defRPr sz="32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spcAft>
          <a:spcPts val="0"/>
        </a:spcAft>
        <a:buFont typeface="Arial" pitchFamily="34" charset="0"/>
        <a:buChar char="•"/>
        <a:defRPr sz="28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spcAft>
          <a:spcPts val="0"/>
        </a:spcAft>
        <a:buFont typeface="Arial" pitchFamily="34" charset="0"/>
        <a:buChar char="•"/>
        <a:defRPr sz="24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FFCC66"/>
          </a:solidFill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tsb.gov/doclib/recletters/2012/A-12-068-070.pdf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www.ntsb.gov/doclib/reports/2007/AAR0707.pdf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 for Cargo Compartment Fire Safety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C6C6B0C3-FC97-4666-B210-7D3D244D68FC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Joseph Panagiotou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3152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NTSB recommendations for Cargo Compartment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3152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Issued November 28, 2012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Develop fire detection system performance requirements for the early detection of fires originating within cargo containers and pallets and, once developed, implement the new requirements. (A-12-68) </a:t>
            </a:r>
            <a:r>
              <a:rPr lang="en-US" sz="2000" i="1" dirty="0"/>
              <a:t>(This safety recommendation supersedes Safety Recommendation A-07-98, which is classified “Closed—Acceptable Action/Superseded.”) </a:t>
            </a:r>
            <a:endParaRPr lang="en-US" sz="2000" i="1" dirty="0" smtClean="0"/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r>
              <a:rPr lang="en-US" sz="2000" dirty="0">
                <a:hlinkClick r:id="rId2"/>
              </a:rPr>
              <a:t>http://</a:t>
            </a:r>
            <a:r>
              <a:rPr lang="en-US" sz="2000" dirty="0" err="1">
                <a:hlinkClick r:id="rId2"/>
              </a:rPr>
              <a:t>www.ntsb.gov</a:t>
            </a:r>
            <a:r>
              <a:rPr lang="en-US" sz="2000" dirty="0">
                <a:hlinkClick r:id="rId2"/>
              </a:rPr>
              <a:t>/</a:t>
            </a:r>
            <a:r>
              <a:rPr lang="en-US" sz="2000" dirty="0" err="1">
                <a:hlinkClick r:id="rId2"/>
              </a:rPr>
              <a:t>doclib</a:t>
            </a:r>
            <a:r>
              <a:rPr lang="en-US" sz="2000" dirty="0">
                <a:hlinkClick r:id="rId2"/>
              </a:rPr>
              <a:t>/</a:t>
            </a:r>
            <a:r>
              <a:rPr lang="en-US" sz="2000" dirty="0" err="1">
                <a:hlinkClick r:id="rId2"/>
              </a:rPr>
              <a:t>recletters</a:t>
            </a:r>
            <a:r>
              <a:rPr lang="en-US" sz="2000" dirty="0">
                <a:hlinkClick r:id="rId2"/>
              </a:rPr>
              <a:t>/2012/A-12-068-</a:t>
            </a:r>
            <a:r>
              <a:rPr lang="en-US" sz="2000" dirty="0" err="1">
                <a:hlinkClick r:id="rId2"/>
              </a:rPr>
              <a:t>070.pdf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C6B0C3-FC97-4666-B210-7D3D244D68F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51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NTSB recommendations for Cargo Compartment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73152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Ensure </a:t>
            </a:r>
            <a:r>
              <a:rPr lang="en-US" sz="2000" dirty="0"/>
              <a:t>that cargo container construction materials meet the same flammability requirements as all other cargo compartment materials in accordance with Title 14 </a:t>
            </a:r>
            <a:r>
              <a:rPr lang="en-US" sz="2000" i="1" dirty="0"/>
              <a:t>Code of Federal Regulations </a:t>
            </a:r>
            <a:r>
              <a:rPr lang="en-US" sz="2000" dirty="0"/>
              <a:t>25.855. (A-12-69) 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Require the installation and use of active fire suppression systems in all aircraft cargo compartments or containers, or both, such that fires are not allowed to develop. (A-12-70)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C6B0C3-FC97-4666-B210-7D3D244D68F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90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3152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Three Major </a:t>
            </a:r>
            <a:r>
              <a:rPr lang="en-US" dirty="0"/>
              <a:t>C</a:t>
            </a:r>
            <a:r>
              <a:rPr lang="en-US" dirty="0" smtClean="0"/>
              <a:t>argo </a:t>
            </a:r>
            <a:r>
              <a:rPr lang="en-US" dirty="0"/>
              <a:t>F</a:t>
            </a:r>
            <a:r>
              <a:rPr lang="en-US" dirty="0" smtClean="0"/>
              <a:t>ires in the Past 7 Years....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Feb 7, 2006 UPS flight 1307</a:t>
            </a:r>
          </a:p>
          <a:p>
            <a:pPr marL="457200" lvl="1" indent="0">
              <a:buNone/>
            </a:pPr>
            <a:r>
              <a:rPr lang="en-US" dirty="0" smtClean="0"/>
              <a:t>Philadelphia, PA.</a:t>
            </a:r>
          </a:p>
          <a:p>
            <a:r>
              <a:rPr lang="en-US" sz="3200" dirty="0" smtClean="0"/>
              <a:t>Sept 3, 2010 UPS flight 006</a:t>
            </a:r>
          </a:p>
          <a:p>
            <a:pPr marL="457200" lvl="1" indent="0">
              <a:buNone/>
            </a:pPr>
            <a:r>
              <a:rPr lang="en-US" dirty="0" smtClean="0"/>
              <a:t>Dubai, </a:t>
            </a:r>
            <a:r>
              <a:rPr lang="en-US" dirty="0" err="1" smtClean="0"/>
              <a:t>UAE</a:t>
            </a:r>
            <a:endParaRPr lang="en-US" dirty="0"/>
          </a:p>
          <a:p>
            <a:r>
              <a:rPr lang="en-US" sz="3200" dirty="0" smtClean="0"/>
              <a:t>July 28, 2011 </a:t>
            </a:r>
            <a:r>
              <a:rPr lang="en-US" sz="3200" dirty="0" err="1" smtClean="0"/>
              <a:t>Asiana</a:t>
            </a:r>
            <a:r>
              <a:rPr lang="en-US" sz="3200" dirty="0" smtClean="0"/>
              <a:t> Cargo flight 991</a:t>
            </a:r>
          </a:p>
          <a:p>
            <a:pPr marL="457200" lvl="1" indent="0">
              <a:buNone/>
            </a:pPr>
            <a:r>
              <a:rPr lang="en-US" dirty="0" err="1" smtClean="0"/>
              <a:t>Jeju</a:t>
            </a:r>
            <a:r>
              <a:rPr lang="en-US" dirty="0" smtClean="0"/>
              <a:t> Island, South Korea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C6B0C3-FC97-4666-B210-7D3D244D68F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66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UPS Flight 1307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4394200" cy="1752601"/>
          </a:xfrm>
        </p:spPr>
        <p:txBody>
          <a:bodyPr>
            <a:noAutofit/>
          </a:bodyPr>
          <a:lstStyle/>
          <a:p>
            <a:r>
              <a:rPr lang="en-US" sz="1800" dirty="0" smtClean="0"/>
              <a:t>McDonnell Douglas DC-8</a:t>
            </a:r>
          </a:p>
          <a:p>
            <a:r>
              <a:rPr lang="en-US" sz="1800" dirty="0" smtClean="0"/>
              <a:t>long time between smell of smoke and cargo fire alarm</a:t>
            </a:r>
          </a:p>
          <a:p>
            <a:r>
              <a:rPr lang="en-US" sz="1800" dirty="0" smtClean="0"/>
              <a:t>No fire suppression in flight</a:t>
            </a:r>
          </a:p>
          <a:p>
            <a:r>
              <a:rPr lang="en-US" sz="1800" dirty="0"/>
              <a:t>Unidentified fire source</a:t>
            </a:r>
          </a:p>
          <a:p>
            <a:r>
              <a:rPr lang="en-US" sz="1800" dirty="0" smtClean="0"/>
              <a:t>Aircraft was a total loss</a:t>
            </a:r>
          </a:p>
          <a:p>
            <a:pPr marL="0" indent="0">
              <a:buNone/>
            </a:pPr>
            <a:endParaRPr lang="en-US" sz="1800" dirty="0">
              <a:hlinkClick r:id="rId2"/>
            </a:endParaRPr>
          </a:p>
          <a:p>
            <a:pPr marL="0" indent="0">
              <a:buNone/>
            </a:pPr>
            <a:r>
              <a:rPr lang="en-US" sz="1800" dirty="0" smtClean="0"/>
              <a:t>NTSB Report:</a:t>
            </a:r>
            <a:endParaRPr lang="en-US" sz="1800" dirty="0">
              <a:hlinkClick r:id="rId2"/>
            </a:endParaRPr>
          </a:p>
          <a:p>
            <a:pPr marL="0" indent="0">
              <a:buNone/>
            </a:pPr>
            <a:r>
              <a:rPr lang="en-US" sz="1800" dirty="0" smtClean="0">
                <a:hlinkClick r:id="rId2"/>
              </a:rPr>
              <a:t>http</a:t>
            </a:r>
            <a:r>
              <a:rPr lang="en-US" sz="1800" dirty="0">
                <a:hlinkClick r:id="rId2"/>
              </a:rPr>
              <a:t>://</a:t>
            </a:r>
            <a:r>
              <a:rPr lang="en-US" sz="1800" dirty="0" err="1" smtClean="0">
                <a:hlinkClick r:id="rId2"/>
              </a:rPr>
              <a:t>www.ntsb.gov</a:t>
            </a:r>
            <a:r>
              <a:rPr lang="en-US" sz="1800" dirty="0" smtClean="0">
                <a:hlinkClick r:id="rId2"/>
              </a:rPr>
              <a:t>/</a:t>
            </a:r>
            <a:r>
              <a:rPr lang="en-US" sz="1800" dirty="0" err="1" smtClean="0">
                <a:hlinkClick r:id="rId2"/>
              </a:rPr>
              <a:t>doclib</a:t>
            </a:r>
            <a:r>
              <a:rPr lang="en-US" sz="1800" dirty="0" smtClean="0">
                <a:hlinkClick r:id="rId2"/>
              </a:rPr>
              <a:t>/reports/2007/</a:t>
            </a:r>
            <a:r>
              <a:rPr lang="en-US" sz="1800" dirty="0" err="1" smtClean="0">
                <a:hlinkClick r:id="rId2"/>
              </a:rPr>
              <a:t>AAR0707.pdf</a:t>
            </a: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C6B0C3-FC97-4666-B210-7D3D244D68F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00" y="990600"/>
            <a:ext cx="3378200" cy="23297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00" y="3429000"/>
            <a:ext cx="337820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15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UPS Flight 006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4343400" cy="3200401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Boeing 747-</a:t>
            </a:r>
            <a:r>
              <a:rPr lang="en-US" sz="1800" dirty="0" err="1" smtClean="0"/>
              <a:t>400F</a:t>
            </a:r>
            <a:endParaRPr lang="en-US" sz="1800" dirty="0" smtClean="0"/>
          </a:p>
          <a:p>
            <a:r>
              <a:rPr lang="en-US" sz="1800" dirty="0" smtClean="0"/>
              <a:t>2 ½ minutes between cargo fire alarm and onset of system loss</a:t>
            </a:r>
          </a:p>
          <a:p>
            <a:r>
              <a:rPr lang="en-US" sz="1800" dirty="0" smtClean="0"/>
              <a:t>Heavy smoke in the flight deck</a:t>
            </a:r>
          </a:p>
          <a:p>
            <a:r>
              <a:rPr lang="en-US" sz="1800" dirty="0" smtClean="0"/>
              <a:t>suppression by depressurization ineffective</a:t>
            </a:r>
          </a:p>
          <a:p>
            <a:r>
              <a:rPr lang="en-US" sz="1800" dirty="0" smtClean="0"/>
              <a:t>aircraft out of control</a:t>
            </a:r>
          </a:p>
          <a:p>
            <a:r>
              <a:rPr lang="en-US" sz="1800" dirty="0" smtClean="0"/>
              <a:t>Unidentified source</a:t>
            </a:r>
          </a:p>
          <a:p>
            <a:r>
              <a:rPr lang="en-US" sz="1800" dirty="0" smtClean="0"/>
              <a:t>loss of crew and aircraft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C6B0C3-FC97-4666-B210-7D3D244D68F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270000"/>
            <a:ext cx="3920067" cy="294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1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Asiana</a:t>
            </a:r>
            <a:r>
              <a:rPr lang="en-US" dirty="0" smtClean="0"/>
              <a:t> Cargo Flight 991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01944"/>
            <a:ext cx="4114800" cy="3581401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Boeing 747-</a:t>
            </a:r>
            <a:r>
              <a:rPr lang="en-US" sz="1800" dirty="0" err="1" smtClean="0"/>
              <a:t>400F</a:t>
            </a:r>
            <a:endParaRPr lang="en-US" sz="1800" dirty="0" smtClean="0"/>
          </a:p>
          <a:p>
            <a:r>
              <a:rPr lang="en-US" sz="1800" dirty="0" smtClean="0"/>
              <a:t>Short time between cargo fire alarm and control difficulties</a:t>
            </a:r>
          </a:p>
          <a:p>
            <a:r>
              <a:rPr lang="en-US" sz="1800" dirty="0" smtClean="0"/>
              <a:t>smoke in the flight deck</a:t>
            </a:r>
          </a:p>
          <a:p>
            <a:r>
              <a:rPr lang="en-US" sz="1800" dirty="0" smtClean="0"/>
              <a:t>Aircraft out of control</a:t>
            </a:r>
          </a:p>
          <a:p>
            <a:r>
              <a:rPr lang="en-US" sz="1800" dirty="0" smtClean="0"/>
              <a:t>loss of crew and aircraft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This accident is still under investigation by the South Korean government.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C6B0C3-FC97-4666-B210-7D3D244D68F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25910" y="2023169"/>
            <a:ext cx="4602956" cy="345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27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Accident </a:t>
            </a:r>
            <a:r>
              <a:rPr lang="en-US" dirty="0"/>
              <a:t>S</a:t>
            </a:r>
            <a:r>
              <a:rPr lang="en-US" dirty="0" smtClean="0"/>
              <a:t>imilarity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smtClean="0"/>
              <a:t>short time between fire detection and onset of damage* </a:t>
            </a:r>
          </a:p>
          <a:p>
            <a:r>
              <a:rPr lang="en-US" sz="2400" dirty="0" smtClean="0"/>
              <a:t>smoke in flight deck*</a:t>
            </a:r>
          </a:p>
          <a:p>
            <a:r>
              <a:rPr lang="en-US" sz="2400" dirty="0" smtClean="0"/>
              <a:t>no suppression</a:t>
            </a:r>
          </a:p>
          <a:p>
            <a:r>
              <a:rPr lang="en-US" sz="2400" dirty="0" smtClean="0"/>
              <a:t>unidentified source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loss of aircraft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* The UPS flight 1307 fire did not exhibit these conditions.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C6B0C3-FC97-4666-B210-7D3D244D68F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10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3152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Full Scale Container Fire Test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1200"/>
            <a:ext cx="5181600" cy="3657600"/>
          </a:xfrm>
        </p:spPr>
        <p:txBody>
          <a:bodyPr>
            <a:normAutofit fontScale="62500" lnSpcReduction="20000"/>
          </a:bodyPr>
          <a:lstStyle/>
          <a:p>
            <a:r>
              <a:rPr lang="en-US" sz="2900" dirty="0"/>
              <a:t>C</a:t>
            </a:r>
            <a:r>
              <a:rPr lang="en-US" sz="2900" dirty="0" smtClean="0"/>
              <a:t>ontainer design effects time to detection</a:t>
            </a:r>
          </a:p>
          <a:p>
            <a:r>
              <a:rPr lang="en-US" sz="2900" dirty="0"/>
              <a:t>E</a:t>
            </a:r>
            <a:r>
              <a:rPr lang="en-US" sz="2900" dirty="0" smtClean="0"/>
              <a:t>xceeds 1 min detection time regulation </a:t>
            </a:r>
          </a:p>
          <a:p>
            <a:r>
              <a:rPr lang="en-US" sz="2900" dirty="0" smtClean="0"/>
              <a:t>Container materials can add to the fire load</a:t>
            </a:r>
          </a:p>
          <a:p>
            <a:r>
              <a:rPr lang="en-US" sz="2900" dirty="0" smtClean="0"/>
              <a:t>Fire growth rate after becoming detectable is rapid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1900" dirty="0" smtClean="0"/>
              <a:t>For </a:t>
            </a:r>
            <a:r>
              <a:rPr lang="en-US" sz="1900" dirty="0"/>
              <a:t>information about the NTSB’s cargo container fire study (NTSB Materials Laboratory Study Report 12-019), see case number </a:t>
            </a:r>
            <a:r>
              <a:rPr lang="en-US" sz="1900" dirty="0" err="1"/>
              <a:t>DCA10RA092</a:t>
            </a:r>
            <a:r>
              <a:rPr lang="en-US" sz="1900" dirty="0"/>
              <a:t> on the NTSB’s website at http://</a:t>
            </a:r>
            <a:r>
              <a:rPr lang="en-US" sz="1900" dirty="0" err="1"/>
              <a:t>www.ntsb.gov</a:t>
            </a:r>
            <a:r>
              <a:rPr lang="en-US" sz="1900" dirty="0"/>
              <a:t>/investigations/</a:t>
            </a:r>
            <a:r>
              <a:rPr lang="en-US" sz="1900" dirty="0" err="1"/>
              <a:t>dms.html</a:t>
            </a:r>
            <a:r>
              <a:rPr lang="en-US" sz="1900" dirty="0"/>
              <a:t>. </a:t>
            </a:r>
            <a:endParaRPr lang="en-US" sz="1900" dirty="0" smtClean="0"/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sz="1900" dirty="0"/>
              <a:t>http://</a:t>
            </a:r>
            <a:r>
              <a:rPr lang="en-US" sz="1900" dirty="0" err="1"/>
              <a:t>www.fire.tc.faa.gov</a:t>
            </a:r>
            <a:r>
              <a:rPr lang="en-US" sz="1900" dirty="0"/>
              <a:t>/</a:t>
            </a:r>
            <a:r>
              <a:rPr lang="en-US" sz="1900" dirty="0" err="1"/>
              <a:t>pdf</a:t>
            </a:r>
            <a:r>
              <a:rPr lang="en-US" sz="1900" dirty="0"/>
              <a:t>/systems/</a:t>
            </a:r>
            <a:r>
              <a:rPr lang="en-US" sz="1900" dirty="0" err="1"/>
              <a:t>Nov11Meeting</a:t>
            </a:r>
            <a:r>
              <a:rPr lang="en-US" sz="1900" dirty="0"/>
              <a:t>/Panagiotou-1111-</a:t>
            </a:r>
            <a:r>
              <a:rPr lang="en-US" sz="1900" dirty="0" err="1"/>
              <a:t>HeatReleaseRate.pdf</a:t>
            </a:r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C6B0C3-FC97-4666-B210-7D3D244D68F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76400"/>
            <a:ext cx="2976539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282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3152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C</a:t>
            </a:r>
            <a:r>
              <a:rPr lang="en-US" dirty="0" smtClean="0"/>
              <a:t>urrent Regulations for Main Deck Cargo Compartments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Cargo container construction materials</a:t>
            </a:r>
          </a:p>
          <a:p>
            <a:pPr marL="800100" lvl="2" indent="0">
              <a:buNone/>
            </a:pPr>
            <a:r>
              <a:rPr lang="en-US" sz="1600" dirty="0" smtClean="0"/>
              <a:t>  materials subjected to horizontal Bunsen burner test </a:t>
            </a:r>
            <a:br>
              <a:rPr lang="en-US" sz="1600" dirty="0" smtClean="0"/>
            </a:br>
            <a:r>
              <a:rPr lang="en-US" sz="1600" dirty="0" smtClean="0"/>
              <a:t>  (UL-94) with a performance of &lt; 4”/min</a:t>
            </a:r>
          </a:p>
          <a:p>
            <a:endParaRPr lang="en-US" sz="2400" dirty="0" smtClean="0"/>
          </a:p>
          <a:p>
            <a:r>
              <a:rPr lang="en-US" sz="2400" dirty="0" smtClean="0"/>
              <a:t>Time to detection &lt;</a:t>
            </a:r>
            <a:r>
              <a:rPr lang="en-US" sz="2400" dirty="0" err="1" smtClean="0"/>
              <a:t>1min</a:t>
            </a:r>
            <a:endParaRPr lang="en-US" sz="2400" dirty="0" smtClean="0"/>
          </a:p>
          <a:p>
            <a:pPr marL="457200" lvl="1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14 </a:t>
            </a:r>
            <a:r>
              <a:rPr lang="en-US" sz="2000" dirty="0" err="1" smtClean="0"/>
              <a:t>CFR</a:t>
            </a:r>
            <a:r>
              <a:rPr lang="en-US" sz="2000" dirty="0" smtClean="0"/>
              <a:t> 25.858</a:t>
            </a:r>
          </a:p>
          <a:p>
            <a:endParaRPr lang="en-US" sz="2400" dirty="0" smtClean="0"/>
          </a:p>
          <a:p>
            <a:r>
              <a:rPr lang="en-US" sz="2400" dirty="0"/>
              <a:t>S</a:t>
            </a:r>
            <a:r>
              <a:rPr lang="en-US" sz="2400" dirty="0" smtClean="0"/>
              <a:t>uppression not required in Class E compartments 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C6B0C3-FC97-4666-B210-7D3D244D68F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49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NTSB Recognizes That Progress is Being </a:t>
            </a:r>
            <a:r>
              <a:rPr lang="en-US" dirty="0"/>
              <a:t>M</a:t>
            </a:r>
            <a:r>
              <a:rPr lang="en-US" dirty="0" smtClean="0"/>
              <a:t>ade..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33600"/>
            <a:ext cx="7315200" cy="4191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UPS</a:t>
            </a:r>
          </a:p>
          <a:p>
            <a:r>
              <a:rPr lang="en-US" sz="2400" dirty="0" smtClean="0"/>
              <a:t>FedEx </a:t>
            </a:r>
          </a:p>
          <a:p>
            <a:r>
              <a:rPr lang="en-US" sz="2400" dirty="0" err="1" smtClean="0"/>
              <a:t>FAATC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C6B0C3-FC97-4666-B210-7D3D244D68F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9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TSB_Template">
  <a:themeElements>
    <a:clrScheme name="NTSB color scheme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1F3149"/>
      </a:accent1>
      <a:accent2>
        <a:srgbClr val="96724C"/>
      </a:accent2>
      <a:accent3>
        <a:srgbClr val="493118"/>
      </a:accent3>
      <a:accent4>
        <a:srgbClr val="8BB0DD"/>
      </a:accent4>
      <a:accent5>
        <a:srgbClr val="A5A5A5"/>
      </a:accent5>
      <a:accent6>
        <a:srgbClr val="595959"/>
      </a:accent6>
      <a:hlink>
        <a:srgbClr val="000000"/>
      </a:hlink>
      <a:folHlink>
        <a:srgbClr val="FFCC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TSB Master Slide">
  <a:themeElements>
    <a:clrScheme name="NTSB color scheme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1F3149"/>
      </a:accent1>
      <a:accent2>
        <a:srgbClr val="96724C"/>
      </a:accent2>
      <a:accent3>
        <a:srgbClr val="493118"/>
      </a:accent3>
      <a:accent4>
        <a:srgbClr val="8BB0DD"/>
      </a:accent4>
      <a:accent5>
        <a:srgbClr val="A5A5A5"/>
      </a:accent5>
      <a:accent6>
        <a:srgbClr val="595959"/>
      </a:accent6>
      <a:hlink>
        <a:srgbClr val="000000"/>
      </a:hlink>
      <a:folHlink>
        <a:srgbClr val="FFCC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TSB Master Last Slide">
  <a:themeElements>
    <a:clrScheme name="NTSB color scheme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1F3149"/>
      </a:accent1>
      <a:accent2>
        <a:srgbClr val="96724C"/>
      </a:accent2>
      <a:accent3>
        <a:srgbClr val="493118"/>
      </a:accent3>
      <a:accent4>
        <a:srgbClr val="8BB0DD"/>
      </a:accent4>
      <a:accent5>
        <a:srgbClr val="A5A5A5"/>
      </a:accent5>
      <a:accent6>
        <a:srgbClr val="595959"/>
      </a:accent6>
      <a:hlink>
        <a:srgbClr val="000000"/>
      </a:hlink>
      <a:folHlink>
        <a:srgbClr val="FFCC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TSB color scheme">
    <a:dk1>
      <a:sysClr val="windowText" lastClr="000000"/>
    </a:dk1>
    <a:lt1>
      <a:srgbClr val="FFFFFF"/>
    </a:lt1>
    <a:dk2>
      <a:srgbClr val="000000"/>
    </a:dk2>
    <a:lt2>
      <a:srgbClr val="FFFFFF"/>
    </a:lt2>
    <a:accent1>
      <a:srgbClr val="1F3149"/>
    </a:accent1>
    <a:accent2>
      <a:srgbClr val="96724C"/>
    </a:accent2>
    <a:accent3>
      <a:srgbClr val="493118"/>
    </a:accent3>
    <a:accent4>
      <a:srgbClr val="8BB0DD"/>
    </a:accent4>
    <a:accent5>
      <a:srgbClr val="A5A5A5"/>
    </a:accent5>
    <a:accent6>
      <a:srgbClr val="595959"/>
    </a:accent6>
    <a:hlink>
      <a:srgbClr val="000000"/>
    </a:hlink>
    <a:folHlink>
      <a:srgbClr val="FFCC66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4310F0CA54B94A8D25C9856736886F" ma:contentTypeVersion="0" ma:contentTypeDescription="Create a new document." ma:contentTypeScope="" ma:versionID="e7ab6ed8b4151d5e9322a57f18a7ac3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a1222beb234debe96d12a98d24ff8a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28A988-156A-4B07-ADEA-154105A2F4FB}">
  <ds:schemaRefs>
    <ds:schemaRef ds:uri="http://schemas.microsoft.com/office/2006/metadata/properties"/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4EF32E5-5FEF-4D85-A23D-FC86656A4E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8D1983-88A3-4BE6-AFE1-F50547C7D7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NTSB_Template</Template>
  <TotalTime>418</TotalTime>
  <Words>442</Words>
  <Application>Microsoft Office PowerPoint</Application>
  <PresentationFormat>On-screen Show (4:3)</PresentationFormat>
  <Paragraphs>87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NTSB_Template</vt:lpstr>
      <vt:lpstr>NTSB Master Slide</vt:lpstr>
      <vt:lpstr>NTSB Master Last Slide</vt:lpstr>
      <vt:lpstr>Recommendations for Cargo Compartment Fire Safety</vt:lpstr>
      <vt:lpstr>Three Major Cargo Fires in the Past 7 Years....</vt:lpstr>
      <vt:lpstr>UPS Flight 1307</vt:lpstr>
      <vt:lpstr>UPS Flight 006</vt:lpstr>
      <vt:lpstr>Asiana Cargo Flight 991</vt:lpstr>
      <vt:lpstr>Accident Similarity</vt:lpstr>
      <vt:lpstr>Full Scale Container Fire Test Findings</vt:lpstr>
      <vt:lpstr>Current Regulations for Main Deck Cargo Compartments</vt:lpstr>
      <vt:lpstr>NTSB Recognizes That Progress is Being Made..</vt:lpstr>
      <vt:lpstr>NTSB recommendations for Cargo Compartment Safety</vt:lpstr>
      <vt:lpstr>NTSB recommendations for Cargo Compartment Safety</vt:lpstr>
      <vt:lpstr>PowerPoint Presentation</vt:lpstr>
    </vt:vector>
  </TitlesOfParts>
  <Company>NTSB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Christine Fortin</dc:creator>
  <cp:lastModifiedBy>Horner, April CTR (FAA)</cp:lastModifiedBy>
  <cp:revision>17</cp:revision>
  <cp:lastPrinted>2013-11-12T21:54:15Z</cp:lastPrinted>
  <dcterms:created xsi:type="dcterms:W3CDTF">2012-06-04T20:22:05Z</dcterms:created>
  <dcterms:modified xsi:type="dcterms:W3CDTF">2013-11-15T15:22:17Z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0x010100E84310F0CA54B94A8D25C9856736886F</vt:lpwstr>
  </property>
</Properties>
</file>