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6" r:id="rId3"/>
    <p:sldId id="269" r:id="rId4"/>
    <p:sldId id="268" r:id="rId5"/>
    <p:sldId id="271" r:id="rId6"/>
    <p:sldId id="272" r:id="rId7"/>
    <p:sldId id="267" r:id="rId8"/>
    <p:sldId id="257" r:id="rId9"/>
    <p:sldId id="258" r:id="rId10"/>
    <p:sldId id="265" r:id="rId11"/>
    <p:sldId id="276" r:id="rId12"/>
    <p:sldId id="275" r:id="rId13"/>
    <p:sldId id="273" r:id="rId14"/>
    <p:sldId id="274" r:id="rId15"/>
    <p:sldId id="260" r:id="rId16"/>
    <p:sldId id="262" r:id="rId17"/>
    <p:sldId id="280" r:id="rId18"/>
    <p:sldId id="277" r:id="rId19"/>
    <p:sldId id="281" r:id="rId20"/>
    <p:sldId id="278" r:id="rId21"/>
    <p:sldId id="282" r:id="rId22"/>
    <p:sldId id="279" r:id="rId23"/>
    <p:sldId id="283" r:id="rId24"/>
    <p:sldId id="300" r:id="rId25"/>
    <p:sldId id="288" r:id="rId26"/>
    <p:sldId id="289" r:id="rId27"/>
    <p:sldId id="299" r:id="rId28"/>
    <p:sldId id="287" r:id="rId29"/>
    <p:sldId id="290" r:id="rId30"/>
    <p:sldId id="294" r:id="rId31"/>
    <p:sldId id="301" r:id="rId32"/>
    <p:sldId id="291" r:id="rId33"/>
    <p:sldId id="297" r:id="rId34"/>
    <p:sldId id="29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ur Decisions" id="{E92EE892-1E3A-4087-958E-BAFE4F4721F2}">
          <p14:sldIdLst>
            <p14:sldId id="256"/>
            <p14:sldId id="266"/>
            <p14:sldId id="269"/>
            <p14:sldId id="268"/>
            <p14:sldId id="271"/>
            <p14:sldId id="272"/>
            <p14:sldId id="267"/>
            <p14:sldId id="257"/>
          </p14:sldIdLst>
        </p14:section>
        <p14:section name="People" id="{0B88B68D-F09B-44A0-BCB2-8673DC06FE68}">
          <p14:sldIdLst>
            <p14:sldId id="258"/>
            <p14:sldId id="265"/>
            <p14:sldId id="276"/>
            <p14:sldId id="275"/>
            <p14:sldId id="273"/>
            <p14:sldId id="274"/>
          </p14:sldIdLst>
        </p14:section>
        <p14:section name="Strategy" id="{AE5DA482-4649-494A-9C54-0FFA1A64EAD7}">
          <p14:sldIdLst>
            <p14:sldId id="260"/>
            <p14:sldId id="262"/>
            <p14:sldId id="280"/>
            <p14:sldId id="277"/>
            <p14:sldId id="281"/>
            <p14:sldId id="278"/>
            <p14:sldId id="282"/>
            <p14:sldId id="279"/>
            <p14:sldId id="283"/>
            <p14:sldId id="300"/>
            <p14:sldId id="288"/>
            <p14:sldId id="289"/>
            <p14:sldId id="299"/>
            <p14:sldId id="287"/>
            <p14:sldId id="290"/>
            <p14:sldId id="294"/>
            <p14:sldId id="301"/>
            <p14:sldId id="291"/>
            <p14:sldId id="297"/>
            <p14:sldId id="298"/>
          </p14:sldIdLst>
        </p14:section>
        <p14:section name="Call to Action" id="{F3E70376-2ECD-4FB8-9E48-4117BB3460B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0" autoAdjust="0"/>
    <p:restoredTop sz="73197" autoAdjust="0"/>
  </p:normalViewPr>
  <p:slideViewPr>
    <p:cSldViewPr>
      <p:cViewPr varScale="1">
        <p:scale>
          <a:sx n="74" d="100"/>
          <a:sy n="74" d="100"/>
        </p:scale>
        <p:origin x="-1086" y="-90"/>
      </p:cViewPr>
      <p:guideLst>
        <p:guide orient="horz" pos="2160"/>
        <p:guide orient="horz" pos="192"/>
        <p:guide orient="horz" pos="5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391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BE2BDA-57E8-43FF-BFEE-4BAE5A3FB69F}" type="doc">
      <dgm:prSet loTypeId="urn:microsoft.com/office/officeart/2005/8/layout/default#1" loCatId="list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CF5A5001-0018-4238-B4B1-EE552BFD88D6}">
      <dgm:prSet phldrT="[Text]"/>
      <dgm:spPr/>
      <dgm:t>
        <a:bodyPr/>
        <a:lstStyle/>
        <a:p>
          <a:r>
            <a:rPr lang="en-US" dirty="0" smtClean="0"/>
            <a:t>Flight Deck</a:t>
          </a:r>
          <a:endParaRPr lang="en-US" dirty="0"/>
        </a:p>
      </dgm:t>
    </dgm:pt>
    <dgm:pt modelId="{30B0BE6D-D4F0-4D9A-A3E5-981C608DC07C}" type="parTrans" cxnId="{5E41D045-F802-420E-A802-20FBCFD1F12C}">
      <dgm:prSet/>
      <dgm:spPr/>
      <dgm:t>
        <a:bodyPr/>
        <a:lstStyle/>
        <a:p>
          <a:endParaRPr lang="en-US"/>
        </a:p>
      </dgm:t>
    </dgm:pt>
    <dgm:pt modelId="{2C94E246-0F7E-4C24-93BB-3562BA7BBA3D}" type="sibTrans" cxnId="{5E41D045-F802-420E-A802-20FBCFD1F12C}">
      <dgm:prSet/>
      <dgm:spPr/>
      <dgm:t>
        <a:bodyPr/>
        <a:lstStyle/>
        <a:p>
          <a:endParaRPr lang="en-US"/>
        </a:p>
      </dgm:t>
    </dgm:pt>
    <dgm:pt modelId="{5AB75BF9-9191-4F40-A3CA-02BCCF5785E1}">
      <dgm:prSet phldrT="[Text]"/>
      <dgm:spPr/>
      <dgm:t>
        <a:bodyPr/>
        <a:lstStyle/>
        <a:p>
          <a:r>
            <a:rPr lang="en-US" dirty="0" smtClean="0"/>
            <a:t>Training</a:t>
          </a:r>
          <a:endParaRPr lang="en-US" dirty="0"/>
        </a:p>
      </dgm:t>
    </dgm:pt>
    <dgm:pt modelId="{4AC016FD-FC39-496D-95A0-77CCB925D91F}" type="parTrans" cxnId="{AEA71FA6-1B09-45C3-BF22-262E8026F6D5}">
      <dgm:prSet/>
      <dgm:spPr/>
      <dgm:t>
        <a:bodyPr/>
        <a:lstStyle/>
        <a:p>
          <a:endParaRPr lang="en-US"/>
        </a:p>
      </dgm:t>
    </dgm:pt>
    <dgm:pt modelId="{E488853C-4326-4570-823B-0FA60CB6012E}" type="sibTrans" cxnId="{AEA71FA6-1B09-45C3-BF22-262E8026F6D5}">
      <dgm:prSet/>
      <dgm:spPr/>
      <dgm:t>
        <a:bodyPr/>
        <a:lstStyle/>
        <a:p>
          <a:endParaRPr lang="en-US"/>
        </a:p>
      </dgm:t>
    </dgm:pt>
    <dgm:pt modelId="{DC08D5BB-DC0C-4498-BAB1-33A1151A5E5C}">
      <dgm:prSet phldrT="[Text]"/>
      <dgm:spPr/>
      <dgm:t>
        <a:bodyPr/>
        <a:lstStyle/>
        <a:p>
          <a:r>
            <a:rPr lang="en-US" dirty="0" smtClean="0"/>
            <a:t>Containers</a:t>
          </a:r>
          <a:endParaRPr lang="en-US" dirty="0"/>
        </a:p>
      </dgm:t>
    </dgm:pt>
    <dgm:pt modelId="{1BC702F3-A3A4-4388-95B4-F9A7B5ADF0D1}" type="parTrans" cxnId="{9D767576-06C5-49C5-8F83-9CE4BFA2419C}">
      <dgm:prSet/>
      <dgm:spPr/>
      <dgm:t>
        <a:bodyPr/>
        <a:lstStyle/>
        <a:p>
          <a:endParaRPr lang="en-US"/>
        </a:p>
      </dgm:t>
    </dgm:pt>
    <dgm:pt modelId="{BBE7E1E3-D2ED-4967-9862-4F32A7391B1C}" type="sibTrans" cxnId="{9D767576-06C5-49C5-8F83-9CE4BFA2419C}">
      <dgm:prSet/>
      <dgm:spPr/>
      <dgm:t>
        <a:bodyPr/>
        <a:lstStyle/>
        <a:p>
          <a:endParaRPr lang="en-US"/>
        </a:p>
      </dgm:t>
    </dgm:pt>
    <dgm:pt modelId="{70BF27B8-70F8-4101-8E57-97AFFE55DAFA}">
      <dgm:prSet phldrT="[Text]"/>
      <dgm:spPr/>
      <dgm:t>
        <a:bodyPr/>
        <a:lstStyle/>
        <a:p>
          <a:r>
            <a:rPr lang="en-US" dirty="0" smtClean="0"/>
            <a:t>Certification</a:t>
          </a:r>
          <a:endParaRPr lang="en-US" dirty="0"/>
        </a:p>
      </dgm:t>
    </dgm:pt>
    <dgm:pt modelId="{524BC47A-66C3-47D2-8FB4-4B98B41ED622}" type="parTrans" cxnId="{6402FB99-F99C-484E-883D-61F1832D9F67}">
      <dgm:prSet/>
      <dgm:spPr/>
      <dgm:t>
        <a:bodyPr/>
        <a:lstStyle/>
        <a:p>
          <a:endParaRPr lang="en-US"/>
        </a:p>
      </dgm:t>
    </dgm:pt>
    <dgm:pt modelId="{B6AEAFAE-C9B5-4B40-A9A8-2FB1C03FEB31}" type="sibTrans" cxnId="{6402FB99-F99C-484E-883D-61F1832D9F67}">
      <dgm:prSet/>
      <dgm:spPr/>
      <dgm:t>
        <a:bodyPr/>
        <a:lstStyle/>
        <a:p>
          <a:endParaRPr lang="en-US"/>
        </a:p>
      </dgm:t>
    </dgm:pt>
    <dgm:pt modelId="{3F8C558A-3025-4E30-993C-E4794EF17626}" type="pres">
      <dgm:prSet presAssocID="{47BE2BDA-57E8-43FF-BFEE-4BAE5A3FB6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BB9E7D-5F04-4384-8B4E-FBBF086A7097}" type="pres">
      <dgm:prSet presAssocID="{CF5A5001-0018-4238-B4B1-EE552BFD88D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816A2-8DBA-463D-B586-F93E61C9B289}" type="pres">
      <dgm:prSet presAssocID="{2C94E246-0F7E-4C24-93BB-3562BA7BBA3D}" presName="sibTrans" presStyleCnt="0"/>
      <dgm:spPr/>
    </dgm:pt>
    <dgm:pt modelId="{F8D81F5B-C592-418A-8DDB-866D4815E0C9}" type="pres">
      <dgm:prSet presAssocID="{5AB75BF9-9191-4F40-A3CA-02BCCF5785E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3A7C0-02B2-45A6-9A66-F519C42D77BE}" type="pres">
      <dgm:prSet presAssocID="{E488853C-4326-4570-823B-0FA60CB6012E}" presName="sibTrans" presStyleCnt="0"/>
      <dgm:spPr/>
    </dgm:pt>
    <dgm:pt modelId="{5C386227-B460-4831-AF83-42DC118D19E5}" type="pres">
      <dgm:prSet presAssocID="{DC08D5BB-DC0C-4498-BAB1-33A1151A5E5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BD2B44-40F6-4861-899A-9A894C348430}" type="pres">
      <dgm:prSet presAssocID="{BBE7E1E3-D2ED-4967-9862-4F32A7391B1C}" presName="sibTrans" presStyleCnt="0"/>
      <dgm:spPr/>
    </dgm:pt>
    <dgm:pt modelId="{EC2F2C16-7D9B-4F1D-9E2D-526221F0154A}" type="pres">
      <dgm:prSet presAssocID="{70BF27B8-70F8-4101-8E57-97AFFE55DAF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73863D-CA82-4B60-8D06-1C90E10B946E}" type="presOf" srcId="{47BE2BDA-57E8-43FF-BFEE-4BAE5A3FB69F}" destId="{3F8C558A-3025-4E30-993C-E4794EF17626}" srcOrd="0" destOrd="0" presId="urn:microsoft.com/office/officeart/2005/8/layout/default#1"/>
    <dgm:cxn modelId="{957CC407-61D3-408D-AD1E-C586EB1821C2}" type="presOf" srcId="{CF5A5001-0018-4238-B4B1-EE552BFD88D6}" destId="{ADBB9E7D-5F04-4384-8B4E-FBBF086A7097}" srcOrd="0" destOrd="0" presId="urn:microsoft.com/office/officeart/2005/8/layout/default#1"/>
    <dgm:cxn modelId="{E7600388-7BF8-4FA1-BA43-485B292F89DF}" type="presOf" srcId="{5AB75BF9-9191-4F40-A3CA-02BCCF5785E1}" destId="{F8D81F5B-C592-418A-8DDB-866D4815E0C9}" srcOrd="0" destOrd="0" presId="urn:microsoft.com/office/officeart/2005/8/layout/default#1"/>
    <dgm:cxn modelId="{AEA71FA6-1B09-45C3-BF22-262E8026F6D5}" srcId="{47BE2BDA-57E8-43FF-BFEE-4BAE5A3FB69F}" destId="{5AB75BF9-9191-4F40-A3CA-02BCCF5785E1}" srcOrd="1" destOrd="0" parTransId="{4AC016FD-FC39-496D-95A0-77CCB925D91F}" sibTransId="{E488853C-4326-4570-823B-0FA60CB6012E}"/>
    <dgm:cxn modelId="{EC791555-FEFD-4A80-80C4-1239640826B6}" type="presOf" srcId="{70BF27B8-70F8-4101-8E57-97AFFE55DAFA}" destId="{EC2F2C16-7D9B-4F1D-9E2D-526221F0154A}" srcOrd="0" destOrd="0" presId="urn:microsoft.com/office/officeart/2005/8/layout/default#1"/>
    <dgm:cxn modelId="{5E41D045-F802-420E-A802-20FBCFD1F12C}" srcId="{47BE2BDA-57E8-43FF-BFEE-4BAE5A3FB69F}" destId="{CF5A5001-0018-4238-B4B1-EE552BFD88D6}" srcOrd="0" destOrd="0" parTransId="{30B0BE6D-D4F0-4D9A-A3E5-981C608DC07C}" sibTransId="{2C94E246-0F7E-4C24-93BB-3562BA7BBA3D}"/>
    <dgm:cxn modelId="{C38A68AC-6F4B-440E-9509-F25E3BFC79E0}" type="presOf" srcId="{DC08D5BB-DC0C-4498-BAB1-33A1151A5E5C}" destId="{5C386227-B460-4831-AF83-42DC118D19E5}" srcOrd="0" destOrd="0" presId="urn:microsoft.com/office/officeart/2005/8/layout/default#1"/>
    <dgm:cxn modelId="{6402FB99-F99C-484E-883D-61F1832D9F67}" srcId="{47BE2BDA-57E8-43FF-BFEE-4BAE5A3FB69F}" destId="{70BF27B8-70F8-4101-8E57-97AFFE55DAFA}" srcOrd="3" destOrd="0" parTransId="{524BC47A-66C3-47D2-8FB4-4B98B41ED622}" sibTransId="{B6AEAFAE-C9B5-4B40-A9A8-2FB1C03FEB31}"/>
    <dgm:cxn modelId="{9D767576-06C5-49C5-8F83-9CE4BFA2419C}" srcId="{47BE2BDA-57E8-43FF-BFEE-4BAE5A3FB69F}" destId="{DC08D5BB-DC0C-4498-BAB1-33A1151A5E5C}" srcOrd="2" destOrd="0" parTransId="{1BC702F3-A3A4-4388-95B4-F9A7B5ADF0D1}" sibTransId="{BBE7E1E3-D2ED-4967-9862-4F32A7391B1C}"/>
    <dgm:cxn modelId="{1B59F6EB-3374-4DED-84FC-26C90E8A4EC2}" type="presParOf" srcId="{3F8C558A-3025-4E30-993C-E4794EF17626}" destId="{ADBB9E7D-5F04-4384-8B4E-FBBF086A7097}" srcOrd="0" destOrd="0" presId="urn:microsoft.com/office/officeart/2005/8/layout/default#1"/>
    <dgm:cxn modelId="{8C33536F-F502-4887-9371-B0002B823EAD}" type="presParOf" srcId="{3F8C558A-3025-4E30-993C-E4794EF17626}" destId="{5D4816A2-8DBA-463D-B586-F93E61C9B289}" srcOrd="1" destOrd="0" presId="urn:microsoft.com/office/officeart/2005/8/layout/default#1"/>
    <dgm:cxn modelId="{90C2B1F7-E0E6-4477-BF29-FB3A0F2CD358}" type="presParOf" srcId="{3F8C558A-3025-4E30-993C-E4794EF17626}" destId="{F8D81F5B-C592-418A-8DDB-866D4815E0C9}" srcOrd="2" destOrd="0" presId="urn:microsoft.com/office/officeart/2005/8/layout/default#1"/>
    <dgm:cxn modelId="{3EF75066-4F88-46BA-B3AD-BA137655CA4B}" type="presParOf" srcId="{3F8C558A-3025-4E30-993C-E4794EF17626}" destId="{BE63A7C0-02B2-45A6-9A66-F519C42D77BE}" srcOrd="3" destOrd="0" presId="urn:microsoft.com/office/officeart/2005/8/layout/default#1"/>
    <dgm:cxn modelId="{3A0E207D-17CE-4E50-B6DD-566E2E3A7DB6}" type="presParOf" srcId="{3F8C558A-3025-4E30-993C-E4794EF17626}" destId="{5C386227-B460-4831-AF83-42DC118D19E5}" srcOrd="4" destOrd="0" presId="urn:microsoft.com/office/officeart/2005/8/layout/default#1"/>
    <dgm:cxn modelId="{D9247B0B-DD64-4D9C-9CF4-093D4A538B08}" type="presParOf" srcId="{3F8C558A-3025-4E30-993C-E4794EF17626}" destId="{CBBD2B44-40F6-4861-899A-9A894C348430}" srcOrd="5" destOrd="0" presId="urn:microsoft.com/office/officeart/2005/8/layout/default#1"/>
    <dgm:cxn modelId="{19FFB2DF-35AC-48F7-AD83-A468A00D45F4}" type="presParOf" srcId="{3F8C558A-3025-4E30-993C-E4794EF17626}" destId="{EC2F2C16-7D9B-4F1D-9E2D-526221F0154A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B9E7D-5F04-4384-8B4E-FBBF086A7097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Flight Deck</a:t>
          </a:r>
          <a:endParaRPr lang="en-US" sz="4600" kern="1200" dirty="0"/>
        </a:p>
      </dsp:txBody>
      <dsp:txXfrm>
        <a:off x="460905" y="1047"/>
        <a:ext cx="3479899" cy="2087939"/>
      </dsp:txXfrm>
    </dsp:sp>
    <dsp:sp modelId="{F8D81F5B-C592-418A-8DDB-866D4815E0C9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Training</a:t>
          </a:r>
          <a:endParaRPr lang="en-US" sz="4600" kern="1200" dirty="0"/>
        </a:p>
      </dsp:txBody>
      <dsp:txXfrm>
        <a:off x="4288794" y="1047"/>
        <a:ext cx="3479899" cy="2087939"/>
      </dsp:txXfrm>
    </dsp:sp>
    <dsp:sp modelId="{5C386227-B460-4831-AF83-42DC118D19E5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Containers</a:t>
          </a:r>
          <a:endParaRPr lang="en-US" sz="4600" kern="1200" dirty="0"/>
        </a:p>
      </dsp:txBody>
      <dsp:txXfrm>
        <a:off x="460905" y="2436976"/>
        <a:ext cx="3479899" cy="2087939"/>
      </dsp:txXfrm>
    </dsp:sp>
    <dsp:sp modelId="{EC2F2C16-7D9B-4F1D-9E2D-526221F0154A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Certification</a:t>
          </a:r>
          <a:endParaRPr lang="en-US" sz="4600" kern="1200" dirty="0"/>
        </a:p>
      </dsp:txBody>
      <dsp:txXfrm>
        <a:off x="4288794" y="2436976"/>
        <a:ext cx="3479899" cy="2087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02021-F9BB-432D-A212-2F02F84028E5}" type="datetimeFigureOut">
              <a:rPr lang="en-US" smtClean="0"/>
              <a:t>1/24/2014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DA7D1-680C-47DA-98B9-12465CB3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7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7DBE9-A486-449D-BE33-F161E4FBCF0F}" type="datetimeFigureOut">
              <a:rPr lang="en-US" smtClean="0"/>
              <a:pPr/>
              <a:t>1/24/2014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BCB27-A446-4242-994B-61F6F8572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6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indent="-228600" algn="l" defTabSz="914400" rtl="0" eaLnBrk="1" latinLnBrk="0" hangingPunct="1">
      <a:spcBef>
        <a:spcPts val="600"/>
      </a:spcBef>
      <a:buFont typeface="Arial" pitchFamily="34" charset="0"/>
      <a:buChar char="•"/>
      <a:defRPr sz="1200" i="1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0">
              <a:buNone/>
            </a:pPr>
            <a:endParaRPr lang="en-US" sz="1200" i="1" kern="1200" baseline="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6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noProof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84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noProof="0" dirty="0" smtClean="0">
                <a:ea typeface="ＭＳ Ｐゴシック" pitchFamily="26" charset="-128"/>
                <a:cs typeface="ＭＳ Ｐゴシック" pitchFamily="26" charset="-128"/>
              </a:rPr>
              <a:t>Key Points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For certain key points, I’ll simply place a few words on a slide without any other visuals,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especially when I can’t find an appropriate picture and I want the words to linger in the minds of my audience.</a:t>
            </a:r>
            <a:b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Again, I’ll always tell a story that brings the key point alive for the audience while I keep the words on the screen, effectively 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burning“ an image in their mind.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0">
              <a:buNone/>
            </a:pPr>
            <a:endParaRPr lang="en-US" sz="1200" i="1" kern="1200" baseline="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6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0">
              <a:buNone/>
            </a:pPr>
            <a:endParaRPr lang="en-US" sz="1200" i="1" kern="1200" baseline="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6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0">
              <a:buNone/>
            </a:pPr>
            <a:endParaRPr lang="en-US" sz="1200" i="1" kern="1200" baseline="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6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0">
              <a:buNone/>
            </a:pPr>
            <a:endParaRPr lang="en-US" sz="1200" i="1" kern="1200" baseline="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6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0">
              <a:buNone/>
            </a:pPr>
            <a:endParaRPr lang="en-US" sz="1200" i="1" kern="1200" baseline="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6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0">
              <a:buNone/>
            </a:pPr>
            <a:endParaRPr lang="en-US" sz="1200" i="1" kern="1200" baseline="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6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noProof="0" dirty="0" smtClean="0"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97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2228850"/>
          </a:xfrm>
        </p:spPr>
        <p:txBody>
          <a:bodyPr anchor="b" anchorCtr="0">
            <a:normAutofit/>
          </a:bodyPr>
          <a:lstStyle>
            <a:lvl1pPr algn="ctr">
              <a:defRPr sz="7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10275"/>
            <a:ext cx="7772400" cy="12665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3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with Two-Level Tag,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2057400"/>
          </a:xfrm>
        </p:spPr>
        <p:txBody>
          <a:bodyPr anchor="b" anchorCtr="0">
            <a:noAutofit/>
          </a:bodyPr>
          <a:lstStyle>
            <a:lvl1pPr algn="l">
              <a:defRPr sz="6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33800"/>
            <a:ext cx="8077200" cy="15001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6053328" y="-155448"/>
            <a:ext cx="2505456" cy="158191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53138" y="304800"/>
            <a:ext cx="2505075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53138" y="838200"/>
            <a:ext cx="2505075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(Subtext)</a:t>
            </a:r>
            <a:endParaRPr lang="en-US" dirty="0"/>
          </a:p>
        </p:txBody>
      </p:sp>
      <p:sp>
        <p:nvSpPr>
          <p:cNvPr id="10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1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with Tag,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33612"/>
            <a:ext cx="8077200" cy="2057400"/>
          </a:xfrm>
        </p:spPr>
        <p:txBody>
          <a:bodyPr anchor="b" anchorCtr="0">
            <a:noAutofit/>
          </a:bodyPr>
          <a:lstStyle>
            <a:lvl1pPr algn="ctr">
              <a:defRPr sz="54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91012"/>
            <a:ext cx="8077200" cy="150018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8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Media,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 anchor="b" anchorCtr="0"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3" hasCustomPrompt="1"/>
          </p:nvPr>
        </p:nvSpPr>
        <p:spPr>
          <a:xfrm>
            <a:off x="457200" y="1600200"/>
            <a:ext cx="8229600" cy="4525963"/>
          </a:xfrm>
          <a:ln w="28575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Click icon to add media file</a:t>
            </a:r>
            <a:endParaRPr lang="en-US" dirty="0"/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2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with Two-Level Tag,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2057400"/>
          </a:xfrm>
        </p:spPr>
        <p:txBody>
          <a:bodyPr anchor="b" anchorCtr="0">
            <a:noAutofit/>
          </a:bodyPr>
          <a:lstStyle>
            <a:lvl1pPr algn="l">
              <a:defRPr sz="6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33800"/>
            <a:ext cx="8077200" cy="15001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6053328" y="-155448"/>
            <a:ext cx="2505456" cy="158191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53138" y="304800"/>
            <a:ext cx="2505075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53138" y="838200"/>
            <a:ext cx="2505075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(Subtext)</a:t>
            </a:r>
            <a:endParaRPr lang="en-US" dirty="0"/>
          </a:p>
        </p:txBody>
      </p:sp>
      <p:sp>
        <p:nvSpPr>
          <p:cNvPr id="10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6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with Tag,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33613"/>
            <a:ext cx="8077200" cy="2057400"/>
          </a:xfrm>
        </p:spPr>
        <p:txBody>
          <a:bodyPr anchor="b" anchorCtr="0">
            <a:noAutofit/>
          </a:bodyPr>
          <a:lstStyle>
            <a:lvl1pPr algn="ctr">
              <a:defRPr sz="54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91013"/>
            <a:ext cx="8077200" cy="150018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3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Media,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 anchor="b" anchorCtr="0"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3" hasCustomPrompt="1"/>
          </p:nvPr>
        </p:nvSpPr>
        <p:spPr>
          <a:xfrm>
            <a:off x="457200" y="1600200"/>
            <a:ext cx="8229600" cy="4525963"/>
          </a:xfrm>
          <a:ln w="28575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Click icon to add media file</a:t>
            </a:r>
            <a:endParaRPr lang="en-US" dirty="0"/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78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with Two-Level Tag,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2057400"/>
          </a:xfrm>
        </p:spPr>
        <p:txBody>
          <a:bodyPr anchor="b" anchorCtr="0">
            <a:noAutofit/>
          </a:bodyPr>
          <a:lstStyle>
            <a:lvl1pPr algn="l">
              <a:defRPr sz="6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33800"/>
            <a:ext cx="8077200" cy="15001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1">
                <a:solidFill>
                  <a:schemeClr val="accent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6053328" y="-155448"/>
            <a:ext cx="2505456" cy="158191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53138" y="304800"/>
            <a:ext cx="2505075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53138" y="838200"/>
            <a:ext cx="2505075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(Subtext)</a:t>
            </a:r>
            <a:endParaRPr lang="en-US" dirty="0"/>
          </a:p>
        </p:txBody>
      </p:sp>
      <p:sp>
        <p:nvSpPr>
          <p:cNvPr id="10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3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5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with Tag,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33613"/>
            <a:ext cx="8077200" cy="2057400"/>
          </a:xfrm>
        </p:spPr>
        <p:txBody>
          <a:bodyPr anchor="b" anchorCtr="0">
            <a:noAutofit/>
          </a:bodyPr>
          <a:lstStyle>
            <a:lvl1pPr algn="ctr">
              <a:defRPr sz="54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91013"/>
            <a:ext cx="8077200" cy="150018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3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4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Media,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 anchor="b" anchorCtr="0"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3" hasCustomPrompt="1"/>
          </p:nvPr>
        </p:nvSpPr>
        <p:spPr>
          <a:xfrm>
            <a:off x="457200" y="1600200"/>
            <a:ext cx="8229600" cy="4525963"/>
          </a:xfrm>
          <a:ln w="28575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Click icon to add media file</a:t>
            </a:r>
            <a:endParaRPr lang="en-US" dirty="0"/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3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5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Two-Level Tag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2057400"/>
          </a:xfrm>
        </p:spPr>
        <p:txBody>
          <a:bodyPr anchor="b" anchorCtr="0">
            <a:noAutofit/>
          </a:bodyPr>
          <a:lstStyle>
            <a:lvl1pPr algn="l">
              <a:defRPr sz="6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33800"/>
            <a:ext cx="8077200" cy="15001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6053328" y="-155448"/>
            <a:ext cx="2505456" cy="1581912"/>
          </a:xfrm>
          <a:prstGeom prst="round2SameRect">
            <a:avLst>
              <a:gd name="adj1" fmla="val 4210"/>
              <a:gd name="adj2" fmla="val 0"/>
            </a:avLst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53138" y="304800"/>
            <a:ext cx="2505075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53138" y="838200"/>
            <a:ext cx="2505075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(Subtext)</a:t>
            </a:r>
            <a:endParaRPr lang="en-US" dirty="0"/>
          </a:p>
        </p:txBody>
      </p:sp>
      <p:sp>
        <p:nvSpPr>
          <p:cNvPr id="10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8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with Tag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33613"/>
            <a:ext cx="8077200" cy="2057400"/>
          </a:xfrm>
        </p:spPr>
        <p:txBody>
          <a:bodyPr anchor="b" anchorCtr="0">
            <a:noAutofit/>
          </a:bodyPr>
          <a:lstStyle>
            <a:lvl1pPr algn="ctr">
              <a:defRPr sz="54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91013"/>
            <a:ext cx="8077200" cy="150018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434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Media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 anchor="b" anchorCtr="0"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3" hasCustomPrompt="1"/>
          </p:nvPr>
        </p:nvSpPr>
        <p:spPr>
          <a:xfrm>
            <a:off x="457200" y="1600200"/>
            <a:ext cx="8229600" cy="4525963"/>
          </a:xfrm>
          <a:ln w="28575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Click icon to add media file</a:t>
            </a:r>
            <a:endParaRPr lang="en-US" dirty="0"/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89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2344967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US" sz="6000" cap="none" baseline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50061"/>
            <a:ext cx="8229600" cy="986937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>
              <a:buNone/>
              <a:defRPr lang="en-US" b="1" smtClean="0"/>
            </a:lvl1pPr>
          </a:lstStyle>
          <a:p>
            <a:pPr marL="0" lvl="0" indent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609600"/>
            <a:ext cx="3994087" cy="5791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09600"/>
            <a:ext cx="4343400" cy="3886200"/>
          </a:xfrm>
        </p:spPr>
        <p:txBody>
          <a:bodyPr anchor="b">
            <a:normAutofit/>
          </a:bodyPr>
          <a:lstStyle>
            <a:lvl1pPr algn="l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4495800"/>
            <a:ext cx="4343400" cy="10668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5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4463" y="0"/>
            <a:ext cx="430682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09600"/>
            <a:ext cx="4343400" cy="3886200"/>
          </a:xfrm>
        </p:spPr>
        <p:txBody>
          <a:bodyPr anchor="b">
            <a:noAutofit/>
          </a:bodyPr>
          <a:lstStyle>
            <a:lvl1pPr algn="l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4495800"/>
            <a:ext cx="4343400" cy="1066800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64300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900" smtClean="0">
                <a:solidFill>
                  <a:srgbClr val="898989"/>
                </a:solidFill>
              </a:defRPr>
            </a:lvl1pPr>
          </a:lstStyle>
          <a:p>
            <a:pPr defTabSz="457200"/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64300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smtClean="0">
                <a:solidFill>
                  <a:srgbClr val="898989"/>
                </a:solidFill>
              </a:defRPr>
            </a:lvl1pPr>
          </a:lstStyle>
          <a:p>
            <a:pPr defTabSz="457200"/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62800" y="646430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rgbClr val="898989"/>
                </a:solidFill>
              </a:defRPr>
            </a:lvl1pPr>
          </a:lstStyle>
          <a:p>
            <a:pPr defTabSz="457200"/>
            <a:fld id="{D3549F50-7AD4-464D-9032-CC0646FB2084}" type="slidenum">
              <a:rPr lang="en-US" smtClean="0"/>
              <a:pPr defTabSz="457200"/>
              <a:t>‹#›</a:t>
            </a:fld>
            <a:endParaRPr lang="en-US"/>
          </a:p>
        </p:txBody>
      </p:sp>
      <p:pic>
        <p:nvPicPr>
          <p:cNvPr id="8" name="Bild 15" descr="GazelleLogo_new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 bwMode="auto">
          <a:xfrm>
            <a:off x="8104024" y="6112932"/>
            <a:ext cx="857577" cy="63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2700000" algn="tl" rotWithShape="0">
              <a:schemeClr val="bg1">
                <a:alpha val="90000"/>
              </a:schemeClr>
            </a:outerShdw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668" r:id="rId2"/>
    <p:sldLayoutId id="2147483764" r:id="rId3"/>
    <p:sldLayoutId id="2147483670" r:id="rId4"/>
    <p:sldLayoutId id="2147483671" r:id="rId5"/>
    <p:sldLayoutId id="2147483672" r:id="rId6"/>
    <p:sldLayoutId id="2147483673" r:id="rId7"/>
    <p:sldLayoutId id="2147483765" r:id="rId8"/>
    <p:sldLayoutId id="2147483766" r:id="rId9"/>
    <p:sldLayoutId id="2147483780" r:id="rId10"/>
    <p:sldLayoutId id="2147483781" r:id="rId11"/>
    <p:sldLayoutId id="2147483783" r:id="rId12"/>
    <p:sldLayoutId id="2147483796" r:id="rId13"/>
    <p:sldLayoutId id="2147483797" r:id="rId14"/>
    <p:sldLayoutId id="2147483799" r:id="rId15"/>
    <p:sldLayoutId id="2147483812" r:id="rId16"/>
    <p:sldLayoutId id="2147483813" r:id="rId17"/>
    <p:sldLayoutId id="2147483815" r:id="rId18"/>
    <p:sldLayoutId id="2147483767" r:id="rId19"/>
    <p:sldLayoutId id="2147483768" r:id="rId20"/>
    <p:sldLayoutId id="2147483678" r:id="rId21"/>
    <p:sldLayoutId id="2147483676" r:id="rId22"/>
    <p:sldLayoutId id="2147483677" r:id="rId2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94944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416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9888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37360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084832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432304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779776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27248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371601"/>
            <a:ext cx="8763000" cy="144779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Freighter Fire Protection During </a:t>
            </a:r>
            <a:r>
              <a:rPr lang="en-US" sz="4000" dirty="0" smtClean="0">
                <a:solidFill>
                  <a:srgbClr val="FF0000"/>
                </a:solidFill>
              </a:rPr>
              <a:t>Smoke/Fire/Fume </a:t>
            </a:r>
            <a:r>
              <a:rPr lang="en-US" sz="4000" dirty="0" smtClean="0"/>
              <a:t>Events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886200"/>
            <a:ext cx="4267200" cy="1524000"/>
          </a:xfrm>
        </p:spPr>
        <p:txBody>
          <a:bodyPr>
            <a:normAutofit/>
          </a:bodyPr>
          <a:lstStyle/>
          <a:p>
            <a:pPr algn="l"/>
            <a:r>
              <a:rPr lang="en-US" sz="2400" b="0" dirty="0" smtClean="0">
                <a:solidFill>
                  <a:schemeClr val="accent1"/>
                </a:solidFill>
              </a:rPr>
              <a:t>Captain Bob Brown</a:t>
            </a:r>
          </a:p>
          <a:p>
            <a:pPr algn="l"/>
            <a:r>
              <a:rPr lang="en-US" sz="2400" b="0" dirty="0" smtClean="0">
                <a:solidFill>
                  <a:schemeClr val="accent1"/>
                </a:solidFill>
              </a:rPr>
              <a:t>UPS/IPA Safety Task Force</a:t>
            </a:r>
            <a:endParaRPr lang="en-US" sz="2400" b="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8600" y="6172200"/>
            <a:ext cx="12192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10743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05200"/>
            <a:ext cx="2895600" cy="19652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66800" y="5410200"/>
            <a:ext cx="3124200" cy="445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7772400" cy="914400"/>
          </a:xfrm>
        </p:spPr>
        <p:txBody>
          <a:bodyPr/>
          <a:lstStyle/>
          <a:p>
            <a:pPr algn="l"/>
            <a:r>
              <a:rPr lang="en-US" sz="3200" dirty="0" smtClean="0">
                <a:cs typeface="Arial"/>
              </a:rPr>
              <a:t>Important Facts About Cockpit Smoke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057400"/>
            <a:ext cx="4724400" cy="4419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3100" b="0" dirty="0">
                <a:latin typeface="Arial" charset="0"/>
              </a:rPr>
              <a:t>"Smoke is the leading defined cause </a:t>
            </a:r>
            <a:r>
              <a:rPr lang="en-US" sz="3100" b="0" dirty="0" smtClean="0">
                <a:latin typeface="Arial" charset="0"/>
              </a:rPr>
              <a:t>of </a:t>
            </a:r>
            <a:r>
              <a:rPr lang="en-US" sz="3100" b="0" dirty="0">
                <a:latin typeface="Arial" charset="0"/>
              </a:rPr>
              <a:t>emergency landings for </a:t>
            </a:r>
            <a:r>
              <a:rPr lang="en-US" sz="3100" b="0" dirty="0" smtClean="0">
                <a:latin typeface="Arial" charset="0"/>
              </a:rPr>
              <a:t>ETOPS” </a:t>
            </a:r>
            <a:r>
              <a:rPr lang="en-US" sz="2600" b="0" dirty="0">
                <a:latin typeface="Arial" charset="0"/>
              </a:rPr>
              <a:t>(Air </a:t>
            </a:r>
            <a:r>
              <a:rPr lang="en-US" sz="2600" b="0" i="1" dirty="0">
                <a:latin typeface="Arial" charset="0"/>
              </a:rPr>
              <a:t>Safety Week)</a:t>
            </a:r>
          </a:p>
          <a:p>
            <a:pPr algn="l"/>
            <a:endParaRPr lang="en-US" sz="3100" b="0" i="1" dirty="0">
              <a:latin typeface="Arial" charset="0"/>
            </a:endParaRPr>
          </a:p>
          <a:p>
            <a:pPr algn="l"/>
            <a:r>
              <a:rPr lang="en-US" sz="3100" b="0" dirty="0">
                <a:latin typeface="Arial" charset="0"/>
              </a:rPr>
              <a:t>"The time from first indication of smoke to an out-of-control situation may be very short."  </a:t>
            </a:r>
            <a:r>
              <a:rPr lang="en-US" sz="2600" b="0" dirty="0">
                <a:latin typeface="Arial" charset="0"/>
              </a:rPr>
              <a:t>(</a:t>
            </a:r>
            <a:r>
              <a:rPr lang="en-US" sz="2600" b="0" i="1" dirty="0">
                <a:latin typeface="Arial" charset="0"/>
              </a:rPr>
              <a:t>Boeing Aero 14)</a:t>
            </a:r>
          </a:p>
          <a:p>
            <a:pPr algn="l"/>
            <a:endParaRPr lang="en-US" sz="3100" b="0" i="1" dirty="0">
              <a:latin typeface="Arial" charset="0"/>
            </a:endParaRPr>
          </a:p>
          <a:p>
            <a:pPr algn="l"/>
            <a:r>
              <a:rPr lang="en-US" sz="3100" b="0" dirty="0">
                <a:latin typeface="Arial" charset="0"/>
              </a:rPr>
              <a:t>In-flight smoke events on transport jets are twice as likely as in-flight engine </a:t>
            </a:r>
            <a:r>
              <a:rPr lang="en-US" sz="3100" b="0" dirty="0" smtClean="0">
                <a:latin typeface="Arial" charset="0"/>
              </a:rPr>
              <a:t>failures</a:t>
            </a:r>
          </a:p>
          <a:p>
            <a:pPr algn="l"/>
            <a:r>
              <a:rPr lang="en-US" sz="2600" b="0" dirty="0" smtClean="0">
                <a:latin typeface="Arial" charset="0"/>
              </a:rPr>
              <a:t> </a:t>
            </a:r>
            <a:r>
              <a:rPr lang="en-US" sz="2600" b="0" i="1" dirty="0">
                <a:latin typeface="Arial" charset="0"/>
              </a:rPr>
              <a:t>(ALPA Safety Report)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Flight Deck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d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90800"/>
            <a:ext cx="321965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7772400" cy="1219200"/>
          </a:xfrm>
        </p:spPr>
        <p:txBody>
          <a:bodyPr/>
          <a:lstStyle/>
          <a:p>
            <a:pPr algn="l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The Combination of Two </a:t>
            </a:r>
            <a:b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Technologies Greatly Improves Safety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Flight Deck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67000"/>
            <a:ext cx="223361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humbnail.a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819400"/>
            <a:ext cx="2463800" cy="2413000"/>
          </a:xfrm>
          <a:prstGeom prst="rect">
            <a:avLst/>
          </a:prstGeom>
        </p:spPr>
      </p:pic>
      <p:sp>
        <p:nvSpPr>
          <p:cNvPr id="5" name="Plus 4"/>
          <p:cNvSpPr/>
          <p:nvPr/>
        </p:nvSpPr>
        <p:spPr>
          <a:xfrm>
            <a:off x="4419600" y="3505200"/>
            <a:ext cx="838200" cy="8382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8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7772400" cy="914400"/>
          </a:xfrm>
        </p:spPr>
        <p:txBody>
          <a:bodyPr/>
          <a:lstStyle/>
          <a:p>
            <a:pPr algn="l"/>
            <a:r>
              <a:rPr lang="en-US" sz="3200" dirty="0">
                <a:cs typeface="Arial"/>
              </a:rPr>
              <a:t>Emergency Vision Assurance System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57400"/>
            <a:ext cx="4343400" cy="44196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8800" b="0" dirty="0">
                <a:cs typeface="Arial"/>
              </a:rPr>
              <a:t>Emergency Vision Assurance System (EVAS) manufactured by VisionSafe is being </a:t>
            </a:r>
            <a:r>
              <a:rPr lang="en-US" sz="8800" b="0" dirty="0" smtClean="0">
                <a:cs typeface="Arial"/>
              </a:rPr>
              <a:t>installed on  </a:t>
            </a:r>
            <a:r>
              <a:rPr lang="en-US" sz="8800" b="0" dirty="0">
                <a:cs typeface="Arial"/>
              </a:rPr>
              <a:t>all UPS aircraft</a:t>
            </a:r>
          </a:p>
          <a:p>
            <a:pPr marL="1143000" indent="-1143000" algn="l">
              <a:buFont typeface="Wingdings" charset="2"/>
              <a:buChar char="§"/>
            </a:pPr>
            <a:endParaRPr lang="en-US" sz="8800" b="0" dirty="0">
              <a:cs typeface="Arial"/>
            </a:endParaRPr>
          </a:p>
          <a:p>
            <a:pPr algn="l"/>
            <a:r>
              <a:rPr lang="en-US" sz="8800" b="0" dirty="0">
                <a:cs typeface="Arial"/>
              </a:rPr>
              <a:t>When a crewmember deploys EVAS, it inflates in about 1 minute to provide a clear view of primary flight instruments and outside front windshield</a:t>
            </a:r>
          </a:p>
          <a:p>
            <a:pPr algn="l"/>
            <a:endParaRPr lang="en-US" sz="8800" b="0" dirty="0">
              <a:cs typeface="Arial"/>
            </a:endParaRPr>
          </a:p>
          <a:p>
            <a:pPr algn="l"/>
            <a:r>
              <a:rPr lang="en-US" sz="8800" b="0" dirty="0">
                <a:cs typeface="Arial"/>
              </a:rPr>
              <a:t>EVAS testing conducted by UPS demonstrated pilots could still safely fly an aircraft in a densely smoke-filled cockpit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Flight Deck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DSCN07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743200"/>
            <a:ext cx="3005583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87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839200" cy="914400"/>
          </a:xfrm>
        </p:spPr>
        <p:txBody>
          <a:bodyPr/>
          <a:lstStyle/>
          <a:p>
            <a:r>
              <a:rPr lang="en-US" sz="3200" dirty="0">
                <a:cs typeface="Arial"/>
              </a:rPr>
              <a:t>Emergency Vision Assurance System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Flight Deck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705600" cy="430503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5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7772400" cy="914400"/>
          </a:xfrm>
        </p:spPr>
        <p:txBody>
          <a:bodyPr/>
          <a:lstStyle/>
          <a:p>
            <a:pPr algn="l"/>
            <a:r>
              <a:rPr lang="en-US" sz="3200" dirty="0" smtClean="0">
                <a:cs typeface="Arial"/>
              </a:rPr>
              <a:t>Full-Face Oxygen Masks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4419600" cy="44196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8800" b="0" dirty="0">
                <a:latin typeface="Arial" charset="0"/>
              </a:rPr>
              <a:t>Flight crews must be protected not only from smoke, but also from toxic </a:t>
            </a:r>
            <a:r>
              <a:rPr lang="en-US" sz="8800" b="0" dirty="0" smtClean="0">
                <a:latin typeface="Arial" charset="0"/>
              </a:rPr>
              <a:t>fumes</a:t>
            </a:r>
          </a:p>
          <a:p>
            <a:pPr algn="l"/>
            <a:endParaRPr lang="en-US" sz="8800" b="0" dirty="0">
              <a:latin typeface="Arial" charset="0"/>
            </a:endParaRPr>
          </a:p>
          <a:p>
            <a:pPr algn="l"/>
            <a:r>
              <a:rPr lang="en-US" sz="8800" b="0" dirty="0">
                <a:latin typeface="Arial" charset="0"/>
              </a:rPr>
              <a:t>Smoke goggles have been found to be ill-fitting for some eyeglass wearers</a:t>
            </a:r>
          </a:p>
          <a:p>
            <a:pPr algn="l"/>
            <a:endParaRPr lang="en-US" sz="8800" b="0" dirty="0">
              <a:latin typeface="Arial" charset="0"/>
            </a:endParaRPr>
          </a:p>
          <a:p>
            <a:pPr algn="l"/>
            <a:r>
              <a:rPr lang="en-US" sz="8800" b="0" dirty="0">
                <a:latin typeface="Arial" charset="0"/>
              </a:rPr>
              <a:t>Full-Face Masks don quicker, reduce operational complexity and allow a better fit and more effective mask purging.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Flight Deck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81200"/>
            <a:ext cx="2819400" cy="335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1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81200"/>
            <a:ext cx="4648200" cy="1371600"/>
          </a:xfrm>
        </p:spPr>
        <p:txBody>
          <a:bodyPr/>
          <a:lstStyle/>
          <a:p>
            <a:r>
              <a:rPr lang="en-US" sz="4400" dirty="0" smtClean="0"/>
              <a:t>Pilot Training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657600"/>
            <a:ext cx="4648200" cy="609600"/>
          </a:xfrm>
        </p:spPr>
        <p:txBody>
          <a:bodyPr/>
          <a:lstStyle/>
          <a:p>
            <a:r>
              <a:rPr lang="en-US" dirty="0" smtClean="0"/>
              <a:t>Improving the Process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images 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90800"/>
            <a:ext cx="297721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19800" cy="13255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Checklist Design</a:t>
            </a:r>
            <a:br>
              <a:rPr lang="en-US" sz="3200" dirty="0" smtClean="0"/>
            </a:br>
            <a:r>
              <a:rPr lang="en-US" sz="2700" b="0" dirty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Human Factors </a:t>
            </a:r>
            <a:r>
              <a:rPr lang="en-US" sz="2700" b="0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Example: </a:t>
            </a:r>
            <a:br>
              <a:rPr lang="en-US" sz="2700" b="0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</a:br>
            <a:r>
              <a:rPr lang="en-US" sz="2700" b="0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Checklist Numbering </a:t>
            </a:r>
            <a:r>
              <a:rPr lang="en-US" sz="2700" b="0" dirty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System 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733800" cy="478724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3515932" cy="480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181600" y="3429000"/>
            <a:ext cx="0" cy="1752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86400" y="3429000"/>
            <a:ext cx="0" cy="1752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81600" y="3429000"/>
            <a:ext cx="304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1600" y="5181600"/>
            <a:ext cx="304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219200" y="4038600"/>
            <a:ext cx="3810000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19200" y="2514600"/>
            <a:ext cx="0" cy="152400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295400" y="24384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4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19800" cy="13255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Checklist Design</a:t>
            </a:r>
            <a:br>
              <a:rPr lang="en-US" sz="3200" dirty="0" smtClean="0"/>
            </a:br>
            <a:r>
              <a:rPr lang="en-US" sz="2700" b="0" dirty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Human Factors </a:t>
            </a:r>
            <a:r>
              <a:rPr lang="en-US" sz="2700" b="0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Example:</a:t>
            </a:r>
            <a:br>
              <a:rPr lang="en-US" sz="2700" b="0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</a:br>
            <a:r>
              <a:rPr lang="en-US" sz="2700" b="0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Condition and Confirmation Steps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733800" cy="478724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3515932" cy="480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>
            <a:off x="3200400" y="2590800"/>
            <a:ext cx="1981200" cy="6096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86200" y="3276600"/>
            <a:ext cx="1295400" cy="8382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57800" y="4419600"/>
            <a:ext cx="3124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257800" y="4038600"/>
            <a:ext cx="3124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82000" y="4038600"/>
            <a:ext cx="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57800" y="4038600"/>
            <a:ext cx="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295400" y="3429000"/>
            <a:ext cx="2590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295400" y="3048000"/>
            <a:ext cx="2590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295400" y="3048000"/>
            <a:ext cx="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886200" y="3048000"/>
            <a:ext cx="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257800" y="2667000"/>
            <a:ext cx="304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257800" y="3733800"/>
            <a:ext cx="304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305800" y="2667000"/>
            <a:ext cx="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257800" y="2667000"/>
            <a:ext cx="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295400" y="2438400"/>
            <a:ext cx="190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295400" y="2895600"/>
            <a:ext cx="190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295400" y="2438400"/>
            <a:ext cx="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200400" y="2438400"/>
            <a:ext cx="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9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Training Center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2057400"/>
            <a:ext cx="3733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Arial" charset="0"/>
              </a:rPr>
              <a:t>Flight </a:t>
            </a:r>
            <a:r>
              <a:rPr lang="en-US" sz="2000" dirty="0">
                <a:solidFill>
                  <a:schemeClr val="accent1"/>
                </a:solidFill>
                <a:latin typeface="Arial" charset="0"/>
              </a:rPr>
              <a:t>Training </a:t>
            </a:r>
            <a:r>
              <a:rPr lang="en-US" sz="2000" dirty="0" smtClean="0">
                <a:solidFill>
                  <a:schemeClr val="accent1"/>
                </a:solidFill>
                <a:latin typeface="Arial" charset="0"/>
              </a:rPr>
              <a:t>Centers </a:t>
            </a:r>
            <a:r>
              <a:rPr lang="en-US" sz="2000" dirty="0">
                <a:solidFill>
                  <a:schemeClr val="accent1"/>
                </a:solidFill>
                <a:latin typeface="Arial" charset="0"/>
              </a:rPr>
              <a:t>should emphasize the importance of training </a:t>
            </a:r>
            <a:r>
              <a:rPr lang="en-US" sz="2000" dirty="0" smtClean="0">
                <a:solidFill>
                  <a:schemeClr val="accent1"/>
                </a:solidFill>
                <a:latin typeface="Arial" charset="0"/>
              </a:rPr>
              <a:t>aircraft </a:t>
            </a:r>
            <a:r>
              <a:rPr lang="en-US" sz="2000" dirty="0">
                <a:solidFill>
                  <a:schemeClr val="accent1"/>
                </a:solidFill>
                <a:latin typeface="Arial" charset="0"/>
              </a:rPr>
              <a:t>emergency </a:t>
            </a:r>
            <a:r>
              <a:rPr lang="en-US" sz="2000" dirty="0" smtClean="0">
                <a:solidFill>
                  <a:schemeClr val="accent1"/>
                </a:solidFill>
                <a:latin typeface="Arial" charset="0"/>
              </a:rPr>
              <a:t>equipment</a:t>
            </a:r>
          </a:p>
          <a:p>
            <a:endParaRPr lang="en-US" sz="2000" dirty="0" smtClean="0">
              <a:solidFill>
                <a:schemeClr val="accent1"/>
              </a:solidFill>
              <a:latin typeface="Arial" charset="0"/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Alternate </a:t>
            </a:r>
            <a:r>
              <a:rPr lang="en-US" sz="2000" dirty="0" smtClean="0">
                <a:solidFill>
                  <a:schemeClr val="accent1"/>
                </a:solidFill>
              </a:rPr>
              <a:t>recurrent </a:t>
            </a:r>
            <a:r>
              <a:rPr lang="en-US" sz="2000" dirty="0">
                <a:solidFill>
                  <a:schemeClr val="accent1"/>
                </a:solidFill>
              </a:rPr>
              <a:t>training scenarios </a:t>
            </a:r>
            <a:r>
              <a:rPr lang="en-US" sz="2000" dirty="0" smtClean="0">
                <a:solidFill>
                  <a:schemeClr val="accent1"/>
                </a:solidFill>
              </a:rPr>
              <a:t>with comprehensive  </a:t>
            </a:r>
            <a:r>
              <a:rPr lang="en-US" sz="2000" dirty="0">
                <a:solidFill>
                  <a:schemeClr val="accent1"/>
                </a:solidFill>
              </a:rPr>
              <a:t>Smoke/Fire in Cockpit (EVAS) Training and Water/Land Evacuation </a:t>
            </a:r>
            <a:r>
              <a:rPr lang="en-US" sz="2000" dirty="0" smtClean="0">
                <a:solidFill>
                  <a:schemeClr val="accent1"/>
                </a:solidFill>
              </a:rPr>
              <a:t>Procedures</a:t>
            </a:r>
          </a:p>
          <a:p>
            <a:endParaRPr lang="en-US" sz="2000" dirty="0" smtClean="0">
              <a:solidFill>
                <a:schemeClr val="accent1"/>
              </a:solidFill>
            </a:endParaRPr>
          </a:p>
          <a:p>
            <a:endParaRPr lang="en-US" dirty="0">
              <a:latin typeface="Arial" charset="0"/>
            </a:endParaRPr>
          </a:p>
          <a:p>
            <a:pPr>
              <a:buFontTx/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752600"/>
            <a:ext cx="1828800" cy="1982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3886200"/>
            <a:ext cx="1832373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Training Center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219200"/>
            <a:ext cx="746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dirty="0" smtClean="0">
              <a:solidFill>
                <a:schemeClr val="accent1"/>
              </a:solidFill>
            </a:endParaRP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Incorporate Sequence Based </a:t>
            </a:r>
            <a:r>
              <a:rPr lang="en-US" sz="2800" dirty="0" smtClean="0">
                <a:solidFill>
                  <a:schemeClr val="accent1"/>
                </a:solidFill>
              </a:rPr>
              <a:t>Instruction into </a:t>
            </a:r>
            <a:r>
              <a:rPr lang="en-US" sz="2800" dirty="0" smtClean="0">
                <a:solidFill>
                  <a:srgbClr val="FF0000"/>
                </a:solidFill>
              </a:rPr>
              <a:t>Smoke/Fire/Fumes </a:t>
            </a:r>
            <a:r>
              <a:rPr lang="en-US" sz="2800" dirty="0" smtClean="0">
                <a:solidFill>
                  <a:schemeClr val="accent1"/>
                </a:solidFill>
              </a:rPr>
              <a:t>Emergency Training</a:t>
            </a:r>
            <a:endParaRPr lang="en-US" sz="2800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pPr>
              <a:buFontTx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2971800"/>
            <a:ext cx="6858000" cy="27392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“</a:t>
            </a:r>
            <a:r>
              <a:rPr lang="en-US" sz="2800" dirty="0">
                <a:solidFill>
                  <a:schemeClr val="bg1"/>
                </a:solidFill>
              </a:rPr>
              <a:t>The order in which material is presented can strongly influence what is learned, how fast performance increases, and sometimes even whether the material is learned at all.”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 "Sequence learning". </a:t>
            </a:r>
            <a:r>
              <a:rPr lang="en-US" sz="1400" i="1" dirty="0">
                <a:solidFill>
                  <a:schemeClr val="bg1"/>
                </a:solidFill>
              </a:rPr>
              <a:t>Trends in Cognitive Sciences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0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0601"/>
            <a:ext cx="7315200" cy="9144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Presentation </a:t>
            </a:r>
            <a:r>
              <a:rPr lang="en-US" sz="4000" dirty="0"/>
              <a:t>O</a:t>
            </a:r>
            <a:r>
              <a:rPr lang="en-US" sz="4000" dirty="0" smtClean="0"/>
              <a:t>bjectives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2438400"/>
            <a:ext cx="6477000" cy="2819400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Wingdings" charset="2"/>
              <a:buChar char="§"/>
            </a:pPr>
            <a:r>
              <a:rPr lang="en-US" sz="2800" b="0" dirty="0" smtClean="0">
                <a:solidFill>
                  <a:schemeClr val="accent1"/>
                </a:solidFill>
              </a:rPr>
              <a:t>Describe the Changing </a:t>
            </a:r>
            <a:r>
              <a:rPr lang="en-US" sz="2800" b="0" dirty="0">
                <a:solidFill>
                  <a:schemeClr val="accent1"/>
                </a:solidFill>
              </a:rPr>
              <a:t>N</a:t>
            </a:r>
            <a:r>
              <a:rPr lang="en-US" sz="2800" b="0" dirty="0" smtClean="0">
                <a:solidFill>
                  <a:schemeClr val="accent1"/>
                </a:solidFill>
              </a:rPr>
              <a:t>ature of Air </a:t>
            </a:r>
            <a:r>
              <a:rPr lang="en-US" sz="2800" b="0" dirty="0">
                <a:solidFill>
                  <a:schemeClr val="accent1"/>
                </a:solidFill>
              </a:rPr>
              <a:t>S</a:t>
            </a:r>
            <a:r>
              <a:rPr lang="en-US" sz="2800" b="0" dirty="0" smtClean="0">
                <a:solidFill>
                  <a:schemeClr val="accent1"/>
                </a:solidFill>
              </a:rPr>
              <a:t>hipments</a:t>
            </a:r>
          </a:p>
          <a:p>
            <a:pPr algn="l"/>
            <a:endParaRPr lang="en-US" sz="2800" b="0" dirty="0" smtClean="0">
              <a:solidFill>
                <a:schemeClr val="accent1"/>
              </a:solidFill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en-US" sz="2800" b="0" dirty="0" smtClean="0">
                <a:solidFill>
                  <a:schemeClr val="accent1"/>
                </a:solidFill>
              </a:rPr>
              <a:t>Discuss 4 </a:t>
            </a:r>
            <a:r>
              <a:rPr lang="en-US" sz="2800" b="0" dirty="0">
                <a:solidFill>
                  <a:schemeClr val="accent1"/>
                </a:solidFill>
              </a:rPr>
              <a:t>A</a:t>
            </a:r>
            <a:r>
              <a:rPr lang="en-US" sz="2800" b="0" dirty="0" smtClean="0">
                <a:solidFill>
                  <a:schemeClr val="accent1"/>
                </a:solidFill>
              </a:rPr>
              <a:t>reas for Improving</a:t>
            </a:r>
          </a:p>
          <a:p>
            <a:pPr algn="l"/>
            <a:r>
              <a:rPr lang="en-US" sz="2800" b="0" dirty="0">
                <a:solidFill>
                  <a:schemeClr val="accent1"/>
                </a:solidFill>
              </a:rPr>
              <a:t> </a:t>
            </a:r>
            <a:r>
              <a:rPr lang="en-US" sz="2800" b="0" dirty="0" smtClean="0">
                <a:solidFill>
                  <a:schemeClr val="accent1"/>
                </a:solidFill>
              </a:rPr>
              <a:t>     </a:t>
            </a:r>
            <a:r>
              <a:rPr lang="en-US" sz="2800" b="0" dirty="0">
                <a:solidFill>
                  <a:schemeClr val="accent1"/>
                </a:solidFill>
              </a:rPr>
              <a:t>F</a:t>
            </a:r>
            <a:r>
              <a:rPr lang="en-US" sz="2800" b="0" dirty="0" smtClean="0">
                <a:solidFill>
                  <a:schemeClr val="accent1"/>
                </a:solidFill>
              </a:rPr>
              <a:t>reighter </a:t>
            </a:r>
            <a:r>
              <a:rPr lang="en-US" sz="2800" b="0" dirty="0">
                <a:solidFill>
                  <a:schemeClr val="accent1"/>
                </a:solidFill>
              </a:rPr>
              <a:t>F</a:t>
            </a:r>
            <a:r>
              <a:rPr lang="en-US" sz="2800" b="0" dirty="0" smtClean="0">
                <a:solidFill>
                  <a:schemeClr val="accent1"/>
                </a:solidFill>
              </a:rPr>
              <a:t>ire </a:t>
            </a:r>
            <a:r>
              <a:rPr lang="en-US" sz="2800" b="0" dirty="0">
                <a:solidFill>
                  <a:schemeClr val="accent1"/>
                </a:solidFill>
              </a:rPr>
              <a:t>P</a:t>
            </a:r>
            <a:r>
              <a:rPr lang="en-US" sz="2800" b="0" dirty="0" smtClean="0">
                <a:solidFill>
                  <a:schemeClr val="accent1"/>
                </a:solidFill>
              </a:rPr>
              <a:t>rotection</a:t>
            </a:r>
          </a:p>
          <a:p>
            <a:pPr algn="l"/>
            <a:endParaRPr lang="en-US" sz="2800" b="0" dirty="0" smtClean="0">
              <a:solidFill>
                <a:schemeClr val="accent1"/>
              </a:solidFill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en-US" sz="2800" b="0" dirty="0" smtClean="0">
                <a:solidFill>
                  <a:schemeClr val="accent1"/>
                </a:solidFill>
              </a:rPr>
              <a:t>Provide Thoughts for the Industry to </a:t>
            </a:r>
            <a:r>
              <a:rPr lang="en-US" sz="2800" b="0" dirty="0">
                <a:solidFill>
                  <a:schemeClr val="accent1"/>
                </a:solidFill>
              </a:rPr>
              <a:t>C</a:t>
            </a:r>
            <a:r>
              <a:rPr lang="en-US" sz="2800" b="0" dirty="0" smtClean="0">
                <a:solidFill>
                  <a:schemeClr val="accent1"/>
                </a:solidFill>
              </a:rPr>
              <a:t>onsider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8600" y="6172200"/>
            <a:ext cx="12192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6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8683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Combine teaching individual modules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Media Placeholder 3"/>
          <p:cNvPicPr>
            <a:picLocks noGrp="1" noChangeAspect="1"/>
          </p:cNvPicPr>
          <p:nvPr>
            <p:ph type="media" sz="quarter" idx="13"/>
          </p:nvPr>
        </p:nvPicPr>
        <p:blipFill>
          <a:blip r:embed="rId3"/>
          <a:srcRect t="13336" b="13336"/>
          <a:stretch>
            <a:fillRect/>
          </a:stretch>
        </p:blipFill>
        <p:spPr>
          <a:xfrm>
            <a:off x="457200" y="1447800"/>
            <a:ext cx="8091045" cy="46482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447800"/>
            <a:ext cx="83820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19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858000" cy="99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Into a sequence based learning experience…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447800"/>
            <a:ext cx="83820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Media Placeholder 7"/>
          <p:cNvPicPr>
            <a:picLocks noGrp="1" noChangeAspect="1"/>
          </p:cNvPicPr>
          <p:nvPr>
            <p:ph type="media" sz="quarter" idx="13"/>
          </p:nvPr>
        </p:nvPicPr>
        <p:blipFill>
          <a:blip r:embed="rId3"/>
          <a:srcRect t="13336" b="13336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304800" y="1447800"/>
            <a:ext cx="853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1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167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Protecting the Aircraft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66800" y="3581400"/>
            <a:ext cx="7543800" cy="1652588"/>
          </a:xfrm>
        </p:spPr>
        <p:txBody>
          <a:bodyPr/>
          <a:lstStyle/>
          <a:p>
            <a:r>
              <a:rPr lang="en-US" dirty="0" smtClean="0"/>
              <a:t>New materials and designs are making a difference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Containers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FCC and ULD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66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477000" cy="6096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Fire Containment Covers (FCC)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33400" y="1981200"/>
            <a:ext cx="4343400" cy="4114800"/>
          </a:xfrm>
        </p:spPr>
        <p:txBody>
          <a:bodyPr>
            <a:normAutofit/>
          </a:bodyPr>
          <a:lstStyle/>
          <a:p>
            <a:pPr algn="l"/>
            <a:r>
              <a:rPr lang="en-US" sz="2200" b="0" dirty="0">
                <a:cs typeface="Arial"/>
              </a:rPr>
              <a:t>17 </a:t>
            </a:r>
            <a:r>
              <a:rPr lang="en-US" sz="2200" b="0" dirty="0" smtClean="0">
                <a:cs typeface="Arial"/>
              </a:rPr>
              <a:t>UPS Asian </a:t>
            </a:r>
            <a:r>
              <a:rPr lang="en-US" sz="2200" b="0" dirty="0">
                <a:cs typeface="Arial"/>
              </a:rPr>
              <a:t>gateways are covering high-energy shipments and unknown palletized freight from origin to </a:t>
            </a:r>
            <a:r>
              <a:rPr lang="en-US" sz="2200" b="0" dirty="0" smtClean="0">
                <a:cs typeface="Arial"/>
              </a:rPr>
              <a:t>final destination</a:t>
            </a:r>
            <a:endParaRPr lang="en-US" sz="2200" b="0" dirty="0">
              <a:cs typeface="Arial"/>
            </a:endParaRPr>
          </a:p>
          <a:p>
            <a:pPr algn="l"/>
            <a:endParaRPr lang="en-US" sz="2200" b="0" dirty="0">
              <a:cs typeface="Arial"/>
            </a:endParaRPr>
          </a:p>
          <a:p>
            <a:pPr algn="l"/>
            <a:r>
              <a:rPr lang="en-US" sz="2200" b="0" dirty="0" smtClean="0">
                <a:cs typeface="Arial"/>
              </a:rPr>
              <a:t>Covers are quickly returned to origin gateways for reuse</a:t>
            </a:r>
            <a:endParaRPr lang="en-US" sz="2200" b="0" dirty="0">
              <a:cs typeface="Arial"/>
            </a:endParaRPr>
          </a:p>
          <a:p>
            <a:pPr algn="l"/>
            <a:endParaRPr lang="en-US" sz="2200" b="0" dirty="0">
              <a:cs typeface="Arial"/>
            </a:endParaRPr>
          </a:p>
          <a:p>
            <a:pPr algn="l"/>
            <a:r>
              <a:rPr lang="en-US" sz="2200" b="0" dirty="0" smtClean="0">
                <a:cs typeface="Arial"/>
              </a:rPr>
              <a:t>It requires no additional time to place an FCC on a pallet then a cargo net</a:t>
            </a:r>
            <a:endParaRPr lang="en-US" sz="2200" b="0" dirty="0">
              <a:cs typeface="Arial"/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58001" y="304800"/>
            <a:ext cx="1655064" cy="381000"/>
          </a:xfrm>
        </p:spPr>
        <p:txBody>
          <a:bodyPr/>
          <a:lstStyle/>
          <a:p>
            <a:r>
              <a:rPr lang="en-US" sz="2200" dirty="0" smtClean="0"/>
              <a:t>Containers 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images 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76400"/>
            <a:ext cx="2298700" cy="353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1600200"/>
            <a:ext cx="2819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762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Unit Load Device (ULD)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8200" y="1524000"/>
            <a:ext cx="3810000" cy="4876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0" dirty="0" smtClean="0">
                <a:cs typeface="Arial"/>
              </a:rPr>
              <a:t>The goal of the ULD project is to:</a:t>
            </a:r>
          </a:p>
          <a:p>
            <a:pPr algn="l"/>
            <a:endParaRPr lang="en-US" b="0" dirty="0" smtClean="0">
              <a:cs typeface="Arial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b="0" dirty="0" smtClean="0">
                <a:cs typeface="Arial"/>
              </a:rPr>
              <a:t>Contain a fire to the ULD only</a:t>
            </a:r>
          </a:p>
          <a:p>
            <a:pPr marL="342900" indent="-342900" algn="l">
              <a:buFont typeface="Arial"/>
              <a:buChar char="•"/>
            </a:pPr>
            <a:endParaRPr lang="en-US" sz="2400" b="0" dirty="0" smtClean="0">
              <a:cs typeface="Arial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b="0" dirty="0" smtClean="0">
                <a:cs typeface="Arial"/>
              </a:rPr>
              <a:t>Fire containment objective is 4 hours</a:t>
            </a:r>
          </a:p>
          <a:p>
            <a:pPr marL="342900" indent="-342900" algn="l">
              <a:buFont typeface="Arial"/>
              <a:buChar char="•"/>
            </a:pPr>
            <a:endParaRPr lang="en-US" sz="2400" b="0" dirty="0" smtClean="0">
              <a:cs typeface="Arial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b="0" dirty="0" smtClean="0">
                <a:cs typeface="Arial"/>
              </a:rPr>
              <a:t>Testing by UPS has repeatedly shown that 4 hour containment has been achieved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58001" y="304800"/>
            <a:ext cx="1655064" cy="381000"/>
          </a:xfrm>
        </p:spPr>
        <p:txBody>
          <a:bodyPr/>
          <a:lstStyle/>
          <a:p>
            <a:r>
              <a:rPr lang="en-US" sz="2200" dirty="0" smtClean="0"/>
              <a:t>Containers 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8229600" y="6168356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2012-09-259516-08-37957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362200"/>
            <a:ext cx="2955544" cy="2465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6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762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Unit Load Device (ULD)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3810000" cy="4648200"/>
          </a:xfrm>
        </p:spPr>
        <p:txBody>
          <a:bodyPr>
            <a:normAutofit fontScale="92500" lnSpcReduction="20000"/>
          </a:bodyPr>
          <a:lstStyle/>
          <a:p>
            <a:pPr algn="l"/>
            <a:endParaRPr lang="en-US" b="0" dirty="0">
              <a:cs typeface="Arial"/>
            </a:endParaRPr>
          </a:p>
          <a:p>
            <a:pPr algn="l"/>
            <a:r>
              <a:rPr lang="en-US" sz="2400" b="0" dirty="0" smtClean="0">
                <a:cs typeface="Arial"/>
              </a:rPr>
              <a:t>UPS has done extensive research and testing on ULD materials and door designs</a:t>
            </a:r>
          </a:p>
          <a:p>
            <a:pPr algn="l"/>
            <a:endParaRPr lang="en-US" sz="2400" b="0" dirty="0" smtClean="0">
              <a:cs typeface="Arial"/>
            </a:endParaRPr>
          </a:p>
          <a:p>
            <a:pPr algn="l"/>
            <a:r>
              <a:rPr lang="en-US" sz="2400" b="0" dirty="0" smtClean="0">
                <a:cs typeface="Arial"/>
              </a:rPr>
              <a:t>MACROlite material has proven to be lighter weight, more durable and exhibited tremendous fire resistant properties</a:t>
            </a:r>
          </a:p>
          <a:p>
            <a:pPr algn="l"/>
            <a:endParaRPr lang="en-US" sz="2400" b="0" dirty="0" smtClean="0">
              <a:cs typeface="Arial"/>
            </a:endParaRPr>
          </a:p>
          <a:p>
            <a:pPr algn="l"/>
            <a:r>
              <a:rPr lang="en-US" sz="2400" b="0" dirty="0" smtClean="0">
                <a:cs typeface="Arial"/>
              </a:rPr>
              <a:t>UPS </a:t>
            </a:r>
            <a:r>
              <a:rPr lang="en-US" sz="2400" b="0" dirty="0">
                <a:cs typeface="Arial"/>
              </a:rPr>
              <a:t>placed an order for 1821 ULDs made with </a:t>
            </a:r>
            <a:r>
              <a:rPr lang="en-US" sz="2400" b="0" dirty="0" smtClean="0">
                <a:cs typeface="Arial"/>
              </a:rPr>
              <a:t>MACROlite </a:t>
            </a:r>
            <a:r>
              <a:rPr lang="en-US" sz="2400" b="0" dirty="0">
                <a:cs typeface="Arial"/>
              </a:rPr>
              <a:t>material for delivery </a:t>
            </a:r>
            <a:r>
              <a:rPr lang="en-US" sz="2400" b="0" dirty="0" smtClean="0">
                <a:cs typeface="Arial"/>
              </a:rPr>
              <a:t>by January 2014</a:t>
            </a:r>
            <a:endParaRPr lang="en-US" sz="2400" b="0" dirty="0">
              <a:cs typeface="Arial"/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58001" y="304800"/>
            <a:ext cx="1655064" cy="381000"/>
          </a:xfrm>
        </p:spPr>
        <p:txBody>
          <a:bodyPr/>
          <a:lstStyle/>
          <a:p>
            <a:r>
              <a:rPr lang="en-US" sz="2200" dirty="0" smtClean="0"/>
              <a:t>Containers 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fghfgdj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667000"/>
            <a:ext cx="2998772" cy="1995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45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762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ULD with Suppression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3657600" cy="4648200"/>
          </a:xfrm>
        </p:spPr>
        <p:txBody>
          <a:bodyPr>
            <a:normAutofit fontScale="77500" lnSpcReduction="20000"/>
          </a:bodyPr>
          <a:lstStyle/>
          <a:p>
            <a:endParaRPr lang="en-US" dirty="0">
              <a:cs typeface="Arial"/>
            </a:endParaRPr>
          </a:p>
          <a:p>
            <a:pPr algn="l"/>
            <a:r>
              <a:rPr lang="en-US" sz="2400" b="0" dirty="0" smtClean="0">
                <a:cs typeface="Arial"/>
              </a:rPr>
              <a:t>ULD has applied for an STC and is in the process of certificating a ULD suppression system</a:t>
            </a:r>
          </a:p>
          <a:p>
            <a:pPr algn="l"/>
            <a:endParaRPr lang="en-US" sz="2400" b="0" dirty="0" smtClean="0">
              <a:cs typeface="Arial"/>
            </a:endParaRPr>
          </a:p>
          <a:p>
            <a:pPr algn="l"/>
            <a:r>
              <a:rPr lang="en-US" sz="2400" b="0" dirty="0" smtClean="0">
                <a:cs typeface="Arial"/>
              </a:rPr>
              <a:t>Both FedEx and UPS fire suppression systems recognize you have to fight the fire in the container</a:t>
            </a:r>
            <a:endParaRPr lang="en-US" sz="2400" b="0" dirty="0">
              <a:cs typeface="Arial"/>
            </a:endParaRPr>
          </a:p>
          <a:p>
            <a:pPr algn="l"/>
            <a:endParaRPr lang="en-US" sz="2400" b="0" dirty="0">
              <a:cs typeface="Arial"/>
            </a:endParaRPr>
          </a:p>
          <a:p>
            <a:pPr algn="l"/>
            <a:r>
              <a:rPr lang="en-US" sz="2400" b="0" dirty="0">
                <a:cs typeface="Arial"/>
              </a:rPr>
              <a:t>More certification testing </a:t>
            </a:r>
            <a:r>
              <a:rPr lang="en-US" sz="2400" b="0" dirty="0" smtClean="0">
                <a:cs typeface="Arial"/>
              </a:rPr>
              <a:t>planned (</a:t>
            </a:r>
            <a:r>
              <a:rPr lang="en-US" sz="2400" b="0" dirty="0">
                <a:cs typeface="Arial"/>
              </a:rPr>
              <a:t>including 5000 </a:t>
            </a:r>
            <a:r>
              <a:rPr lang="en-US" sz="2400" b="0" dirty="0" smtClean="0">
                <a:cs typeface="Arial"/>
              </a:rPr>
              <a:t>lithium-ion </a:t>
            </a:r>
            <a:r>
              <a:rPr lang="en-US" sz="2400" b="0" dirty="0">
                <a:cs typeface="Arial"/>
              </a:rPr>
              <a:t>and lithium metal battery</a:t>
            </a:r>
            <a:r>
              <a:rPr lang="en-US" sz="2400" b="0" dirty="0" smtClean="0">
                <a:cs typeface="Arial"/>
              </a:rPr>
              <a:t>)</a:t>
            </a:r>
          </a:p>
          <a:p>
            <a:pPr algn="l"/>
            <a:endParaRPr lang="en-US" sz="2400" b="0" dirty="0" smtClean="0">
              <a:cs typeface="Arial"/>
            </a:endParaRPr>
          </a:p>
          <a:p>
            <a:pPr algn="l"/>
            <a:r>
              <a:rPr lang="en-US" sz="2400" b="0" dirty="0" smtClean="0">
                <a:cs typeface="Arial"/>
              </a:rPr>
              <a:t>UPS Test, October 2012 Video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58001" y="304800"/>
            <a:ext cx="1655064" cy="381000"/>
          </a:xfrm>
        </p:spPr>
        <p:txBody>
          <a:bodyPr/>
          <a:lstStyle/>
          <a:p>
            <a:r>
              <a:rPr lang="en-US" sz="2200" dirty="0" smtClean="0"/>
              <a:t>Containers 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828800"/>
            <a:ext cx="2286000" cy="2147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IMG_168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343400"/>
            <a:ext cx="2288803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59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58001" y="304800"/>
            <a:ext cx="1655064" cy="381000"/>
          </a:xfrm>
        </p:spPr>
        <p:txBody>
          <a:bodyPr/>
          <a:lstStyle/>
          <a:p>
            <a:r>
              <a:rPr lang="en-US" sz="2200" dirty="0" smtClean="0"/>
              <a:t>Containers 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UPS_TestVi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1100" y="1085850"/>
            <a:ext cx="67818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Certification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33400" y="3505200"/>
            <a:ext cx="53340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Exploring regulations and certification requirements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200" dirty="0" smtClean="0"/>
              <a:t>Certification </a:t>
            </a:r>
            <a:endParaRPr lang="en-US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Regulations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images 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3622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1"/>
            <a:ext cx="6096000" cy="91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Continuous Smoke Testing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04800" y="1371600"/>
            <a:ext cx="4648200" cy="5334000"/>
          </a:xfrm>
        </p:spPr>
        <p:txBody>
          <a:bodyPr>
            <a:normAutofit/>
          </a:bodyPr>
          <a:lstStyle/>
          <a:p>
            <a:pPr algn="l"/>
            <a:r>
              <a:rPr lang="en-US" sz="2000" b="0" dirty="0" smtClean="0">
                <a:solidFill>
                  <a:schemeClr val="accent1"/>
                </a:solidFill>
              </a:rPr>
              <a:t>FAA’s </a:t>
            </a:r>
            <a:r>
              <a:rPr lang="en-US" sz="2000" b="0" dirty="0">
                <a:solidFill>
                  <a:schemeClr val="accent1"/>
                </a:solidFill>
              </a:rPr>
              <a:t>Part 25 aircraft advisory materials </a:t>
            </a:r>
            <a:r>
              <a:rPr lang="en-US" sz="2000" b="0" dirty="0" smtClean="0">
                <a:solidFill>
                  <a:schemeClr val="accent1"/>
                </a:solidFill>
              </a:rPr>
              <a:t> </a:t>
            </a:r>
            <a:r>
              <a:rPr lang="en-US" sz="2000" b="0" dirty="0">
                <a:solidFill>
                  <a:schemeClr val="accent1"/>
                </a:solidFill>
              </a:rPr>
              <a:t>AC25-9a </a:t>
            </a:r>
            <a:r>
              <a:rPr lang="en-US" sz="2000" b="0" dirty="0" smtClean="0">
                <a:solidFill>
                  <a:schemeClr val="accent1"/>
                </a:solidFill>
              </a:rPr>
              <a:t>(last </a:t>
            </a:r>
            <a:r>
              <a:rPr lang="en-US" sz="2000" b="0" dirty="0">
                <a:solidFill>
                  <a:schemeClr val="accent1"/>
                </a:solidFill>
              </a:rPr>
              <a:t>updated 20 years ago) </a:t>
            </a:r>
            <a:r>
              <a:rPr lang="en-US" sz="2000" b="0" u="sng" dirty="0">
                <a:solidFill>
                  <a:schemeClr val="accent1"/>
                </a:solidFill>
              </a:rPr>
              <a:t>recommend</a:t>
            </a:r>
            <a:r>
              <a:rPr lang="en-US" sz="2000" b="0" dirty="0">
                <a:solidFill>
                  <a:schemeClr val="accent1"/>
                </a:solidFill>
              </a:rPr>
              <a:t> all aircraft be tested during continuous smoke to prove systems can protect crewmembers during a smoke event</a:t>
            </a:r>
            <a:r>
              <a:rPr lang="en-US" sz="2000" b="0" dirty="0" smtClean="0">
                <a:solidFill>
                  <a:schemeClr val="accent1"/>
                </a:solidFill>
              </a:rPr>
              <a:t>.</a:t>
            </a:r>
          </a:p>
          <a:p>
            <a:pPr algn="l"/>
            <a:endParaRPr lang="en-US" sz="2000" b="0" dirty="0">
              <a:solidFill>
                <a:schemeClr val="accent1"/>
              </a:solidFill>
            </a:endParaRPr>
          </a:p>
          <a:p>
            <a:pPr algn="l"/>
            <a:r>
              <a:rPr lang="en-US" sz="2000" b="0" dirty="0" smtClean="0">
                <a:solidFill>
                  <a:schemeClr val="accent1"/>
                </a:solidFill>
              </a:rPr>
              <a:t>Historically</a:t>
            </a:r>
            <a:r>
              <a:rPr lang="en-US" sz="2000" b="0" dirty="0">
                <a:solidFill>
                  <a:schemeClr val="accent1"/>
                </a:solidFill>
              </a:rPr>
              <a:t>, smoke has entered the cockpit numerous times due to fire onboard an aircraft and remained a continuous threat. </a:t>
            </a:r>
            <a:r>
              <a:rPr lang="en-US" sz="2000" b="0" dirty="0" smtClean="0">
                <a:solidFill>
                  <a:schemeClr val="accent1"/>
                </a:solidFill>
              </a:rPr>
              <a:t>(UPS 6, Asiana 991)</a:t>
            </a:r>
          </a:p>
          <a:p>
            <a:pPr algn="l"/>
            <a:endParaRPr lang="en-US" sz="2000" b="0" dirty="0">
              <a:solidFill>
                <a:schemeClr val="accent1"/>
              </a:solidFill>
            </a:endParaRPr>
          </a:p>
          <a:p>
            <a:pPr algn="l"/>
            <a:r>
              <a:rPr lang="en-US" sz="2000" b="0" dirty="0" smtClean="0">
                <a:solidFill>
                  <a:schemeClr val="accent1"/>
                </a:solidFill>
              </a:rPr>
              <a:t>The </a:t>
            </a:r>
            <a:r>
              <a:rPr lang="en-US" sz="2000" b="0" dirty="0">
                <a:solidFill>
                  <a:schemeClr val="accent1"/>
                </a:solidFill>
              </a:rPr>
              <a:t>published and voluntary standards are not consistent with real-world </a:t>
            </a:r>
            <a:r>
              <a:rPr lang="en-US" sz="2000" b="0" dirty="0" smtClean="0">
                <a:solidFill>
                  <a:schemeClr val="accent1"/>
                </a:solidFill>
              </a:rPr>
              <a:t>experience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58000" y="228600"/>
            <a:ext cx="1655064" cy="381000"/>
          </a:xfrm>
        </p:spPr>
        <p:txBody>
          <a:bodyPr/>
          <a:lstStyle/>
          <a:p>
            <a:r>
              <a:rPr lang="en-US" sz="1800" dirty="0" smtClean="0"/>
              <a:t>Certification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3581400"/>
            <a:ext cx="457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fs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76400"/>
            <a:ext cx="2886586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hji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191000"/>
            <a:ext cx="2895600" cy="1926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17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57201"/>
            <a:ext cx="8686800" cy="6858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Air 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Business Model Has Changed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524000"/>
            <a:ext cx="4876800" cy="3505200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80000"/>
              </a:lnSpc>
            </a:pPr>
            <a:r>
              <a:rPr lang="en-US" sz="2200" b="0" dirty="0">
                <a:solidFill>
                  <a:schemeClr val="accent1"/>
                </a:solidFill>
              </a:rPr>
              <a:t>How has our Business Changed</a:t>
            </a:r>
            <a:r>
              <a:rPr lang="en-US" sz="2200" b="0" dirty="0" smtClean="0">
                <a:solidFill>
                  <a:schemeClr val="accent1"/>
                </a:solidFill>
              </a:rPr>
              <a:t>?</a:t>
            </a:r>
          </a:p>
          <a:p>
            <a:pPr algn="l">
              <a:lnSpc>
                <a:spcPct val="80000"/>
              </a:lnSpc>
            </a:pPr>
            <a:endParaRPr lang="en-US" sz="2200" b="0" dirty="0">
              <a:solidFill>
                <a:schemeClr val="accent1"/>
              </a:solidFill>
            </a:endParaRPr>
          </a:p>
          <a:p>
            <a:pPr lvl="1" algn="l">
              <a:lnSpc>
                <a:spcPct val="80000"/>
              </a:lnSpc>
              <a:buFont typeface="Wingdings" charset="0"/>
              <a:buChar char="§"/>
            </a:pPr>
            <a:r>
              <a:rPr lang="en-US" sz="2200" dirty="0">
                <a:solidFill>
                  <a:schemeClr val="accent1"/>
                </a:solidFill>
              </a:rPr>
              <a:t>A growing </a:t>
            </a:r>
            <a:r>
              <a:rPr lang="en-US" sz="2200" dirty="0" smtClean="0">
                <a:solidFill>
                  <a:schemeClr val="accent1"/>
                </a:solidFill>
              </a:rPr>
              <a:t>percentage of payload involves technology</a:t>
            </a:r>
          </a:p>
          <a:p>
            <a:pPr lvl="1" algn="l">
              <a:lnSpc>
                <a:spcPct val="80000"/>
              </a:lnSpc>
            </a:pPr>
            <a:endParaRPr lang="en-US" sz="2200" dirty="0">
              <a:solidFill>
                <a:schemeClr val="accent1"/>
              </a:solidFill>
            </a:endParaRPr>
          </a:p>
          <a:p>
            <a:pPr lvl="1" algn="l">
              <a:lnSpc>
                <a:spcPct val="80000"/>
              </a:lnSpc>
              <a:buFont typeface="Wingdings" charset="0"/>
              <a:buChar char="§"/>
            </a:pPr>
            <a:r>
              <a:rPr lang="en-US" sz="2200" dirty="0">
                <a:solidFill>
                  <a:schemeClr val="accent1"/>
                </a:solidFill>
              </a:rPr>
              <a:t>Evolving </a:t>
            </a:r>
            <a:r>
              <a:rPr lang="en-US" sz="2200" dirty="0" smtClean="0">
                <a:solidFill>
                  <a:schemeClr val="accent1"/>
                </a:solidFill>
              </a:rPr>
              <a:t>high-energy technologies</a:t>
            </a:r>
          </a:p>
          <a:p>
            <a:pPr lvl="1" algn="l">
              <a:lnSpc>
                <a:spcPct val="80000"/>
              </a:lnSpc>
            </a:pPr>
            <a:endParaRPr lang="en-US" sz="2200" dirty="0">
              <a:solidFill>
                <a:schemeClr val="accent1"/>
              </a:solidFill>
            </a:endParaRPr>
          </a:p>
          <a:p>
            <a:pPr lvl="1" algn="l">
              <a:lnSpc>
                <a:spcPct val="80000"/>
              </a:lnSpc>
              <a:buFont typeface="Wingdings" charset="0"/>
              <a:buChar char="§"/>
            </a:pPr>
            <a:r>
              <a:rPr lang="en-US" sz="2200" dirty="0">
                <a:solidFill>
                  <a:schemeClr val="accent1"/>
                </a:solidFill>
              </a:rPr>
              <a:t>Growing consumer demand</a:t>
            </a:r>
          </a:p>
          <a:p>
            <a:pPr lvl="1" algn="l">
              <a:lnSpc>
                <a:spcPct val="80000"/>
              </a:lnSpc>
            </a:pPr>
            <a:endParaRPr lang="en-US" sz="2200" dirty="0">
              <a:solidFill>
                <a:schemeClr val="accent1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US" sz="2200" b="0" dirty="0" smtClean="0">
                <a:solidFill>
                  <a:schemeClr val="accent1"/>
                </a:solidFill>
              </a:rPr>
              <a:t>Battery </a:t>
            </a:r>
            <a:r>
              <a:rPr lang="en-US" sz="2200" b="0" dirty="0">
                <a:solidFill>
                  <a:schemeClr val="accent1"/>
                </a:solidFill>
              </a:rPr>
              <a:t>e</a:t>
            </a:r>
            <a:r>
              <a:rPr lang="en-US" sz="2200" b="0" dirty="0" smtClean="0">
                <a:solidFill>
                  <a:schemeClr val="accent1"/>
                </a:solidFill>
              </a:rPr>
              <a:t>nergy costs have dropped from $3.17/watt hour in 1991 to $0.12/watt hour in 2013</a:t>
            </a:r>
            <a:endParaRPr lang="en-US" sz="2200" b="0" dirty="0">
              <a:solidFill>
                <a:schemeClr val="accent1"/>
              </a:solidFill>
            </a:endParaRPr>
          </a:p>
          <a:p>
            <a:pPr lvl="1">
              <a:lnSpc>
                <a:spcPct val="80000"/>
              </a:lnSpc>
              <a:buFont typeface="Wingdings" charset="0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2010 </a:t>
            </a:r>
            <a:r>
              <a:rPr lang="en-US" sz="1600" dirty="0">
                <a:solidFill>
                  <a:srgbClr val="000000"/>
                </a:solidFill>
              </a:rPr>
              <a:t>- $0.18/ watt hour</a:t>
            </a:r>
          </a:p>
          <a:p>
            <a:pPr algn="l"/>
            <a:endParaRPr lang="en-US" sz="2800" dirty="0"/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4876800" cy="92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09800"/>
            <a:ext cx="190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91000"/>
            <a:ext cx="196630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77200" y="6096000"/>
            <a:ext cx="9906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17526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1988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37338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6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1"/>
            <a:ext cx="5486400" cy="91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Real World Standards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62000" y="1905000"/>
            <a:ext cx="4191000" cy="4800600"/>
          </a:xfrm>
        </p:spPr>
        <p:txBody>
          <a:bodyPr>
            <a:normAutofit/>
          </a:bodyPr>
          <a:lstStyle/>
          <a:p>
            <a:pPr algn="l"/>
            <a:r>
              <a:rPr lang="en-US" sz="2000" b="0" dirty="0">
                <a:solidFill>
                  <a:schemeClr val="accent1"/>
                </a:solidFill>
              </a:rPr>
              <a:t>From 1990 to 2010 there have been 18 major accidents involving in-flight fire. These accidents resulted in 423 fatalities </a:t>
            </a:r>
            <a:r>
              <a:rPr lang="en-US" sz="2000" b="0" dirty="0" smtClean="0">
                <a:solidFill>
                  <a:schemeClr val="accent1"/>
                </a:solidFill>
              </a:rPr>
              <a:t>(Flight </a:t>
            </a:r>
            <a:r>
              <a:rPr lang="en-US" sz="2000" b="0" dirty="0">
                <a:solidFill>
                  <a:schemeClr val="accent1"/>
                </a:solidFill>
              </a:rPr>
              <a:t>Safety </a:t>
            </a:r>
            <a:r>
              <a:rPr lang="en-US" sz="2000" b="0" dirty="0" smtClean="0">
                <a:solidFill>
                  <a:schemeClr val="accent1"/>
                </a:solidFill>
              </a:rPr>
              <a:t>Foundation)</a:t>
            </a:r>
          </a:p>
          <a:p>
            <a:pPr algn="l"/>
            <a:endParaRPr lang="en-US" sz="2000" b="0" dirty="0">
              <a:solidFill>
                <a:schemeClr val="accent1"/>
              </a:solidFill>
            </a:endParaRPr>
          </a:p>
          <a:p>
            <a:pPr algn="l"/>
            <a:r>
              <a:rPr lang="en-US" sz="2000" b="0" dirty="0">
                <a:solidFill>
                  <a:schemeClr val="accent1"/>
                </a:solidFill>
              </a:rPr>
              <a:t>Recent full-scale </a:t>
            </a:r>
            <a:r>
              <a:rPr lang="en-US" sz="2000" b="0" dirty="0" smtClean="0">
                <a:solidFill>
                  <a:schemeClr val="accent1"/>
                </a:solidFill>
              </a:rPr>
              <a:t>battery testing </a:t>
            </a:r>
            <a:r>
              <a:rPr lang="en-US" sz="2000" b="0" dirty="0">
                <a:solidFill>
                  <a:schemeClr val="accent1"/>
                </a:solidFill>
              </a:rPr>
              <a:t>by the FAA Technical Center (Feb 26, 2013) using a Boeing 727 proved that even with </a:t>
            </a:r>
            <a:r>
              <a:rPr lang="en-US" sz="2000" b="0" dirty="0" smtClean="0">
                <a:solidFill>
                  <a:schemeClr val="accent1"/>
                </a:solidFill>
              </a:rPr>
              <a:t>air </a:t>
            </a:r>
            <a:r>
              <a:rPr lang="en-US" sz="2000" b="0" dirty="0">
                <a:solidFill>
                  <a:schemeClr val="accent1"/>
                </a:solidFill>
              </a:rPr>
              <a:t>conditioning packs </a:t>
            </a:r>
            <a:r>
              <a:rPr lang="en-US" sz="2000" b="0" dirty="0" smtClean="0">
                <a:solidFill>
                  <a:schemeClr val="accent1"/>
                </a:solidFill>
              </a:rPr>
              <a:t>on and manufacturer’s emergency procedures followed, </a:t>
            </a:r>
            <a:r>
              <a:rPr lang="en-US" sz="2000" b="0" dirty="0">
                <a:solidFill>
                  <a:schemeClr val="accent1"/>
                </a:solidFill>
              </a:rPr>
              <a:t>smoke enters the cockpit </a:t>
            </a:r>
            <a:endParaRPr lang="en-US" sz="2000" b="0" dirty="0" smtClean="0">
              <a:solidFill>
                <a:schemeClr val="accent1"/>
              </a:solidFill>
            </a:endParaRPr>
          </a:p>
          <a:p>
            <a:pPr algn="l"/>
            <a:endParaRPr lang="en-US" sz="2000" b="0" dirty="0" smtClean="0">
              <a:solidFill>
                <a:schemeClr val="accent1"/>
              </a:solidFill>
            </a:endParaRPr>
          </a:p>
          <a:p>
            <a:pPr algn="l"/>
            <a:endParaRPr lang="en-US" sz="2000" b="0" dirty="0" smtClean="0">
              <a:solidFill>
                <a:schemeClr val="accent1"/>
              </a:solidFill>
            </a:endParaRPr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58000" y="228600"/>
            <a:ext cx="1655064" cy="381000"/>
          </a:xfrm>
        </p:spPr>
        <p:txBody>
          <a:bodyPr/>
          <a:lstStyle/>
          <a:p>
            <a:r>
              <a:rPr lang="en-US" sz="1800" dirty="0" smtClean="0"/>
              <a:t>Certification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38800" y="15240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B727 at 10 Minutes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39624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B727 at 14 Minutes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3581400"/>
            <a:ext cx="457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Macintosh HD:Users:bob2:Desktop:Screen Shot 2013-08-12 at 11.05.44 PM 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57400"/>
            <a:ext cx="2514600" cy="1546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Macintosh HD:Users:bob2:Desktop:Screen Shot 2013-08-12 at 11.03.03 PM 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72000"/>
            <a:ext cx="2514600" cy="153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0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1"/>
            <a:ext cx="5486400" cy="91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Real World Standards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4343400" cy="5562600"/>
          </a:xfrm>
        </p:spPr>
        <p:txBody>
          <a:bodyPr>
            <a:normAutofit/>
          </a:bodyPr>
          <a:lstStyle/>
          <a:p>
            <a:pPr algn="l"/>
            <a:endParaRPr lang="en-US" sz="2000" b="0" dirty="0" smtClean="0">
              <a:solidFill>
                <a:schemeClr val="accent1"/>
              </a:solidFill>
            </a:endParaRPr>
          </a:p>
          <a:p>
            <a:pPr algn="l"/>
            <a:r>
              <a:rPr lang="en-US" sz="2000" b="0" dirty="0" smtClean="0">
                <a:solidFill>
                  <a:schemeClr val="accent1"/>
                </a:solidFill>
              </a:rPr>
              <a:t>Theatrical smoke and battery-fire smoke are different due to density, toxicity and </a:t>
            </a:r>
            <a:r>
              <a:rPr lang="en-US" sz="2000" b="0" u="sng" dirty="0" smtClean="0">
                <a:solidFill>
                  <a:schemeClr val="accent1"/>
                </a:solidFill>
              </a:rPr>
              <a:t>pressure</a:t>
            </a:r>
          </a:p>
          <a:p>
            <a:pPr algn="l"/>
            <a:endParaRPr lang="en-US" sz="2000" b="0" dirty="0" smtClean="0">
              <a:solidFill>
                <a:schemeClr val="accent1"/>
              </a:solidFill>
            </a:endParaRPr>
          </a:p>
          <a:p>
            <a:pPr algn="l"/>
            <a:r>
              <a:rPr lang="en-US" sz="2000" b="0" dirty="0">
                <a:solidFill>
                  <a:schemeClr val="accent1"/>
                </a:solidFill>
              </a:rPr>
              <a:t>FAA should require manufacturers </a:t>
            </a:r>
            <a:r>
              <a:rPr lang="en-US" sz="2000" b="0" dirty="0" smtClean="0">
                <a:solidFill>
                  <a:schemeClr val="accent1"/>
                </a:solidFill>
              </a:rPr>
              <a:t>to</a:t>
            </a:r>
          </a:p>
          <a:p>
            <a:pPr algn="l"/>
            <a:r>
              <a:rPr lang="en-US" sz="2000" b="0" dirty="0" smtClean="0">
                <a:solidFill>
                  <a:schemeClr val="accent1"/>
                </a:solidFill>
              </a:rPr>
              <a:t> </a:t>
            </a:r>
          </a:p>
          <a:p>
            <a:pPr marL="457200" indent="-457200" algn="l">
              <a:buAutoNum type="arabicParenBoth"/>
            </a:pPr>
            <a:r>
              <a:rPr lang="en-US" sz="2000" b="0" dirty="0">
                <a:solidFill>
                  <a:schemeClr val="accent1"/>
                </a:solidFill>
              </a:rPr>
              <a:t>D</a:t>
            </a:r>
            <a:r>
              <a:rPr lang="en-US" sz="2000" b="0" dirty="0" smtClean="0">
                <a:solidFill>
                  <a:schemeClr val="accent1"/>
                </a:solidFill>
              </a:rPr>
              <a:t>emonstrate </a:t>
            </a:r>
            <a:r>
              <a:rPr lang="en-US" sz="2000" b="0" dirty="0">
                <a:solidFill>
                  <a:schemeClr val="accent1"/>
                </a:solidFill>
              </a:rPr>
              <a:t>the capability to evacuate dense, continuous </a:t>
            </a:r>
            <a:r>
              <a:rPr lang="en-US" sz="2000" b="0" dirty="0" smtClean="0">
                <a:solidFill>
                  <a:schemeClr val="accent1"/>
                </a:solidFill>
              </a:rPr>
              <a:t>smoke, or</a:t>
            </a:r>
          </a:p>
          <a:p>
            <a:pPr marL="457200" indent="-457200" algn="l">
              <a:buAutoNum type="arabicParenBoth"/>
            </a:pPr>
            <a:endParaRPr lang="en-US" sz="2000" b="0" dirty="0" smtClean="0">
              <a:solidFill>
                <a:schemeClr val="accent1"/>
              </a:solidFill>
            </a:endParaRPr>
          </a:p>
          <a:p>
            <a:pPr marL="457200" indent="-457200" algn="l">
              <a:buAutoNum type="arabicParenBoth"/>
            </a:pPr>
            <a:r>
              <a:rPr lang="en-US" sz="2000" b="0" dirty="0">
                <a:solidFill>
                  <a:schemeClr val="accent1"/>
                </a:solidFill>
              </a:rPr>
              <a:t>P</a:t>
            </a:r>
            <a:r>
              <a:rPr lang="en-US" sz="2000" b="0" dirty="0" smtClean="0">
                <a:solidFill>
                  <a:schemeClr val="accent1"/>
                </a:solidFill>
              </a:rPr>
              <a:t>rovide </a:t>
            </a:r>
            <a:r>
              <a:rPr lang="en-US" sz="2000" b="0" dirty="0">
                <a:solidFill>
                  <a:schemeClr val="accent1"/>
                </a:solidFill>
              </a:rPr>
              <a:t>equipment, such as EVAS, to maintain pilots’ view of flight instruments and out the windshield in dense continuous smoke conditions 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58000" y="228600"/>
            <a:ext cx="1655064" cy="381000"/>
          </a:xfrm>
        </p:spPr>
        <p:txBody>
          <a:bodyPr/>
          <a:lstStyle/>
          <a:p>
            <a:r>
              <a:rPr lang="en-US" sz="1800" dirty="0" smtClean="0"/>
              <a:t>Certification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3581400"/>
            <a:ext cx="457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8it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09800"/>
            <a:ext cx="292564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33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620000" cy="6857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Final Thoughts…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7772400" cy="4190999"/>
          </a:xfrm>
        </p:spPr>
        <p:txBody>
          <a:bodyPr>
            <a:normAutofit fontScale="77500" lnSpcReduction="20000"/>
          </a:bodyPr>
          <a:lstStyle/>
          <a:p>
            <a:pPr algn="l">
              <a:defRPr/>
            </a:pPr>
            <a:r>
              <a:rPr lang="en-US" b="0" dirty="0">
                <a:solidFill>
                  <a:schemeClr val="accent1"/>
                </a:solidFill>
              </a:rPr>
              <a:t>A greater level of aviation safety is possible</a:t>
            </a:r>
          </a:p>
          <a:p>
            <a:pPr algn="l">
              <a:defRPr/>
            </a:pPr>
            <a:endParaRPr lang="en-US" b="0" dirty="0">
              <a:solidFill>
                <a:schemeClr val="accent1"/>
              </a:solidFill>
            </a:endParaRPr>
          </a:p>
          <a:p>
            <a:pPr algn="l">
              <a:defRPr/>
            </a:pPr>
            <a:r>
              <a:rPr lang="en-US" b="0" dirty="0">
                <a:solidFill>
                  <a:schemeClr val="accent1"/>
                </a:solidFill>
              </a:rPr>
              <a:t>New materials and design for ULD construction show great promise</a:t>
            </a:r>
          </a:p>
          <a:p>
            <a:pPr algn="l">
              <a:defRPr/>
            </a:pPr>
            <a:endParaRPr lang="en-US" b="0" dirty="0">
              <a:solidFill>
                <a:schemeClr val="accent1"/>
              </a:solidFill>
            </a:endParaRPr>
          </a:p>
          <a:p>
            <a:pPr algn="l">
              <a:defRPr/>
            </a:pPr>
            <a:r>
              <a:rPr lang="en-US" b="0" dirty="0">
                <a:solidFill>
                  <a:schemeClr val="accent1"/>
                </a:solidFill>
              </a:rPr>
              <a:t>New technology in the area of fire suppression has proven very </a:t>
            </a:r>
            <a:r>
              <a:rPr lang="en-US" b="0" dirty="0" smtClean="0">
                <a:solidFill>
                  <a:schemeClr val="accent1"/>
                </a:solidFill>
              </a:rPr>
              <a:t>effective</a:t>
            </a:r>
          </a:p>
          <a:p>
            <a:pPr algn="l">
              <a:defRPr/>
            </a:pPr>
            <a:endParaRPr lang="en-US" b="0" dirty="0" smtClean="0">
              <a:solidFill>
                <a:schemeClr val="accent1"/>
              </a:solidFill>
            </a:endParaRPr>
          </a:p>
          <a:p>
            <a:pPr algn="l">
              <a:defRPr/>
            </a:pPr>
            <a:r>
              <a:rPr lang="en-US" b="0" dirty="0" smtClean="0">
                <a:solidFill>
                  <a:schemeClr val="accent1"/>
                </a:solidFill>
                <a:latin typeface="Calibri" pitchFamily="-72" charset="0"/>
              </a:rPr>
              <a:t>Industry </a:t>
            </a:r>
            <a:r>
              <a:rPr lang="en-US" b="0" dirty="0">
                <a:solidFill>
                  <a:schemeClr val="accent1"/>
                </a:solidFill>
                <a:latin typeface="Calibri" pitchFamily="-72" charset="0"/>
              </a:rPr>
              <a:t>and regulators </a:t>
            </a:r>
            <a:r>
              <a:rPr lang="en-US" b="0" dirty="0" smtClean="0">
                <a:solidFill>
                  <a:schemeClr val="accent1"/>
                </a:solidFill>
                <a:latin typeface="Calibri" pitchFamily="-72" charset="0"/>
              </a:rPr>
              <a:t>need to work </a:t>
            </a:r>
            <a:r>
              <a:rPr lang="en-US" b="0" dirty="0">
                <a:solidFill>
                  <a:schemeClr val="accent1"/>
                </a:solidFill>
                <a:latin typeface="Calibri" pitchFamily="-72" charset="0"/>
              </a:rPr>
              <a:t>together to develop fire-safety certification rules and standards reflecting current (and future) technologies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620000" cy="6857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Final Thoughts…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685800" y="2057400"/>
            <a:ext cx="4038600" cy="3962399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800" b="0" dirty="0" smtClean="0">
                <a:solidFill>
                  <a:schemeClr val="accent1"/>
                </a:solidFill>
                <a:latin typeface="Calibri" pitchFamily="-72" charset="0"/>
              </a:rPr>
              <a:t>If we do our jobs well, Aviation </a:t>
            </a:r>
            <a:r>
              <a:rPr lang="en-US" sz="2800" b="0" dirty="0">
                <a:solidFill>
                  <a:schemeClr val="accent1"/>
                </a:solidFill>
                <a:latin typeface="Calibri" pitchFamily="-72" charset="0"/>
              </a:rPr>
              <a:t>safety will be greatly enhanced and </a:t>
            </a:r>
            <a:r>
              <a:rPr lang="en-US" sz="2800" b="0" u="sng" dirty="0">
                <a:solidFill>
                  <a:schemeClr val="accent1"/>
                </a:solidFill>
                <a:latin typeface="Calibri" pitchFamily="-72" charset="0"/>
              </a:rPr>
              <a:t>more aircraft cargo fires will become survivable events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images 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62200"/>
            <a:ext cx="2819400" cy="186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620000" cy="11429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Questions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6096000"/>
            <a:ext cx="914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images 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2860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8001000" cy="685799"/>
          </a:xfr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dirty="0" smtClean="0"/>
              <a:t>Battery Market is Growing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00200"/>
            <a:ext cx="5029200" cy="4800600"/>
          </a:xfrm>
        </p:spPr>
        <p:txBody>
          <a:bodyPr>
            <a:normAutofit/>
          </a:bodyPr>
          <a:lstStyle/>
          <a:p>
            <a:pPr marL="457200" indent="-457200" algn="l">
              <a:buFont typeface="Wingdings" charset="2"/>
              <a:buChar char="§"/>
            </a:pPr>
            <a:r>
              <a:rPr lang="en-US" sz="2000" b="0" dirty="0">
                <a:solidFill>
                  <a:schemeClr val="accent1"/>
                </a:solidFill>
              </a:rPr>
              <a:t>T</a:t>
            </a:r>
            <a:r>
              <a:rPr lang="en-US" sz="2000" b="0" dirty="0" smtClean="0">
                <a:solidFill>
                  <a:schemeClr val="accent1"/>
                </a:solidFill>
              </a:rPr>
              <a:t>he </a:t>
            </a:r>
            <a:r>
              <a:rPr lang="en-US" sz="2000" b="0" dirty="0">
                <a:solidFill>
                  <a:schemeClr val="accent1"/>
                </a:solidFill>
              </a:rPr>
              <a:t>global lithium-ion market in 2012 was $11.7 </a:t>
            </a:r>
            <a:r>
              <a:rPr lang="en-US" sz="2000" b="0" dirty="0" smtClean="0">
                <a:solidFill>
                  <a:schemeClr val="accent1"/>
                </a:solidFill>
              </a:rPr>
              <a:t>billion</a:t>
            </a:r>
            <a:r>
              <a:rPr lang="en-US" sz="2000" b="0" dirty="0">
                <a:solidFill>
                  <a:schemeClr val="accent1"/>
                </a:solidFill>
              </a:rPr>
              <a:t> </a:t>
            </a:r>
            <a:endParaRPr lang="en-US" sz="2000" b="0" dirty="0" smtClean="0">
              <a:solidFill>
                <a:schemeClr val="accent1"/>
              </a:solidFill>
            </a:endParaRPr>
          </a:p>
          <a:p>
            <a:pPr algn="l"/>
            <a:endParaRPr lang="en-US" sz="2000" b="0" dirty="0" smtClean="0">
              <a:solidFill>
                <a:schemeClr val="accent1"/>
              </a:solidFill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en-US" sz="2000" b="0" dirty="0" smtClean="0">
                <a:solidFill>
                  <a:schemeClr val="accent1"/>
                </a:solidFill>
              </a:rPr>
              <a:t>That </a:t>
            </a:r>
            <a:r>
              <a:rPr lang="en-US" sz="2000" b="0" dirty="0">
                <a:solidFill>
                  <a:schemeClr val="accent1"/>
                </a:solidFill>
              </a:rPr>
              <a:t>market is expected to </a:t>
            </a:r>
            <a:r>
              <a:rPr lang="en-US" sz="2000" b="0" u="sng" dirty="0" smtClean="0">
                <a:solidFill>
                  <a:schemeClr val="accent1"/>
                </a:solidFill>
              </a:rPr>
              <a:t>double</a:t>
            </a:r>
            <a:r>
              <a:rPr lang="en-US" sz="2000" b="0" dirty="0" smtClean="0">
                <a:solidFill>
                  <a:schemeClr val="accent1"/>
                </a:solidFill>
              </a:rPr>
              <a:t> by 2016</a:t>
            </a:r>
          </a:p>
          <a:p>
            <a:pPr algn="l"/>
            <a:endParaRPr lang="en-US" sz="2000" b="0" dirty="0" smtClean="0">
              <a:solidFill>
                <a:schemeClr val="accent1"/>
              </a:solidFill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en-US" sz="2000" b="0" dirty="0" smtClean="0">
                <a:solidFill>
                  <a:schemeClr val="accent1"/>
                </a:solidFill>
              </a:rPr>
              <a:t>Today 64</a:t>
            </a:r>
            <a:r>
              <a:rPr lang="en-US" sz="2000" b="0" dirty="0">
                <a:solidFill>
                  <a:schemeClr val="accent1"/>
                </a:solidFill>
              </a:rPr>
              <a:t>% of the lithium-ion battery market is in consumer batteries  </a:t>
            </a:r>
          </a:p>
          <a:p>
            <a:pPr algn="l"/>
            <a:r>
              <a:rPr lang="en-US" sz="2000" b="0" dirty="0">
                <a:solidFill>
                  <a:schemeClr val="accent1"/>
                </a:solidFill>
              </a:rPr>
              <a:t>  </a:t>
            </a:r>
            <a:endParaRPr lang="en-US" sz="2000" b="0" dirty="0" smtClean="0">
              <a:solidFill>
                <a:schemeClr val="accent1"/>
              </a:solidFill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en-US" sz="2000" b="0" dirty="0" smtClean="0">
                <a:solidFill>
                  <a:schemeClr val="accent1"/>
                </a:solidFill>
              </a:rPr>
              <a:t>North </a:t>
            </a:r>
            <a:r>
              <a:rPr lang="en-US" sz="2000" b="0" dirty="0">
                <a:solidFill>
                  <a:schemeClr val="accent1"/>
                </a:solidFill>
              </a:rPr>
              <a:t>America will remain the largest market for industrial lithium-ion batteries in </a:t>
            </a:r>
            <a:r>
              <a:rPr lang="en-US" sz="2000" b="0" dirty="0" smtClean="0">
                <a:solidFill>
                  <a:schemeClr val="accent1"/>
                </a:solidFill>
              </a:rPr>
              <a:t>2016</a:t>
            </a:r>
          </a:p>
          <a:p>
            <a:pPr algn="l">
              <a:defRPr/>
            </a:pPr>
            <a:endParaRPr lang="en-US" sz="2800" dirty="0" smtClean="0"/>
          </a:p>
          <a:p>
            <a:pPr algn="l">
              <a:defRPr/>
            </a:pPr>
            <a:endParaRPr lang="en-US" sz="2800" dirty="0"/>
          </a:p>
          <a:p>
            <a:pPr marL="457200" indent="-457200" algn="l">
              <a:buFont typeface="Wingdings" charset="2"/>
              <a:buChar char="§"/>
            </a:pP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24600"/>
            <a:ext cx="3886200" cy="50482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200" dirty="0" smtClean="0">
                <a:latin typeface="Calibri" pitchFamily="-72" charset="0"/>
              </a:rPr>
              <a:t>Frost and Sullivan Report for NAATB</a:t>
            </a:r>
          </a:p>
          <a:p>
            <a:pPr>
              <a:spcBef>
                <a:spcPct val="50000"/>
              </a:spcBef>
            </a:pPr>
            <a:r>
              <a:rPr lang="en-US" sz="1200" dirty="0" smtClean="0">
                <a:latin typeface="Calibri" pitchFamily="-72" charset="0"/>
              </a:rPr>
              <a:t>National Alliance for Advanced Technology Batteries</a:t>
            </a:r>
            <a:endParaRPr lang="en-US" sz="1200" dirty="0">
              <a:latin typeface="Calibri" pitchFamily="-7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200" y="6096000"/>
            <a:ext cx="9906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sd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905000"/>
            <a:ext cx="2247900" cy="337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1"/>
            <a:ext cx="8839200" cy="68579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Global Lithium Battery Market in ($US) Billions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24600"/>
            <a:ext cx="3886200" cy="50482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Calibri" pitchFamily="-72" charset="0"/>
              </a:rPr>
              <a:t>Source: Institute of Information Technology</a:t>
            </a:r>
            <a:endParaRPr lang="en-US" sz="1400" dirty="0">
              <a:latin typeface="Calibri" pitchFamily="-7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200" y="6096000"/>
            <a:ext cx="9906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403625"/>
              </p:ext>
            </p:extLst>
          </p:nvPr>
        </p:nvGraphicFramePr>
        <p:xfrm>
          <a:off x="454025" y="1376363"/>
          <a:ext cx="8331200" cy="462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Chart" r:id="rId5" imgW="8333954" imgH="4627265" progId="Excel.Chart.8">
                  <p:embed/>
                </p:oleObj>
              </mc:Choice>
              <mc:Fallback>
                <p:oleObj name="Chart" r:id="rId5" imgW="8333954" imgH="462726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1376363"/>
                        <a:ext cx="8331200" cy="462756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5105400" y="2362200"/>
            <a:ext cx="0" cy="28194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95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1"/>
            <a:ext cx="8839200" cy="1219199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The Issue is Safely Transporting High Energy Shipments by Air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077200" y="6096000"/>
            <a:ext cx="9906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df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336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81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8001000" cy="533399"/>
          </a:xfrm>
        </p:spPr>
        <p:txBody>
          <a:bodyPr>
            <a:noAutofit/>
          </a:bodyPr>
          <a:lstStyle/>
          <a:p>
            <a:r>
              <a:rPr lang="en-US" sz="3200" dirty="0" smtClean="0"/>
              <a:t>FAA Study on Cargo </a:t>
            </a:r>
            <a:r>
              <a:rPr lang="en-US" sz="3200" dirty="0"/>
              <a:t>Fire Accidents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8305800" cy="914400"/>
          </a:xfrm>
        </p:spPr>
        <p:txBody>
          <a:bodyPr>
            <a:normAutofit fontScale="85000" lnSpcReduction="10000"/>
          </a:bodyPr>
          <a:lstStyle/>
          <a:p>
            <a:r>
              <a:rPr lang="en-US" sz="2800" b="0" dirty="0">
                <a:latin typeface="Calibri" pitchFamily="-72" charset="0"/>
              </a:rPr>
              <a:t>FAA Safety Analysis of U.S. domestic freighters predicts </a:t>
            </a:r>
          </a:p>
          <a:p>
            <a:r>
              <a:rPr lang="en-US" sz="2800" b="0" dirty="0">
                <a:latin typeface="Calibri" pitchFamily="-72" charset="0"/>
              </a:rPr>
              <a:t>approximately six (6) accidents likely to occur from now to 2021</a:t>
            </a:r>
          </a:p>
          <a:p>
            <a:pPr marL="457200" indent="-457200" algn="l">
              <a:buFont typeface="Wingdings" charset="2"/>
              <a:buChar char="§"/>
            </a:pP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64300"/>
            <a:ext cx="4495800" cy="36512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-72" charset="0"/>
              </a:rPr>
              <a:t>DOT/FAA/AR-11/18 Freighter Airplane Risk Model, April 2013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57400"/>
            <a:ext cx="8416630" cy="41910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91400" y="6272813"/>
            <a:ext cx="1752600" cy="508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0" y="6248400"/>
            <a:ext cx="121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4 Areas for Improving </a:t>
            </a:r>
            <a:br>
              <a:rPr lang="en-US" dirty="0" smtClean="0"/>
            </a:br>
            <a:r>
              <a:rPr lang="en-US" dirty="0" smtClean="0"/>
              <a:t>Freighter Fire Protection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64704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dirty="0" smtClean="0"/>
              <a:t>Freighter Fire Protection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001000" y="6172200"/>
            <a:ext cx="9906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5867400" cy="2286000"/>
          </a:xfrm>
        </p:spPr>
        <p:txBody>
          <a:bodyPr/>
          <a:lstStyle/>
          <a:p>
            <a:r>
              <a:rPr lang="en-US" sz="5400" dirty="0" smtClean="0"/>
              <a:t>Pilots and the Flight Deck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886200"/>
            <a:ext cx="8077200" cy="1347788"/>
          </a:xfrm>
        </p:spPr>
        <p:txBody>
          <a:bodyPr/>
          <a:lstStyle/>
          <a:p>
            <a:r>
              <a:rPr lang="en-US" dirty="0" smtClean="0"/>
              <a:t>The Last </a:t>
            </a:r>
            <a:r>
              <a:rPr lang="en-US" dirty="0"/>
              <a:t>L</a:t>
            </a:r>
            <a:r>
              <a:rPr lang="en-US" dirty="0" smtClean="0"/>
              <a:t>ine of Defense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Flight Deck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Protection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37276" y="6096000"/>
            <a:ext cx="9906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asras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14600"/>
            <a:ext cx="2667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r Decisions by Verne Harnish">
  <a:themeElements>
    <a:clrScheme name="Four Decisions">
      <a:dk1>
        <a:sysClr val="windowText" lastClr="000000"/>
      </a:dk1>
      <a:lt1>
        <a:sysClr val="window" lastClr="FFFFFF"/>
      </a:lt1>
      <a:dk2>
        <a:srgbClr val="0C0D0D"/>
      </a:dk2>
      <a:lt2>
        <a:srgbClr val="EAEAEA"/>
      </a:lt2>
      <a:accent1>
        <a:srgbClr val="DA8C2B"/>
      </a:accent1>
      <a:accent2>
        <a:srgbClr val="5A8A98"/>
      </a:accent2>
      <a:accent3>
        <a:srgbClr val="6D4D26"/>
      </a:accent3>
      <a:accent4>
        <a:srgbClr val="99CC00"/>
      </a:accent4>
      <a:accent5>
        <a:srgbClr val="800080"/>
      </a:accent5>
      <a:accent6>
        <a:srgbClr val="F4DA12"/>
      </a:accent6>
      <a:hlink>
        <a:srgbClr val="F4DA12"/>
      </a:hlink>
      <a:folHlink>
        <a:srgbClr val="800080"/>
      </a:folHlink>
    </a:clrScheme>
    <a:fontScheme name="Four Decisions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our Decisio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ew_VerneHarnish">
      <a:dk1>
        <a:sysClr val="windowText" lastClr="000000"/>
      </a:dk1>
      <a:lt1>
        <a:sysClr val="window" lastClr="FFFFFF"/>
      </a:lt1>
      <a:dk2>
        <a:srgbClr val="0C0D0D"/>
      </a:dk2>
      <a:lt2>
        <a:srgbClr val="EAEAEA"/>
      </a:lt2>
      <a:accent1>
        <a:srgbClr val="DA8C2B"/>
      </a:accent1>
      <a:accent2>
        <a:srgbClr val="5A8A98"/>
      </a:accent2>
      <a:accent3>
        <a:srgbClr val="6D4D26"/>
      </a:accent3>
      <a:accent4>
        <a:srgbClr val="99CC00"/>
      </a:accent4>
      <a:accent5>
        <a:srgbClr val="800080"/>
      </a:accent5>
      <a:accent6>
        <a:srgbClr val="F4DA12"/>
      </a:accent6>
      <a:hlink>
        <a:srgbClr val="F4DA12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NEW_VerneHarnis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New_VerneHarnish">
      <a:dk1>
        <a:sysClr val="windowText" lastClr="000000"/>
      </a:dk1>
      <a:lt1>
        <a:sysClr val="window" lastClr="FFFFFF"/>
      </a:lt1>
      <a:dk2>
        <a:srgbClr val="0C0D0D"/>
      </a:dk2>
      <a:lt2>
        <a:srgbClr val="EAEAEA"/>
      </a:lt2>
      <a:accent1>
        <a:srgbClr val="DA8C2B"/>
      </a:accent1>
      <a:accent2>
        <a:srgbClr val="5A8A98"/>
      </a:accent2>
      <a:accent3>
        <a:srgbClr val="6D4D26"/>
      </a:accent3>
      <a:accent4>
        <a:srgbClr val="99CC00"/>
      </a:accent4>
      <a:accent5>
        <a:srgbClr val="800080"/>
      </a:accent5>
      <a:accent6>
        <a:srgbClr val="F4DA12"/>
      </a:accent6>
      <a:hlink>
        <a:srgbClr val="F4DA12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NEW_VerneHarnis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Four Decisions by Verne Harnish.potx</Template>
  <TotalTime>1441</TotalTime>
  <Words>1100</Words>
  <Application>Microsoft Office PowerPoint</Application>
  <PresentationFormat>On-screen Show (4:3)</PresentationFormat>
  <Paragraphs>219</Paragraphs>
  <Slides>34</Slides>
  <Notes>34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Four Decisions by Verne Harnish</vt:lpstr>
      <vt:lpstr>Chart</vt:lpstr>
      <vt:lpstr>Freighter Fire Protection During Smoke/Fire/Fume Events</vt:lpstr>
      <vt:lpstr>Presentation Objectives</vt:lpstr>
      <vt:lpstr>The Air Business Model Has Changed</vt:lpstr>
      <vt:lpstr>The Battery Market is Growing</vt:lpstr>
      <vt:lpstr>Global Lithium Battery Market in ($US) Billions</vt:lpstr>
      <vt:lpstr>The Issue is Safely Transporting High Energy Shipments by Air</vt:lpstr>
      <vt:lpstr>FAA Study on Cargo Fire Accidents</vt:lpstr>
      <vt:lpstr>4 Areas for Improving  Freighter Fire Protection</vt:lpstr>
      <vt:lpstr>Pilots and the Flight Deck</vt:lpstr>
      <vt:lpstr>Important Facts About Cockpit Smoke</vt:lpstr>
      <vt:lpstr>The Combination of Two  Technologies Greatly Improves Safety</vt:lpstr>
      <vt:lpstr>Emergency Vision Assurance System</vt:lpstr>
      <vt:lpstr>Emergency Vision Assurance System</vt:lpstr>
      <vt:lpstr>Full-Face Oxygen Masks</vt:lpstr>
      <vt:lpstr>Pilot Training</vt:lpstr>
      <vt:lpstr>Checklist Design Human Factors Example:  Checklist Numbering System </vt:lpstr>
      <vt:lpstr>Checklist Design Human Factors Example: Condition and Confirmation Steps</vt:lpstr>
      <vt:lpstr>Training Center </vt:lpstr>
      <vt:lpstr>Training Center </vt:lpstr>
      <vt:lpstr>Combine teaching individual modules</vt:lpstr>
      <vt:lpstr>Into a sequence based learning experience…</vt:lpstr>
      <vt:lpstr>Protecting the Aircraft</vt:lpstr>
      <vt:lpstr>Fire Containment Covers (FCC)</vt:lpstr>
      <vt:lpstr>Unit Load Device (ULD)</vt:lpstr>
      <vt:lpstr>Unit Load Device (ULD)</vt:lpstr>
      <vt:lpstr>ULD with Suppression</vt:lpstr>
      <vt:lpstr>PowerPoint Presentation</vt:lpstr>
      <vt:lpstr>Certification</vt:lpstr>
      <vt:lpstr>Continuous Smoke Testing</vt:lpstr>
      <vt:lpstr>Real World Standards</vt:lpstr>
      <vt:lpstr>Real World Standards</vt:lpstr>
      <vt:lpstr>Final Thoughts…</vt:lpstr>
      <vt:lpstr>Final Thoughts…</vt:lpstr>
      <vt:lpstr>Questions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Decisions Driving Growth</dc:title>
  <dc:creator>Michael Donio</dc:creator>
  <cp:lastModifiedBy>Michael Donio</cp:lastModifiedBy>
  <cp:revision>142</cp:revision>
  <dcterms:created xsi:type="dcterms:W3CDTF">2010-05-17T01:03:36Z</dcterms:created>
  <dcterms:modified xsi:type="dcterms:W3CDTF">2014-01-24T19:22:20Z</dcterms:modified>
</cp:coreProperties>
</file>