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61" r:id="rId2"/>
    <p:sldMasterId id="2147483662" r:id="rId3"/>
  </p:sldMasterIdLst>
  <p:notesMasterIdLst>
    <p:notesMasterId r:id="rId16"/>
  </p:notesMasterIdLst>
  <p:handoutMasterIdLst>
    <p:handoutMasterId r:id="rId17"/>
  </p:handoutMasterIdLst>
  <p:sldIdLst>
    <p:sldId id="282" r:id="rId4"/>
    <p:sldId id="276" r:id="rId5"/>
    <p:sldId id="277" r:id="rId6"/>
    <p:sldId id="278" r:id="rId7"/>
    <p:sldId id="279" r:id="rId8"/>
    <p:sldId id="280" r:id="rId9"/>
    <p:sldId id="283" r:id="rId10"/>
    <p:sldId id="281" r:id="rId11"/>
    <p:sldId id="284" r:id="rId12"/>
    <p:sldId id="287" r:id="rId13"/>
    <p:sldId id="285" r:id="rId14"/>
    <p:sldId id="286" r:id="rId15"/>
  </p:sldIdLst>
  <p:sldSz cx="9144000" cy="6858000" type="screen4x3"/>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82"/>
            <p14:sldId id="276"/>
            <p14:sldId id="277"/>
            <p14:sldId id="278"/>
            <p14:sldId id="279"/>
            <p14:sldId id="280"/>
            <p14:sldId id="283"/>
            <p14:sldId id="281"/>
            <p14:sldId id="284"/>
            <p14:sldId id="287"/>
            <p14:sldId id="285"/>
            <p14:sldId id="28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0000"/>
    <a:srgbClr val="1D2F68"/>
    <a:srgbClr val="FFFF99"/>
    <a:srgbClr val="FFCC00"/>
    <a:srgbClr val="DDDDDD"/>
    <a:srgbClr val="C0C0C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024" autoAdjust="0"/>
    <p:restoredTop sz="99828" autoAdjust="0"/>
  </p:normalViewPr>
  <p:slideViewPr>
    <p:cSldViewPr snapToGrid="0">
      <p:cViewPr varScale="1">
        <p:scale>
          <a:sx n="113" d="100"/>
          <a:sy n="113" d="100"/>
        </p:scale>
        <p:origin x="-1470" y="-102"/>
      </p:cViewPr>
      <p:guideLst>
        <p:guide orient="horz" pos="2542"/>
        <p:guide pos="2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1106488"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dirty="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3545" name="Picture 108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49" r="31892"/>
          <a:stretch/>
        </p:blipFill>
        <p:spPr bwMode="auto">
          <a:xfrm>
            <a:off x="5577840" y="-1832"/>
            <a:ext cx="3566160" cy="6861665"/>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0" y="75670"/>
            <a:ext cx="5731933" cy="2506662"/>
          </a:xfrm>
          <a:ln>
            <a:noFill/>
          </a:ln>
        </p:spPr>
        <p:txBody>
          <a:bodyPr anchor="t"/>
          <a:lstStyle>
            <a:lvl1pPr>
              <a:defRPr sz="3200"/>
            </a:lvl1pPr>
          </a:lstStyle>
          <a:p>
            <a:pPr lvl="0"/>
            <a:endParaRPr lang="en-US" noProof="0" dirty="0" smtClean="0"/>
          </a:p>
        </p:txBody>
      </p:sp>
      <p:sp>
        <p:nvSpPr>
          <p:cNvPr id="63515" name="Text Box 1051"/>
          <p:cNvSpPr txBox="1">
            <a:spLocks noChangeArrowheads="1"/>
          </p:cNvSpPr>
          <p:nvPr userDrawn="1"/>
        </p:nvSpPr>
        <p:spPr bwMode="auto">
          <a:xfrm>
            <a:off x="67112" y="5462588"/>
            <a:ext cx="543606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r>
              <a:rPr lang="en-US" sz="1600" dirty="0" smtClean="0">
                <a:solidFill>
                  <a:srgbClr val="1D2F68"/>
                </a:solidFill>
              </a:rPr>
              <a:t>: The 7</a:t>
            </a:r>
            <a:r>
              <a:rPr lang="en-US" sz="1600" baseline="30000" dirty="0" smtClean="0">
                <a:solidFill>
                  <a:srgbClr val="1D2F68"/>
                </a:solidFill>
              </a:rPr>
              <a:t>th</a:t>
            </a:r>
            <a:r>
              <a:rPr lang="en-US" sz="1600" dirty="0" smtClean="0">
                <a:solidFill>
                  <a:srgbClr val="1D2F68"/>
                </a:solidFill>
              </a:rPr>
              <a:t> Triennial International Fire and Cabin Safety</a:t>
            </a:r>
            <a:r>
              <a:rPr lang="en-US" sz="1600" baseline="0" dirty="0" smtClean="0">
                <a:solidFill>
                  <a:srgbClr val="1D2F68"/>
                </a:solidFill>
              </a:rPr>
              <a:t> Research Conference</a:t>
            </a:r>
            <a:endParaRPr lang="en-US" sz="1600" dirty="0">
              <a:solidFill>
                <a:srgbClr val="1D2F68"/>
              </a:solidFill>
            </a:endParaRPr>
          </a:p>
          <a:p>
            <a:pPr>
              <a:buFontTx/>
              <a:buNone/>
            </a:pPr>
            <a:r>
              <a:rPr lang="en-US" sz="1600" dirty="0">
                <a:solidFill>
                  <a:srgbClr val="1D2F68"/>
                </a:solidFill>
              </a:rPr>
              <a:t>By</a:t>
            </a:r>
            <a:r>
              <a:rPr lang="en-US" sz="1600" dirty="0" smtClean="0">
                <a:solidFill>
                  <a:srgbClr val="1D2F68"/>
                </a:solidFill>
              </a:rPr>
              <a:t>: Dave Blake, FAA Technical Center Fire Safety Branch</a:t>
            </a:r>
            <a:endParaRPr lang="en-US" sz="1600" dirty="0">
              <a:solidFill>
                <a:srgbClr val="1D2F68"/>
              </a:solidFill>
            </a:endParaRPr>
          </a:p>
          <a:p>
            <a:pPr>
              <a:buFontTx/>
              <a:buNone/>
            </a:pPr>
            <a:r>
              <a:rPr lang="en-US" sz="1600" dirty="0" smtClean="0">
                <a:solidFill>
                  <a:srgbClr val="1D2F68"/>
                </a:solidFill>
              </a:rPr>
              <a:t>Date: Dec.</a:t>
            </a:r>
            <a:r>
              <a:rPr lang="en-US" sz="1600" baseline="0" dirty="0" smtClean="0">
                <a:solidFill>
                  <a:srgbClr val="1D2F68"/>
                </a:solidFill>
              </a:rPr>
              <a:t> 4, 2013</a:t>
            </a:r>
            <a:endParaRPr lang="en-US" sz="1600" dirty="0">
              <a:solidFill>
                <a:srgbClr val="1D2F68"/>
              </a:solidFill>
            </a:endParaRPr>
          </a:p>
        </p:txBody>
      </p:sp>
      <p:grpSp>
        <p:nvGrpSpPr>
          <p:cNvPr id="63544" name="Group 1080"/>
          <p:cNvGrpSpPr>
            <a:grpSpLocks/>
          </p:cNvGrpSpPr>
          <p:nvPr userDrawn="1"/>
        </p:nvGrpSpPr>
        <p:grpSpPr bwMode="auto">
          <a:xfrm>
            <a:off x="5873750" y="271463"/>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chemeClr val="bg1"/>
                  </a:solidFill>
                </a:rPr>
                <a:t>Federal Aviation</a:t>
              </a:r>
            </a:p>
            <a:p>
              <a:pPr>
                <a:lnSpc>
                  <a:spcPct val="85000"/>
                </a:lnSpc>
                <a:spcBef>
                  <a:spcPct val="0"/>
                </a:spcBef>
                <a:buFontTx/>
                <a:buNone/>
              </a:pPr>
              <a:r>
                <a:rPr lang="en-US" sz="1800" b="1" dirty="0">
                  <a:solidFill>
                    <a:schemeClr val="bg1"/>
                  </a:solidFill>
                </a:rPr>
                <a:t>Administration</a:t>
              </a:r>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8173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656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77793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350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35803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7685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0992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4813" y="373063"/>
            <a:ext cx="2117725" cy="55260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0050" y="373063"/>
            <a:ext cx="6202363" cy="5526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734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FAA 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r>
              <a:rPr lang="en-US" dirty="0" smtClean="0"/>
              <a:t>May 22-23, 2013</a:t>
            </a:r>
          </a:p>
          <a:p>
            <a:r>
              <a:rPr lang="en-US" dirty="0" err="1" smtClean="0"/>
              <a:t>Koeln</a:t>
            </a:r>
            <a:r>
              <a:rPr lang="en-US" dirty="0" smtClean="0"/>
              <a:t>, Germany</a:t>
            </a:r>
            <a:endParaRPr lang="en-US" dirty="0"/>
          </a:p>
        </p:txBody>
      </p:sp>
      <p:sp>
        <p:nvSpPr>
          <p:cNvPr id="8" name="Footer Placeholder 7"/>
          <p:cNvSpPr>
            <a:spLocks noGrp="1"/>
          </p:cNvSpPr>
          <p:nvPr>
            <p:ph type="ftr" sz="quarter" idx="11"/>
          </p:nvPr>
        </p:nvSpPr>
        <p:spPr/>
        <p:txBody>
          <a:bodyPr/>
          <a:lstStyle>
            <a:lvl1pPr>
              <a:defRPr b="1">
                <a:solidFill>
                  <a:schemeClr val="bg1">
                    <a:lumMod val="95000"/>
                  </a:schemeClr>
                </a:solidFill>
              </a:defRPr>
            </a:lvl1pPr>
          </a:lstStyle>
          <a:p>
            <a:r>
              <a:rPr lang="en-US" dirty="0" smtClean="0"/>
              <a:t>CAST Cargo Fire Protection</a:t>
            </a:r>
            <a:endParaRPr lang="en-US" dirty="0"/>
          </a:p>
        </p:txBody>
      </p:sp>
      <p:sp>
        <p:nvSpPr>
          <p:cNvPr id="9" name="Slide Number Placeholder 8"/>
          <p:cNvSpPr>
            <a:spLocks noGrp="1"/>
          </p:cNvSpPr>
          <p:nvPr>
            <p:ph type="sldNum" sz="quarter" idx="12"/>
          </p:nvPr>
        </p:nvSpPr>
        <p:spPr>
          <a:xfrm>
            <a:off x="6651165" y="6248400"/>
            <a:ext cx="1905000" cy="457200"/>
          </a:xfrm>
          <a:prstGeom prst="rect">
            <a:avLst/>
          </a:prstGeom>
        </p:spPr>
        <p:txBody>
          <a:body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a:xfrm>
            <a:off x="6651165" y="6248400"/>
            <a:ext cx="1905000" cy="457200"/>
          </a:xfrm>
          <a:prstGeom prst="rect">
            <a:avLst/>
          </a:prstGeom>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a:xfrm>
            <a:off x="6651165" y="6248400"/>
            <a:ext cx="1905000" cy="457200"/>
          </a:xfrm>
          <a:prstGeom prst="rect">
            <a:avLst/>
          </a:prstGeom>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a:xfrm>
            <a:off x="6651165" y="6248400"/>
            <a:ext cx="1905000" cy="457200"/>
          </a:xfrm>
          <a:prstGeom prst="rect">
            <a:avLst/>
          </a:prstGeom>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6" descr="title_imagery_no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2"/>
          <p:cNvSpPr txBox="1">
            <a:spLocks noChangeArrowheads="1"/>
          </p:cNvSpPr>
          <p:nvPr userDrawn="1"/>
        </p:nvSpPr>
        <p:spPr bwMode="auto">
          <a:xfrm>
            <a:off x="76200" y="5353050"/>
            <a:ext cx="5173663" cy="132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600" smtClean="0">
                <a:solidFill>
                  <a:srgbClr val="FFFFFF"/>
                </a:solidFill>
              </a:rPr>
              <a:t>Presented to: International Aircraft Systems Fire Protection Working Group. Long Beach, CA</a:t>
            </a:r>
          </a:p>
          <a:p>
            <a:pPr eaLnBrk="1" hangingPunct="1">
              <a:buFontTx/>
              <a:buNone/>
              <a:defRPr/>
            </a:pPr>
            <a:r>
              <a:rPr lang="en-US" sz="1600" smtClean="0">
                <a:solidFill>
                  <a:srgbClr val="FFFFFF"/>
                </a:solidFill>
              </a:rPr>
              <a:t>By: Dave Blake, FAA Technical Center Fire Safety	</a:t>
            </a:r>
          </a:p>
          <a:p>
            <a:pPr eaLnBrk="1" hangingPunct="1">
              <a:buFontTx/>
              <a:buNone/>
              <a:defRPr/>
            </a:pPr>
            <a:r>
              <a:rPr lang="en-US" sz="1600" smtClean="0">
                <a:solidFill>
                  <a:srgbClr val="FFFFFF"/>
                </a:solidFill>
              </a:rPr>
              <a:t>Date: Nov 14-15, 2012</a:t>
            </a:r>
          </a:p>
        </p:txBody>
      </p:sp>
      <p:grpSp>
        <p:nvGrpSpPr>
          <p:cNvPr id="6" name="Group 48"/>
          <p:cNvGrpSpPr>
            <a:grpSpLocks/>
          </p:cNvGrpSpPr>
          <p:nvPr userDrawn="1"/>
        </p:nvGrpSpPr>
        <p:grpSpPr bwMode="auto">
          <a:xfrm>
            <a:off x="5873750" y="269875"/>
            <a:ext cx="2895600" cy="911225"/>
            <a:chOff x="3700" y="170"/>
            <a:chExt cx="1824" cy="574"/>
          </a:xfrm>
        </p:grpSpPr>
        <p:sp>
          <p:nvSpPr>
            <p:cNvPr id="7" name="Text Box 4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800" b="1" smtClean="0">
                  <a:solidFill>
                    <a:srgbClr val="FFFFFF"/>
                  </a:solidFill>
                </a:rPr>
                <a:t>Federal Aviation</a:t>
              </a:r>
            </a:p>
            <a:p>
              <a:pPr eaLnBrk="1" hangingPunct="1">
                <a:lnSpc>
                  <a:spcPct val="85000"/>
                </a:lnSpc>
                <a:spcBef>
                  <a:spcPct val="0"/>
                </a:spcBef>
                <a:buFontTx/>
                <a:buNone/>
                <a:defRPr/>
              </a:pPr>
              <a:r>
                <a:rPr lang="en-US" sz="1800" b="1" smtClean="0">
                  <a:solidFill>
                    <a:srgbClr val="FFFFFF"/>
                  </a:solidFill>
                </a:rPr>
                <a:t>Administration</a:t>
              </a:r>
            </a:p>
          </p:txBody>
        </p:sp>
        <p:pic>
          <p:nvPicPr>
            <p:cNvPr id="8" name="Picture 47"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490" name="Rectangle 2"/>
          <p:cNvSpPr>
            <a:spLocks noGrp="1" noChangeArrowheads="1"/>
          </p:cNvSpPr>
          <p:nvPr>
            <p:ph type="ctrTitle"/>
          </p:nvPr>
        </p:nvSpPr>
        <p:spPr>
          <a:xfrm>
            <a:off x="446088" y="312738"/>
            <a:ext cx="4983162" cy="1395412"/>
          </a:xfrm>
          <a:extLst>
            <a:ext uri="{909E8E84-426E-40DD-AFC4-6F175D3DCCD1}">
              <a14:hiddenFill xmlns:a14="http://schemas.microsoft.com/office/drawing/2010/main">
                <a:solidFill>
                  <a:schemeClr val="accent1"/>
                </a:solidFill>
              </a14:hiddenFill>
            </a:ext>
          </a:extLst>
        </p:spPr>
        <p:txBody>
          <a:bodyPr anchor="t"/>
          <a:lstStyle>
            <a:lvl1pPr>
              <a:defRPr/>
            </a:lvl1pPr>
          </a:lstStyle>
          <a:p>
            <a:pPr lvl="0"/>
            <a:r>
              <a:rPr lang="en-US" noProof="0" smtClean="0"/>
              <a:t>Select to edit master title</a:t>
            </a:r>
          </a:p>
        </p:txBody>
      </p:sp>
      <p:sp>
        <p:nvSpPr>
          <p:cNvPr id="63491" name="Rectangle 3"/>
          <p:cNvSpPr>
            <a:spLocks noGrp="1" noChangeArrowheads="1"/>
          </p:cNvSpPr>
          <p:nvPr>
            <p:ph type="subTitle" idx="1"/>
          </p:nvPr>
        </p:nvSpPr>
        <p:spPr>
          <a:xfrm>
            <a:off x="449263" y="1754188"/>
            <a:ext cx="4951412" cy="1752600"/>
          </a:xfrm>
          <a:extLst>
            <a:ext uri="{909E8E84-426E-40DD-AFC4-6F175D3DCCD1}">
              <a14:hiddenFill xmlns:a14="http://schemas.microsoft.com/office/drawing/2010/main">
                <a:solidFill>
                  <a:schemeClr val="accent1"/>
                </a:solidFill>
              </a14:hiddenFill>
            </a:ext>
          </a:extLst>
        </p:spPr>
        <p:txBody>
          <a:bodyPr/>
          <a:lstStyle>
            <a:lvl1pPr marL="0" indent="0">
              <a:buFontTx/>
              <a:buNone/>
              <a:defRPr sz="3200">
                <a:solidFill>
                  <a:srgbClr val="969696"/>
                </a:solidFill>
              </a:defRPr>
            </a:lvl1pPr>
          </a:lstStyle>
          <a:p>
            <a:pPr lvl="0"/>
            <a:r>
              <a:rPr lang="en-US" noProof="0" smtClean="0"/>
              <a:t>Select to edit master subtitle</a:t>
            </a:r>
          </a:p>
        </p:txBody>
      </p:sp>
    </p:spTree>
    <p:extLst>
      <p:ext uri="{BB962C8B-B14F-4D97-AF65-F5344CB8AC3E}">
        <p14:creationId xmlns:p14="http://schemas.microsoft.com/office/powerpoint/2010/main" val="2355840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5078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AA Body">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966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3.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D2F68"/>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r>
              <a:rPr lang="en-US" dirty="0" smtClean="0"/>
              <a:t>May 22-23, 2013</a:t>
            </a:r>
          </a:p>
          <a:p>
            <a:r>
              <a:rPr lang="en-US" dirty="0" smtClean="0"/>
              <a:t>Koeln, Germany</a:t>
            </a:r>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lumMod val="65000"/>
                  </a:schemeClr>
                </a:solidFill>
                <a:latin typeface="Times New Roman" pitchFamily="18" charset="0"/>
              </a:defRPr>
            </a:lvl1pPr>
          </a:lstStyle>
          <a:p>
            <a:r>
              <a:rPr lang="en-US" dirty="0" smtClean="0"/>
              <a:t>CAST Cargo Fire Protection</a:t>
            </a:r>
            <a:endParaRPr lang="en-US" dirty="0"/>
          </a:p>
        </p:txBody>
      </p:sp>
      <p:grpSp>
        <p:nvGrpSpPr>
          <p:cNvPr id="56345" name="Group 25"/>
          <p:cNvGrpSpPr>
            <a:grpSpLocks/>
          </p:cNvGrpSpPr>
          <p:nvPr userDrawn="1"/>
        </p:nvGrpSpPr>
        <p:grpSpPr bwMode="auto">
          <a:xfrm>
            <a:off x="5708650"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D2F68"/>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noFill/>
          <a:ln w="9525">
            <a:noFill/>
            <a:miter lim="800000"/>
            <a:headEnd/>
            <a:tailEnd/>
          </a:ln>
          <a:effectLst/>
          <a:extLst/>
        </p:spPr>
        <p:txBody>
          <a:bodyPr wrap="none" anchor="ctr"/>
          <a:lstStyle/>
          <a:p>
            <a:endParaRPr lang="en-US" dirty="0"/>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rgbClr val="FF0000"/>
                </a:solidFill>
                <a:latin typeface="Times New Roman" pitchFamily="18" charset="0"/>
              </a:defRPr>
            </a:lvl1pPr>
          </a:lstStyle>
          <a:p>
            <a:r>
              <a:rPr lang="en-US" dirty="0" smtClean="0"/>
              <a:t>May 22-23, 2013</a:t>
            </a:r>
          </a:p>
          <a:p>
            <a:r>
              <a:rPr lang="en-US" dirty="0" smtClean="0"/>
              <a:t>Koeln, Germany</a:t>
            </a:r>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FF0000"/>
                </a:solidFill>
                <a:latin typeface="Times New Roman" pitchFamily="18" charset="0"/>
              </a:defRPr>
            </a:lvl1pPr>
          </a:lstStyle>
          <a:p>
            <a:r>
              <a:rPr lang="en-US" dirty="0" smtClean="0"/>
              <a:t>CAST Cargo Fire Protection</a:t>
            </a:r>
            <a:endParaRPr lang="en-US" dirty="0"/>
          </a:p>
        </p:txBody>
      </p:sp>
      <p:sp>
        <p:nvSpPr>
          <p:cNvPr id="56331" name="Rectangle 11"/>
          <p:cNvSpPr>
            <a:spLocks noGrp="1" noChangeArrowheads="1"/>
          </p:cNvSpPr>
          <p:nvPr>
            <p:ph type="sldNum" sz="quarter" idx="4"/>
          </p:nvPr>
        </p:nvSpPr>
        <p:spPr bwMode="auto">
          <a:xfrm>
            <a:off x="665116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accent6"/>
                </a:solidFill>
                <a:latin typeface="Times New Roman" pitchFamily="18" charset="0"/>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5708650" y="6126158"/>
            <a:ext cx="2047875" cy="660400"/>
            <a:chOff x="3596" y="3859"/>
            <a:chExt cx="1290"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D2F68"/>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auto">
          <a:xfrm>
            <a:off x="0" y="0"/>
            <a:ext cx="9144000" cy="6851650"/>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smtClean="0">
              <a:solidFill>
                <a:srgbClr val="000000"/>
              </a:solidFill>
              <a:latin typeface="Arial" pitchFamily="34" charset="0"/>
            </a:endParaRPr>
          </a:p>
        </p:txBody>
      </p:sp>
      <p:sp>
        <p:nvSpPr>
          <p:cNvPr id="1027" name="Text Box 25"/>
          <p:cNvSpPr txBox="1">
            <a:spLocks noChangeArrowheads="1"/>
          </p:cNvSpPr>
          <p:nvPr userDrawn="1"/>
        </p:nvSpPr>
        <p:spPr bwMode="auto">
          <a:xfrm>
            <a:off x="6386513" y="6265863"/>
            <a:ext cx="1370012"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spcBef>
                <a:spcPct val="0"/>
              </a:spcBef>
              <a:buFontTx/>
              <a:buNone/>
              <a:defRPr/>
            </a:pPr>
            <a:r>
              <a:rPr lang="en-US" sz="1200" b="1" dirty="0" smtClean="0">
                <a:solidFill>
                  <a:srgbClr val="FFFFFF"/>
                </a:solidFill>
              </a:rPr>
              <a:t>Federal Aviation</a:t>
            </a:r>
          </a:p>
          <a:p>
            <a:pPr eaLnBrk="1" hangingPunct="1">
              <a:lnSpc>
                <a:spcPct val="85000"/>
              </a:lnSpc>
              <a:spcBef>
                <a:spcPct val="0"/>
              </a:spcBef>
              <a:buFontTx/>
              <a:buNone/>
              <a:defRPr/>
            </a:pPr>
            <a:r>
              <a:rPr lang="en-US" sz="1200" b="1" dirty="0" smtClean="0">
                <a:solidFill>
                  <a:srgbClr val="FFFFFF"/>
                </a:solidFill>
              </a:rPr>
              <a:t>Administration</a:t>
            </a:r>
          </a:p>
        </p:txBody>
      </p:sp>
      <p:sp>
        <p:nvSpPr>
          <p:cNvPr id="1028" name="Rectangle 7"/>
          <p:cNvSpPr>
            <a:spLocks noGrp="1" noChangeArrowheads="1"/>
          </p:cNvSpPr>
          <p:nvPr>
            <p:ph type="title"/>
          </p:nvPr>
        </p:nvSpPr>
        <p:spPr bwMode="auto">
          <a:xfrm>
            <a:off x="400050" y="373063"/>
            <a:ext cx="8472488" cy="609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1029"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0"/>
              </a:spcBef>
              <a:buFontTx/>
              <a:buNone/>
            </a:pPr>
            <a:fld id="{608CD68A-E898-4CCA-9E9E-46E1DDBC8CB4}" type="slidenum">
              <a:rPr lang="en-US" sz="1200" b="1" smtClean="0">
                <a:solidFill>
                  <a:srgbClr val="FFFFFF"/>
                </a:solidFill>
                <a:latin typeface="Arial" pitchFamily="34" charset="0"/>
              </a:rPr>
              <a:pPr algn="r">
                <a:spcBef>
                  <a:spcPct val="0"/>
                </a:spcBef>
                <a:buFontTx/>
                <a:buNone/>
              </a:pPr>
              <a:t>‹#›</a:t>
            </a:fld>
            <a:endParaRPr lang="en-US" sz="1200" b="1" dirty="0" smtClean="0">
              <a:solidFill>
                <a:srgbClr val="FFFFFF"/>
              </a:solidFill>
              <a:latin typeface="Arial" pitchFamily="34" charset="0"/>
            </a:endParaRPr>
          </a:p>
        </p:txBody>
      </p:sp>
      <p:sp>
        <p:nvSpPr>
          <p:cNvPr id="1031" name="Line 19"/>
          <p:cNvSpPr>
            <a:spLocks noChangeShapeType="1"/>
          </p:cNvSpPr>
          <p:nvPr userDrawn="1"/>
        </p:nvSpPr>
        <p:spPr bwMode="auto">
          <a:xfrm>
            <a:off x="0" y="6037263"/>
            <a:ext cx="91440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smtClean="0">
              <a:solidFill>
                <a:srgbClr val="000000"/>
              </a:solidFill>
              <a:latin typeface="Arial" pitchFamily="34" charset="0"/>
            </a:endParaRPr>
          </a:p>
        </p:txBody>
      </p:sp>
      <p:sp>
        <p:nvSpPr>
          <p:cNvPr id="1032" name="Text Box 29"/>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b="1" dirty="0" smtClean="0">
                <a:solidFill>
                  <a:srgbClr val="C0C0C0"/>
                </a:solidFill>
              </a:rPr>
              <a:t>SAE/ISO FCC and FRC Standards</a:t>
            </a:r>
            <a:r>
              <a:rPr lang="en-US" sz="1200" b="1" baseline="0" dirty="0" smtClean="0">
                <a:solidFill>
                  <a:srgbClr val="C0C0C0"/>
                </a:solidFill>
              </a:rPr>
              <a:t> Development</a:t>
            </a:r>
            <a:endParaRPr lang="en-US" sz="1200" dirty="0" smtClean="0">
              <a:solidFill>
                <a:srgbClr val="C0C0C0"/>
              </a:solidFill>
            </a:endParaRPr>
          </a:p>
        </p:txBody>
      </p:sp>
      <p:sp>
        <p:nvSpPr>
          <p:cNvPr id="1033" name="Text Box 30"/>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buFontTx/>
              <a:buNone/>
              <a:defRPr/>
            </a:pPr>
            <a:r>
              <a:rPr lang="en-US" sz="1200" dirty="0" smtClean="0">
                <a:solidFill>
                  <a:srgbClr val="C0C0C0"/>
                </a:solidFill>
              </a:rPr>
              <a:t>Dec. 4, 2013</a:t>
            </a:r>
          </a:p>
        </p:txBody>
      </p:sp>
      <p:pic>
        <p:nvPicPr>
          <p:cNvPr id="1034" name="Picture 32" descr="NEW FAA LOGO"/>
          <p:cNvPicPr>
            <a:picLocks noChangeAspect="1" noChangeArrowheads="1"/>
          </p:cNvPicPr>
          <p:nvPr userDrawn="1"/>
        </p:nvPicPr>
        <p:blipFill>
          <a:blip r:embed="rId1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5708650" y="6124575"/>
            <a:ext cx="6604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725620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rtl="0" eaLnBrk="0" fontAlgn="base" hangingPunct="0">
        <a:spcBef>
          <a:spcPct val="0"/>
        </a:spcBef>
        <a:spcAft>
          <a:spcPct val="0"/>
        </a:spcAft>
        <a:defRPr sz="4000" b="1">
          <a:solidFill>
            <a:schemeClr val="bg1"/>
          </a:solidFill>
          <a:latin typeface="+mj-lt"/>
          <a:ea typeface="+mj-ea"/>
          <a:cs typeface="+mj-cs"/>
        </a:defRPr>
      </a:lvl1pPr>
      <a:lvl2pPr algn="l" rtl="0" eaLnBrk="0" fontAlgn="base" hangingPunct="0">
        <a:spcBef>
          <a:spcPct val="0"/>
        </a:spcBef>
        <a:spcAft>
          <a:spcPct val="0"/>
        </a:spcAft>
        <a:defRPr sz="4000" b="1">
          <a:solidFill>
            <a:schemeClr val="bg1"/>
          </a:solidFill>
          <a:latin typeface="Arial" charset="0"/>
        </a:defRPr>
      </a:lvl2pPr>
      <a:lvl3pPr algn="l" rtl="0" eaLnBrk="0" fontAlgn="base" hangingPunct="0">
        <a:spcBef>
          <a:spcPct val="0"/>
        </a:spcBef>
        <a:spcAft>
          <a:spcPct val="0"/>
        </a:spcAft>
        <a:defRPr sz="4000" b="1">
          <a:solidFill>
            <a:schemeClr val="bg1"/>
          </a:solidFill>
          <a:latin typeface="Arial" charset="0"/>
        </a:defRPr>
      </a:lvl3pPr>
      <a:lvl4pPr algn="l" rtl="0" eaLnBrk="0" fontAlgn="base" hangingPunct="0">
        <a:spcBef>
          <a:spcPct val="0"/>
        </a:spcBef>
        <a:spcAft>
          <a:spcPct val="0"/>
        </a:spcAft>
        <a:defRPr sz="4000" b="1">
          <a:solidFill>
            <a:schemeClr val="bg1"/>
          </a:solidFill>
          <a:latin typeface="Arial" charset="0"/>
        </a:defRPr>
      </a:lvl4pPr>
      <a:lvl5pPr algn="l" rtl="0" eaLnBrk="0" fontAlgn="base" hangingPunct="0">
        <a:spcBef>
          <a:spcPct val="0"/>
        </a:spcBef>
        <a:spcAft>
          <a:spcPct val="0"/>
        </a:spcAft>
        <a:defRPr sz="4000" b="1">
          <a:solidFill>
            <a:schemeClr val="bg1"/>
          </a:solidFill>
          <a:latin typeface="Arial" charset="0"/>
        </a:defRPr>
      </a:lvl5pPr>
      <a:lvl6pPr marL="457200" algn="l" rtl="0" fontAlgn="base">
        <a:spcBef>
          <a:spcPct val="0"/>
        </a:spcBef>
        <a:spcAft>
          <a:spcPct val="0"/>
        </a:spcAft>
        <a:defRPr sz="4000" b="1">
          <a:solidFill>
            <a:schemeClr val="bg1"/>
          </a:solidFill>
          <a:latin typeface="Arial" charset="0"/>
        </a:defRPr>
      </a:lvl6pPr>
      <a:lvl7pPr marL="914400" algn="l" rtl="0" fontAlgn="base">
        <a:spcBef>
          <a:spcPct val="0"/>
        </a:spcBef>
        <a:spcAft>
          <a:spcPct val="0"/>
        </a:spcAft>
        <a:defRPr sz="4000" b="1">
          <a:solidFill>
            <a:schemeClr val="bg1"/>
          </a:solidFill>
          <a:latin typeface="Arial" charset="0"/>
        </a:defRPr>
      </a:lvl7pPr>
      <a:lvl8pPr marL="1371600" algn="l" rtl="0" fontAlgn="base">
        <a:spcBef>
          <a:spcPct val="0"/>
        </a:spcBef>
        <a:spcAft>
          <a:spcPct val="0"/>
        </a:spcAft>
        <a:defRPr sz="4000" b="1">
          <a:solidFill>
            <a:schemeClr val="bg1"/>
          </a:solidFill>
          <a:latin typeface="Arial" charset="0"/>
        </a:defRPr>
      </a:lvl8pPr>
      <a:lvl9pPr marL="1828800" algn="l"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bg1"/>
          </a:solidFill>
          <a:latin typeface="+mn-lt"/>
        </a:defRPr>
      </a:lvl6pPr>
      <a:lvl7pPr marL="2971800" indent="-228600" algn="l" rtl="0" fontAlgn="base">
        <a:spcBef>
          <a:spcPct val="20000"/>
        </a:spcBef>
        <a:spcAft>
          <a:spcPct val="0"/>
        </a:spcAft>
        <a:buChar char="»"/>
        <a:defRPr>
          <a:solidFill>
            <a:schemeClr val="bg1"/>
          </a:solidFill>
          <a:latin typeface="+mn-lt"/>
        </a:defRPr>
      </a:lvl7pPr>
      <a:lvl8pPr marL="3429000" indent="-228600" algn="l" rtl="0" fontAlgn="base">
        <a:spcBef>
          <a:spcPct val="20000"/>
        </a:spcBef>
        <a:spcAft>
          <a:spcPct val="0"/>
        </a:spcAft>
        <a:buChar char="»"/>
        <a:defRPr>
          <a:solidFill>
            <a:schemeClr val="bg1"/>
          </a:solidFill>
          <a:latin typeface="+mn-lt"/>
        </a:defRPr>
      </a:lvl8pPr>
      <a:lvl9pPr marL="3886200" indent="-228600" algn="l" rtl="0" fontAlgn="base">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68365" y="75670"/>
            <a:ext cx="6452073" cy="2506662"/>
          </a:xfrm>
        </p:spPr>
        <p:txBody>
          <a:bodyPr/>
          <a:lstStyle/>
          <a:p>
            <a:r>
              <a:rPr lang="en-US" dirty="0" smtClean="0">
                <a:solidFill>
                  <a:schemeClr val="bg1"/>
                </a:solidFill>
              </a:rPr>
              <a:t>SAE/ISO Fire Containment Covers (FCCs) and Fire Resistant Containers (FRCs) Standards Development</a:t>
            </a:r>
            <a:endParaRPr lang="en-US" dirty="0">
              <a:solidFill>
                <a:schemeClr val="bg1"/>
              </a:solidFill>
            </a:endParaRPr>
          </a:p>
        </p:txBody>
      </p:sp>
      <p:pic>
        <p:nvPicPr>
          <p:cNvPr id="4"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 y="2093718"/>
            <a:ext cx="4016881" cy="3341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bwMode="auto">
          <a:xfrm>
            <a:off x="67733" y="5607335"/>
            <a:ext cx="541866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dirty="0" smtClean="0">
                <a:solidFill>
                  <a:srgbClr val="C0C0C0"/>
                </a:solidFill>
              </a:rPr>
              <a:t>Presented to: 7</a:t>
            </a:r>
            <a:r>
              <a:rPr lang="en-US" sz="1200" baseline="30000" dirty="0" smtClean="0">
                <a:solidFill>
                  <a:srgbClr val="C0C0C0"/>
                </a:solidFill>
              </a:rPr>
              <a:t>th</a:t>
            </a:r>
            <a:r>
              <a:rPr lang="en-US" sz="1200" dirty="0" smtClean="0">
                <a:solidFill>
                  <a:srgbClr val="C0C0C0"/>
                </a:solidFill>
              </a:rPr>
              <a:t> Triennial International Fire and Cabin Safety Research Conference, Philadelphia, PA</a:t>
            </a:r>
          </a:p>
          <a:p>
            <a:pPr>
              <a:buFontTx/>
              <a:buNone/>
            </a:pPr>
            <a:r>
              <a:rPr lang="en-US" sz="1200" dirty="0" smtClean="0">
                <a:solidFill>
                  <a:srgbClr val="C0C0C0"/>
                </a:solidFill>
              </a:rPr>
              <a:t>Presented by: Dave Blake, FAA Technical Center, Fire Safety Branch</a:t>
            </a:r>
          </a:p>
          <a:p>
            <a:pPr>
              <a:buFontTx/>
              <a:buNone/>
            </a:pPr>
            <a:r>
              <a:rPr lang="en-US" sz="1200" dirty="0" smtClean="0">
                <a:solidFill>
                  <a:srgbClr val="C0C0C0"/>
                </a:solidFill>
              </a:rPr>
              <a:t>Date: Dec 4, 2013</a:t>
            </a:r>
            <a:endParaRPr lang="en-US" sz="1200" dirty="0">
              <a:solidFill>
                <a:srgbClr val="C0C0C0"/>
              </a:solidFill>
            </a:endParaRPr>
          </a:p>
        </p:txBody>
      </p:sp>
    </p:spTree>
    <p:extLst>
      <p:ext uri="{BB962C8B-B14F-4D97-AF65-F5344CB8AC3E}">
        <p14:creationId xmlns:p14="http://schemas.microsoft.com/office/powerpoint/2010/main" val="310782253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msafe FCC 23 cycle 6-25-12 Shor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4180" y="1092199"/>
            <a:ext cx="8100271" cy="4563533"/>
          </a:xfrm>
          <a:prstGeom prst="rect">
            <a:avLst/>
          </a:prstGeom>
        </p:spPr>
      </p:pic>
      <p:sp>
        <p:nvSpPr>
          <p:cNvPr id="3" name="TextBox 2"/>
          <p:cNvSpPr txBox="1"/>
          <p:nvPr/>
        </p:nvSpPr>
        <p:spPr>
          <a:xfrm>
            <a:off x="1508262" y="253999"/>
            <a:ext cx="6016775" cy="707886"/>
          </a:xfrm>
          <a:prstGeom prst="rect">
            <a:avLst/>
          </a:prstGeom>
          <a:noFill/>
        </p:spPr>
        <p:txBody>
          <a:bodyPr wrap="none" rtlCol="0">
            <a:spAutoFit/>
          </a:bodyPr>
          <a:lstStyle/>
          <a:p>
            <a:pPr>
              <a:buNone/>
            </a:pPr>
            <a:r>
              <a:rPr lang="en-US" sz="4000" b="1" dirty="0" smtClean="0">
                <a:solidFill>
                  <a:schemeClr val="bg1"/>
                </a:solidFill>
              </a:rPr>
              <a:t>Full Scale FCC Fire Test</a:t>
            </a:r>
            <a:endParaRPr lang="en-US" sz="4000" b="1" dirty="0">
              <a:solidFill>
                <a:schemeClr val="bg1"/>
              </a:solidFill>
            </a:endParaRPr>
          </a:p>
        </p:txBody>
      </p:sp>
    </p:spTree>
    <p:extLst>
      <p:ext uri="{BB962C8B-B14F-4D97-AF65-F5344CB8AC3E}">
        <p14:creationId xmlns:p14="http://schemas.microsoft.com/office/powerpoint/2010/main" val="1668526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64664" y="160866"/>
            <a:ext cx="3602268" cy="707886"/>
          </a:xfrm>
          <a:prstGeom prst="rect">
            <a:avLst/>
          </a:prstGeom>
          <a:noFill/>
        </p:spPr>
        <p:txBody>
          <a:bodyPr wrap="none" rtlCol="0">
            <a:spAutoFit/>
          </a:bodyPr>
          <a:lstStyle/>
          <a:p>
            <a:pPr>
              <a:buNone/>
            </a:pPr>
            <a:r>
              <a:rPr lang="en-US" sz="4000" b="1" dirty="0" smtClean="0">
                <a:solidFill>
                  <a:schemeClr val="bg1"/>
                </a:solidFill>
              </a:rPr>
              <a:t>FRC Standard</a:t>
            </a:r>
            <a:endParaRPr lang="en-US" sz="4000" b="1" dirty="0">
              <a:solidFill>
                <a:schemeClr val="bg1"/>
              </a:solidFill>
            </a:endParaRPr>
          </a:p>
        </p:txBody>
      </p:sp>
      <p:sp>
        <p:nvSpPr>
          <p:cNvPr id="3" name="TextBox 2"/>
          <p:cNvSpPr txBox="1"/>
          <p:nvPr/>
        </p:nvSpPr>
        <p:spPr>
          <a:xfrm>
            <a:off x="110067" y="1549400"/>
            <a:ext cx="8974666" cy="3231654"/>
          </a:xfrm>
          <a:prstGeom prst="rect">
            <a:avLst/>
          </a:prstGeom>
          <a:noFill/>
        </p:spPr>
        <p:txBody>
          <a:bodyPr wrap="square" rtlCol="0">
            <a:spAutoFit/>
          </a:bodyPr>
          <a:lstStyle/>
          <a:p>
            <a:r>
              <a:rPr lang="en-US" b="1" dirty="0" smtClean="0">
                <a:solidFill>
                  <a:schemeClr val="bg1"/>
                </a:solidFill>
              </a:rPr>
              <a:t>Preliminary discussions of the SAE/ISO working groups indicate that the FRC standards will be very similar to the FCC standards.</a:t>
            </a:r>
          </a:p>
          <a:p>
            <a:r>
              <a:rPr lang="en-US" b="1" dirty="0" smtClean="0">
                <a:solidFill>
                  <a:schemeClr val="bg1"/>
                </a:solidFill>
              </a:rPr>
              <a:t> There has been some interest in the cargo airline industry in installing built in fire suppression systems within FRCs. Preliminary working group discussions indicate that the new FRC standards would not include suppression and/or detection features at this time.</a:t>
            </a:r>
            <a:endParaRPr lang="en-US" b="1" dirty="0">
              <a:solidFill>
                <a:schemeClr val="bg1"/>
              </a:solidFill>
            </a:endParaRPr>
          </a:p>
        </p:txBody>
      </p:sp>
    </p:spTree>
    <p:extLst>
      <p:ext uri="{BB962C8B-B14F-4D97-AF65-F5344CB8AC3E}">
        <p14:creationId xmlns:p14="http://schemas.microsoft.com/office/powerpoint/2010/main" val="4268950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279" y="339341"/>
            <a:ext cx="8904717" cy="2492990"/>
          </a:xfrm>
          <a:prstGeom prst="rect">
            <a:avLst/>
          </a:prstGeom>
          <a:noFill/>
        </p:spPr>
        <p:txBody>
          <a:bodyPr wrap="square" rtlCol="0">
            <a:spAutoFit/>
          </a:bodyPr>
          <a:lstStyle/>
          <a:p>
            <a:r>
              <a:rPr lang="en-US" b="1" dirty="0" smtClean="0">
                <a:solidFill>
                  <a:schemeClr val="bg1"/>
                </a:solidFill>
              </a:rPr>
              <a:t>The FAA intends to use the TSO as a means of incorporating, by reference, the new SAE FCC and FRC standards.</a:t>
            </a:r>
            <a:r>
              <a:rPr lang="en-US" sz="1400" dirty="0" smtClean="0">
                <a:solidFill>
                  <a:schemeClr val="bg1"/>
                </a:solidFill>
                <a:latin typeface="Lucida Calligraphy" pitchFamily="66" charset="0"/>
              </a:rPr>
              <a:t> </a:t>
            </a:r>
          </a:p>
          <a:p>
            <a:r>
              <a:rPr lang="en-US" b="1" dirty="0" smtClean="0">
                <a:solidFill>
                  <a:schemeClr val="bg1"/>
                </a:solidFill>
              </a:rPr>
              <a:t>This action is intended to provide desired standardization for the certification of these potential improvements to the fire suppression capability of aircraft cargo compartments.</a:t>
            </a:r>
            <a:endParaRPr lang="en-US" b="1" dirty="0">
              <a:solidFill>
                <a:schemeClr val="bg1"/>
              </a:solidFill>
            </a:endParaRPr>
          </a:p>
        </p:txBody>
      </p:sp>
      <p:pic>
        <p:nvPicPr>
          <p:cNvPr id="2050" name="Picture 2" descr="C:\Users\Dave Blake\Documents\Projects\Class E Suppression\Class E Suppression pictures\IMG_1514a 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8951" y="2821482"/>
            <a:ext cx="4734450" cy="315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920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239000" y="6248400"/>
            <a:ext cx="1905000" cy="457200"/>
          </a:xfrm>
          <a:prstGeom prst="rect">
            <a:avLst/>
          </a:prstGeom>
        </p:spPr>
        <p:txBody>
          <a:bodyPr/>
          <a:lstStyle/>
          <a:p>
            <a:fld id="{8579F915-29B1-4ADF-B1F4-B9108899500C}" type="slidenum">
              <a:rPr lang="en-US" smtClean="0"/>
              <a:pPr/>
              <a:t>2</a:t>
            </a:fld>
            <a:endParaRPr lang="en-US" dirty="0"/>
          </a:p>
        </p:txBody>
      </p:sp>
      <p:sp>
        <p:nvSpPr>
          <p:cNvPr id="3" name="TextBox 2"/>
          <p:cNvSpPr txBox="1"/>
          <p:nvPr/>
        </p:nvSpPr>
        <p:spPr>
          <a:xfrm>
            <a:off x="127001" y="279400"/>
            <a:ext cx="8906932" cy="1323439"/>
          </a:xfrm>
          <a:prstGeom prst="rect">
            <a:avLst/>
          </a:prstGeom>
          <a:noFill/>
        </p:spPr>
        <p:txBody>
          <a:bodyPr wrap="square" rtlCol="0">
            <a:spAutoFit/>
          </a:bodyPr>
          <a:lstStyle/>
          <a:p>
            <a:pPr algn="ctr">
              <a:buNone/>
            </a:pPr>
            <a:r>
              <a:rPr lang="en-US" sz="3200" b="1" dirty="0" smtClean="0">
                <a:solidFill>
                  <a:schemeClr val="bg1"/>
                </a:solidFill>
              </a:rPr>
              <a:t>Recent Inflight Cargo Aircraft Fires</a:t>
            </a:r>
          </a:p>
          <a:p>
            <a:pPr>
              <a:buNone/>
            </a:pPr>
            <a:endParaRPr lang="en-US" sz="3200" b="1" dirty="0">
              <a:solidFill>
                <a:schemeClr val="bg1"/>
              </a:solidFill>
            </a:endParaRPr>
          </a:p>
        </p:txBody>
      </p:sp>
      <p:sp>
        <p:nvSpPr>
          <p:cNvPr id="5" name="TextBox 4"/>
          <p:cNvSpPr txBox="1"/>
          <p:nvPr/>
        </p:nvSpPr>
        <p:spPr>
          <a:xfrm>
            <a:off x="4385734" y="1312334"/>
            <a:ext cx="4656664" cy="1938992"/>
          </a:xfrm>
          <a:prstGeom prst="rect">
            <a:avLst/>
          </a:prstGeom>
          <a:noFill/>
        </p:spPr>
        <p:txBody>
          <a:bodyPr wrap="square" rtlCol="0">
            <a:spAutoFit/>
          </a:bodyPr>
          <a:lstStyle/>
          <a:p>
            <a:pPr>
              <a:buNone/>
            </a:pPr>
            <a:r>
              <a:rPr lang="en-US" b="1" dirty="0" smtClean="0">
                <a:solidFill>
                  <a:schemeClr val="bg1"/>
                </a:solidFill>
              </a:rPr>
              <a:t>ASIANA 747-400</a:t>
            </a:r>
          </a:p>
          <a:p>
            <a:pPr>
              <a:buNone/>
            </a:pPr>
            <a:r>
              <a:rPr lang="en-US" b="1" dirty="0" smtClean="0">
                <a:solidFill>
                  <a:schemeClr val="bg1"/>
                </a:solidFill>
              </a:rPr>
              <a:t>July 28, 2011</a:t>
            </a:r>
          </a:p>
          <a:p>
            <a:pPr>
              <a:buNone/>
            </a:pPr>
            <a:r>
              <a:rPr lang="en-US" b="1" dirty="0" smtClean="0">
                <a:solidFill>
                  <a:schemeClr val="bg1"/>
                </a:solidFill>
              </a:rPr>
              <a:t>130 km West of </a:t>
            </a:r>
            <a:r>
              <a:rPr lang="en-US" b="1" dirty="0" err="1" smtClean="0">
                <a:solidFill>
                  <a:schemeClr val="bg1"/>
                </a:solidFill>
              </a:rPr>
              <a:t>Jeju</a:t>
            </a:r>
            <a:r>
              <a:rPr lang="en-US" b="1" dirty="0" smtClean="0">
                <a:solidFill>
                  <a:schemeClr val="bg1"/>
                </a:solidFill>
              </a:rPr>
              <a:t>, South Korea</a:t>
            </a:r>
            <a:endParaRPr lang="en-US" b="1" dirty="0">
              <a:solidFill>
                <a:schemeClr val="bg1"/>
              </a:solidFill>
            </a:endParaRPr>
          </a:p>
        </p:txBody>
      </p:sp>
      <p:sp>
        <p:nvSpPr>
          <p:cNvPr id="6" name="TextBox 5"/>
          <p:cNvSpPr txBox="1"/>
          <p:nvPr/>
        </p:nvSpPr>
        <p:spPr>
          <a:xfrm>
            <a:off x="127002" y="4368800"/>
            <a:ext cx="8837536" cy="1631216"/>
          </a:xfrm>
          <a:prstGeom prst="rect">
            <a:avLst/>
          </a:prstGeom>
          <a:noFill/>
        </p:spPr>
        <p:txBody>
          <a:bodyPr wrap="square" rtlCol="0">
            <a:spAutoFit/>
          </a:bodyPr>
          <a:lstStyle/>
          <a:p>
            <a:pPr>
              <a:buNone/>
            </a:pPr>
            <a:r>
              <a:rPr lang="en-US" sz="2000" b="1" dirty="0" smtClean="0">
                <a:solidFill>
                  <a:schemeClr val="bg1"/>
                </a:solidFill>
              </a:rPr>
              <a:t>The flight crew reported a main deck cargo fire 50 minutes after takeoff from Incheon, South Korea on a scheduled flight to Shanghai, China. It crashed into the sea 18 minutes later while attempting to divert to </a:t>
            </a:r>
            <a:r>
              <a:rPr lang="en-US" sz="2000" b="1" dirty="0" err="1" smtClean="0">
                <a:solidFill>
                  <a:schemeClr val="bg1"/>
                </a:solidFill>
              </a:rPr>
              <a:t>Jeju</a:t>
            </a:r>
            <a:r>
              <a:rPr lang="en-US" sz="2000" b="1" dirty="0" smtClean="0">
                <a:solidFill>
                  <a:schemeClr val="bg1"/>
                </a:solidFill>
              </a:rPr>
              <a:t>. There were no survivors. The accident investigation of this event is ongoing. </a:t>
            </a:r>
            <a:endParaRPr lang="en-US" sz="2000" b="1"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3" y="876299"/>
            <a:ext cx="4212168" cy="3159126"/>
          </a:xfrm>
          <a:prstGeom prst="rect">
            <a:avLst/>
          </a:prstGeom>
        </p:spPr>
      </p:pic>
    </p:spTree>
    <p:extLst>
      <p:ext uri="{BB962C8B-B14F-4D97-AF65-F5344CB8AC3E}">
        <p14:creationId xmlns:p14="http://schemas.microsoft.com/office/powerpoint/2010/main" val="3479010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239000" y="6248400"/>
            <a:ext cx="1905000" cy="457200"/>
          </a:xfrm>
          <a:prstGeom prst="rect">
            <a:avLst/>
          </a:prstGeom>
        </p:spPr>
        <p:txBody>
          <a:bodyPr/>
          <a:lstStyle/>
          <a:p>
            <a:fld id="{8579F915-29B1-4ADF-B1F4-B9108899500C}" type="slidenum">
              <a:rPr lang="en-US" smtClean="0"/>
              <a:pPr/>
              <a:t>3</a:t>
            </a:fld>
            <a:endParaRPr lang="en-US"/>
          </a:p>
        </p:txBody>
      </p:sp>
      <p:sp>
        <p:nvSpPr>
          <p:cNvPr id="5" name="TextBox 4"/>
          <p:cNvSpPr txBox="1"/>
          <p:nvPr/>
        </p:nvSpPr>
        <p:spPr>
          <a:xfrm>
            <a:off x="4580467" y="1365773"/>
            <a:ext cx="2888932" cy="1569660"/>
          </a:xfrm>
          <a:prstGeom prst="rect">
            <a:avLst/>
          </a:prstGeom>
          <a:noFill/>
        </p:spPr>
        <p:txBody>
          <a:bodyPr wrap="none" rtlCol="0">
            <a:spAutoFit/>
          </a:bodyPr>
          <a:lstStyle/>
          <a:p>
            <a:pPr>
              <a:buNone/>
            </a:pPr>
            <a:r>
              <a:rPr lang="en-US" b="1" dirty="0" smtClean="0">
                <a:solidFill>
                  <a:schemeClr val="bg1"/>
                </a:solidFill>
              </a:rPr>
              <a:t>UPS 747-400</a:t>
            </a:r>
          </a:p>
          <a:p>
            <a:pPr>
              <a:buNone/>
            </a:pPr>
            <a:r>
              <a:rPr lang="en-US" b="1" dirty="0" smtClean="0">
                <a:solidFill>
                  <a:schemeClr val="bg1"/>
                </a:solidFill>
              </a:rPr>
              <a:t>September 3, 2010</a:t>
            </a:r>
          </a:p>
          <a:p>
            <a:pPr>
              <a:buNone/>
            </a:pPr>
            <a:r>
              <a:rPr lang="en-US" b="1" dirty="0" smtClean="0">
                <a:solidFill>
                  <a:schemeClr val="bg1"/>
                </a:solidFill>
              </a:rPr>
              <a:t>Dubai, UAE</a:t>
            </a:r>
            <a:endParaRPr lang="en-US" b="1" dirty="0">
              <a:solidFill>
                <a:schemeClr val="bg1"/>
              </a:solidFill>
            </a:endParaRPr>
          </a:p>
        </p:txBody>
      </p:sp>
      <p:sp>
        <p:nvSpPr>
          <p:cNvPr id="7" name="TextBox 6"/>
          <p:cNvSpPr txBox="1"/>
          <p:nvPr/>
        </p:nvSpPr>
        <p:spPr>
          <a:xfrm>
            <a:off x="226551" y="4152668"/>
            <a:ext cx="8807382" cy="1938992"/>
          </a:xfrm>
          <a:prstGeom prst="rect">
            <a:avLst/>
          </a:prstGeom>
          <a:noFill/>
        </p:spPr>
        <p:txBody>
          <a:bodyPr wrap="square" rtlCol="0">
            <a:spAutoFit/>
          </a:bodyPr>
          <a:lstStyle/>
          <a:p>
            <a:pPr>
              <a:buNone/>
            </a:pPr>
            <a:r>
              <a:rPr lang="en-US" sz="2000" b="1" dirty="0" smtClean="0">
                <a:solidFill>
                  <a:schemeClr val="bg1"/>
                </a:solidFill>
              </a:rPr>
              <a:t>The flight crew reported a main deck cargo fire 23 minutes after takeoff from Dubai on a scheduled flight to </a:t>
            </a:r>
            <a:r>
              <a:rPr lang="en-US" sz="2000" b="1" dirty="0" err="1" smtClean="0">
                <a:solidFill>
                  <a:schemeClr val="bg1"/>
                </a:solidFill>
              </a:rPr>
              <a:t>Koeln</a:t>
            </a:r>
            <a:r>
              <a:rPr lang="en-US" sz="2000" b="1" dirty="0" smtClean="0">
                <a:solidFill>
                  <a:schemeClr val="bg1"/>
                </a:solidFill>
              </a:rPr>
              <a:t>, Germany. It crashed near Dubai 28 minutes later while attempting to return to the airport. There were no survivors. A summary of the final report on the cause of this accident identified an uncontrolled main deck cargo fire which led to the inability to control the aircraft.</a:t>
            </a:r>
            <a:endParaRPr lang="en-US" sz="2000" b="1" dirty="0">
              <a:solidFill>
                <a:schemeClr val="bg1"/>
              </a:solidFill>
            </a:endParaRPr>
          </a:p>
        </p:txBody>
      </p:sp>
      <p:sp>
        <p:nvSpPr>
          <p:cNvPr id="8" name="TextBox 7"/>
          <p:cNvSpPr txBox="1"/>
          <p:nvPr/>
        </p:nvSpPr>
        <p:spPr>
          <a:xfrm>
            <a:off x="127001" y="279400"/>
            <a:ext cx="8906932" cy="1323439"/>
          </a:xfrm>
          <a:prstGeom prst="rect">
            <a:avLst/>
          </a:prstGeom>
          <a:noFill/>
        </p:spPr>
        <p:txBody>
          <a:bodyPr wrap="square" rtlCol="0">
            <a:spAutoFit/>
          </a:bodyPr>
          <a:lstStyle/>
          <a:p>
            <a:pPr algn="ctr">
              <a:buNone/>
            </a:pPr>
            <a:r>
              <a:rPr lang="en-US" sz="3200" b="1" dirty="0" smtClean="0">
                <a:solidFill>
                  <a:schemeClr val="bg1"/>
                </a:solidFill>
              </a:rPr>
              <a:t>Recent Inflight Cargo Aircraft Fires</a:t>
            </a:r>
          </a:p>
          <a:p>
            <a:pPr>
              <a:buNone/>
            </a:pPr>
            <a:endParaRPr lang="en-US" sz="3200" b="1"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1" y="844550"/>
            <a:ext cx="4254499" cy="3190875"/>
          </a:xfrm>
          <a:prstGeom prst="rect">
            <a:avLst/>
          </a:prstGeom>
        </p:spPr>
      </p:pic>
    </p:spTree>
    <p:extLst>
      <p:ext uri="{BB962C8B-B14F-4D97-AF65-F5344CB8AC3E}">
        <p14:creationId xmlns:p14="http://schemas.microsoft.com/office/powerpoint/2010/main" val="1896651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239000" y="6248400"/>
            <a:ext cx="1905000" cy="457200"/>
          </a:xfrm>
          <a:prstGeom prst="rect">
            <a:avLst/>
          </a:prstGeom>
        </p:spPr>
        <p:txBody>
          <a:bodyPr/>
          <a:lstStyle/>
          <a:p>
            <a:fld id="{8579F915-29B1-4ADF-B1F4-B9108899500C}" type="slidenum">
              <a:rPr lang="en-US" smtClean="0"/>
              <a:pPr/>
              <a:t>4</a:t>
            </a:fld>
            <a:endParaRPr lang="en-US"/>
          </a:p>
        </p:txBody>
      </p:sp>
      <p:sp>
        <p:nvSpPr>
          <p:cNvPr id="4" name="TextBox 3"/>
          <p:cNvSpPr txBox="1"/>
          <p:nvPr/>
        </p:nvSpPr>
        <p:spPr>
          <a:xfrm>
            <a:off x="127001" y="279400"/>
            <a:ext cx="8906932" cy="1323439"/>
          </a:xfrm>
          <a:prstGeom prst="rect">
            <a:avLst/>
          </a:prstGeom>
          <a:noFill/>
        </p:spPr>
        <p:txBody>
          <a:bodyPr wrap="square" rtlCol="0">
            <a:spAutoFit/>
          </a:bodyPr>
          <a:lstStyle/>
          <a:p>
            <a:pPr algn="ctr">
              <a:buNone/>
            </a:pPr>
            <a:r>
              <a:rPr lang="en-US" sz="3200" b="1" dirty="0" smtClean="0">
                <a:solidFill>
                  <a:schemeClr val="bg1"/>
                </a:solidFill>
              </a:rPr>
              <a:t>Recent Inflight Cargo Aircraft Fires</a:t>
            </a:r>
          </a:p>
          <a:p>
            <a:pPr>
              <a:buNone/>
            </a:pPr>
            <a:endParaRPr lang="en-US" sz="3200" b="1" dirty="0">
              <a:solidFill>
                <a:schemeClr val="bg1"/>
              </a:solidFill>
            </a:endParaRPr>
          </a:p>
        </p:txBody>
      </p:sp>
      <p:sp>
        <p:nvSpPr>
          <p:cNvPr id="5" name="TextBox 4"/>
          <p:cNvSpPr txBox="1"/>
          <p:nvPr/>
        </p:nvSpPr>
        <p:spPr>
          <a:xfrm>
            <a:off x="4682067" y="1354667"/>
            <a:ext cx="2614818" cy="1569660"/>
          </a:xfrm>
          <a:prstGeom prst="rect">
            <a:avLst/>
          </a:prstGeom>
          <a:noFill/>
        </p:spPr>
        <p:txBody>
          <a:bodyPr wrap="none" rtlCol="0">
            <a:spAutoFit/>
          </a:bodyPr>
          <a:lstStyle/>
          <a:p>
            <a:pPr>
              <a:buNone/>
            </a:pPr>
            <a:r>
              <a:rPr lang="en-US" b="1" dirty="0" smtClean="0">
                <a:solidFill>
                  <a:schemeClr val="bg1"/>
                </a:solidFill>
              </a:rPr>
              <a:t>UPS DC-8</a:t>
            </a:r>
          </a:p>
          <a:p>
            <a:pPr>
              <a:buNone/>
            </a:pPr>
            <a:r>
              <a:rPr lang="en-US" b="1" dirty="0" smtClean="0">
                <a:solidFill>
                  <a:schemeClr val="bg1"/>
                </a:solidFill>
              </a:rPr>
              <a:t>Philadelphia, PA</a:t>
            </a:r>
          </a:p>
          <a:p>
            <a:pPr>
              <a:buNone/>
            </a:pPr>
            <a:r>
              <a:rPr lang="en-US" b="1" dirty="0" smtClean="0">
                <a:solidFill>
                  <a:schemeClr val="bg1"/>
                </a:solidFill>
              </a:rPr>
              <a:t>February 7, 2006</a:t>
            </a:r>
            <a:endParaRPr lang="en-US" b="1" dirty="0">
              <a:solidFill>
                <a:schemeClr val="bg1"/>
              </a:solidFill>
            </a:endParaRPr>
          </a:p>
        </p:txBody>
      </p:sp>
      <p:sp>
        <p:nvSpPr>
          <p:cNvPr id="6" name="TextBox 5"/>
          <p:cNvSpPr txBox="1"/>
          <p:nvPr/>
        </p:nvSpPr>
        <p:spPr>
          <a:xfrm>
            <a:off x="127001" y="4167257"/>
            <a:ext cx="8652933" cy="1815882"/>
          </a:xfrm>
          <a:prstGeom prst="rect">
            <a:avLst/>
          </a:prstGeom>
          <a:noFill/>
        </p:spPr>
        <p:txBody>
          <a:bodyPr wrap="square" rtlCol="0">
            <a:spAutoFit/>
          </a:bodyPr>
          <a:lstStyle/>
          <a:p>
            <a:pPr>
              <a:buNone/>
            </a:pPr>
            <a:r>
              <a:rPr lang="en-US" sz="1800" b="1" dirty="0" smtClean="0">
                <a:solidFill>
                  <a:schemeClr val="bg1"/>
                </a:solidFill>
              </a:rPr>
              <a:t>The flight crew discussed a smoke smell in the flight deck 94 minutes after takeoff from Atlanta, Georgia on a scheduled flight to Philadelphia. The main deck smoke detectors alarmed 20 minutes later during final descent. The aircraft landed safely and the 3 crew members evacuated with minor injuries. The aircraft was subsequently destroyed by fire</a:t>
            </a:r>
            <a:r>
              <a:rPr lang="en-US" sz="2000" b="1" dirty="0" smtClean="0">
                <a:solidFill>
                  <a:schemeClr val="bg1"/>
                </a:solidFill>
              </a:rPr>
              <a:t>. </a:t>
            </a:r>
            <a:r>
              <a:rPr lang="en-US" sz="1800" b="1" dirty="0" smtClean="0">
                <a:solidFill>
                  <a:schemeClr val="bg1"/>
                </a:solidFill>
              </a:rPr>
              <a:t>The probable cause of the accident was a main deck cargo fire of undetermined origin.</a:t>
            </a:r>
            <a:endParaRPr lang="en-US" sz="1800" b="1"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999" y="1219200"/>
            <a:ext cx="4234501" cy="2815943"/>
          </a:xfrm>
          <a:prstGeom prst="rect">
            <a:avLst/>
          </a:prstGeom>
        </p:spPr>
      </p:pic>
    </p:spTree>
    <p:extLst>
      <p:ext uri="{BB962C8B-B14F-4D97-AF65-F5344CB8AC3E}">
        <p14:creationId xmlns:p14="http://schemas.microsoft.com/office/powerpoint/2010/main" val="2917056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239000" y="6248400"/>
            <a:ext cx="1905000" cy="457200"/>
          </a:xfrm>
          <a:prstGeom prst="rect">
            <a:avLst/>
          </a:prstGeom>
        </p:spPr>
        <p:txBody>
          <a:bodyPr/>
          <a:lstStyle/>
          <a:p>
            <a:fld id="{8579F915-29B1-4ADF-B1F4-B9108899500C}" type="slidenum">
              <a:rPr lang="en-US" smtClean="0"/>
              <a:pPr/>
              <a:t>5</a:t>
            </a:fld>
            <a:endParaRPr lang="en-US"/>
          </a:p>
        </p:txBody>
      </p:sp>
      <p:sp>
        <p:nvSpPr>
          <p:cNvPr id="6" name="TextBox 5"/>
          <p:cNvSpPr txBox="1"/>
          <p:nvPr/>
        </p:nvSpPr>
        <p:spPr>
          <a:xfrm>
            <a:off x="220134" y="249773"/>
            <a:ext cx="8703734" cy="3785652"/>
          </a:xfrm>
          <a:prstGeom prst="rect">
            <a:avLst/>
          </a:prstGeom>
          <a:noFill/>
        </p:spPr>
        <p:txBody>
          <a:bodyPr wrap="square" rtlCol="0">
            <a:spAutoFit/>
          </a:bodyPr>
          <a:lstStyle/>
          <a:p>
            <a:pPr marL="342900" indent="-342900"/>
            <a:r>
              <a:rPr lang="en-US" b="1" dirty="0" smtClean="0">
                <a:solidFill>
                  <a:schemeClr val="bg1"/>
                </a:solidFill>
              </a:rPr>
              <a:t>FCCs are flexible covers constructed of fire resistant materials that are intended for use on pallets of cargo.</a:t>
            </a:r>
          </a:p>
          <a:p>
            <a:pPr marL="342900" indent="-342900"/>
            <a:r>
              <a:rPr lang="en-US" b="1" dirty="0" smtClean="0">
                <a:solidFill>
                  <a:schemeClr val="bg1"/>
                </a:solidFill>
              </a:rPr>
              <a:t>FRCs are rigid containers constructed of fire resistant materials that are intended to be used in place of standard unit load devices (ULDs) where more robust fire protection is desired or required.</a:t>
            </a:r>
          </a:p>
          <a:p>
            <a:pPr marL="342900" indent="-342900"/>
            <a:r>
              <a:rPr lang="en-US" b="1" dirty="0" smtClean="0">
                <a:solidFill>
                  <a:schemeClr val="bg1"/>
                </a:solidFill>
              </a:rPr>
              <a:t>Both FCCs and FRCs have demonstrated effectiveness in containing fires involving ordinary combustible materials through oxygen starvation.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266" y="4069293"/>
            <a:ext cx="2548467" cy="191135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532" y="4069293"/>
            <a:ext cx="2269067" cy="1926186"/>
          </a:xfrm>
          <a:prstGeom prst="rect">
            <a:avLst/>
          </a:prstGeom>
        </p:spPr>
      </p:pic>
    </p:spTree>
    <p:extLst>
      <p:ext uri="{BB962C8B-B14F-4D97-AF65-F5344CB8AC3E}">
        <p14:creationId xmlns:p14="http://schemas.microsoft.com/office/powerpoint/2010/main" val="3055642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239000" y="6248400"/>
            <a:ext cx="1905000" cy="457200"/>
          </a:xfrm>
          <a:prstGeom prst="rect">
            <a:avLst/>
          </a:prstGeom>
        </p:spPr>
        <p:txBody>
          <a:bodyPr/>
          <a:lstStyle/>
          <a:p>
            <a:fld id="{8579F915-29B1-4ADF-B1F4-B9108899500C}" type="slidenum">
              <a:rPr lang="en-US" smtClean="0"/>
              <a:pPr/>
              <a:t>6</a:t>
            </a:fld>
            <a:endParaRPr lang="en-US" dirty="0"/>
          </a:p>
        </p:txBody>
      </p:sp>
      <p:sp>
        <p:nvSpPr>
          <p:cNvPr id="3" name="TextBox 2"/>
          <p:cNvSpPr txBox="1"/>
          <p:nvPr/>
        </p:nvSpPr>
        <p:spPr>
          <a:xfrm>
            <a:off x="0" y="290099"/>
            <a:ext cx="9144000" cy="6186309"/>
          </a:xfrm>
          <a:prstGeom prst="rect">
            <a:avLst/>
          </a:prstGeom>
          <a:noFill/>
        </p:spPr>
        <p:txBody>
          <a:bodyPr wrap="square" rtlCol="0">
            <a:spAutoFit/>
          </a:bodyPr>
          <a:lstStyle/>
          <a:p>
            <a:pPr marL="342900" indent="-342900"/>
            <a:r>
              <a:rPr lang="en-US" b="1" dirty="0" smtClean="0">
                <a:solidFill>
                  <a:schemeClr val="bg1"/>
                </a:solidFill>
              </a:rPr>
              <a:t>In a effort to standardize the performance of FCCs and FRCs, the FAA is requesting that SAE develop new industry standards for both FCCs and FRCs. </a:t>
            </a:r>
          </a:p>
          <a:p>
            <a:pPr marL="342900" indent="-342900"/>
            <a:r>
              <a:rPr lang="en-US" b="1" dirty="0" smtClean="0">
                <a:solidFill>
                  <a:schemeClr val="bg1"/>
                </a:solidFill>
              </a:rPr>
              <a:t>The international organization ISO has initiated the development of corresponding standards.</a:t>
            </a:r>
          </a:p>
          <a:p>
            <a:pPr marL="342900" indent="-342900"/>
            <a:r>
              <a:rPr lang="en-US" b="1" dirty="0" smtClean="0">
                <a:solidFill>
                  <a:schemeClr val="bg1"/>
                </a:solidFill>
              </a:rPr>
              <a:t>The intent is for the SAE and ISO standards to be essentially identical. </a:t>
            </a:r>
          </a:p>
          <a:p>
            <a:pPr marL="342900" indent="-342900"/>
            <a:r>
              <a:rPr lang="en-US" b="1" dirty="0" smtClean="0">
                <a:solidFill>
                  <a:schemeClr val="bg1"/>
                </a:solidFill>
              </a:rPr>
              <a:t>Working groups made up of industry and regulatory participants have finalized the first editions of the SAE and ISO FCC standards. (</a:t>
            </a:r>
            <a:r>
              <a:rPr lang="en-US" b="1" dirty="0">
                <a:solidFill>
                  <a:schemeClr val="bg1"/>
                </a:solidFill>
              </a:rPr>
              <a:t>SAE AS6453 and ISO/CD </a:t>
            </a:r>
            <a:r>
              <a:rPr lang="en-US" b="1" dirty="0" smtClean="0">
                <a:solidFill>
                  <a:schemeClr val="bg1"/>
                </a:solidFill>
              </a:rPr>
              <a:t>14186)</a:t>
            </a:r>
          </a:p>
          <a:p>
            <a:pPr marL="342900" indent="-342900"/>
            <a:r>
              <a:rPr lang="en-US" b="1" dirty="0" smtClean="0">
                <a:solidFill>
                  <a:schemeClr val="bg1"/>
                </a:solidFill>
              </a:rPr>
              <a:t>SAE and ISO working groups have started the development  </a:t>
            </a:r>
            <a:r>
              <a:rPr lang="en-US" b="1" dirty="0">
                <a:solidFill>
                  <a:schemeClr val="bg1"/>
                </a:solidFill>
              </a:rPr>
              <a:t>of new standards for </a:t>
            </a:r>
            <a:r>
              <a:rPr lang="en-US" b="1" dirty="0" smtClean="0">
                <a:solidFill>
                  <a:schemeClr val="bg1"/>
                </a:solidFill>
              </a:rPr>
              <a:t>FRCs. (SAE AS6278 and ISO NP19281)</a:t>
            </a:r>
          </a:p>
          <a:p>
            <a:pPr marL="342900" indent="-342900"/>
            <a:endParaRPr lang="en-US" b="1" dirty="0">
              <a:solidFill>
                <a:schemeClr val="bg1"/>
              </a:solidFill>
            </a:endParaRPr>
          </a:p>
        </p:txBody>
      </p:sp>
    </p:spTree>
    <p:extLst>
      <p:ext uri="{BB962C8B-B14F-4D97-AF65-F5344CB8AC3E}">
        <p14:creationId xmlns:p14="http://schemas.microsoft.com/office/powerpoint/2010/main" val="4246136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8668" y="1278467"/>
            <a:ext cx="8661400" cy="4154984"/>
          </a:xfrm>
          <a:prstGeom prst="rect">
            <a:avLst/>
          </a:prstGeom>
          <a:noFill/>
        </p:spPr>
        <p:txBody>
          <a:bodyPr wrap="square" rtlCol="0">
            <a:spAutoFit/>
          </a:bodyPr>
          <a:lstStyle/>
          <a:p>
            <a:pPr marL="342900" indent="-342900"/>
            <a:r>
              <a:rPr lang="en-US" b="1" dirty="0" smtClean="0">
                <a:solidFill>
                  <a:schemeClr val="bg1"/>
                </a:solidFill>
              </a:rPr>
              <a:t>Requires testing for </a:t>
            </a:r>
            <a:r>
              <a:rPr lang="en-US" b="1" dirty="0">
                <a:solidFill>
                  <a:schemeClr val="bg1"/>
                </a:solidFill>
              </a:rPr>
              <a:t>resistance </a:t>
            </a:r>
            <a:r>
              <a:rPr lang="en-US" b="1" dirty="0" smtClean="0">
                <a:solidFill>
                  <a:schemeClr val="bg1"/>
                </a:solidFill>
              </a:rPr>
              <a:t>to abrasion, puncture, UV, humidity, and fungus.</a:t>
            </a:r>
          </a:p>
          <a:p>
            <a:pPr marL="342900" indent="-342900"/>
            <a:r>
              <a:rPr lang="en-US" b="1" dirty="0">
                <a:solidFill>
                  <a:schemeClr val="bg1"/>
                </a:solidFill>
              </a:rPr>
              <a:t>Requires the FCC material pass the burn-through resistance fire test required for cargo liner material. This test exposes the material to a oil burner flame of at least 1600°F (871°C) for 5 minutes. The oil burner flame must not penetrate the material and the temperature 4” above the horizontal sample must not exceed 400°F (204°C). (14 CFR Part 25 App. F Part III)</a:t>
            </a:r>
          </a:p>
          <a:p>
            <a:pPr marL="342900" indent="-342900"/>
            <a:endParaRPr lang="en-US" b="1" dirty="0">
              <a:solidFill>
                <a:schemeClr val="bg1"/>
              </a:solidFill>
            </a:endParaRPr>
          </a:p>
        </p:txBody>
      </p:sp>
      <p:sp>
        <p:nvSpPr>
          <p:cNvPr id="4" name="TextBox 3"/>
          <p:cNvSpPr txBox="1"/>
          <p:nvPr/>
        </p:nvSpPr>
        <p:spPr>
          <a:xfrm>
            <a:off x="2764664" y="160866"/>
            <a:ext cx="3602268" cy="707886"/>
          </a:xfrm>
          <a:prstGeom prst="rect">
            <a:avLst/>
          </a:prstGeom>
          <a:noFill/>
        </p:spPr>
        <p:txBody>
          <a:bodyPr wrap="none" rtlCol="0">
            <a:spAutoFit/>
          </a:bodyPr>
          <a:lstStyle/>
          <a:p>
            <a:pPr>
              <a:buNone/>
            </a:pPr>
            <a:r>
              <a:rPr lang="en-US" sz="4000" b="1" dirty="0" smtClean="0">
                <a:solidFill>
                  <a:schemeClr val="bg1"/>
                </a:solidFill>
              </a:rPr>
              <a:t>FCC Standard</a:t>
            </a:r>
            <a:endParaRPr lang="en-US" sz="4000" b="1" dirty="0">
              <a:solidFill>
                <a:schemeClr val="bg1"/>
              </a:solidFill>
            </a:endParaRPr>
          </a:p>
        </p:txBody>
      </p:sp>
    </p:spTree>
    <p:extLst>
      <p:ext uri="{BB962C8B-B14F-4D97-AF65-F5344CB8AC3E}">
        <p14:creationId xmlns:p14="http://schemas.microsoft.com/office/powerpoint/2010/main" val="2298834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239000" y="6248400"/>
            <a:ext cx="1905000" cy="457200"/>
          </a:xfrm>
          <a:prstGeom prst="rect">
            <a:avLst/>
          </a:prstGeom>
        </p:spPr>
        <p:txBody>
          <a:bodyPr/>
          <a:lstStyle/>
          <a:p>
            <a:fld id="{8579F915-29B1-4ADF-B1F4-B9108899500C}" type="slidenum">
              <a:rPr lang="en-US" smtClean="0"/>
              <a:pPr/>
              <a:t>8</a:t>
            </a:fld>
            <a:endParaRPr lang="en-US" dirty="0"/>
          </a:p>
        </p:txBody>
      </p:sp>
      <p:sp>
        <p:nvSpPr>
          <p:cNvPr id="3" name="TextBox 2"/>
          <p:cNvSpPr txBox="1"/>
          <p:nvPr/>
        </p:nvSpPr>
        <p:spPr>
          <a:xfrm>
            <a:off x="2764664" y="160866"/>
            <a:ext cx="3602268" cy="707886"/>
          </a:xfrm>
          <a:prstGeom prst="rect">
            <a:avLst/>
          </a:prstGeom>
          <a:noFill/>
        </p:spPr>
        <p:txBody>
          <a:bodyPr wrap="none" rtlCol="0">
            <a:spAutoFit/>
          </a:bodyPr>
          <a:lstStyle/>
          <a:p>
            <a:pPr>
              <a:buNone/>
            </a:pPr>
            <a:r>
              <a:rPr lang="en-US" sz="4000" b="1" dirty="0" smtClean="0">
                <a:solidFill>
                  <a:schemeClr val="bg1"/>
                </a:solidFill>
              </a:rPr>
              <a:t>FCC Standard</a:t>
            </a:r>
            <a:endParaRPr lang="en-US" sz="4000" b="1"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468" y="868752"/>
            <a:ext cx="4140200" cy="5097846"/>
          </a:xfrm>
          <a:prstGeom prst="rect">
            <a:avLst/>
          </a:prstGeom>
        </p:spPr>
      </p:pic>
      <p:sp>
        <p:nvSpPr>
          <p:cNvPr id="6" name="TextBox 5"/>
          <p:cNvSpPr txBox="1"/>
          <p:nvPr/>
        </p:nvSpPr>
        <p:spPr>
          <a:xfrm>
            <a:off x="4748218" y="2272074"/>
            <a:ext cx="4319581" cy="1569660"/>
          </a:xfrm>
          <a:prstGeom prst="rect">
            <a:avLst/>
          </a:prstGeom>
          <a:noFill/>
        </p:spPr>
        <p:txBody>
          <a:bodyPr wrap="square" rtlCol="0">
            <a:spAutoFit/>
          </a:bodyPr>
          <a:lstStyle/>
          <a:p>
            <a:pPr>
              <a:buNone/>
            </a:pPr>
            <a:r>
              <a:rPr lang="en-US" sz="3200" b="1" dirty="0" smtClean="0">
                <a:solidFill>
                  <a:schemeClr val="bg1"/>
                </a:solidFill>
              </a:rPr>
              <a:t>14 CFR Part 25 App. F Part III Oil Burner Flammability Test</a:t>
            </a:r>
            <a:endParaRPr lang="en-US" sz="3200" b="1" dirty="0">
              <a:solidFill>
                <a:schemeClr val="bg1"/>
              </a:solidFill>
            </a:endParaRPr>
          </a:p>
        </p:txBody>
      </p:sp>
    </p:spTree>
    <p:extLst>
      <p:ext uri="{BB962C8B-B14F-4D97-AF65-F5344CB8AC3E}">
        <p14:creationId xmlns:p14="http://schemas.microsoft.com/office/powerpoint/2010/main" val="1009107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64664" y="160866"/>
            <a:ext cx="3602268" cy="707886"/>
          </a:xfrm>
          <a:prstGeom prst="rect">
            <a:avLst/>
          </a:prstGeom>
          <a:noFill/>
        </p:spPr>
        <p:txBody>
          <a:bodyPr wrap="none" rtlCol="0">
            <a:spAutoFit/>
          </a:bodyPr>
          <a:lstStyle/>
          <a:p>
            <a:pPr>
              <a:buNone/>
            </a:pPr>
            <a:r>
              <a:rPr lang="en-US" sz="4000" b="1" dirty="0" smtClean="0">
                <a:solidFill>
                  <a:schemeClr val="bg1"/>
                </a:solidFill>
              </a:rPr>
              <a:t>FCC Standard</a:t>
            </a:r>
            <a:endParaRPr lang="en-US" sz="4000"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6442" y="1786465"/>
            <a:ext cx="3939823" cy="2954867"/>
          </a:xfrm>
          <a:prstGeom prst="rect">
            <a:avLst/>
          </a:prstGeom>
        </p:spPr>
      </p:pic>
      <p:sp>
        <p:nvSpPr>
          <p:cNvPr id="5" name="TextBox 4"/>
          <p:cNvSpPr txBox="1"/>
          <p:nvPr/>
        </p:nvSpPr>
        <p:spPr>
          <a:xfrm>
            <a:off x="76199" y="1318567"/>
            <a:ext cx="4995333" cy="3785652"/>
          </a:xfrm>
          <a:prstGeom prst="rect">
            <a:avLst/>
          </a:prstGeom>
          <a:noFill/>
        </p:spPr>
        <p:txBody>
          <a:bodyPr wrap="square" rtlCol="0">
            <a:spAutoFit/>
          </a:bodyPr>
          <a:lstStyle/>
          <a:p>
            <a:r>
              <a:rPr lang="en-US" b="1" dirty="0" smtClean="0">
                <a:solidFill>
                  <a:schemeClr val="bg1"/>
                </a:solidFill>
              </a:rPr>
              <a:t>Requires a full scale mock up fire test using cardboard boxes partially filled with shredded newspaper. The test duration is 6 hours or for the maximum diversion time of the airplane it will be used on. The pass/fail criteria is that the fire is completely contained under the FCC with no external flaming. </a:t>
            </a:r>
            <a:endParaRPr lang="en-US" b="1" dirty="0">
              <a:solidFill>
                <a:schemeClr val="bg1"/>
              </a:solidFill>
            </a:endParaRPr>
          </a:p>
        </p:txBody>
      </p:sp>
    </p:spTree>
    <p:extLst>
      <p:ext uri="{BB962C8B-B14F-4D97-AF65-F5344CB8AC3E}">
        <p14:creationId xmlns:p14="http://schemas.microsoft.com/office/powerpoint/2010/main" val="81247495"/>
      </p:ext>
    </p:extLst>
  </p:cSld>
  <p:clrMapOvr>
    <a:masterClrMapping/>
  </p:clrMapOvr>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Custom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5069</TotalTime>
  <Words>771</Words>
  <Application>Microsoft Office PowerPoint</Application>
  <PresentationFormat>On-screen Show (4:3)</PresentationFormat>
  <Paragraphs>47</Paragraphs>
  <Slides>12</Slides>
  <Notes>1</Notes>
  <HiddenSlides>0</HiddenSlides>
  <MMClips>1</MMClips>
  <ScaleCrop>false</ScaleCrop>
  <HeadingPairs>
    <vt:vector size="4" baseType="variant">
      <vt:variant>
        <vt:lpstr>Theme</vt:lpstr>
      </vt:variant>
      <vt:variant>
        <vt:i4>3</vt:i4>
      </vt:variant>
      <vt:variant>
        <vt:lpstr>Slide Titles</vt:lpstr>
      </vt:variant>
      <vt:variant>
        <vt:i4>12</vt:i4>
      </vt:variant>
    </vt:vector>
  </HeadingPairs>
  <TitlesOfParts>
    <vt:vector size="15" baseType="lpstr">
      <vt:lpstr>1_Custom Design</vt:lpstr>
      <vt:lpstr>2_Custom Design</vt:lpstr>
      <vt:lpstr>3_Custom Design</vt:lpstr>
      <vt:lpstr>SAE/ISO Fire Containment Covers (FCCs) and Fire Resistant Containers (FRCs) Standards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dave.blake@faa.gov</dc:creator>
  <cp:lastModifiedBy>Dave</cp:lastModifiedBy>
  <cp:revision>217</cp:revision>
  <dcterms:created xsi:type="dcterms:W3CDTF">2005-01-28T20:32:53Z</dcterms:created>
  <dcterms:modified xsi:type="dcterms:W3CDTF">2013-10-31T18:29:10Z</dcterms:modified>
</cp:coreProperties>
</file>