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9" r:id="rId2"/>
    <p:sldId id="257" r:id="rId3"/>
    <p:sldId id="258" r:id="rId4"/>
    <p:sldId id="260" r:id="rId5"/>
    <p:sldId id="261" r:id="rId6"/>
    <p:sldId id="272" r:id="rId7"/>
    <p:sldId id="283" r:id="rId8"/>
    <p:sldId id="273" r:id="rId9"/>
    <p:sldId id="274" r:id="rId10"/>
    <p:sldId id="284" r:id="rId11"/>
    <p:sldId id="275" r:id="rId12"/>
    <p:sldId id="277" r:id="rId13"/>
    <p:sldId id="278" r:id="rId14"/>
    <p:sldId id="279" r:id="rId15"/>
    <p:sldId id="285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62" autoAdjust="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PowerPoint]Sheet1'!$C$3</c:f>
              <c:strCache>
                <c:ptCount val="1"/>
                <c:pt idx="0">
                  <c:v>P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'[Chart in Microsoft PowerPoint]Sheet1'!$B$4:$B$25</c:f>
              <c:numCache>
                <c:formatCode>General</c:formatCode>
                <c:ptCount val="22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50</c:v>
                </c:pt>
                <c:pt idx="4">
                  <c:v>65</c:v>
                </c:pt>
                <c:pt idx="5">
                  <c:v>125</c:v>
                </c:pt>
                <c:pt idx="6">
                  <c:v>135</c:v>
                </c:pt>
                <c:pt idx="7">
                  <c:v>150</c:v>
                </c:pt>
                <c:pt idx="8">
                  <c:v>180</c:v>
                </c:pt>
                <c:pt idx="9">
                  <c:v>190</c:v>
                </c:pt>
                <c:pt idx="10">
                  <c:v>205</c:v>
                </c:pt>
                <c:pt idx="11">
                  <c:v>265</c:v>
                </c:pt>
                <c:pt idx="12">
                  <c:v>275</c:v>
                </c:pt>
                <c:pt idx="13">
                  <c:v>290</c:v>
                </c:pt>
                <c:pt idx="14">
                  <c:v>320</c:v>
                </c:pt>
                <c:pt idx="15">
                  <c:v>330</c:v>
                </c:pt>
                <c:pt idx="16">
                  <c:v>345</c:v>
                </c:pt>
                <c:pt idx="17">
                  <c:v>405</c:v>
                </c:pt>
                <c:pt idx="18">
                  <c:v>415</c:v>
                </c:pt>
                <c:pt idx="19">
                  <c:v>430</c:v>
                </c:pt>
                <c:pt idx="20">
                  <c:v>470</c:v>
                </c:pt>
                <c:pt idx="21">
                  <c:v>480</c:v>
                </c:pt>
              </c:numCache>
            </c:numRef>
          </c:cat>
          <c:val>
            <c:numRef>
              <c:f>'[Chart in Microsoft PowerPoint]Sheet1'!$C$4:$C$25</c:f>
              <c:numCache>
                <c:formatCode>General</c:formatCode>
                <c:ptCount val="22"/>
                <c:pt idx="0">
                  <c:v>14.7</c:v>
                </c:pt>
                <c:pt idx="1">
                  <c:v>14.7</c:v>
                </c:pt>
                <c:pt idx="2">
                  <c:v>14.7</c:v>
                </c:pt>
                <c:pt idx="3">
                  <c:v>14.7</c:v>
                </c:pt>
                <c:pt idx="4">
                  <c:v>8.9</c:v>
                </c:pt>
                <c:pt idx="5">
                  <c:v>8.9</c:v>
                </c:pt>
                <c:pt idx="6">
                  <c:v>8.9</c:v>
                </c:pt>
                <c:pt idx="7">
                  <c:v>14.7</c:v>
                </c:pt>
                <c:pt idx="8">
                  <c:v>14.7</c:v>
                </c:pt>
                <c:pt idx="9">
                  <c:v>14.7</c:v>
                </c:pt>
                <c:pt idx="10">
                  <c:v>8.9</c:v>
                </c:pt>
                <c:pt idx="11">
                  <c:v>8.9</c:v>
                </c:pt>
                <c:pt idx="12">
                  <c:v>8.9</c:v>
                </c:pt>
                <c:pt idx="13">
                  <c:v>14.7</c:v>
                </c:pt>
                <c:pt idx="14">
                  <c:v>14.7</c:v>
                </c:pt>
                <c:pt idx="15">
                  <c:v>14.7</c:v>
                </c:pt>
                <c:pt idx="16">
                  <c:v>8.9</c:v>
                </c:pt>
                <c:pt idx="17">
                  <c:v>8.9</c:v>
                </c:pt>
                <c:pt idx="18">
                  <c:v>8.9</c:v>
                </c:pt>
                <c:pt idx="19">
                  <c:v>14.7</c:v>
                </c:pt>
                <c:pt idx="20">
                  <c:v>14.7</c:v>
                </c:pt>
                <c:pt idx="21">
                  <c:v>14.7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PowerPoint]Sheet1'!$D$3</c:f>
              <c:strCache>
                <c:ptCount val="1"/>
                <c:pt idx="0">
                  <c:v>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'[Chart in Microsoft PowerPoint]Sheet1'!$B$4:$B$25</c:f>
              <c:numCache>
                <c:formatCode>General</c:formatCode>
                <c:ptCount val="22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50</c:v>
                </c:pt>
                <c:pt idx="4">
                  <c:v>65</c:v>
                </c:pt>
                <c:pt idx="5">
                  <c:v>125</c:v>
                </c:pt>
                <c:pt idx="6">
                  <c:v>135</c:v>
                </c:pt>
                <c:pt idx="7">
                  <c:v>150</c:v>
                </c:pt>
                <c:pt idx="8">
                  <c:v>180</c:v>
                </c:pt>
                <c:pt idx="9">
                  <c:v>190</c:v>
                </c:pt>
                <c:pt idx="10">
                  <c:v>205</c:v>
                </c:pt>
                <c:pt idx="11">
                  <c:v>265</c:v>
                </c:pt>
                <c:pt idx="12">
                  <c:v>275</c:v>
                </c:pt>
                <c:pt idx="13">
                  <c:v>290</c:v>
                </c:pt>
                <c:pt idx="14">
                  <c:v>320</c:v>
                </c:pt>
                <c:pt idx="15">
                  <c:v>330</c:v>
                </c:pt>
                <c:pt idx="16">
                  <c:v>345</c:v>
                </c:pt>
                <c:pt idx="17">
                  <c:v>405</c:v>
                </c:pt>
                <c:pt idx="18">
                  <c:v>415</c:v>
                </c:pt>
                <c:pt idx="19">
                  <c:v>430</c:v>
                </c:pt>
                <c:pt idx="20">
                  <c:v>470</c:v>
                </c:pt>
                <c:pt idx="21">
                  <c:v>480</c:v>
                </c:pt>
              </c:numCache>
            </c:numRef>
          </c:cat>
          <c:val>
            <c:numRef>
              <c:f>'[Chart in Microsoft PowerPoint]Sheet1'!$D$4:$D$25</c:f>
              <c:numCache>
                <c:formatCode>General</c:formatCode>
                <c:ptCount val="22"/>
                <c:pt idx="0">
                  <c:v>25</c:v>
                </c:pt>
                <c:pt idx="1">
                  <c:v>50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PowerPoint]Sheet1'!$E$3</c:f>
              <c:strCache>
                <c:ptCount val="1"/>
                <c:pt idx="0">
                  <c:v>RH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'[Chart in Microsoft PowerPoint]Sheet1'!$B$4:$B$25</c:f>
              <c:numCache>
                <c:formatCode>General</c:formatCode>
                <c:ptCount val="22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50</c:v>
                </c:pt>
                <c:pt idx="4">
                  <c:v>65</c:v>
                </c:pt>
                <c:pt idx="5">
                  <c:v>125</c:v>
                </c:pt>
                <c:pt idx="6">
                  <c:v>135</c:v>
                </c:pt>
                <c:pt idx="7">
                  <c:v>150</c:v>
                </c:pt>
                <c:pt idx="8">
                  <c:v>180</c:v>
                </c:pt>
                <c:pt idx="9">
                  <c:v>190</c:v>
                </c:pt>
                <c:pt idx="10">
                  <c:v>205</c:v>
                </c:pt>
                <c:pt idx="11">
                  <c:v>265</c:v>
                </c:pt>
                <c:pt idx="12">
                  <c:v>275</c:v>
                </c:pt>
                <c:pt idx="13">
                  <c:v>290</c:v>
                </c:pt>
                <c:pt idx="14">
                  <c:v>320</c:v>
                </c:pt>
                <c:pt idx="15">
                  <c:v>330</c:v>
                </c:pt>
                <c:pt idx="16">
                  <c:v>345</c:v>
                </c:pt>
                <c:pt idx="17">
                  <c:v>405</c:v>
                </c:pt>
                <c:pt idx="18">
                  <c:v>415</c:v>
                </c:pt>
                <c:pt idx="19">
                  <c:v>430</c:v>
                </c:pt>
                <c:pt idx="20">
                  <c:v>470</c:v>
                </c:pt>
                <c:pt idx="21">
                  <c:v>480</c:v>
                </c:pt>
              </c:numCache>
            </c:numRef>
          </c:cat>
          <c:val>
            <c:numRef>
              <c:f>'[Chart in Microsoft PowerPoint]Sheet1'!$E$4:$E$25</c:f>
              <c:numCache>
                <c:formatCode>General</c:formatCode>
                <c:ptCount val="22"/>
                <c:pt idx="0">
                  <c:v>50</c:v>
                </c:pt>
                <c:pt idx="1">
                  <c:v>95</c:v>
                </c:pt>
                <c:pt idx="2">
                  <c:v>95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  <c:pt idx="21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76096"/>
        <c:axId val="92730880"/>
      </c:lineChart>
      <c:catAx>
        <c:axId val="9267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en-US"/>
          </a:p>
        </c:txPr>
        <c:crossAx val="92730880"/>
        <c:crosses val="autoZero"/>
        <c:auto val="0"/>
        <c:lblAlgn val="ctr"/>
        <c:lblOffset val="100"/>
        <c:tickLblSkip val="1"/>
        <c:tickMarkSkip val="50"/>
        <c:noMultiLvlLbl val="0"/>
      </c:catAx>
      <c:valAx>
        <c:axId val="92730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28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 (</a:t>
                </a:r>
                <a:r>
                  <a:rPr lang="en-US" sz="1000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)/RH (% RH)/P (PSIA)</a:t>
                </a:r>
              </a:p>
            </c:rich>
          </c:tx>
          <c:layout>
            <c:manualLayout>
              <c:xMode val="edge"/>
              <c:yMode val="edge"/>
              <c:x val="1.3949888208418392E-2"/>
              <c:y val="0.226426317835414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267609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81429-EF3A-41E4-96E7-6143B304F61E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5DE5-41F0-4B51-9DA4-41D8B1B5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5DE5-41F0-4B51-9DA4-41D8B1B5F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2343B-A1E1-46E8-9A32-D2D421CCED0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4DE93-4959-4FFC-92B7-5ACE6F41096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2343B-A1E1-46E8-9A32-D2D421CCED0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D31588-53B4-46D4-BA5F-8AA6B07B34E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92607" y="350838"/>
            <a:ext cx="8558784" cy="563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356350"/>
            <a:ext cx="5334000" cy="365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lang="en-US" sz="900" smtClean="0">
                <a:effectLst/>
              </a:defRPr>
            </a:lvl1pPr>
          </a:lstStyle>
          <a:p>
            <a:r>
              <a:rPr lang="en-US" dirty="0" smtClean="0"/>
              <a:t>Seventh Triennial International Aircraft Fire and Cabin Safety Research Conference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/>
          </p:nvPr>
        </p:nvSpPr>
        <p:spPr>
          <a:xfrm>
            <a:off x="292607" y="916961"/>
            <a:ext cx="8555037" cy="548640"/>
          </a:xfrm>
        </p:spPr>
        <p:txBody>
          <a:bodyPr lIns="18288" rIns="18288">
            <a:noAutofit/>
          </a:bodyPr>
          <a:lstStyle>
            <a:lvl1pPr marL="0" indent="0">
              <a:buFontTx/>
              <a:buNone/>
              <a:defRPr sz="3000">
                <a:solidFill>
                  <a:srgbClr val="FF000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400800"/>
            <a:ext cx="2638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14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Seventh Triennial International Aircraft Fire and Cabin Safety Research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7" r:id="rId2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7" y="2133600"/>
            <a:ext cx="855878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>
                <a:latin typeface="+mn-lt"/>
              </a:rPr>
              <a:t>CARGO COMPARTMENT SMOKE DETECTOR STANDARD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AS8036 UPDATE</a:t>
            </a:r>
            <a:endParaRPr lang="en-US" sz="24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4267200"/>
            <a:ext cx="8555037" cy="5486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Ken </a:t>
            </a:r>
            <a:r>
              <a:rPr lang="en-US" dirty="0" smtClean="0">
                <a:solidFill>
                  <a:schemeClr val="tx1"/>
                </a:solidFill>
              </a:rPr>
              <a:t>Bell, Kidde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No alarm shall occur as a result of insecticide aerosol present at instrument location. When subjected to insecticide aerosol in test equipment described in Figures 2 and 3, the instrument must not suffer a false alarm and operate electrically and/or mechanically, where appropriate.</a:t>
            </a:r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The insecticide test shall be performed 2 times, at different rates of rise for the insecticide concentration. 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1. A rate of rise of approximately 0.4%/</a:t>
            </a:r>
            <a:r>
              <a:rPr lang="en-GB" sz="1600" dirty="0" err="1"/>
              <a:t>ft</a:t>
            </a:r>
            <a:r>
              <a:rPr lang="en-GB" sz="1600" dirty="0"/>
              <a:t>/min (1.31%/m/min) shall be used</a:t>
            </a:r>
            <a:endParaRPr lang="en-US" sz="1600" dirty="0"/>
          </a:p>
          <a:p>
            <a:pPr marL="0" indent="0">
              <a:buNone/>
            </a:pPr>
            <a:r>
              <a:rPr lang="en-GB" sz="1600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GB" sz="1600" dirty="0"/>
              <a:t>2. A rate of rise of approximately 3.4%/</a:t>
            </a:r>
            <a:r>
              <a:rPr lang="en-GB" sz="1600" dirty="0" err="1"/>
              <a:t>ft</a:t>
            </a:r>
            <a:r>
              <a:rPr lang="en-GB" sz="1600" dirty="0"/>
              <a:t>/min (10.72%/m/min) shall be used</a:t>
            </a:r>
            <a:endParaRPr lang="en-US" sz="1600" dirty="0"/>
          </a:p>
          <a:p>
            <a:pPr marL="0" indent="0">
              <a:buNone/>
            </a:pPr>
            <a:r>
              <a:rPr lang="en-GB" sz="1600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For the insecticide testing the minimum test concentration shall be at least 7%/</a:t>
            </a:r>
            <a:r>
              <a:rPr lang="en-US" sz="1600" dirty="0" err="1"/>
              <a:t>ft</a:t>
            </a:r>
            <a:r>
              <a:rPr lang="en-US" sz="1600" dirty="0"/>
              <a:t> (21.2%/m) to be verified by a reference measurement device. The average test concentration shall be maintained for at least one minute. The test aerosol may be generated by use of a pressurized insecticide aerosol such as </a:t>
            </a:r>
            <a:r>
              <a:rPr lang="en-US" sz="1600" dirty="0" err="1"/>
              <a:t>Callington</a:t>
            </a:r>
            <a:r>
              <a:rPr lang="en-US" sz="1600" dirty="0"/>
              <a:t> One-Shot or equivalent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For detectors calibrated to alarm at a smoke level X (where X ≤5%/</a:t>
            </a:r>
            <a:r>
              <a:rPr lang="en-US" sz="1600" dirty="0" err="1"/>
              <a:t>ft</a:t>
            </a:r>
            <a:r>
              <a:rPr lang="en-US" sz="1600" dirty="0"/>
              <a:t> (15.5%/m)) obscuration, the detector shall not alarm when subjected to a minimum test insecticide concentration of 7%/ft. </a:t>
            </a:r>
          </a:p>
          <a:p>
            <a:pPr marL="0" indent="0">
              <a:buNone/>
            </a:pPr>
            <a:r>
              <a:rPr lang="en-US" sz="1600" dirty="0"/>
              <a:t>For detectors calibrated to alarm at a smoke level Y (where Y &gt; 5%/</a:t>
            </a:r>
            <a:r>
              <a:rPr lang="en-US" sz="1600" dirty="0" err="1"/>
              <a:t>ft</a:t>
            </a:r>
            <a:r>
              <a:rPr lang="en-US" sz="1600" dirty="0"/>
              <a:t> (15.5%/m)) obscuration, the detector shall not alarm when subjected to a minimum test insecticide concentration of Y + 2 %/</a:t>
            </a:r>
            <a:r>
              <a:rPr lang="en-US" sz="1600" dirty="0" err="1"/>
              <a:t>ft</a:t>
            </a:r>
            <a:r>
              <a:rPr lang="en-US" sz="1600" dirty="0"/>
              <a:t> (6.4%/m).</a:t>
            </a:r>
          </a:p>
          <a:p>
            <a:pPr marL="0" indent="0">
              <a:buNone/>
            </a:pPr>
            <a:r>
              <a:rPr lang="en-US" sz="1600" dirty="0"/>
              <a:t>The test shall be repeated 3 times. All consecutive tests shall be passed</a:t>
            </a:r>
            <a:r>
              <a:rPr lang="en-US" sz="1600" dirty="0" smtClean="0"/>
              <a:t>.</a:t>
            </a:r>
            <a:endParaRPr lang="en-US" sz="1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FALSE ALARM TESTING - INSECTICIDE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0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Grafik 2" descr="aero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419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INSECTICIDE TESTING APPARATUS	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768090"/>
            <a:ext cx="1471295" cy="20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810000"/>
            <a:ext cx="2917825" cy="20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4530" y="3799840"/>
            <a:ext cx="1550670" cy="20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6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038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No alarm shall occur as a result of ambient light being directed at the </a:t>
            </a:r>
            <a:r>
              <a:rPr lang="en-US" dirty="0" smtClean="0"/>
              <a:t>detector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detector shall be subjected to a dazzle test using a cube of side </a:t>
            </a:r>
            <a:r>
              <a:rPr lang="en-GB" dirty="0"/>
              <a:t>approximately </a:t>
            </a:r>
            <a:r>
              <a:rPr lang="en-US" dirty="0"/>
              <a:t>13.8” (350mm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internal surfaces </a:t>
            </a:r>
            <a:r>
              <a:rPr lang="en-US" dirty="0" smtClean="0"/>
              <a:t>of </a:t>
            </a:r>
            <a:r>
              <a:rPr lang="en-US" dirty="0"/>
              <a:t>the cube shall be lined with high gloss aluminum </a:t>
            </a:r>
            <a:r>
              <a:rPr lang="en-US" dirty="0" smtClean="0"/>
              <a:t>foil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Five </a:t>
            </a:r>
            <a:r>
              <a:rPr lang="en-US" dirty="0"/>
              <a:t>32W circular fluorescent lamps of diameter </a:t>
            </a:r>
            <a:r>
              <a:rPr lang="en-GB" dirty="0"/>
              <a:t>approximately </a:t>
            </a:r>
            <a:r>
              <a:rPr lang="en-US" dirty="0"/>
              <a:t>12.3” (312mm) are fixed to the bottom face and the </a:t>
            </a:r>
            <a:r>
              <a:rPr lang="en-US" dirty="0" smtClean="0"/>
              <a:t>sides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the test unit operating and mounted to the inside of the top face, no false alarms shall be reported when all lamps are </a:t>
            </a:r>
            <a:r>
              <a:rPr lang="en-US" dirty="0" smtClean="0"/>
              <a:t>activated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alternate test would be the EN54-7 paragraph 5.7 dazzle test</a:t>
            </a:r>
            <a:endParaRPr lang="en-US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AMBIENT LIGHT TESTING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1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E:\DCIM\101_PANA\P1010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13576" b="10588"/>
          <a:stretch>
            <a:fillRect/>
          </a:stretch>
        </p:blipFill>
        <p:spPr bwMode="auto">
          <a:xfrm>
            <a:off x="1828800" y="1905000"/>
            <a:ext cx="5029200" cy="369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AMBIENT LIGHT TESTING APPARATUS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00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038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1600" dirty="0" smtClean="0"/>
              <a:t>Bring </a:t>
            </a:r>
            <a:r>
              <a:rPr lang="en-US" sz="1600" dirty="0"/>
              <a:t>the environment to Warm/Moist. With the test item operating, ramp the humidity to 95 percent relative humidity (RH) at an average 6%/min. Ramp the temperature to 50</a:t>
            </a:r>
            <a:r>
              <a:rPr lang="en-US" sz="1600" baseline="30000" dirty="0"/>
              <a:t>o</a:t>
            </a:r>
            <a:r>
              <a:rPr lang="en-US" sz="1600" dirty="0"/>
              <a:t>C at a rate of 5</a:t>
            </a:r>
            <a:r>
              <a:rPr lang="en-US" sz="1600" baseline="30000" dirty="0"/>
              <a:t>o</a:t>
            </a:r>
            <a:r>
              <a:rPr lang="en-US" sz="1600" dirty="0"/>
              <a:t>C per </a:t>
            </a:r>
            <a:r>
              <a:rPr lang="en-US" sz="1600" dirty="0" smtClean="0"/>
              <a:t>minute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Warm/Moist </a:t>
            </a:r>
            <a:r>
              <a:rPr lang="en-US" sz="1600" dirty="0"/>
              <a:t>Dwell. Maintain 50°C, site pressure, and 95 percent relative humidity for 30 </a:t>
            </a:r>
            <a:r>
              <a:rPr lang="en-US" sz="1600" dirty="0" smtClean="0"/>
              <a:t>minutes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Ramp </a:t>
            </a:r>
            <a:r>
              <a:rPr lang="en-US" sz="1600" dirty="0"/>
              <a:t>to Cold Altitude. With the test item operating, ramp the temperature to 0</a:t>
            </a:r>
            <a:r>
              <a:rPr lang="en-US" sz="1600" baseline="30000" dirty="0"/>
              <a:t>o</a:t>
            </a:r>
            <a:r>
              <a:rPr lang="en-US" sz="1600" dirty="0"/>
              <a:t>C at a rate of 5</a:t>
            </a:r>
            <a:r>
              <a:rPr lang="en-US" sz="1600" baseline="30000" dirty="0"/>
              <a:t>o</a:t>
            </a:r>
            <a:r>
              <a:rPr lang="en-US" sz="1600" dirty="0"/>
              <a:t>C per minute. Ramp the humidity to ambient conditions at an average ramp rate of 6% RH/min. Ramp the chamber from the test site pressure to </a:t>
            </a:r>
            <a:r>
              <a:rPr lang="en-US" sz="1600" dirty="0" smtClean="0"/>
              <a:t>15000ft </a:t>
            </a:r>
            <a:r>
              <a:rPr lang="en-US" sz="1600" dirty="0"/>
              <a:t>pressure </a:t>
            </a:r>
            <a:r>
              <a:rPr lang="en-US" sz="1600" dirty="0" smtClean="0"/>
              <a:t>altitude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Cold </a:t>
            </a:r>
            <a:r>
              <a:rPr lang="en-US" sz="1600" dirty="0"/>
              <a:t>Soak. Allow the test item to soak at 0</a:t>
            </a:r>
            <a:r>
              <a:rPr lang="en-US" sz="1600" baseline="30000" dirty="0"/>
              <a:t>o</a:t>
            </a:r>
            <a:r>
              <a:rPr lang="en-US" sz="1600" dirty="0"/>
              <a:t>C, 15000ft and uncontrolled humidity for 1 </a:t>
            </a:r>
            <a:r>
              <a:rPr lang="en-US" sz="1600" dirty="0" smtClean="0"/>
              <a:t>hour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Repeat </a:t>
            </a:r>
            <a:r>
              <a:rPr lang="en-US" sz="1600" dirty="0"/>
              <a:t>the cycle (steps 1 to 4) two (2) </a:t>
            </a:r>
            <a:r>
              <a:rPr lang="en-US" sz="1600" dirty="0" smtClean="0"/>
              <a:t>times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600" dirty="0" smtClean="0"/>
              <a:t>Bring </a:t>
            </a:r>
            <a:r>
              <a:rPr lang="en-US" sz="1600" dirty="0"/>
              <a:t>to ambient conditions</a:t>
            </a:r>
          </a:p>
          <a:p>
            <a:pPr lvl="1" eaLnBrk="1" hangingPunct="1"/>
            <a:endParaRPr lang="en-US" sz="1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2607" y="350838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COMBINED ENVIRONMENTS TEST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2607" y="914400"/>
            <a:ext cx="847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Designed to simulate </a:t>
            </a:r>
            <a:r>
              <a:rPr lang="en-US" dirty="0" smtClean="0"/>
              <a:t>cycling </a:t>
            </a:r>
            <a:r>
              <a:rPr lang="en-US" dirty="0"/>
              <a:t>between hot humid airports and cold dry </a:t>
            </a:r>
            <a:r>
              <a:rPr lang="en-US" dirty="0" smtClean="0"/>
              <a:t>cruise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COMBINED ENVIRONMENTS T, P &amp; RH TEST PROFILES	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61469"/>
              </p:ext>
            </p:extLst>
          </p:nvPr>
        </p:nvGraphicFramePr>
        <p:xfrm>
          <a:off x="457200" y="990600"/>
          <a:ext cx="8229600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3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900" dirty="0" smtClean="0"/>
              <a:t>AS8036 updated and new Revision agreed by the AS8036 working group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dirty="0" smtClean="0"/>
              <a:t>Document is with the SAE Aerospace Council for review and 28 day ballot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dirty="0" smtClean="0"/>
              <a:t>If no disapprovals it will be sent to publish</a:t>
            </a:r>
          </a:p>
          <a:p>
            <a:pPr marL="114300" indent="0">
              <a:buNone/>
            </a:pPr>
            <a:endParaRPr lang="en-US" sz="1900" dirty="0"/>
          </a:p>
          <a:p>
            <a:pPr marL="114300" indent="0">
              <a:buNone/>
            </a:pPr>
            <a:r>
              <a:rPr lang="en-US" sz="1900" dirty="0" smtClean="0"/>
              <a:t>TSO C1e will subsequently be updated to call out the new standard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SUMMARY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5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/>
              <a:t>INTRODUCTION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7" y="1143000"/>
            <a:ext cx="8558784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FAA Approached SAE to update the AS8036 Standard to include nuisance </a:t>
            </a:r>
            <a:r>
              <a:rPr lang="en-US" dirty="0" smtClean="0"/>
              <a:t>tests</a:t>
            </a:r>
          </a:p>
          <a:p>
            <a:endParaRPr lang="en-US" dirty="0"/>
          </a:p>
          <a:p>
            <a:r>
              <a:rPr lang="en-US" dirty="0" smtClean="0"/>
              <a:t>TSO C1, Cargo Compartment Fire Detection Instruments calls out AS8036</a:t>
            </a:r>
          </a:p>
          <a:p>
            <a:endParaRPr lang="en-US" dirty="0"/>
          </a:p>
          <a:p>
            <a:r>
              <a:rPr lang="en-US" dirty="0" smtClean="0"/>
              <a:t>AS8036</a:t>
            </a:r>
          </a:p>
          <a:p>
            <a:pPr lvl="1"/>
            <a:r>
              <a:rPr lang="en-US" dirty="0" smtClean="0"/>
              <a:t>Hasn’t </a:t>
            </a:r>
            <a:r>
              <a:rPr lang="en-US" dirty="0"/>
              <a:t>been updated since </a:t>
            </a:r>
            <a:r>
              <a:rPr lang="en-US" dirty="0" smtClean="0"/>
              <a:t>1985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no requirements for </a:t>
            </a:r>
            <a:r>
              <a:rPr lang="en-US" dirty="0" smtClean="0"/>
              <a:t>minimum performance for false alarms resistance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group was put together in April/May 2011 to </a:t>
            </a:r>
            <a:r>
              <a:rPr lang="en-US" dirty="0" smtClean="0"/>
              <a:t>update </a:t>
            </a:r>
            <a:r>
              <a:rPr lang="en-US" dirty="0"/>
              <a:t>the </a:t>
            </a:r>
            <a:r>
              <a:rPr lang="en-US" dirty="0" smtClean="0"/>
              <a:t>document to</a:t>
            </a:r>
          </a:p>
          <a:p>
            <a:pPr lvl="1"/>
            <a:r>
              <a:rPr lang="en-US" dirty="0" smtClean="0"/>
              <a:t>Reflect current test standards</a:t>
            </a:r>
          </a:p>
          <a:p>
            <a:pPr lvl="1"/>
            <a:r>
              <a:rPr lang="en-US" dirty="0" smtClean="0"/>
              <a:t>Improve false alarm resistance of new designs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presentation will detail the changes to the </a:t>
            </a:r>
            <a:r>
              <a:rPr lang="en-US" dirty="0" smtClean="0"/>
              <a:t>standard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8991599" cy="5635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dirty="0" smtClean="0"/>
              <a:t>WORKING GROUP FROM THE FAA, SAE, BOEING, AIRBUS</a:t>
            </a:r>
            <a:br>
              <a:rPr lang="en-US" sz="2400" dirty="0" smtClean="0"/>
            </a:br>
            <a:r>
              <a:rPr lang="en-US" sz="2400" dirty="0" smtClean="0"/>
              <a:t>AND SMOKE DETECTOR MANUFACTURERS 	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7" y="1143000"/>
            <a:ext cx="8558784" cy="50752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Keely Andrews	SAE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Ken </a:t>
            </a:r>
            <a:r>
              <a:rPr lang="en-US" sz="1800" dirty="0" smtClean="0"/>
              <a:t>Bell		Kidde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Dave </a:t>
            </a:r>
            <a:r>
              <a:rPr lang="en-US" sz="1800" dirty="0" smtClean="0"/>
              <a:t>Blake	FAA </a:t>
            </a:r>
            <a:r>
              <a:rPr lang="en-US" sz="1800" dirty="0" smtClean="0"/>
              <a:t>Tech Center</a:t>
            </a:r>
          </a:p>
          <a:p>
            <a:pPr marL="0" indent="0">
              <a:buNone/>
            </a:pPr>
            <a:r>
              <a:rPr lang="en-US" sz="1800" dirty="0" smtClean="0"/>
              <a:t>Ian </a:t>
            </a:r>
            <a:r>
              <a:rPr lang="en-US" sz="1800" dirty="0" smtClean="0"/>
              <a:t>Campbell	</a:t>
            </a:r>
            <a:r>
              <a:rPr lang="en-US" sz="1800" dirty="0" err="1" smtClean="0"/>
              <a:t>Meggitt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Laura </a:t>
            </a:r>
            <a:r>
              <a:rPr lang="en-US" sz="1800" dirty="0" err="1" smtClean="0"/>
              <a:t>Feix</a:t>
            </a:r>
            <a:r>
              <a:rPr lang="en-US" sz="1800" dirty="0" smtClean="0"/>
              <a:t>	SAE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Andre </a:t>
            </a:r>
            <a:r>
              <a:rPr lang="en-US" sz="1800" dirty="0" err="1" smtClean="0"/>
              <a:t>Freiling</a:t>
            </a:r>
            <a:r>
              <a:rPr lang="en-US" sz="1800" dirty="0" smtClean="0"/>
              <a:t>	Airbus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Loic</a:t>
            </a:r>
            <a:r>
              <a:rPr lang="en-US" sz="1800" dirty="0" smtClean="0"/>
              <a:t> </a:t>
            </a:r>
            <a:r>
              <a:rPr lang="en-US" sz="1800" dirty="0" smtClean="0"/>
              <a:t>Frere	Siemens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Stephen </a:t>
            </a:r>
            <a:r>
              <a:rPr lang="en-US" sz="1800" dirty="0" err="1" smtClean="0"/>
              <a:t>Happenny</a:t>
            </a:r>
            <a:r>
              <a:rPr lang="en-US" sz="1800" dirty="0" smtClean="0"/>
              <a:t>	FAA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Joan </a:t>
            </a:r>
            <a:r>
              <a:rPr lang="en-US" sz="1800" dirty="0" smtClean="0"/>
              <a:t>Hughson		FAA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Larry </a:t>
            </a:r>
            <a:r>
              <a:rPr lang="en-US" sz="1800" dirty="0" err="1" smtClean="0"/>
              <a:t>Lamberth</a:t>
            </a:r>
            <a:r>
              <a:rPr lang="en-US" sz="1800" dirty="0" smtClean="0"/>
              <a:t>		Honeywell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Bruce </a:t>
            </a:r>
            <a:r>
              <a:rPr lang="en-US" sz="1800" dirty="0" err="1" smtClean="0"/>
              <a:t>Mahone</a:t>
            </a:r>
            <a:r>
              <a:rPr lang="en-US" sz="1800" dirty="0" smtClean="0"/>
              <a:t>		SAE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Bruce </a:t>
            </a:r>
            <a:r>
              <a:rPr lang="en-US" sz="1800" dirty="0" smtClean="0"/>
              <a:t>Miller		Boeing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Gerd</a:t>
            </a:r>
            <a:r>
              <a:rPr lang="en-US" sz="1800" dirty="0" smtClean="0"/>
              <a:t> </a:t>
            </a:r>
            <a:r>
              <a:rPr lang="en-US" sz="1800" dirty="0" err="1" smtClean="0"/>
              <a:t>Wedler</a:t>
            </a:r>
            <a:r>
              <a:rPr lang="en-US" sz="1800" dirty="0" smtClean="0"/>
              <a:t>		AOA-Gauteng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Ulrich </a:t>
            </a:r>
            <a:r>
              <a:rPr lang="en-US" sz="1800" dirty="0" err="1" smtClean="0"/>
              <a:t>Wollenweber</a:t>
            </a:r>
            <a:r>
              <a:rPr lang="en-US" sz="1800" dirty="0" smtClean="0"/>
              <a:t>,	AOA </a:t>
            </a:r>
            <a:r>
              <a:rPr lang="en-US" sz="1800" dirty="0" smtClean="0"/>
              <a:t>Gauteng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63696"/>
            <a:ext cx="3657600" cy="25847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58784" cy="563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/>
              <a:t>CARGO FALSE ALARMS	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657600" cy="26581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7" name="Picture 1" descr="C:\Documents and Settings\bellken\My Documents\My Pictures\AA evacu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6998"/>
            <a:ext cx="3657600" cy="206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dirty="0" smtClean="0"/>
              <a:t>UPDATES MADE TO AS8036 FOR STANDARD ENVIRONMENTS</a:t>
            </a:r>
            <a:r>
              <a:rPr lang="en-US" sz="24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7" y="1905000"/>
            <a:ext cx="8558784" cy="4038600"/>
          </a:xfrm>
        </p:spPr>
        <p:txBody>
          <a:bodyPr numCol="2">
            <a:normAutofit fontScale="40000" lnSpcReduction="20000"/>
          </a:bodyPr>
          <a:lstStyle/>
          <a:p>
            <a:pPr marL="57150" indent="0">
              <a:buNone/>
            </a:pPr>
            <a:r>
              <a:rPr lang="en-US" sz="3800" dirty="0" smtClean="0"/>
              <a:t>Temperature</a:t>
            </a:r>
          </a:p>
          <a:p>
            <a:pPr marL="57150" indent="0">
              <a:buNone/>
            </a:pPr>
            <a:r>
              <a:rPr lang="en-US" sz="3800" dirty="0" smtClean="0"/>
              <a:t>Altitude</a:t>
            </a:r>
          </a:p>
          <a:p>
            <a:pPr marL="57150" indent="0">
              <a:buNone/>
            </a:pPr>
            <a:r>
              <a:rPr lang="en-US" sz="3800" dirty="0" smtClean="0"/>
              <a:t>Decompression</a:t>
            </a:r>
          </a:p>
          <a:p>
            <a:pPr marL="57150" indent="0">
              <a:buNone/>
            </a:pPr>
            <a:r>
              <a:rPr lang="en-US" sz="3800" dirty="0" smtClean="0"/>
              <a:t>Overpressure</a:t>
            </a:r>
            <a:endParaRPr lang="en-US" sz="3800" dirty="0"/>
          </a:p>
          <a:p>
            <a:pPr marL="57150" indent="0">
              <a:buNone/>
            </a:pPr>
            <a:r>
              <a:rPr lang="en-US" sz="3800" dirty="0" smtClean="0"/>
              <a:t>Temperature Variation</a:t>
            </a:r>
          </a:p>
          <a:p>
            <a:pPr marL="57150" indent="0">
              <a:buNone/>
            </a:pPr>
            <a:r>
              <a:rPr lang="en-US" sz="3800" dirty="0" smtClean="0"/>
              <a:t>Humidity</a:t>
            </a:r>
          </a:p>
          <a:p>
            <a:pPr marL="57150" indent="0">
              <a:buNone/>
            </a:pPr>
            <a:r>
              <a:rPr lang="en-US" sz="3800" dirty="0" smtClean="0"/>
              <a:t>Shock</a:t>
            </a:r>
          </a:p>
          <a:p>
            <a:pPr marL="57150" indent="0">
              <a:buNone/>
            </a:pPr>
            <a:r>
              <a:rPr lang="en-US" sz="3800" dirty="0" smtClean="0"/>
              <a:t>Vibration</a:t>
            </a:r>
          </a:p>
          <a:p>
            <a:pPr marL="57150" indent="0">
              <a:buNone/>
            </a:pPr>
            <a:r>
              <a:rPr lang="en-US" sz="3800" dirty="0" smtClean="0"/>
              <a:t>Explosion </a:t>
            </a:r>
            <a:r>
              <a:rPr lang="en-US" sz="3800" dirty="0" err="1" smtClean="0"/>
              <a:t>proofness</a:t>
            </a:r>
            <a:endParaRPr lang="en-US" sz="3800" dirty="0"/>
          </a:p>
          <a:p>
            <a:pPr marL="57150" indent="0">
              <a:buNone/>
            </a:pPr>
            <a:r>
              <a:rPr lang="en-US" sz="3800" dirty="0" smtClean="0"/>
              <a:t>Waterproofness</a:t>
            </a:r>
          </a:p>
          <a:p>
            <a:pPr marL="57150" indent="0">
              <a:buNone/>
            </a:pPr>
            <a:r>
              <a:rPr lang="en-US" sz="3800" dirty="0" smtClean="0"/>
              <a:t>Fluids Susceptibility</a:t>
            </a:r>
          </a:p>
          <a:p>
            <a:pPr marL="57150" indent="0">
              <a:buNone/>
            </a:pPr>
            <a:r>
              <a:rPr lang="en-US" sz="3800" dirty="0" smtClean="0"/>
              <a:t>Sand </a:t>
            </a:r>
            <a:r>
              <a:rPr lang="en-US" sz="3800" dirty="0"/>
              <a:t>and </a:t>
            </a:r>
            <a:r>
              <a:rPr lang="en-US" sz="3800" dirty="0" smtClean="0"/>
              <a:t>Dust</a:t>
            </a:r>
          </a:p>
          <a:p>
            <a:pPr marL="57150" indent="0">
              <a:buNone/>
            </a:pPr>
            <a:r>
              <a:rPr lang="en-US" sz="3800" dirty="0" smtClean="0"/>
              <a:t>Fungus Resistance</a:t>
            </a:r>
          </a:p>
          <a:p>
            <a:pPr marL="57150" indent="0">
              <a:buNone/>
            </a:pPr>
            <a:r>
              <a:rPr lang="en-US" sz="3800" dirty="0" smtClean="0"/>
              <a:t>Salt Spray</a:t>
            </a:r>
          </a:p>
          <a:p>
            <a:pPr marL="57150" indent="0">
              <a:buNone/>
            </a:pPr>
            <a:endParaRPr lang="en-US" sz="3800" dirty="0"/>
          </a:p>
          <a:p>
            <a:pPr marL="57150" indent="0">
              <a:buNone/>
            </a:pPr>
            <a:endParaRPr lang="en-US" sz="3800" dirty="0" smtClean="0"/>
          </a:p>
          <a:p>
            <a:pPr marL="57150" indent="0">
              <a:buNone/>
            </a:pPr>
            <a:endParaRPr lang="en-US" sz="3800" dirty="0"/>
          </a:p>
          <a:p>
            <a:pPr marL="57150" indent="0">
              <a:buNone/>
            </a:pPr>
            <a:r>
              <a:rPr lang="en-US" sz="3800" dirty="0" smtClean="0"/>
              <a:t>Magnetic Effect</a:t>
            </a:r>
          </a:p>
          <a:p>
            <a:pPr marL="57150" indent="0">
              <a:buNone/>
            </a:pPr>
            <a:r>
              <a:rPr lang="en-US" sz="3800" dirty="0" smtClean="0"/>
              <a:t>Power Input</a:t>
            </a:r>
          </a:p>
          <a:p>
            <a:pPr marL="57150" indent="0">
              <a:buNone/>
            </a:pPr>
            <a:r>
              <a:rPr lang="en-US" sz="3800" dirty="0" smtClean="0"/>
              <a:t>Voltage Spike</a:t>
            </a:r>
          </a:p>
          <a:p>
            <a:pPr marL="57150" indent="0">
              <a:buNone/>
            </a:pPr>
            <a:r>
              <a:rPr lang="en-US" sz="3800" dirty="0" smtClean="0"/>
              <a:t>Audio </a:t>
            </a:r>
            <a:r>
              <a:rPr lang="en-US" sz="3800" dirty="0"/>
              <a:t>Frequency Conducted </a:t>
            </a:r>
            <a:r>
              <a:rPr lang="en-US" sz="3800" dirty="0" smtClean="0"/>
              <a:t>Susceptibility</a:t>
            </a:r>
          </a:p>
          <a:p>
            <a:pPr marL="57150" indent="0">
              <a:buNone/>
            </a:pPr>
            <a:r>
              <a:rPr lang="en-US" sz="3800" dirty="0" smtClean="0"/>
              <a:t>Induced </a:t>
            </a:r>
            <a:r>
              <a:rPr lang="en-US" sz="3800" dirty="0"/>
              <a:t>Signal </a:t>
            </a:r>
            <a:r>
              <a:rPr lang="en-US" sz="3800" dirty="0" smtClean="0"/>
              <a:t>Susceptibility</a:t>
            </a:r>
          </a:p>
          <a:p>
            <a:pPr marL="57150" indent="0">
              <a:buNone/>
            </a:pPr>
            <a:r>
              <a:rPr lang="en-US" sz="3800" dirty="0" smtClean="0"/>
              <a:t>Radio </a:t>
            </a:r>
            <a:r>
              <a:rPr lang="en-US" sz="3800" dirty="0"/>
              <a:t>Frequency Susceptibility (Radiated and Conducted</a:t>
            </a:r>
            <a:r>
              <a:rPr lang="en-US" sz="3800" dirty="0" smtClean="0"/>
              <a:t>)</a:t>
            </a:r>
          </a:p>
          <a:p>
            <a:pPr marL="57150" indent="0">
              <a:buNone/>
            </a:pPr>
            <a:r>
              <a:rPr lang="en-US" sz="3800" dirty="0" smtClean="0"/>
              <a:t>Emission </a:t>
            </a:r>
            <a:r>
              <a:rPr lang="en-US" sz="3800" dirty="0"/>
              <a:t>of Radio Frequency </a:t>
            </a:r>
            <a:r>
              <a:rPr lang="en-US" sz="3800" dirty="0" smtClean="0"/>
              <a:t>Energy</a:t>
            </a:r>
          </a:p>
          <a:p>
            <a:pPr marL="57150" indent="0">
              <a:buNone/>
            </a:pPr>
            <a:r>
              <a:rPr lang="en-US" sz="3800" dirty="0" smtClean="0"/>
              <a:t>Lightning </a:t>
            </a:r>
            <a:r>
              <a:rPr lang="en-US" sz="3800" dirty="0"/>
              <a:t>Induced Transient </a:t>
            </a:r>
            <a:r>
              <a:rPr lang="en-US" sz="3800" dirty="0" smtClean="0"/>
              <a:t>Susceptibility</a:t>
            </a:r>
          </a:p>
          <a:p>
            <a:pPr marL="57150" indent="0">
              <a:buNone/>
            </a:pPr>
            <a:r>
              <a:rPr lang="en-US" sz="3800" dirty="0" smtClean="0"/>
              <a:t>Lightning </a:t>
            </a:r>
            <a:r>
              <a:rPr lang="en-US" sz="3800" dirty="0"/>
              <a:t>Direct </a:t>
            </a:r>
            <a:r>
              <a:rPr lang="en-US" sz="3800" dirty="0" smtClean="0"/>
              <a:t>Effects</a:t>
            </a:r>
          </a:p>
          <a:p>
            <a:pPr marL="57150" indent="0">
              <a:buNone/>
            </a:pPr>
            <a:r>
              <a:rPr lang="en-US" sz="3800" dirty="0" smtClean="0"/>
              <a:t>Icing</a:t>
            </a:r>
          </a:p>
          <a:p>
            <a:pPr marL="57150" indent="0">
              <a:buNone/>
            </a:pPr>
            <a:r>
              <a:rPr lang="en-US" sz="3800" dirty="0" smtClean="0"/>
              <a:t>Electrostatic Discharge</a:t>
            </a:r>
          </a:p>
          <a:p>
            <a:pPr marL="57150" indent="0">
              <a:buNone/>
            </a:pPr>
            <a:r>
              <a:rPr lang="en-US" sz="3800" dirty="0" smtClean="0"/>
              <a:t>Fire</a:t>
            </a:r>
            <a:r>
              <a:rPr lang="en-US" sz="3800" dirty="0"/>
              <a:t>, </a:t>
            </a:r>
            <a:r>
              <a:rPr lang="en-US" sz="3800" dirty="0" smtClean="0"/>
              <a:t>Flammability</a:t>
            </a: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DO-160G </a:t>
            </a:r>
            <a:r>
              <a:rPr lang="en-US" dirty="0"/>
              <a:t>called out for the following environments, where </a:t>
            </a:r>
            <a:r>
              <a:rPr lang="en-US" dirty="0" smtClean="0"/>
              <a:t>appropriate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6384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/>
              <a:t>Smoke detection performance testing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False alarm resistance agains</a:t>
            </a:r>
            <a:r>
              <a:rPr lang="en-US" sz="2400" dirty="0" smtClean="0"/>
              <a:t>t airborne dusts</a:t>
            </a:r>
            <a:endParaRPr lang="en-US" sz="2400" dirty="0" smtClean="0"/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/>
              <a:t>False alarm resistance against </a:t>
            </a:r>
            <a:r>
              <a:rPr lang="en-US" sz="2400" dirty="0" smtClean="0"/>
              <a:t>insecticide </a:t>
            </a:r>
            <a:r>
              <a:rPr lang="en-US" sz="2400" dirty="0" smtClean="0"/>
              <a:t>aerosol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/>
              <a:t>False alarm resistance against </a:t>
            </a:r>
            <a:r>
              <a:rPr lang="en-US" sz="2400" dirty="0" smtClean="0"/>
              <a:t>intense ambient </a:t>
            </a:r>
            <a:r>
              <a:rPr lang="en-US" sz="2400" dirty="0" smtClean="0"/>
              <a:t>light</a:t>
            </a:r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r>
              <a:rPr lang="en-US" sz="2400" dirty="0"/>
              <a:t>False alarm resistance against </a:t>
            </a:r>
            <a:r>
              <a:rPr lang="en-US" sz="2400" dirty="0" smtClean="0"/>
              <a:t>fog </a:t>
            </a:r>
            <a:r>
              <a:rPr lang="en-US" sz="2400" dirty="0" smtClean="0"/>
              <a:t>- </a:t>
            </a:r>
            <a:r>
              <a:rPr lang="en-US" sz="2400" dirty="0"/>
              <a:t>c</a:t>
            </a:r>
            <a:r>
              <a:rPr lang="en-US" sz="2400" dirty="0" smtClean="0"/>
              <a:t>ombined </a:t>
            </a:r>
            <a:r>
              <a:rPr lang="en-US" sz="2400" dirty="0"/>
              <a:t>e</a:t>
            </a:r>
            <a:r>
              <a:rPr lang="en-US" sz="2400" dirty="0" smtClean="0"/>
              <a:t>nvironments</a:t>
            </a:r>
            <a:endParaRPr lang="en-US" sz="2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TESTS ADDED TO AS8036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3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992563"/>
          </a:xfrm>
        </p:spPr>
        <p:txBody>
          <a:bodyPr numCol="2">
            <a:normAutofit/>
          </a:bodyPr>
          <a:lstStyle/>
          <a:p>
            <a:pPr marL="57150" indent="0">
              <a:buNone/>
            </a:pPr>
            <a:r>
              <a:rPr lang="en-US" sz="2400" dirty="0" smtClean="0"/>
              <a:t>UL268 test fires 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/>
              <a:t>Test B (Wood </a:t>
            </a:r>
            <a:r>
              <a:rPr lang="en-US" sz="1800" dirty="0" smtClean="0"/>
              <a:t>Fire)</a:t>
            </a:r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sz="1800" dirty="0" smtClean="0"/>
              <a:t>Test </a:t>
            </a:r>
            <a:r>
              <a:rPr lang="en-US" sz="1800" dirty="0"/>
              <a:t>C (Flammable Liquid </a:t>
            </a:r>
            <a:r>
              <a:rPr lang="en-US" sz="1800" dirty="0" smtClean="0"/>
              <a:t>Fire)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2400" dirty="0" smtClean="0"/>
              <a:t>EN54-7 test fires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TF2 </a:t>
            </a:r>
            <a:r>
              <a:rPr lang="en-US" sz="1800" dirty="0"/>
              <a:t>(</a:t>
            </a:r>
            <a:r>
              <a:rPr lang="en-US" sz="1800" dirty="0" err="1"/>
              <a:t>Smouldering</a:t>
            </a:r>
            <a:r>
              <a:rPr lang="en-US" sz="1800" dirty="0"/>
              <a:t> Wood </a:t>
            </a:r>
            <a:r>
              <a:rPr lang="en-US" sz="1800" dirty="0" smtClean="0"/>
              <a:t>Fire)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TF5 </a:t>
            </a:r>
            <a:r>
              <a:rPr lang="en-US" sz="1800" dirty="0"/>
              <a:t>(Flaming Liquid).</a:t>
            </a:r>
            <a:endParaRPr lang="en-US" sz="1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FIRE DETECTION TESTING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7492" y="111532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fires from UL268 or EN54-7 shall be selected to demonstrate that the detector can successfully detect fire</a:t>
            </a:r>
          </a:p>
        </p:txBody>
      </p:sp>
    </p:spTree>
    <p:extLst>
      <p:ext uri="{BB962C8B-B14F-4D97-AF65-F5344CB8AC3E}">
        <p14:creationId xmlns:p14="http://schemas.microsoft.com/office/powerpoint/2010/main" val="29846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No alarm shall occur as a result of normal dust present at instrument location, nor from dust that normally accumulates within the instrument. No false pre-flight system test indication shall occur due to accumulated dust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When subjected to dust aerosolized in test equipment similar to the description in Figure 1, the instrument must not suffer a false alarm and operate electrically and/or mechanically, where appropriate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2000" dirty="0"/>
              <a:t>The dust test shall be performed 2 times, at different rates of rise for the dust concentration.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1. A rate of rise of approximately 0.4%/</a:t>
            </a:r>
            <a:r>
              <a:rPr lang="en-GB" sz="2000" dirty="0" err="1"/>
              <a:t>ft</a:t>
            </a:r>
            <a:r>
              <a:rPr lang="en-GB" sz="2000" dirty="0"/>
              <a:t>/min (1.31%/m/min) shall be used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2. A rate of rise of approximately 3.4%/</a:t>
            </a:r>
            <a:r>
              <a:rPr lang="en-GB" sz="2000" dirty="0" err="1"/>
              <a:t>ft</a:t>
            </a:r>
            <a:r>
              <a:rPr lang="en-GB" sz="2000" dirty="0"/>
              <a:t>/min (10.72%/m/min) shall be used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the dust testing the minimum test concentration shall be at least 7%/</a:t>
            </a:r>
            <a:r>
              <a:rPr lang="en-US" sz="2000" dirty="0" err="1"/>
              <a:t>ft</a:t>
            </a:r>
            <a:r>
              <a:rPr lang="en-US" sz="2000" dirty="0"/>
              <a:t> (21.2%/m). The average test concentration shall be maintained for at least one minute. </a:t>
            </a:r>
          </a:p>
          <a:p>
            <a:pPr marL="0" indent="0">
              <a:buNone/>
            </a:pPr>
            <a:r>
              <a:rPr lang="en-US" sz="2000" dirty="0"/>
              <a:t>For detectors calibrated to alarm at a smoke level X (where X ≤5%/</a:t>
            </a:r>
            <a:r>
              <a:rPr lang="en-US" sz="2000" dirty="0" err="1"/>
              <a:t>ft</a:t>
            </a:r>
            <a:r>
              <a:rPr lang="en-US" sz="2000" dirty="0"/>
              <a:t> (15.5%/m)) obscuration, the detector shall not alarm when subjected to a minimum test dust concentration of 7%/</a:t>
            </a:r>
            <a:r>
              <a:rPr lang="en-US" sz="2000" dirty="0" err="1"/>
              <a:t>ft</a:t>
            </a:r>
            <a:r>
              <a:rPr lang="en-US" sz="2000" dirty="0"/>
              <a:t> (21.2%/m). </a:t>
            </a:r>
          </a:p>
          <a:p>
            <a:pPr marL="0" indent="0">
              <a:buNone/>
            </a:pPr>
            <a:r>
              <a:rPr lang="en-US" sz="2000" dirty="0"/>
              <a:t>For detectors calibrated to alarm at a smoke level Y (where Y &gt; 5%/</a:t>
            </a:r>
            <a:r>
              <a:rPr lang="en-US" sz="2000" dirty="0" err="1"/>
              <a:t>ft</a:t>
            </a:r>
            <a:r>
              <a:rPr lang="en-US" sz="2000" dirty="0"/>
              <a:t> (15.5%/m)) obscuration, the detector shall not alarm when subjected to a minimum test dust concentration of Y + 2 %/</a:t>
            </a:r>
            <a:r>
              <a:rPr lang="en-US" sz="2000" dirty="0" err="1"/>
              <a:t>ft</a:t>
            </a:r>
            <a:r>
              <a:rPr lang="en-US" sz="2000" dirty="0"/>
              <a:t> (6.4%/m).</a:t>
            </a:r>
          </a:p>
          <a:p>
            <a:pPr marL="0" indent="0">
              <a:buNone/>
            </a:pPr>
            <a:r>
              <a:rPr lang="en-US" sz="2000" dirty="0"/>
              <a:t>The test shall be repeated 3 times. All consecutive tests shall be passed.</a:t>
            </a:r>
            <a:endParaRPr lang="en-US" sz="1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FALSE ALARM TESTING - DUSTS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6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Grafik 1" descr="Prinzip-Skizze ReDesign - Andre Fre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b="19472"/>
          <a:stretch>
            <a:fillRect/>
          </a:stretch>
        </p:blipFill>
        <p:spPr bwMode="auto">
          <a:xfrm>
            <a:off x="457200" y="13716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558784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DUST TESTING APPARATUS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1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655</Words>
  <Application>Microsoft Office PowerPoint</Application>
  <PresentationFormat>On-screen Show (4:3)</PresentationFormat>
  <Paragraphs>179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CARGO COMPARTMENT SMOKE DETECTOR STANDARD   AS8036 UPDATE</vt:lpstr>
      <vt:lpstr>INTRODUCTION </vt:lpstr>
      <vt:lpstr>WORKING GROUP FROM THE FAA, SAE, BOEING, AIRBUS AND SMOKE DETECTOR MANUFACTURERS  </vt:lpstr>
      <vt:lpstr>CARGO FALSE ALARMS </vt:lpstr>
      <vt:lpstr>UPDATES MADE TO AS8036 FOR STANDARD ENVIRONMENTS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Technologies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bellken</dc:creator>
  <cp:lastModifiedBy>Ken Bell</cp:lastModifiedBy>
  <cp:revision>81</cp:revision>
  <dcterms:created xsi:type="dcterms:W3CDTF">2011-11-10T14:05:59Z</dcterms:created>
  <dcterms:modified xsi:type="dcterms:W3CDTF">2013-11-27T20:01:04Z</dcterms:modified>
</cp:coreProperties>
</file>