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678" r:id="rId2"/>
    <p:sldId id="677" r:id="rId3"/>
    <p:sldId id="681" r:id="rId4"/>
    <p:sldId id="683" r:id="rId5"/>
    <p:sldId id="694" r:id="rId6"/>
    <p:sldId id="696" r:id="rId7"/>
    <p:sldId id="682" r:id="rId8"/>
    <p:sldId id="684" r:id="rId9"/>
    <p:sldId id="685" r:id="rId10"/>
    <p:sldId id="686" r:id="rId11"/>
    <p:sldId id="688" r:id="rId12"/>
    <p:sldId id="690" r:id="rId13"/>
    <p:sldId id="687" r:id="rId14"/>
    <p:sldId id="689" r:id="rId15"/>
    <p:sldId id="691" r:id="rId16"/>
    <p:sldId id="697" r:id="rId17"/>
    <p:sldId id="698" r:id="rId18"/>
    <p:sldId id="692" r:id="rId19"/>
    <p:sldId id="693" r:id="rId20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3315E5"/>
    <a:srgbClr val="99CCFF"/>
    <a:srgbClr val="00FFFF"/>
    <a:srgbClr val="895690"/>
    <a:srgbClr val="996600"/>
    <a:srgbClr val="00FF99"/>
    <a:srgbClr val="911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9" autoAdjust="0"/>
    <p:restoredTop sz="98700" autoAdjust="0"/>
  </p:normalViewPr>
  <p:slideViewPr>
    <p:cSldViewPr>
      <p:cViewPr varScale="1">
        <p:scale>
          <a:sx n="101" d="100"/>
          <a:sy n="101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t" anchorCtr="0" compatLnSpc="1">
            <a:prstTxWarp prst="textNoShape">
              <a:avLst/>
            </a:prstTxWarp>
          </a:bodyPr>
          <a:lstStyle>
            <a:lvl1pPr defTabSz="958313">
              <a:defRPr sz="11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b" anchorCtr="0" compatLnSpc="1">
            <a:prstTxWarp prst="textNoShape">
              <a:avLst/>
            </a:prstTxWarp>
          </a:bodyPr>
          <a:lstStyle>
            <a:lvl1pPr defTabSz="958313">
              <a:defRPr sz="11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b" anchorCtr="0" compatLnSpc="1">
            <a:prstTxWarp prst="textNoShape">
              <a:avLst/>
            </a:prstTxWarp>
          </a:bodyPr>
          <a:lstStyle>
            <a:lvl1pPr algn="r" defTabSz="958313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1FCEE88-BD07-44BD-96C8-5B7A3358A9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2293" name="Picture 6" descr="za_logo_R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7838" y="0"/>
            <a:ext cx="1541462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109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t" anchorCtr="0" compatLnSpc="1">
            <a:prstTxWarp prst="textNoShape">
              <a:avLst/>
            </a:prstTxWarp>
          </a:bodyPr>
          <a:lstStyle>
            <a:lvl1pPr defTabSz="958313">
              <a:defRPr sz="11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t" anchorCtr="0" compatLnSpc="1">
            <a:prstTxWarp prst="textNoShape">
              <a:avLst/>
            </a:prstTxWarp>
          </a:bodyPr>
          <a:lstStyle>
            <a:lvl1pPr algn="r" defTabSz="958313">
              <a:defRPr sz="11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9938"/>
            <a:ext cx="5114925" cy="3836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1200" y="4860925"/>
            <a:ext cx="567690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b" anchorCtr="0" compatLnSpc="1">
            <a:prstTxWarp prst="textNoShape">
              <a:avLst/>
            </a:prstTxWarp>
          </a:bodyPr>
          <a:lstStyle>
            <a:lvl1pPr defTabSz="958313">
              <a:defRPr sz="11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0263"/>
            <a:ext cx="1376363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52" tIns="47877" rIns="95752" bIns="47877" numCol="1" anchor="b" anchorCtr="0" compatLnSpc="1">
            <a:prstTxWarp prst="textNoShape">
              <a:avLst/>
            </a:prstTxWarp>
          </a:bodyPr>
          <a:lstStyle>
            <a:lvl1pPr algn="r" defTabSz="958313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934893B-3202-4548-9C14-FAAEA569B63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pic>
        <p:nvPicPr>
          <p:cNvPr id="10248" name="Picture 9" descr="za_logo_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9732963"/>
            <a:ext cx="13747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86748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388" y="188913"/>
            <a:ext cx="8704262" cy="5643562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0" y="3696"/>
              <a:ext cx="5760" cy="6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gray">
            <a:xfrm>
              <a:off x="0" y="0"/>
              <a:ext cx="144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pic>
          <p:nvPicPr>
            <p:cNvPr id="8" name="Picture 19" descr="logo_do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45" y="3711"/>
              <a:ext cx="1415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0" descr="texte_do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711"/>
              <a:ext cx="1330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5913" y="476250"/>
            <a:ext cx="8504238" cy="122396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>
              <a:lnSpc>
                <a:spcPct val="90000"/>
              </a:lnSpc>
              <a:defRPr sz="39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5913" y="1702278"/>
            <a:ext cx="8504237" cy="17526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 typeface="Wingdings" pitchFamily="2" charset="2"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038" y="358775"/>
            <a:ext cx="7199312" cy="603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63600" y="1754188"/>
            <a:ext cx="3595688" cy="3324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1688" y="1754188"/>
            <a:ext cx="3595687" cy="3324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61DF3-7625-4F69-AC58-DAB43F500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8E01A-9920-40E0-AC8E-1F2B31A82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ar\Pictures\PHOTOTHEQUE\ICONO GROUPE\2011\MONTAGES_photos\Visuel WELCOME ABOARD\Fond decran zodiac_neut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357188"/>
            <a:ext cx="84582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0" y="3696"/>
              <a:ext cx="5760" cy="6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gray">
            <a:xfrm>
              <a:off x="0" y="0"/>
              <a:ext cx="144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gray">
            <a:xfrm>
              <a:off x="5616" y="0"/>
              <a:ext cx="144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gray">
            <a:xfrm>
              <a:off x="0" y="0"/>
              <a:ext cx="576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>
                <a:cs typeface="+mn-cs"/>
              </a:endParaRPr>
            </a:p>
          </p:txBody>
        </p:sp>
        <p:pic>
          <p:nvPicPr>
            <p:cNvPr id="10" name="Picture 19" descr="logo_do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5" y="3711"/>
              <a:ext cx="1415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0" descr="texte_do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711"/>
              <a:ext cx="1330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8" y="404813"/>
            <a:ext cx="8450972" cy="732547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>
              <a:lnSpc>
                <a:spcPct val="90000"/>
              </a:lnSpc>
              <a:defRPr sz="39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8596" y="2357430"/>
            <a:ext cx="8450971" cy="523043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 typeface="Wingdings" pitchFamily="2" charset="2"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12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3C80F-C803-4C73-9506-FF92BD86EEA5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13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/>
              <a:t>-  </a:t>
            </a:r>
            <a:fld id="{9127E426-3710-4A96-B9EA-6B7D79A7FB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4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DBFF1-C940-4149-8343-FEA44ADBF7CF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5" name="Espace réservé du numéro de diapositive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 </a:t>
            </a:r>
            <a:fld id="{ECE1F3BF-C33B-4EA4-97AF-DB2BC85F76C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1327150"/>
            <a:ext cx="4217988" cy="48180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1213" y="1327150"/>
            <a:ext cx="4297362" cy="48180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219BB-5CF0-4D81-B8A4-BED4615B5B74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6" name="Espace réservé du numéro de diapositive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 </a:t>
            </a:r>
            <a:fld id="{54BA43CE-F515-4014-B3C0-EA1FE64445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1327150"/>
            <a:ext cx="4217988" cy="4818063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00562" y="1071546"/>
            <a:ext cx="4418013" cy="2214577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9" name="Espace réservé du contenu 3"/>
          <p:cNvSpPr>
            <a:spLocks noGrp="1"/>
          </p:cNvSpPr>
          <p:nvPr>
            <p:ph sz="half" idx="13"/>
          </p:nvPr>
        </p:nvSpPr>
        <p:spPr>
          <a:xfrm>
            <a:off x="4643438" y="3429000"/>
            <a:ext cx="4297362" cy="571504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14"/>
          </p:nvPr>
        </p:nvSpPr>
        <p:spPr>
          <a:xfrm>
            <a:off x="4500562" y="4071942"/>
            <a:ext cx="4440238" cy="2030412"/>
          </a:xfrm>
        </p:spPr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  <a:lvl2pPr>
              <a:defRPr sz="2400"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latin typeface="Times New Roman" pitchFamily="18" charset="0"/>
                <a:cs typeface="Times New Roman" pitchFamily="18" charset="0"/>
              </a:defRPr>
            </a:lvl3pPr>
            <a:lvl4pPr>
              <a:defRPr sz="1800">
                <a:latin typeface="Times New Roman" pitchFamily="18" charset="0"/>
                <a:cs typeface="Times New Roman" pitchFamily="18" charset="0"/>
              </a:defRPr>
            </a:lvl4pPr>
            <a:lvl5pPr>
              <a:defRPr sz="1800"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8" name="Espace réservé de la date 1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AD1AD-EF12-4B5C-951B-B4E5D589C87C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11" name="Espace réservé du numéro de diapositive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 </a:t>
            </a:r>
            <a:fld id="{F8DFFFD2-DF99-4315-BB2B-276487FD41F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3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12E12-234C-4AA3-A471-DBB6F0EB0293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4" name="Espace réservé du numéro de diapositive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 </a:t>
            </a:r>
            <a:fld id="{AEA190DA-4C16-4F18-B76D-80CA9435A8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0350" y="260350"/>
            <a:ext cx="8632825" cy="6048375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231775" y="260350"/>
            <a:ext cx="4772025" cy="6048375"/>
          </a:xfrm>
          <a:prstGeom prst="rect">
            <a:avLst/>
          </a:prstGeom>
          <a:gradFill rotWithShape="1">
            <a:gsLst>
              <a:gs pos="0">
                <a:srgbClr val="005187"/>
              </a:gs>
              <a:gs pos="100000">
                <a:srgbClr val="00A1D4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2000">
              <a:cs typeface="+mn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5913" y="1824038"/>
            <a:ext cx="4684715" cy="407961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4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fr-FR" dirty="0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250825" y="260648"/>
            <a:ext cx="4749803" cy="103314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 baseline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6" name="Espace réservé de la date 2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F5609E7-9A4A-4590-9CBC-F5F5229E1C46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7" name="Espace réservé du numéro de diapositive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9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-  </a:t>
            </a:r>
            <a:fld id="{2758F4DF-4D92-4649-A36B-46CA90D904C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0825" y="214313"/>
            <a:ext cx="8632825" cy="6094412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231775" y="217488"/>
            <a:ext cx="4700588" cy="6091237"/>
          </a:xfrm>
          <a:prstGeom prst="rect">
            <a:avLst/>
          </a:prstGeom>
          <a:gradFill rotWithShape="1">
            <a:gsLst>
              <a:gs pos="0">
                <a:srgbClr val="005187"/>
              </a:gs>
              <a:gs pos="100000">
                <a:srgbClr val="00A1D4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sz="2000">
              <a:cs typeface="+mn-cs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5913" y="1824038"/>
            <a:ext cx="4684715" cy="2105028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400" b="0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fr-FR" dirty="0"/>
          </a:p>
        </p:txBody>
      </p:sp>
      <p:sp>
        <p:nvSpPr>
          <p:cNvPr id="18" name="Titre 17"/>
          <p:cNvSpPr>
            <a:spLocks noGrp="1"/>
          </p:cNvSpPr>
          <p:nvPr>
            <p:ph type="title"/>
          </p:nvPr>
        </p:nvSpPr>
        <p:spPr>
          <a:xfrm>
            <a:off x="250825" y="285728"/>
            <a:ext cx="4749803" cy="10080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="1" baseline="0">
                <a:solidFill>
                  <a:srgbClr val="FFC000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285750" y="4286255"/>
            <a:ext cx="4714875" cy="1928807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buFont typeface="Arial" pitchFamily="34" charset="0"/>
              <a:buNone/>
              <a:defRPr sz="1600"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 dirty="0"/>
          </a:p>
        </p:txBody>
      </p:sp>
      <p:sp>
        <p:nvSpPr>
          <p:cNvPr id="7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0355361-E961-4C96-9883-FDB2F739C5F0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8" name="Espace réservé du numéro de diapositive 1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l">
              <a:defRPr sz="9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-  </a:t>
            </a:r>
            <a:fld id="{A402ACA5-7A6A-4985-881B-66DB52628F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313" y="214313"/>
            <a:ext cx="8704262" cy="6094412"/>
          </a:xfrm>
          <a:prstGeom prst="rect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28600" y="220663"/>
            <a:ext cx="8689975" cy="3495675"/>
          </a:xfrm>
          <a:prstGeom prst="rect">
            <a:avLst/>
          </a:prstGeom>
          <a:gradFill rotWithShape="1">
            <a:gsLst>
              <a:gs pos="0">
                <a:srgbClr val="005187"/>
              </a:gs>
              <a:gs pos="100000">
                <a:srgbClr val="00A1D4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cs typeface="+mn-cs"/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396348"/>
            <a:ext cx="8355012" cy="1328738"/>
          </a:xfr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360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 dirty="0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15913" y="1731146"/>
            <a:ext cx="8355012" cy="1970842"/>
          </a:xfrm>
        </p:spPr>
        <p:txBody>
          <a:bodyPr/>
          <a:lstStyle>
            <a:lvl1pPr marL="0" indent="0">
              <a:buFont typeface="Wingdings" pitchFamily="2" charset="2"/>
              <a:buNone/>
              <a:defRPr b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fr-FR" dirty="0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6B8930D-60E7-4DDD-9F58-CE20AF0055A0}" type="datetime3">
              <a:rPr lang="en-US"/>
              <a:pPr>
                <a:defRPr/>
              </a:pPr>
              <a:t>24 January 2014</a:t>
            </a:fld>
            <a:endParaRPr lang="fr-FR"/>
          </a:p>
        </p:txBody>
      </p:sp>
      <p:sp>
        <p:nvSpPr>
          <p:cNvPr id="7" name="Espace réservé du numéro de diapositive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9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/>
              <a:t>-  </a:t>
            </a:r>
            <a:fld id="{08326417-A7EF-49F3-8414-EE6C16BD4CC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85750"/>
            <a:ext cx="86677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err="1" smtClean="0"/>
              <a:t>Cliquez</a:t>
            </a:r>
            <a:r>
              <a:rPr lang="en-US" noProof="0" dirty="0" smtClean="0"/>
              <a:t> pour modifier le style du </a:t>
            </a:r>
            <a:r>
              <a:rPr lang="en-US" noProof="0" dirty="0" err="1" smtClean="0"/>
              <a:t>titre</a:t>
            </a:r>
            <a:endParaRPr lang="en-US" noProof="0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327150"/>
            <a:ext cx="8667750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fld id="{B8DB8946-9F3C-4262-8686-103E181AE29D}" type="slidenum">
              <a:rPr lang="en-US" smtClean="0"/>
              <a:pPr lvl="4"/>
              <a:t>‹#›</a:t>
            </a:fld>
            <a:endParaRPr lang="en-US" dirty="0" smtClean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gray">
          <a:xfrm>
            <a:off x="0" y="0"/>
            <a:ext cx="2286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8915400" y="0"/>
            <a:ext cx="2286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gray">
          <a:xfrm>
            <a:off x="0" y="0"/>
            <a:ext cx="9144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gray">
          <a:xfrm>
            <a:off x="8915400" y="0"/>
            <a:ext cx="2286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 dirty="0">
              <a:cs typeface="+mn-cs"/>
            </a:endParaRPr>
          </a:p>
        </p:txBody>
      </p:sp>
      <p:pic>
        <p:nvPicPr>
          <p:cNvPr id="1032" name="Picture 19" descr="logo_do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67588" y="6340475"/>
            <a:ext cx="16811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e la date 14"/>
          <p:cNvSpPr>
            <a:spLocks noGrp="1"/>
          </p:cNvSpPr>
          <p:nvPr>
            <p:ph type="dt" sz="half" idx="2"/>
          </p:nvPr>
        </p:nvSpPr>
        <p:spPr>
          <a:xfrm>
            <a:off x="179388" y="6669088"/>
            <a:ext cx="1392237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D8040D-7D02-4B8B-BFB7-AF86D5D3AF7C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4"/>
          </p:nvPr>
        </p:nvSpPr>
        <p:spPr>
          <a:xfrm>
            <a:off x="1643063" y="6669088"/>
            <a:ext cx="490537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/>
              <a:t>-  </a:t>
            </a:r>
            <a:fld id="{37F283B5-1BE0-4D54-8B24-22AD28E82A81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179388" y="6264275"/>
            <a:ext cx="60086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1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ZODIAC </a:t>
            </a:r>
            <a:r>
              <a:rPr lang="en-US" sz="1100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AEROSAFETY</a:t>
            </a:r>
            <a:r>
              <a:rPr lang="en-US" sz="11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– Zodiac </a:t>
            </a:r>
            <a:r>
              <a:rPr lang="en-US" sz="11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Aero</a:t>
            </a:r>
            <a:r>
              <a:rPr lang="en-US" sz="1100" b="1" i="1" baseline="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Evacuation</a:t>
            </a:r>
            <a:r>
              <a:rPr lang="en-US" sz="11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Systems </a:t>
            </a:r>
            <a:r>
              <a:rPr lang="en-US" sz="11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America</a:t>
            </a:r>
            <a:endParaRPr lang="en-US" sz="800" i="1" dirty="0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 flipV="1">
            <a:off x="227013" y="6237288"/>
            <a:ext cx="8569325" cy="46037"/>
          </a:xfrm>
          <a:prstGeom prst="rect">
            <a:avLst/>
          </a:prstGeom>
          <a:gradFill rotWithShape="1">
            <a:gsLst>
              <a:gs pos="0">
                <a:srgbClr val="D55757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88" r:id="rId3"/>
    <p:sldLayoutId id="2147483889" r:id="rId4"/>
    <p:sldLayoutId id="2147483890" r:id="rId5"/>
    <p:sldLayoutId id="2147483891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CC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CC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CC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CC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B4B4B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B4B4B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B4B4B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4B4B4B"/>
          </a:solidFill>
          <a:latin typeface="Arial" charset="0"/>
        </a:defRPr>
      </a:lvl9pPr>
    </p:titleStyle>
    <p:bodyStyle>
      <a:lvl1pPr marL="179388" indent="-17938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200" b="1">
          <a:solidFill>
            <a:srgbClr val="4B4B4B"/>
          </a:solidFill>
          <a:latin typeface="+mn-lt"/>
          <a:ea typeface="+mn-ea"/>
          <a:cs typeface="+mn-cs"/>
        </a:defRPr>
      </a:lvl1pPr>
      <a:lvl2pPr marL="644525" indent="-28575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n"/>
        <a:defRPr sz="1700">
          <a:solidFill>
            <a:srgbClr val="005087"/>
          </a:solidFill>
          <a:latin typeface="+mn-lt"/>
        </a:defRPr>
      </a:lvl2pPr>
      <a:lvl3pPr marL="987425" indent="-163513" algn="l" rtl="0" eaLnBrk="1" fontAlgn="base" hangingPunct="1">
        <a:spcBef>
          <a:spcPct val="20000"/>
        </a:spcBef>
        <a:spcAft>
          <a:spcPct val="0"/>
        </a:spcAft>
        <a:buSzPct val="70000"/>
        <a:buFont typeface="Wingdings" pitchFamily="2" charset="2"/>
        <a:buChar char="q"/>
        <a:defRPr sz="1400">
          <a:solidFill>
            <a:srgbClr val="005087"/>
          </a:solidFill>
          <a:latin typeface="+mn-lt"/>
        </a:defRPr>
      </a:lvl3pPr>
      <a:lvl4pPr marL="1250950" indent="-84138" algn="l" rtl="0" eaLnBrk="1" fontAlgn="base" hangingPunct="1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+mn-lt"/>
        </a:defRPr>
      </a:lvl4pPr>
      <a:lvl5pPr marL="1439863" indent="-952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1200" i="1">
          <a:solidFill>
            <a:schemeClr val="tx1"/>
          </a:solidFill>
          <a:latin typeface="+mn-lt"/>
        </a:defRPr>
      </a:lvl5pPr>
      <a:lvl6pPr marL="1897063" indent="-952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1200" i="1">
          <a:solidFill>
            <a:schemeClr val="tx1"/>
          </a:solidFill>
          <a:latin typeface="+mn-lt"/>
        </a:defRPr>
      </a:lvl6pPr>
      <a:lvl7pPr marL="2354263" indent="-952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1200" i="1">
          <a:solidFill>
            <a:schemeClr val="tx1"/>
          </a:solidFill>
          <a:latin typeface="+mn-lt"/>
        </a:defRPr>
      </a:lvl7pPr>
      <a:lvl8pPr marL="2811463" indent="-952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1200" i="1">
          <a:solidFill>
            <a:schemeClr val="tx1"/>
          </a:solidFill>
          <a:latin typeface="+mn-lt"/>
        </a:defRPr>
      </a:lvl8pPr>
      <a:lvl9pPr marL="3268663" indent="-9525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defRPr sz="1200" i="1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88" y="404813"/>
            <a:ext cx="8450262" cy="731837"/>
          </a:xfrm>
        </p:spPr>
        <p:txBody>
          <a:bodyPr/>
          <a:lstStyle/>
          <a:p>
            <a:pPr algn="ctr">
              <a:defRPr/>
            </a:pPr>
            <a:r>
              <a:rPr lang="fr-FR" dirty="0" smtClean="0"/>
              <a:t>Escape Slide Performance</a:t>
            </a:r>
            <a:br>
              <a:rPr lang="fr-FR" dirty="0" smtClean="0"/>
            </a:br>
            <a:r>
              <a:rPr lang="fr-FR" dirty="0" smtClean="0"/>
              <a:t>Altitude Effects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8625" y="2357438"/>
            <a:ext cx="8450263" cy="1833562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By Mike Kret</a:t>
            </a:r>
          </a:p>
          <a:p>
            <a:pPr>
              <a:defRPr/>
            </a:pPr>
            <a:r>
              <a:rPr lang="fr-FR" dirty="0" smtClean="0"/>
              <a:t>Technical Support Manager</a:t>
            </a:r>
          </a:p>
          <a:p>
            <a:pPr>
              <a:defRPr/>
            </a:pPr>
            <a:r>
              <a:rPr lang="fr-FR" sz="1800" dirty="0" smtClean="0"/>
              <a:t>Air Cruisers - Doing business as (DBA):</a:t>
            </a:r>
          </a:p>
          <a:p>
            <a:pPr>
              <a:defRPr/>
            </a:pPr>
            <a:r>
              <a:rPr lang="fr-FR" sz="1800" dirty="0" smtClean="0"/>
              <a:t>Zodiac Aerospace Evacuation Systems America (ZAESA)</a:t>
            </a:r>
          </a:p>
          <a:p>
            <a:pPr>
              <a:defRPr/>
            </a:pP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136A35F7-3FBA-4969-BFD8-809E1EE71990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-  </a:t>
            </a:r>
            <a:fld id="{56E3F575-F6E3-4085-9F2F-9FFFA3629303}" type="slidenum">
              <a:rPr lang="fr-FR"/>
              <a:pPr>
                <a:defRPr/>
              </a:pPr>
              <a:t>1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1"/>
          <p:cNvSpPr>
            <a:spLocks noGrp="1"/>
          </p:cNvSpPr>
          <p:nvPr>
            <p:ph idx="1"/>
          </p:nvPr>
        </p:nvSpPr>
        <p:spPr>
          <a:xfrm>
            <a:off x="228600" y="1371600"/>
            <a:ext cx="5410200" cy="1066800"/>
          </a:xfrm>
        </p:spPr>
        <p:txBody>
          <a:bodyPr/>
          <a:lstStyle/>
          <a:p>
            <a:r>
              <a:rPr lang="en-US" dirty="0" smtClean="0"/>
              <a:t>Two evacuation slide systems were tested:</a:t>
            </a:r>
          </a:p>
          <a:p>
            <a:pPr lvl="1"/>
            <a:r>
              <a:rPr lang="en-US" dirty="0" smtClean="0"/>
              <a:t>A321 slide – 17.4’Lg X 5.5’ Wd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600200"/>
            <a:ext cx="31623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contenu 1"/>
          <p:cNvSpPr txBox="1">
            <a:spLocks/>
          </p:cNvSpPr>
          <p:nvPr/>
        </p:nvSpPr>
        <p:spPr bwMode="auto">
          <a:xfrm>
            <a:off x="152400" y="2590800"/>
            <a:ext cx="5562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Maximum Operating Pressure:  3.50 psig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200" b="1" kern="0" noProof="0" dirty="0" smtClean="0">
                <a:solidFill>
                  <a:srgbClr val="4B4B4B"/>
                </a:solidFill>
                <a:latin typeface="Times New Roman" pitchFamily="18" charset="0"/>
                <a:cs typeface="Times New Roman" pitchFamily="18" charset="0"/>
              </a:rPr>
              <a:t>Overpressure Test:  5.25 psig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Minimum</a:t>
            </a:r>
            <a:r>
              <a:rPr kumimoji="0" lang="en-US" sz="2200" b="1" i="0" u="none" strike="noStrike" kern="0" cap="none" spc="0" normalizeH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burst value:  7.00 psig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50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2800" dirty="0" smtClean="0"/>
              <a:t>Testing</a:t>
            </a:r>
            <a:endParaRPr lang="en-US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304800" y="762000"/>
            <a:ext cx="845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Systems were “flat” fired – Inflation systems were actuated with the slides completely unfolded</a:t>
            </a:r>
          </a:p>
          <a:p>
            <a:pPr marL="644525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5087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This was necessary due to the volume constraints of the altitude chamber</a:t>
            </a:r>
          </a:p>
          <a:p>
            <a:pPr marL="644525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n"/>
              <a:tabLst/>
              <a:defRPr/>
            </a:pPr>
            <a:r>
              <a:rPr lang="en-US" sz="1600" kern="0" dirty="0" smtClean="0">
                <a:solidFill>
                  <a:srgbClr val="005087"/>
                </a:solidFill>
                <a:latin typeface="Times New Roman" pitchFamily="18" charset="0"/>
                <a:cs typeface="Times New Roman" pitchFamily="18" charset="0"/>
              </a:rPr>
              <a:t>This provides the worst case (highest pressure) scenario since no energy is expended unfolding the slide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50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8223250" cy="389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 Data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371600"/>
          <a:ext cx="7772401" cy="3733800"/>
        </p:xfrm>
        <a:graphic>
          <a:graphicData uri="http://schemas.openxmlformats.org/drawingml/2006/table">
            <a:tbl>
              <a:tblPr/>
              <a:tblGrid>
                <a:gridCol w="675618"/>
                <a:gridCol w="886228"/>
                <a:gridCol w="642255"/>
                <a:gridCol w="1763062"/>
                <a:gridCol w="1376362"/>
                <a:gridCol w="1133475"/>
                <a:gridCol w="1295401"/>
              </a:tblGrid>
              <a:tr h="9185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A320 Slide Run #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Reservoir Pressure        (PSIG)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Altitude (ft)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Ambient (Chamber)                               Pressure                           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PSIA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Tube Pressure         at 1 Min                     (PSIG)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Tube Pressure       at 5 Min                     (PSIG)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Notes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3180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15,000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4" marR="6404" marT="640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15,000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4" marR="6404" marT="640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3140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8,150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4" marR="6404" marT="640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3060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1,295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4" marR="6404" marT="640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0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3220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1,295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04" marR="6404" marT="6404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04" marR="6404" marT="6404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304800" y="8382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A320 Deployment: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A3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71600" y="1219200"/>
            <a:ext cx="6629400" cy="4971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304800" y="8382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A321 Deployment: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A32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19200" y="1295400"/>
            <a:ext cx="6494538" cy="487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 Results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286750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1000" y="914400"/>
            <a:ext cx="327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Test Location:  Oklahoma City, OK</a:t>
            </a:r>
          </a:p>
          <a:p>
            <a:r>
              <a:rPr lang="en-US" sz="1100" dirty="0" smtClean="0"/>
              <a:t>Test Date:  26 Oct. 2011</a:t>
            </a:r>
          </a:p>
          <a:p>
            <a:r>
              <a:rPr lang="en-US" sz="1100" dirty="0" smtClean="0"/>
              <a:t>Barometric Pressure:  29.89”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 Results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772400" cy="4981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62600" y="1219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4.02 psig @ 1 min.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 Results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60425"/>
            <a:ext cx="84074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86400" y="16002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2.53 psig @ 1 min.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6" name="Espace réservé du contenu 1"/>
          <p:cNvSpPr txBox="1">
            <a:spLocks/>
          </p:cNvSpPr>
          <p:nvPr/>
        </p:nvSpPr>
        <p:spPr bwMode="auto">
          <a:xfrm>
            <a:off x="304800" y="1295400"/>
            <a:ext cx="8458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indent="-179388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200" b="1" kern="0" dirty="0" smtClean="0">
                <a:solidFill>
                  <a:srgbClr val="4B4B4B"/>
                </a:solidFill>
                <a:latin typeface="Times New Roman" pitchFamily="18" charset="0"/>
                <a:cs typeface="Times New Roman" pitchFamily="18" charset="0"/>
              </a:rPr>
              <a:t>The pressure values experienced at 15,000 ft (4.02) remain well below the overpressure test pressures (5.25-5.33)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lang="en-US" sz="2200" b="1" kern="0" dirty="0" smtClean="0">
              <a:solidFill>
                <a:srgbClr val="4B4B4B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200" b="1" kern="0" dirty="0" smtClean="0">
                <a:solidFill>
                  <a:srgbClr val="4B4B4B"/>
                </a:solidFill>
                <a:latin typeface="Times New Roman" pitchFamily="18" charset="0"/>
                <a:cs typeface="Times New Roman" pitchFamily="18" charset="0"/>
              </a:rPr>
              <a:t>Evacuation slides without pressure relief devices can provide a safe operation at altitudes up to 15,000 ft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074" name="Picture 2" descr="C:\Users\mkt\AppData\Local\Microsoft\Windows\Temporary Internet Files\Content.IE5\K9IXX1US\MC90044131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276600"/>
            <a:ext cx="2556769" cy="2556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905000"/>
            <a:ext cx="8667750" cy="1008063"/>
          </a:xfrm>
        </p:spPr>
        <p:txBody>
          <a:bodyPr/>
          <a:lstStyle/>
          <a:p>
            <a:pPr algn="ctr"/>
            <a:r>
              <a:rPr lang="en-US" dirty="0" smtClean="0"/>
              <a:t>Any Questions??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638" y="3276600"/>
            <a:ext cx="2244725" cy="1684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Do Evacuation Systems Perform Adequately at High Altitudes?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524000"/>
            <a:ext cx="5905294" cy="392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56388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Evacuation systems must perform at altitudes up to 15,000 ft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1"/>
          <p:cNvSpPr>
            <a:spLocks noGrp="1"/>
          </p:cNvSpPr>
          <p:nvPr>
            <p:ph idx="1"/>
          </p:nvPr>
        </p:nvSpPr>
        <p:spPr>
          <a:xfrm>
            <a:off x="228600" y="1752600"/>
            <a:ext cx="8667750" cy="2514600"/>
          </a:xfrm>
        </p:spPr>
        <p:txBody>
          <a:bodyPr/>
          <a:lstStyle/>
          <a:p>
            <a:r>
              <a:rPr lang="en-US" dirty="0" smtClean="0"/>
              <a:t>Several years ago Air Cruisers moved part of the manufacturing process from a facility close to “sea-level” to a facility residing near 5,000 ft.</a:t>
            </a:r>
          </a:p>
          <a:p>
            <a:endParaRPr lang="en-US" dirty="0" smtClean="0"/>
          </a:p>
          <a:p>
            <a:r>
              <a:rPr lang="en-US" dirty="0" smtClean="0"/>
              <a:t>SPC deployment records are maintained by these facilities. </a:t>
            </a:r>
          </a:p>
          <a:p>
            <a:pPr lvl="1"/>
            <a:r>
              <a:rPr lang="en-US" dirty="0" smtClean="0"/>
              <a:t>A final tube pressure differential was noted to be approximately .30-.40 psig. higher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Background Information</a:t>
            </a:r>
            <a:br>
              <a:rPr lang="en-US" dirty="0" smtClean="0"/>
            </a:br>
            <a:r>
              <a:rPr lang="en-US" sz="2800" dirty="0" smtClean="0"/>
              <a:t>History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pic>
        <p:nvPicPr>
          <p:cNvPr id="1026" name="Picture 2" descr="C:\Users\mkt\AppData\Local\Microsoft\Windows\Temporary Internet Files\Content.IE5\EUB6KOD7\MC900278576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191000"/>
            <a:ext cx="1514246" cy="182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1"/>
          <p:cNvSpPr>
            <a:spLocks noGrp="1"/>
          </p:cNvSpPr>
          <p:nvPr>
            <p:ph idx="1"/>
          </p:nvPr>
        </p:nvSpPr>
        <p:spPr>
          <a:xfrm>
            <a:off x="228600" y="1524000"/>
            <a:ext cx="8667750" cy="2590800"/>
          </a:xfrm>
        </p:spPr>
        <p:txBody>
          <a:bodyPr/>
          <a:lstStyle/>
          <a:p>
            <a:r>
              <a:rPr lang="en-US" dirty="0" smtClean="0"/>
              <a:t>While this phenomenon was already known in the industry, these occurrences again brought to light the potential impact of altitude on tube pressures</a:t>
            </a:r>
          </a:p>
          <a:p>
            <a:endParaRPr lang="en-US" dirty="0" smtClean="0"/>
          </a:p>
          <a:p>
            <a:r>
              <a:rPr lang="en-US" dirty="0" smtClean="0"/>
              <a:t>Prior/similar studies have been performed however several of our systems were questioned since they do not utilize pressure relief devices</a:t>
            </a:r>
          </a:p>
          <a:p>
            <a:endParaRPr lang="en-US" dirty="0" smtClean="0"/>
          </a:p>
          <a:p>
            <a:r>
              <a:rPr lang="en-US" dirty="0" smtClean="0"/>
              <a:t>How will these evacuation systems perform at 15,000 ft?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Background Information</a:t>
            </a:r>
            <a:br>
              <a:rPr lang="en-US" dirty="0" smtClean="0"/>
            </a:br>
            <a:r>
              <a:rPr lang="en-US" sz="2800" dirty="0" smtClean="0"/>
              <a:t>History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1752600"/>
            <a:ext cx="7213600" cy="9144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000" dirty="0" smtClean="0"/>
              <a:t>The aspirators are composed of several key parts:</a:t>
            </a:r>
          </a:p>
        </p:txBody>
      </p:sp>
      <p:pic>
        <p:nvPicPr>
          <p:cNvPr id="25604" name="Picture 4" descr="NTSBPICS 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3044" t="18333" b="21666"/>
          <a:stretch>
            <a:fillRect/>
          </a:stretch>
        </p:blipFill>
        <p:spPr>
          <a:xfrm>
            <a:off x="2286000" y="2743200"/>
            <a:ext cx="4572000" cy="2438400"/>
          </a:xfrm>
          <a:noFill/>
        </p:spPr>
      </p:pic>
      <p:sp>
        <p:nvSpPr>
          <p:cNvPr id="25607" name="Line 8"/>
          <p:cNvSpPr>
            <a:spLocks noChangeShapeType="1"/>
          </p:cNvSpPr>
          <p:nvPr/>
        </p:nvSpPr>
        <p:spPr bwMode="auto">
          <a:xfrm flipV="1">
            <a:off x="5105400" y="5105400"/>
            <a:ext cx="76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none" w="sm" len="sm"/>
            <a:tailEnd type="triangle" w="sm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4724400" y="5410200"/>
            <a:ext cx="1219200" cy="52322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>
                <a:solidFill>
                  <a:srgbClr val="FF0000"/>
                </a:solidFill>
              </a:rPr>
              <a:t>Pressurized Gas Inlet</a:t>
            </a:r>
          </a:p>
        </p:txBody>
      </p:sp>
      <p:sp>
        <p:nvSpPr>
          <p:cNvPr id="25611" name="Line 12"/>
          <p:cNvSpPr>
            <a:spLocks noChangeShapeType="1"/>
          </p:cNvSpPr>
          <p:nvPr/>
        </p:nvSpPr>
        <p:spPr bwMode="auto">
          <a:xfrm flipV="1">
            <a:off x="2438400" y="4419600"/>
            <a:ext cx="609600" cy="1143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none" w="sm" len="sm"/>
            <a:tailEnd type="triangle" w="sm" len="lg"/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5612" name="Text Box 13"/>
          <p:cNvSpPr txBox="1">
            <a:spLocks noChangeArrowheads="1"/>
          </p:cNvSpPr>
          <p:nvPr/>
        </p:nvSpPr>
        <p:spPr bwMode="auto">
          <a:xfrm>
            <a:off x="1295400" y="5410200"/>
            <a:ext cx="1371600" cy="3048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>
                <a:solidFill>
                  <a:srgbClr val="FF0000"/>
                </a:solidFill>
              </a:rPr>
              <a:t>Mixing Tube</a:t>
            </a:r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 flipH="1" flipV="1">
            <a:off x="6705600" y="3886200"/>
            <a:ext cx="5334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none" w="sm" len="sm"/>
            <a:tailEnd type="triangle" w="sm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5614" name="Text Box 15"/>
          <p:cNvSpPr txBox="1">
            <a:spLocks noChangeArrowheads="1"/>
          </p:cNvSpPr>
          <p:nvPr/>
        </p:nvSpPr>
        <p:spPr bwMode="auto">
          <a:xfrm>
            <a:off x="7239000" y="3962400"/>
            <a:ext cx="1219200" cy="738664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 smtClean="0">
                <a:solidFill>
                  <a:srgbClr val="FF0000"/>
                </a:solidFill>
              </a:rPr>
              <a:t>Ambient Inlet / </a:t>
            </a:r>
            <a:r>
              <a:rPr lang="en-US" sz="1400" b="0" dirty="0">
                <a:solidFill>
                  <a:srgbClr val="FF0000"/>
                </a:solidFill>
              </a:rPr>
              <a:t>Flapper Valve</a:t>
            </a:r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 flipH="1">
            <a:off x="5181600" y="3124200"/>
            <a:ext cx="1905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none" w="sm" len="sm"/>
            <a:tailEnd type="triangle" w="sm" len="lg"/>
          </a:ln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7010400" y="2971800"/>
            <a:ext cx="1219200" cy="304800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0" dirty="0">
                <a:solidFill>
                  <a:srgbClr val="FF0000"/>
                </a:solidFill>
              </a:rPr>
              <a:t>Nozzle Array</a:t>
            </a:r>
          </a:p>
        </p:txBody>
      </p:sp>
      <p:sp>
        <p:nvSpPr>
          <p:cNvPr id="18" name="Titre 2"/>
          <p:cNvSpPr txBox="1">
            <a:spLocks/>
          </p:cNvSpPr>
          <p:nvPr/>
        </p:nvSpPr>
        <p:spPr bwMode="auto">
          <a:xfrm>
            <a:off x="228600" y="152400"/>
            <a:ext cx="86677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Information</a:t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Do Slides Inflate?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066800"/>
            <a:ext cx="7343775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The released gas flows through the hoses to the aspirators and a partial vacuum is created in the inlet section of the aspirators by the high-velocity gas as it leaves the nozzles.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As a result, ambient air enters through the flapper valves and combines with the high velocity gas in the venturi to provide for rapid inflation.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  <p:pic>
        <p:nvPicPr>
          <p:cNvPr id="47108" name="Picture 4" descr="NTSBPICS 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1242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8293" name="Line 5"/>
          <p:cNvSpPr>
            <a:spLocks noChangeShapeType="1"/>
          </p:cNvSpPr>
          <p:nvPr/>
        </p:nvSpPr>
        <p:spPr bwMode="auto">
          <a:xfrm flipV="1">
            <a:off x="4114800" y="5638800"/>
            <a:ext cx="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294" name="Line 6"/>
          <p:cNvSpPr>
            <a:spLocks noChangeShapeType="1"/>
          </p:cNvSpPr>
          <p:nvPr/>
        </p:nvSpPr>
        <p:spPr bwMode="auto">
          <a:xfrm flipV="1">
            <a:off x="4267200" y="5638800"/>
            <a:ext cx="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295" name="Line 7"/>
          <p:cNvSpPr>
            <a:spLocks noChangeShapeType="1"/>
          </p:cNvSpPr>
          <p:nvPr/>
        </p:nvSpPr>
        <p:spPr bwMode="auto">
          <a:xfrm flipV="1">
            <a:off x="4419600" y="5638800"/>
            <a:ext cx="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296" name="Line 8"/>
          <p:cNvSpPr>
            <a:spLocks noChangeShapeType="1"/>
          </p:cNvSpPr>
          <p:nvPr/>
        </p:nvSpPr>
        <p:spPr bwMode="auto">
          <a:xfrm flipH="1" flipV="1">
            <a:off x="3581400" y="38862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299" name="Line 11"/>
          <p:cNvSpPr>
            <a:spLocks noChangeShapeType="1"/>
          </p:cNvSpPr>
          <p:nvPr/>
        </p:nvSpPr>
        <p:spPr bwMode="auto">
          <a:xfrm flipH="1" flipV="1">
            <a:off x="3581400" y="41910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0" name="Line 12"/>
          <p:cNvSpPr>
            <a:spLocks noChangeShapeType="1"/>
          </p:cNvSpPr>
          <p:nvPr/>
        </p:nvSpPr>
        <p:spPr bwMode="auto">
          <a:xfrm flipH="1" flipV="1">
            <a:off x="3581400" y="44958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1" name="Line 13"/>
          <p:cNvSpPr>
            <a:spLocks noChangeShapeType="1"/>
          </p:cNvSpPr>
          <p:nvPr/>
        </p:nvSpPr>
        <p:spPr bwMode="auto">
          <a:xfrm flipH="1" flipV="1">
            <a:off x="6096000" y="3962400"/>
            <a:ext cx="457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2" name="Line 14"/>
          <p:cNvSpPr>
            <a:spLocks noChangeShapeType="1"/>
          </p:cNvSpPr>
          <p:nvPr/>
        </p:nvSpPr>
        <p:spPr bwMode="auto">
          <a:xfrm flipH="1" flipV="1">
            <a:off x="6096000" y="4267200"/>
            <a:ext cx="457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3" name="Line 15"/>
          <p:cNvSpPr>
            <a:spLocks noChangeShapeType="1"/>
          </p:cNvSpPr>
          <p:nvPr/>
        </p:nvSpPr>
        <p:spPr bwMode="auto">
          <a:xfrm flipH="1" flipV="1">
            <a:off x="6096000" y="4572000"/>
            <a:ext cx="457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4" name="Line 16"/>
          <p:cNvSpPr>
            <a:spLocks noChangeShapeType="1"/>
          </p:cNvSpPr>
          <p:nvPr/>
        </p:nvSpPr>
        <p:spPr bwMode="auto">
          <a:xfrm flipH="1" flipV="1">
            <a:off x="2057400" y="37338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5" name="Line 17"/>
          <p:cNvSpPr>
            <a:spLocks noChangeShapeType="1"/>
          </p:cNvSpPr>
          <p:nvPr/>
        </p:nvSpPr>
        <p:spPr bwMode="auto">
          <a:xfrm flipH="1" flipV="1">
            <a:off x="2057400" y="40386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6" name="Line 18"/>
          <p:cNvSpPr>
            <a:spLocks noChangeShapeType="1"/>
          </p:cNvSpPr>
          <p:nvPr/>
        </p:nvSpPr>
        <p:spPr bwMode="auto">
          <a:xfrm flipH="1" flipV="1">
            <a:off x="2057400" y="43434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7" name="Line 19"/>
          <p:cNvSpPr>
            <a:spLocks noChangeShapeType="1"/>
          </p:cNvSpPr>
          <p:nvPr/>
        </p:nvSpPr>
        <p:spPr bwMode="auto">
          <a:xfrm flipH="1" flipV="1">
            <a:off x="2057400" y="3886200"/>
            <a:ext cx="457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8" name="Line 20"/>
          <p:cNvSpPr>
            <a:spLocks noChangeShapeType="1"/>
          </p:cNvSpPr>
          <p:nvPr/>
        </p:nvSpPr>
        <p:spPr bwMode="auto">
          <a:xfrm flipH="1" flipV="1">
            <a:off x="2057400" y="4191000"/>
            <a:ext cx="457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68309" name="Line 21"/>
          <p:cNvSpPr>
            <a:spLocks noChangeShapeType="1"/>
          </p:cNvSpPr>
          <p:nvPr/>
        </p:nvSpPr>
        <p:spPr bwMode="auto">
          <a:xfrm flipH="1" flipV="1">
            <a:off x="2057400" y="4495800"/>
            <a:ext cx="457200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 type="none" w="sm" len="sm"/>
            <a:tailEnd type="triangle" w="lg" len="lg"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7124" name="Text Box 22"/>
          <p:cNvSpPr txBox="1">
            <a:spLocks noChangeArrowheads="1"/>
          </p:cNvSpPr>
          <p:nvPr/>
        </p:nvSpPr>
        <p:spPr bwMode="auto">
          <a:xfrm>
            <a:off x="5943600" y="3276600"/>
            <a:ext cx="1295400" cy="58102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66CCFF"/>
                </a:solidFill>
              </a:rPr>
              <a:t>Ambient Air Inlet</a:t>
            </a:r>
          </a:p>
        </p:txBody>
      </p:sp>
      <p:sp>
        <p:nvSpPr>
          <p:cNvPr id="47125" name="Text Box 23"/>
          <p:cNvSpPr txBox="1">
            <a:spLocks noChangeArrowheads="1"/>
          </p:cNvSpPr>
          <p:nvPr/>
        </p:nvSpPr>
        <p:spPr bwMode="auto">
          <a:xfrm>
            <a:off x="4419600" y="5638800"/>
            <a:ext cx="1828800" cy="581025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Pressurized Gas Inlet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9600" y="3886200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Combined Exit Gas</a:t>
            </a:r>
            <a:endParaRPr lang="en-US" dirty="0"/>
          </a:p>
        </p:txBody>
      </p:sp>
      <p:sp>
        <p:nvSpPr>
          <p:cNvPr id="25" name="Titre 2"/>
          <p:cNvSpPr txBox="1">
            <a:spLocks noGrp="1"/>
          </p:cNvSpPr>
          <p:nvPr>
            <p:ph type="title"/>
          </p:nvPr>
        </p:nvSpPr>
        <p:spPr bwMode="auto">
          <a:xfrm>
            <a:off x="228600" y="0"/>
            <a:ext cx="866775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Background Information</a:t>
            </a:r>
            <a:b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How Do Slides Inflate?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68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68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68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68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68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68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68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6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68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6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3" grpId="0" animBg="1"/>
      <p:bldP spid="268294" grpId="0" animBg="1"/>
      <p:bldP spid="268295" grpId="0" animBg="1"/>
      <p:bldP spid="268296" grpId="0" animBg="1"/>
      <p:bldP spid="268299" grpId="0" animBg="1"/>
      <p:bldP spid="268300" grpId="0" animBg="1"/>
      <p:bldP spid="268301" grpId="0" animBg="1"/>
      <p:bldP spid="268302" grpId="0" animBg="1"/>
      <p:bldP spid="268303" grpId="0" animBg="1"/>
      <p:bldP spid="268304" grpId="0" animBg="1"/>
      <p:bldP spid="268305" grpId="0" animBg="1"/>
      <p:bldP spid="268306" grpId="0" animBg="1"/>
      <p:bldP spid="268307" grpId="0" animBg="1"/>
      <p:bldP spid="268308" grpId="0" animBg="1"/>
      <p:bldP spid="26830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1"/>
          <p:cNvSpPr>
            <a:spLocks noGrp="1"/>
          </p:cNvSpPr>
          <p:nvPr>
            <p:ph idx="1"/>
          </p:nvPr>
        </p:nvSpPr>
        <p:spPr>
          <a:xfrm>
            <a:off x="228600" y="1600200"/>
            <a:ext cx="8667750" cy="2057400"/>
          </a:xfrm>
        </p:spPr>
        <p:txBody>
          <a:bodyPr/>
          <a:lstStyle/>
          <a:p>
            <a:r>
              <a:rPr lang="en-US" dirty="0" smtClean="0"/>
              <a:t>Evacuation system performance is governed by FAA TSO-C69</a:t>
            </a:r>
          </a:p>
          <a:p>
            <a:r>
              <a:rPr lang="en-US" dirty="0" smtClean="0"/>
              <a:t>Normal conditions pressure range – range of pressures attained during typical deployments</a:t>
            </a:r>
          </a:p>
          <a:p>
            <a:r>
              <a:rPr lang="en-US" dirty="0" smtClean="0"/>
              <a:t>Minimum operating pressure – the minimum pressure at which the evacuation rate can be met</a:t>
            </a:r>
          </a:p>
          <a:p>
            <a:endParaRPr lang="en-US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Background Information</a:t>
            </a:r>
            <a:br>
              <a:rPr lang="en-US" dirty="0" smtClean="0"/>
            </a:br>
            <a:r>
              <a:rPr lang="en-US" sz="2800" dirty="0" smtClean="0"/>
              <a:t>Requirements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3657600"/>
            <a:ext cx="86868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Maximum operating pressure – that which may be reached after the device has reached a usable attitude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device structure must withstand a pressure of 1.5 times the maximum operating pressure for five minutes without damage and at least 2 times the maximum operating pressure without failure for at least one minute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1"/>
          <p:cNvSpPr>
            <a:spLocks noGrp="1"/>
          </p:cNvSpPr>
          <p:nvPr>
            <p:ph idx="1"/>
          </p:nvPr>
        </p:nvSpPr>
        <p:spPr>
          <a:xfrm>
            <a:off x="228600" y="1676400"/>
            <a:ext cx="8667750" cy="4114800"/>
          </a:xfrm>
        </p:spPr>
        <p:txBody>
          <a:bodyPr/>
          <a:lstStyle/>
          <a:p>
            <a:r>
              <a:rPr lang="en-US" dirty="0" smtClean="0"/>
              <a:t>Calculations can be performed to analyze the expected performance at altitude</a:t>
            </a:r>
          </a:p>
          <a:p>
            <a:endParaRPr lang="en-US" dirty="0" smtClean="0"/>
          </a:p>
          <a:p>
            <a:r>
              <a:rPr lang="en-US" dirty="0" smtClean="0"/>
              <a:t>ACC was interested in obtaining empirical data</a:t>
            </a:r>
          </a:p>
          <a:p>
            <a:endParaRPr lang="en-US" dirty="0" smtClean="0"/>
          </a:p>
          <a:p>
            <a:r>
              <a:rPr lang="en-US" dirty="0" smtClean="0"/>
              <a:t>Two options were considered:</a:t>
            </a:r>
          </a:p>
          <a:p>
            <a:pPr lvl="1"/>
            <a:r>
              <a:rPr lang="en-US" dirty="0" smtClean="0"/>
              <a:t>A - Fly Engineers and equipment to Daocheng Airport in Tibet (14,500 ft)</a:t>
            </a:r>
          </a:p>
          <a:p>
            <a:pPr lvl="1"/>
            <a:r>
              <a:rPr lang="en-US" dirty="0" smtClean="0"/>
              <a:t>B – Send Engineers and equipment to the altitude chamber at FAA CAMI facility in Oklahoma City</a:t>
            </a:r>
          </a:p>
          <a:p>
            <a:pPr lvl="2"/>
            <a:r>
              <a:rPr lang="en-US" dirty="0" smtClean="0"/>
              <a:t>Option worked out great – Helpful and knowledgeable support team</a:t>
            </a:r>
          </a:p>
          <a:p>
            <a:pPr lvl="2"/>
            <a:r>
              <a:rPr lang="en-US" dirty="0" smtClean="0"/>
              <a:t>Really good barbeque nearby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Do Evacuation Systems Perform Adequately at High Altitudes?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u contenu 1"/>
          <p:cNvSpPr>
            <a:spLocks noGrp="1"/>
          </p:cNvSpPr>
          <p:nvPr>
            <p:ph idx="1"/>
          </p:nvPr>
        </p:nvSpPr>
        <p:spPr>
          <a:xfrm>
            <a:off x="152400" y="1066800"/>
            <a:ext cx="8667750" cy="990600"/>
          </a:xfrm>
        </p:spPr>
        <p:txBody>
          <a:bodyPr/>
          <a:lstStyle/>
          <a:p>
            <a:r>
              <a:rPr lang="en-US" dirty="0" smtClean="0"/>
              <a:t>Two evacuation slide systems were tested:</a:t>
            </a:r>
          </a:p>
          <a:p>
            <a:pPr lvl="1"/>
            <a:r>
              <a:rPr lang="en-US" dirty="0" smtClean="0"/>
              <a:t>A320 slide – 22.5’Lg X 5.0’Wd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AC21646-ACEC-40E5-9B4B-14C5F85D0317}" type="datetime3">
              <a:rPr lang="en-US"/>
              <a:pPr>
                <a:defRPr/>
              </a:pPr>
              <a:t>24 January 2014</a:t>
            </a:fld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-  </a:t>
            </a:r>
            <a:fld id="{C7169294-9DF9-4F02-9048-D1F042DA4255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14526" b="28938"/>
          <a:stretch>
            <a:fillRect/>
          </a:stretch>
        </p:blipFill>
        <p:spPr bwMode="auto">
          <a:xfrm rot="16200000">
            <a:off x="4681731" y="2633470"/>
            <a:ext cx="4648200" cy="197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Espace réservé du contenu 1"/>
          <p:cNvSpPr txBox="1">
            <a:spLocks/>
          </p:cNvSpPr>
          <p:nvPr/>
        </p:nvSpPr>
        <p:spPr bwMode="auto">
          <a:xfrm>
            <a:off x="152400" y="1905000"/>
            <a:ext cx="5562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Maximum Operating Pressure:  3.55 psig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200" b="1" kern="0" noProof="0" dirty="0" smtClean="0">
                <a:solidFill>
                  <a:srgbClr val="4B4B4B"/>
                </a:solidFill>
                <a:latin typeface="Times New Roman" pitchFamily="18" charset="0"/>
                <a:cs typeface="Times New Roman" pitchFamily="18" charset="0"/>
              </a:rPr>
              <a:t>Overpressure Test:  5.33 psig</a:t>
            </a: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1" i="0" u="none" strike="noStrike" kern="0" cap="none" spc="0" normalizeH="0" baseline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Minimum</a:t>
            </a:r>
            <a:r>
              <a:rPr kumimoji="0" lang="en-US" sz="2200" b="1" i="0" u="none" strike="noStrike" kern="0" cap="none" spc="0" normalizeH="0" dirty="0" smtClean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burst value:  7.1 psig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5087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179388" marR="0" lvl="0" indent="-1793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odiac Aerospace Master Template">
  <a:themeElements>
    <a:clrScheme name="template GROUP-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GROUP-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GROUP-V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GROUP-V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GROUP-V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GROUP-V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GROUP-V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GROUP-V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GROUP-V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GROUP-V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GROUP-V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GROUP-V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GROUP-V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Zodiac Aerospace Master Template</Template>
  <TotalTime>949</TotalTime>
  <Words>720</Words>
  <Application>Microsoft Office PowerPoint</Application>
  <PresentationFormat>On-screen Show (4:3)</PresentationFormat>
  <Paragraphs>145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Zodiac Aerospace Master Template</vt:lpstr>
      <vt:lpstr>Escape Slide Performance Altitude Effects</vt:lpstr>
      <vt:lpstr>Do Evacuation Systems Perform Adequately at High Altitudes?</vt:lpstr>
      <vt:lpstr>Background Information History </vt:lpstr>
      <vt:lpstr>Background Information History </vt:lpstr>
      <vt:lpstr>PowerPoint Presentation</vt:lpstr>
      <vt:lpstr>Background Information How Do Slides Inflate?</vt:lpstr>
      <vt:lpstr>Background Information Requirements </vt:lpstr>
      <vt:lpstr>Do Evacuation Systems Perform Adequately at High Altitudes?</vt:lpstr>
      <vt:lpstr>Testing</vt:lpstr>
      <vt:lpstr>Testing</vt:lpstr>
      <vt:lpstr>Testing</vt:lpstr>
      <vt:lpstr>Test Data</vt:lpstr>
      <vt:lpstr>Testing</vt:lpstr>
      <vt:lpstr>Testing</vt:lpstr>
      <vt:lpstr>Test Results</vt:lpstr>
      <vt:lpstr>Test Results</vt:lpstr>
      <vt:lpstr>Test Results</vt:lpstr>
      <vt:lpstr>Conclusion</vt:lpstr>
      <vt:lpstr>Any Questions??</vt:lpstr>
    </vt:vector>
  </TitlesOfParts>
  <Company>Air Cruisers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mkt</dc:creator>
  <cp:lastModifiedBy>Michael Donio</cp:lastModifiedBy>
  <cp:revision>75</cp:revision>
  <dcterms:created xsi:type="dcterms:W3CDTF">2013-10-07T14:37:43Z</dcterms:created>
  <dcterms:modified xsi:type="dcterms:W3CDTF">2014-01-24T19:09:44Z</dcterms:modified>
</cp:coreProperties>
</file>