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505" r:id="rId2"/>
    <p:sldId id="511" r:id="rId3"/>
    <p:sldId id="554" r:id="rId4"/>
    <p:sldId id="318" r:id="rId5"/>
    <p:sldId id="494" r:id="rId6"/>
    <p:sldId id="257" r:id="rId7"/>
    <p:sldId id="381" r:id="rId8"/>
    <p:sldId id="373" r:id="rId9"/>
    <p:sldId id="435" r:id="rId10"/>
    <p:sldId id="567" r:id="rId11"/>
    <p:sldId id="510" r:id="rId12"/>
    <p:sldId id="293" r:id="rId13"/>
    <p:sldId id="349" r:id="rId14"/>
    <p:sldId id="267" r:id="rId15"/>
    <p:sldId id="403" r:id="rId16"/>
    <p:sldId id="341" r:id="rId17"/>
    <p:sldId id="438" r:id="rId18"/>
    <p:sldId id="496" r:id="rId19"/>
    <p:sldId id="439" r:id="rId20"/>
    <p:sldId id="366" r:id="rId21"/>
    <p:sldId id="568" r:id="rId22"/>
    <p:sldId id="572" r:id="rId23"/>
    <p:sldId id="501" r:id="rId24"/>
    <p:sldId id="555" r:id="rId25"/>
    <p:sldId id="544" r:id="rId26"/>
    <p:sldId id="512" r:id="rId27"/>
    <p:sldId id="514" r:id="rId28"/>
    <p:sldId id="515" r:id="rId29"/>
    <p:sldId id="573" r:id="rId30"/>
    <p:sldId id="516" r:id="rId31"/>
    <p:sldId id="517" r:id="rId32"/>
    <p:sldId id="519" r:id="rId33"/>
    <p:sldId id="518" r:id="rId34"/>
    <p:sldId id="556" r:id="rId35"/>
    <p:sldId id="561" r:id="rId36"/>
    <p:sldId id="527" r:id="rId37"/>
    <p:sldId id="536" r:id="rId38"/>
    <p:sldId id="532" r:id="rId39"/>
    <p:sldId id="533" r:id="rId40"/>
    <p:sldId id="541" r:id="rId41"/>
    <p:sldId id="538" r:id="rId42"/>
    <p:sldId id="534" r:id="rId43"/>
    <p:sldId id="529" r:id="rId44"/>
    <p:sldId id="542" r:id="rId45"/>
    <p:sldId id="530" r:id="rId46"/>
    <p:sldId id="535" r:id="rId47"/>
    <p:sldId id="539" r:id="rId48"/>
    <p:sldId id="537" r:id="rId49"/>
    <p:sldId id="526" r:id="rId50"/>
    <p:sldId id="350" r:id="rId51"/>
    <p:sldId id="499" r:id="rId52"/>
    <p:sldId id="500" r:id="rId53"/>
    <p:sldId id="503" r:id="rId54"/>
    <p:sldId id="504" r:id="rId55"/>
    <p:sldId id="559" r:id="rId56"/>
    <p:sldId id="524" r:id="rId57"/>
    <p:sldId id="575" r:id="rId58"/>
    <p:sldId id="576" r:id="rId59"/>
    <p:sldId id="509" r:id="rId60"/>
    <p:sldId id="543" r:id="rId61"/>
    <p:sldId id="574" r:id="rId62"/>
    <p:sldId id="557" r:id="rId63"/>
    <p:sldId id="547" r:id="rId64"/>
    <p:sldId id="523" r:id="rId65"/>
    <p:sldId id="564" r:id="rId66"/>
    <p:sldId id="565" r:id="rId67"/>
    <p:sldId id="577" r:id="rId68"/>
    <p:sldId id="552" r:id="rId69"/>
    <p:sldId id="551" r:id="rId70"/>
    <p:sldId id="506" r:id="rId71"/>
    <p:sldId id="545" r:id="rId72"/>
    <p:sldId id="507" r:id="rId73"/>
    <p:sldId id="553" r:id="rId74"/>
    <p:sldId id="571" r:id="rId75"/>
  </p:sldIdLst>
  <p:sldSz cx="9144000" cy="6858000" type="screen4x3"/>
  <p:notesSz cx="6858000" cy="9296400"/>
  <p:custDataLst>
    <p:tags r:id="rId7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QuickType Mono" pitchFamily="49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QuickType Mono" pitchFamily="49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QuickType Mono" pitchFamily="49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QuickType Mono" pitchFamily="49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QuickType Mono" pitchFamily="49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QuickType Mono" pitchFamily="49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QuickType Mono" pitchFamily="49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QuickType Mono" pitchFamily="49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QuickType Mono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8080"/>
    <a:srgbClr val="800000"/>
    <a:srgbClr val="CC0000"/>
    <a:srgbClr val="FF0000"/>
    <a:srgbClr val="336699"/>
    <a:srgbClr val="A73737"/>
    <a:srgbClr val="0000FF"/>
    <a:srgbClr val="DEB400"/>
    <a:srgbClr val="00808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41" autoAdjust="0"/>
    <p:restoredTop sz="92426" autoAdjust="0"/>
  </p:normalViewPr>
  <p:slideViewPr>
    <p:cSldViewPr>
      <p:cViewPr>
        <p:scale>
          <a:sx n="80" d="100"/>
          <a:sy n="80" d="100"/>
        </p:scale>
        <p:origin x="-1134" y="-5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>
        <p:scale>
          <a:sx n="50" d="100"/>
          <a:sy n="50" d="100"/>
        </p:scale>
        <p:origin x="-3403" y="-499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78C09FB-5E5A-4C19-9912-911A1C5BE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73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652" tIns="45326" rIns="90652" bIns="45326" numCol="1" anchor="t" anchorCtr="0" compatLnSpc="1">
            <a:prstTxWarp prst="textNoShape">
              <a:avLst/>
            </a:prstTxWarp>
          </a:bodyPr>
          <a:lstStyle>
            <a:lvl1pPr defTabSz="906463">
              <a:defRPr kumimoji="0" sz="11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5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066800" y="677863"/>
            <a:ext cx="47244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446588"/>
            <a:ext cx="5051425" cy="41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652" tIns="45326" rIns="90652" bIns="45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17950" y="0"/>
            <a:ext cx="294005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652" tIns="45326" rIns="90652" bIns="45326" numCol="1" anchor="t" anchorCtr="0" compatLnSpc="1">
            <a:prstTxWarp prst="textNoShape">
              <a:avLst/>
            </a:prstTxWarp>
          </a:bodyPr>
          <a:lstStyle>
            <a:lvl1pPr algn="r" defTabSz="906463">
              <a:defRPr kumimoji="0" sz="11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294005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652" tIns="45326" rIns="90652" bIns="45326" numCol="1" anchor="b" anchorCtr="0" compatLnSpc="1">
            <a:prstTxWarp prst="textNoShape">
              <a:avLst/>
            </a:prstTxWarp>
          </a:bodyPr>
          <a:lstStyle>
            <a:lvl1pPr defTabSz="906463">
              <a:defRPr kumimoji="0" sz="11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17950" y="8818563"/>
            <a:ext cx="294005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652" tIns="45326" rIns="90652" bIns="45326" numCol="1" anchor="b" anchorCtr="0" compatLnSpc="1">
            <a:prstTxWarp prst="textNoShape">
              <a:avLst/>
            </a:prstTxWarp>
          </a:bodyPr>
          <a:lstStyle>
            <a:lvl1pPr algn="r" defTabSz="906463">
              <a:defRPr kumimoji="0" sz="11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A23C887D-77E8-4B17-A2DC-A2E3FACAE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08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76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51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57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A955F1C1-6459-4805-8240-879074F763B7}" type="slidenum">
              <a:rPr kumimoji="0" lang="en-US" altLang="en-US" sz="1100">
                <a:latin typeface="Times New Roman" pitchFamily="18" charset="0"/>
              </a:rPr>
              <a:pPr/>
              <a:t>12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314DC025-C29F-4918-8596-CDB2A4CD5D77}" type="slidenum">
              <a:rPr kumimoji="0" lang="en-US" altLang="en-US" sz="1100">
                <a:latin typeface="Times New Roman" pitchFamily="18" charset="0"/>
              </a:rPr>
              <a:pPr/>
              <a:t>13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2400" b="1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8072AD73-7D7F-478F-982A-CD0EF996FA45}" type="slidenum">
              <a:rPr kumimoji="0" lang="en-US" altLang="en-US" sz="1100">
                <a:latin typeface="Times New Roman" pitchFamily="18" charset="0"/>
              </a:rPr>
              <a:pPr/>
              <a:t>14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910B5A64-8FEB-4742-8BF4-0383378BE75A}" type="slidenum">
              <a:rPr kumimoji="0" lang="en-US" altLang="en-US" sz="1100">
                <a:latin typeface="Times New Roman" pitchFamily="18" charset="0"/>
              </a:rPr>
              <a:pPr/>
              <a:t>15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C263A5D8-4B88-48DF-9E6A-D44C2019864C}" type="slidenum">
              <a:rPr kumimoji="0" lang="en-US" altLang="en-US" sz="1100">
                <a:latin typeface="Times New Roman" pitchFamily="18" charset="0"/>
              </a:rPr>
              <a:pPr/>
              <a:t>16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2400" b="0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80276B3B-6E09-49D2-BB6A-FECB8CE4A7A1}" type="slidenum">
              <a:rPr kumimoji="0" lang="en-US" altLang="en-US" sz="1100">
                <a:latin typeface="Times New Roman" pitchFamily="18" charset="0"/>
              </a:rPr>
              <a:pPr/>
              <a:t>17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B62F6277-B710-4752-BDD4-DF2C16D4FB76}" type="slidenum">
              <a:rPr kumimoji="0" lang="en-US" altLang="en-US" sz="1100">
                <a:latin typeface="Times New Roman" pitchFamily="18" charset="0"/>
              </a:rPr>
              <a:pPr/>
              <a:t>18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3D544DD9-CB6A-4C68-A021-442F57EE348F}" type="slidenum">
              <a:rPr kumimoji="0" lang="en-US" altLang="en-US" sz="1100">
                <a:latin typeface="Times New Roman" pitchFamily="18" charset="0"/>
              </a:rPr>
              <a:pPr/>
              <a:t>19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2400" b="1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70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F9869D5E-D0EC-40C9-9A1A-AFFBDB62E3D5}" type="slidenum">
              <a:rPr kumimoji="0" lang="en-US" altLang="en-US" sz="1100">
                <a:latin typeface="Times New Roman" pitchFamily="18" charset="0"/>
              </a:rPr>
              <a:pPr/>
              <a:t>20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98500"/>
            <a:ext cx="1811338" cy="1358900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9300" y="2286000"/>
            <a:ext cx="5311775" cy="6324600"/>
          </a:xfrm>
        </p:spPr>
        <p:txBody>
          <a:bodyPr lIns="90567" tIns="45283" rIns="90567" bIns="45283"/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en-US" sz="9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66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23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AB6BB46A-75FE-483D-B1E7-4B190DE0827E}" type="slidenum">
              <a:rPr kumimoji="0" lang="en-US" altLang="en-US" sz="1100">
                <a:latin typeface="Times New Roman" pitchFamily="18" charset="0"/>
              </a:rPr>
              <a:pPr/>
              <a:t>23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29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116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45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55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2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77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65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9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947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266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032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6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432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437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152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60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43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D7411827-5BB3-4F7E-8A7C-ED1864277C82}" type="slidenum">
              <a:rPr kumimoji="0" lang="en-US" altLang="en-US" sz="1100">
                <a:latin typeface="Times New Roman" pitchFamily="18" charset="0"/>
              </a:rPr>
              <a:pPr/>
              <a:t>4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608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123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99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414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925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330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567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833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026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45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F3361858-AFD8-46CA-943A-FCE98D25CC06}" type="slidenum">
              <a:rPr kumimoji="0" lang="en-US" altLang="en-US" sz="1100">
                <a:latin typeface="Times New Roman" pitchFamily="18" charset="0"/>
              </a:rPr>
              <a:pPr/>
              <a:t>5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z="1400" b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6416ECBD-1115-48B9-9F40-C3B1FF8C43C9}" type="slidenum">
              <a:rPr kumimoji="0" lang="en-US" altLang="en-US" sz="1100">
                <a:latin typeface="Times New Roman" pitchFamily="18" charset="0"/>
              </a:rPr>
              <a:pPr/>
              <a:t>50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6FECC6CF-20CC-4D63-9072-4A5520D4EBF0}" type="slidenum">
              <a:rPr kumimoji="0" lang="en-US" altLang="en-US" sz="1100">
                <a:latin typeface="Times New Roman" pitchFamily="18" charset="0"/>
              </a:rPr>
              <a:pPr/>
              <a:t>51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371F0E1B-B215-42C9-8A3D-827D29765B48}" type="slidenum">
              <a:rPr kumimoji="0" lang="en-US" altLang="en-US" sz="1100">
                <a:latin typeface="Times New Roman" pitchFamily="18" charset="0"/>
              </a:rPr>
              <a:pPr/>
              <a:t>52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0CFD19A6-614F-492D-BF4C-B6A012DE2A7A}" type="slidenum">
              <a:rPr kumimoji="0" lang="en-US" altLang="en-US" sz="1100">
                <a:latin typeface="Times New Roman" pitchFamily="18" charset="0"/>
              </a:rPr>
              <a:pPr/>
              <a:t>53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69299FC6-3715-432A-9721-94C6F0013509}" type="slidenum">
              <a:rPr kumimoji="0" lang="en-US" altLang="en-US" sz="1100">
                <a:latin typeface="Times New Roman" pitchFamily="18" charset="0"/>
              </a:rPr>
              <a:pPr/>
              <a:t>54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169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095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165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741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5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073CAB77-62D2-4FA4-B1C7-505D4EDE9AC1}" type="slidenum">
              <a:rPr kumimoji="0" lang="en-US" altLang="en-US" sz="1100">
                <a:latin typeface="Times New Roman" pitchFamily="18" charset="0"/>
              </a:rPr>
              <a:pPr/>
              <a:t>6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lnSpc>
                <a:spcPct val="80000"/>
              </a:lnSpc>
            </a:pPr>
            <a:endParaRPr lang="es-ES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948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432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8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197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54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930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797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5533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4605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8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25A019AA-B247-4A1E-983C-FA169745E5B6}" type="slidenum">
              <a:rPr kumimoji="0" lang="en-US" altLang="en-US" sz="1100">
                <a:latin typeface="Times New Roman" pitchFamily="18" charset="0"/>
              </a:rPr>
              <a:pPr/>
              <a:t>7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394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085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596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0369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3C887D-77E8-4B17-A2DC-A2E3FACAECC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900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AA0E8AA1-45E1-4B75-9548-DAAA4F639B04}" type="slidenum">
              <a:rPr kumimoji="0" lang="en-US" altLang="en-US" sz="1100">
                <a:latin typeface="Times New Roman" pitchFamily="18" charset="0"/>
              </a:rPr>
              <a:pPr/>
              <a:t>8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4438" y="677863"/>
            <a:ext cx="3363912" cy="2522537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3429000"/>
            <a:ext cx="5421313" cy="5181600"/>
          </a:xfrm>
          <a:noFill/>
        </p:spPr>
        <p:txBody>
          <a:bodyPr/>
          <a:lstStyle/>
          <a:p>
            <a:endParaRPr lang="es-MX" altLang="en-US" sz="2400" b="1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 defTabSz="906463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fld id="{C0FE7484-5FF5-49EB-A204-1FC834415EAB}" type="slidenum">
              <a:rPr kumimoji="0" lang="en-US" altLang="en-US" sz="1100">
                <a:latin typeface="Times New Roman" pitchFamily="18" charset="0"/>
              </a:rPr>
              <a:pPr/>
              <a:t>9</a:t>
            </a:fld>
            <a:endParaRPr kumimoji="0" lang="en-US" altLang="en-US" sz="110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8388" y="677863"/>
            <a:ext cx="4724400" cy="35433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MX" altLang="en-US" sz="1400" dirty="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32766"/>
      </p:ext>
    </p:extLst>
  </p:cSld>
  <p:clrMapOvr>
    <a:masterClrMapping/>
  </p:clrMapOvr>
  <p:transition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63629"/>
      </p:ext>
    </p:extLst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90161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48412"/>
      </p:ext>
    </p:extLst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0207875"/>
      </p:ext>
    </p:extLst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99656"/>
      </p:ext>
    </p:extLst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91807"/>
      </p:ext>
    </p:extLst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28200"/>
      </p:ext>
    </p:extLst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525" y="6582951"/>
            <a:ext cx="265112" cy="25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444670"/>
      </p:ext>
    </p:extLst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401398"/>
      </p:ext>
    </p:extLst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972156"/>
      </p:ext>
    </p:extLst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5"/>
          <p:cNvSpPr>
            <a:spLocks noChangeArrowheads="1"/>
          </p:cNvSpPr>
          <p:nvPr userDrawn="1"/>
        </p:nvSpPr>
        <p:spPr bwMode="auto">
          <a:xfrm>
            <a:off x="0" y="6548438"/>
            <a:ext cx="9144000" cy="309562"/>
          </a:xfrm>
          <a:prstGeom prst="rect">
            <a:avLst/>
          </a:prstGeom>
          <a:gradFill rotWithShape="1">
            <a:gsLst>
              <a:gs pos="0">
                <a:srgbClr val="0D1630"/>
              </a:gs>
              <a:gs pos="50000">
                <a:srgbClr val="1D2F68"/>
              </a:gs>
              <a:gs pos="100000">
                <a:srgbClr val="0D1630"/>
              </a:gs>
            </a:gsLst>
            <a:lin ang="5400000" scaled="1"/>
          </a:gra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endParaRPr lang="en-US" altLang="en-US"/>
          </a:p>
        </p:txBody>
      </p:sp>
      <p:sp>
        <p:nvSpPr>
          <p:cNvPr id="1028" name="Text Box 37"/>
          <p:cNvSpPr txBox="1">
            <a:spLocks noChangeArrowheads="1"/>
          </p:cNvSpPr>
          <p:nvPr userDrawn="1"/>
        </p:nvSpPr>
        <p:spPr bwMode="auto">
          <a:xfrm>
            <a:off x="7831138" y="6565900"/>
            <a:ext cx="9779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kumimoji="0" lang="en-US" altLang="en-US" sz="800" b="1">
                <a:latin typeface="Arial" charset="0"/>
              </a:rPr>
              <a:t>Federal Aviation</a:t>
            </a:r>
          </a:p>
          <a:p>
            <a:pPr eaLnBrk="1" hangingPunct="1">
              <a:lnSpc>
                <a:spcPct val="85000"/>
              </a:lnSpc>
            </a:pPr>
            <a:r>
              <a:rPr kumimoji="0" lang="en-US" altLang="en-US" sz="800" b="1">
                <a:latin typeface="Arial" charset="0"/>
              </a:rPr>
              <a:t>Administration</a:t>
            </a:r>
          </a:p>
        </p:txBody>
      </p:sp>
      <p:sp>
        <p:nvSpPr>
          <p:cNvPr id="1029" name="Rectangle 41"/>
          <p:cNvSpPr>
            <a:spLocks noChangeArrowheads="1"/>
          </p:cNvSpPr>
          <p:nvPr userDrawn="1"/>
        </p:nvSpPr>
        <p:spPr bwMode="auto">
          <a:xfrm>
            <a:off x="8763000" y="6581775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pPr algn="r" eaLnBrk="1" hangingPunct="1"/>
            <a:fld id="{D87CA63C-C991-4DF3-878A-10812711D81D}" type="slidenum">
              <a:rPr kumimoji="0" lang="en-US" altLang="en-US" sz="1200" b="1">
                <a:latin typeface="Calibri" pitchFamily="34" charset="0"/>
              </a:rPr>
              <a:pPr algn="r" eaLnBrk="1" hangingPunct="1"/>
              <a:t>‹#›</a:t>
            </a:fld>
            <a:endParaRPr kumimoji="0" lang="en-US" altLang="en-US" sz="1200" b="1">
              <a:latin typeface="Calibri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 dir="in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Project_airplane\Powerpoint_080205\A320.avi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microsoft.com/office/2007/relationships/hdphoto" Target="../media/hdphoto1.wdp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aaactubre%20zacatecas\Ecu%20Slides\Double_Seat2%20Model.avi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3200"/>
          </a:xfrm>
          <a:prstGeom prst="rect">
            <a:avLst/>
          </a:prstGeom>
        </p:spPr>
      </p:pic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76200" y="114300"/>
            <a:ext cx="502919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Cabin </a:t>
            </a:r>
            <a:r>
              <a:rPr kumimoji="0"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Safety Research </a:t>
            </a:r>
            <a:r>
              <a:rPr kumimoji="0"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Resources for the 21</a:t>
            </a:r>
            <a:r>
              <a:rPr kumimoji="0" lang="en-US" sz="2800" b="1" baseline="30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st</a:t>
            </a:r>
            <a:r>
              <a:rPr kumimoji="0"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 Century: </a:t>
            </a:r>
            <a:r>
              <a:rPr kumimoji="0" lang="en-US" sz="2800" b="1" dirty="0">
                <a:solidFill>
                  <a:schemeClr val="bg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 </a:t>
            </a:r>
            <a:r>
              <a:rPr kumimoji="0" lang="en-US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A </a:t>
            </a:r>
            <a:r>
              <a:rPr kumimoji="0"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 Gothic Bold" pitchFamily="34" charset="0"/>
              </a:rPr>
              <a:t>New CAMI Emerges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5410200"/>
            <a:ext cx="40241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>
                <a:solidFill>
                  <a:schemeClr val="bg2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Estrella Forster, Ph.D., PMP</a:t>
            </a:r>
          </a:p>
          <a:p>
            <a:pPr algn="r"/>
            <a:r>
              <a:rPr lang="en-US" sz="2000" b="1" dirty="0" smtClean="0">
                <a:solidFill>
                  <a:schemeClr val="bg2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Civil Aerospace Medical Institute</a:t>
            </a:r>
          </a:p>
          <a:p>
            <a:pPr algn="r"/>
            <a:r>
              <a:rPr lang="en-US" sz="2000" b="1" dirty="0" smtClean="0">
                <a:solidFill>
                  <a:schemeClr val="bg2">
                    <a:lumMod val="65000"/>
                    <a:lumOff val="35000"/>
                  </a:schemeClr>
                </a:solidFill>
                <a:latin typeface="Cambria" panose="02040503050406030204" pitchFamily="18" charset="0"/>
              </a:rPr>
              <a:t>Oklahoma City, OK</a:t>
            </a:r>
            <a:endParaRPr lang="en-US" sz="2000" b="1" dirty="0">
              <a:solidFill>
                <a:schemeClr val="bg2">
                  <a:lumMod val="65000"/>
                  <a:lumOff val="3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54" y="114300"/>
            <a:ext cx="9874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7834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82543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5394" y="457200"/>
            <a:ext cx="40385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FAA Acquisition Management System</a:t>
            </a:r>
          </a:p>
          <a:p>
            <a:pPr algn="r"/>
            <a:endParaRPr lang="en-US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  <a:p>
            <a:pPr algn="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Facilities &amp; Equipment</a:t>
            </a:r>
          </a:p>
          <a:p>
            <a:pPr algn="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Technology Refresh</a:t>
            </a:r>
          </a:p>
          <a:p>
            <a:pPr algn="r"/>
            <a:endParaRPr lang="en-US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  <a:p>
            <a:pPr algn="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ACAT V</a:t>
            </a:r>
          </a:p>
          <a:p>
            <a:pPr algn="r"/>
            <a:endParaRPr lang="en-US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  <a:p>
            <a:pPr algn="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&gt;100 Research Assets</a:t>
            </a:r>
          </a:p>
          <a:p>
            <a:pPr algn="r"/>
            <a:endParaRPr lang="en-US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  <a:cs typeface="Aharoni" panose="02010803020104030203" pitchFamily="2" charset="-79"/>
            </a:endParaRPr>
          </a:p>
          <a:p>
            <a:pPr algn="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cs typeface="Aharoni" panose="02010803020104030203" pitchFamily="2" charset="-79"/>
              </a:rPr>
              <a:t>2012 - 2014</a:t>
            </a:r>
          </a:p>
        </p:txBody>
      </p:sp>
    </p:spTree>
    <p:extLst>
      <p:ext uri="{BB962C8B-B14F-4D97-AF65-F5344CB8AC3E}">
        <p14:creationId xmlns:p14="http://schemas.microsoft.com/office/powerpoint/2010/main" val="183861448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685800"/>
            <a:ext cx="75754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opperplate Gothic Bold" panose="020E0705020206020404" pitchFamily="34" charset="0"/>
              </a:rPr>
              <a:t>Aerospace Medical Research Division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opperplate Gothic Bold" panose="020E0705020206020404" pitchFamily="34" charset="0"/>
              </a:rPr>
              <a:t>Protection &amp; Survival Labs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opperplate Gothic Bold" panose="020E0705020206020404" pitchFamily="34" charset="0"/>
              </a:rPr>
              <a:t>Cabin Safety Research Team</a:t>
            </a:r>
          </a:p>
          <a:p>
            <a:pPr marL="1828800" lvl="3" indent="-457200">
              <a:buFont typeface="+mj-lt"/>
              <a:buAutoNum type="arabicPeriod"/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Copperplate Gothic Bold" panose="020E0705020206020404" pitchFamily="34" charset="0"/>
              </a:rPr>
              <a:t>Biodynamics Research Team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OBJECTIVES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208" y="4343400"/>
            <a:ext cx="7710803" cy="2138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5200" y="25146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A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IRCRAFT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C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ABIN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R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ESEARCH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F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ACILITY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7458" y="2514600"/>
            <a:ext cx="2835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A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IRCRAFT 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NVIRONMENT</a:t>
            </a:r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R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ESEARCH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F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ACILITY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7997" y="2559608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IMPACT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SLED</a:t>
            </a:r>
          </a:p>
        </p:txBody>
      </p:sp>
    </p:spTree>
    <p:extLst>
      <p:ext uri="{BB962C8B-B14F-4D97-AF65-F5344CB8AC3E}">
        <p14:creationId xmlns:p14="http://schemas.microsoft.com/office/powerpoint/2010/main" val="113071286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533400" y="62166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endParaRPr lang="en-US" sz="28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1127125" y="5976938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pic>
        <p:nvPicPr>
          <p:cNvPr id="36868" name="Picture 15" descr="head_turn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PROTECTION  &amp;  SURVIVAL  LABS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533400" y="62166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</a:t>
            </a:r>
            <a:endParaRPr lang="en-US" sz="28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1127125" y="5976938"/>
            <a:ext cx="184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pic>
        <p:nvPicPr>
          <p:cNvPr id="37892" name="Picture 9" descr="Poster-5-Cabin-Safet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4724400" y="762000"/>
            <a:ext cx="41148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“How tragic to have survived an accident and to be killed while trying  to get out of the airplane.” </a:t>
            </a:r>
          </a:p>
          <a:p>
            <a:pPr algn="ctr">
              <a:defRPr/>
            </a:pPr>
            <a:r>
              <a:rPr lang="en-US" sz="1600" i="1">
                <a:solidFill>
                  <a:srgbClr val="8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George Black, member, NTSB</a:t>
            </a:r>
          </a:p>
        </p:txBody>
      </p:sp>
      <p:pic>
        <p:nvPicPr>
          <p:cNvPr id="38916" name="Picture 30" descr="A2E Outsid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73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157538"/>
            <a:ext cx="4459287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84" name="A320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4114800"/>
            <a:ext cx="4284663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5319201" y="4800600"/>
            <a:ext cx="31918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kumimoji="0"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Modeling &amp; Simulation</a:t>
            </a:r>
            <a:br>
              <a:rPr kumimoji="0"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</a:br>
            <a:endParaRPr kumimoji="0"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sp>
        <p:nvSpPr>
          <p:cNvPr id="23587" name="Rectangle 3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Aircraft  Evacuation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5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8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8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1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7585" y="1064870"/>
            <a:ext cx="3310360" cy="509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0828" name="Picture 12" descr="sl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4114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31" name="Rectangle 15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Slide Testing  &amp; Precious Cargo Studies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 descr="Poo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4191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74" name="Rectangle 26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Water </a:t>
            </a: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Survival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28307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CAMI-NASA-13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791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8" descr="CAMI-NASA-06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40386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9" descr="CAMI-NASA-02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23430"/>
            <a:ext cx="44196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51" name="Rectangle 11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Aircraft Environment Research Facility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50" name="Rectangle 6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Decontamination Technology</a:t>
            </a:r>
          </a:p>
        </p:txBody>
      </p:sp>
      <p:pic>
        <p:nvPicPr>
          <p:cNvPr id="40963" name="Picture 7" descr="DSC_779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8" descr="27b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47688"/>
            <a:ext cx="2592388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ext Box 2"/>
          <p:cNvSpPr txBox="1">
            <a:spLocks noChangeArrowheads="1"/>
          </p:cNvSpPr>
          <p:nvPr/>
        </p:nvSpPr>
        <p:spPr bwMode="auto">
          <a:xfrm>
            <a:off x="8839200" y="6613525"/>
            <a:ext cx="32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Media Center Semibold" pitchFamily="34" charset="0"/>
              </a:rPr>
              <a:t>14</a:t>
            </a:r>
          </a:p>
        </p:txBody>
      </p:sp>
      <p:pic>
        <p:nvPicPr>
          <p:cNvPr id="43011" name="Picture 6" descr="DSC_222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7495" name="Rectangle 7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Collaboration With Other </a:t>
            </a: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Agencies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69" y="878034"/>
            <a:ext cx="7089062" cy="510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7511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1889125" y="6137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endParaRPr lang="en-US" altLang="en-US">
              <a:latin typeface="Times New Roman" pitchFamily="18" charset="0"/>
            </a:endParaRPr>
          </a:p>
        </p:txBody>
      </p:sp>
      <p:pic>
        <p:nvPicPr>
          <p:cNvPr id="18435" name="Picture 9" descr="050725_C_0326M_503_out_hig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0" y="57785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 pitchFamily="49" charset="0"/>
              </a:defRPr>
            </a:lvl9pPr>
          </a:lstStyle>
          <a:p>
            <a:pPr algn="ctr"/>
            <a:r>
              <a:rPr lang="en-US" altLang="en-US" sz="2000" b="1" dirty="0">
                <a:latin typeface="Tempus Sans ITC" pitchFamily="82" charset="0"/>
              </a:rPr>
              <a:t>Of those who survive an aviation crash, </a:t>
            </a:r>
            <a:r>
              <a:rPr lang="en-US" altLang="en-US" sz="2000" b="1" dirty="0">
                <a:solidFill>
                  <a:srgbClr val="FFFF00"/>
                </a:solidFill>
                <a:latin typeface="Tempus Sans ITC" pitchFamily="82" charset="0"/>
              </a:rPr>
              <a:t>40%</a:t>
            </a:r>
            <a:r>
              <a:rPr lang="en-US" altLang="en-US" sz="2000" b="1" dirty="0">
                <a:latin typeface="Tempus Sans ITC" pitchFamily="82" charset="0"/>
              </a:rPr>
              <a:t> will die as a result of the ensuing fire</a:t>
            </a:r>
          </a:p>
        </p:txBody>
      </p:sp>
      <p:sp>
        <p:nvSpPr>
          <p:cNvPr id="210955" name="Rectangle 11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3200" b="1" dirty="0" smtClean="0">
                <a:latin typeface="Baskerville Old Face" panose="02020602080505020303" pitchFamily="18" charset="0"/>
              </a:rPr>
              <a:t>Fire Safety</a:t>
            </a:r>
            <a:endParaRPr lang="en-US" altLang="en-US" sz="3200" b="1" dirty="0"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6172200" cy="4107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0974" y="3439250"/>
            <a:ext cx="3883025" cy="3108616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en-US" sz="3200" b="1" dirty="0" smtClean="0">
                <a:latin typeface="Baskerville Old Face" panose="02020602080505020303" pitchFamily="18" charset="0"/>
              </a:rPr>
              <a:t>Fire Fighting Lab</a:t>
            </a:r>
            <a:endParaRPr lang="en-US" altLang="en-US" sz="3200" b="1" dirty="0">
              <a:latin typeface="Baskerville Old Face" panose="02020602080505020303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52609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76692"/>
            <a:ext cx="2935624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4694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26384" y="228600"/>
            <a:ext cx="327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B-747 refurbish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2638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5428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6" descr="Picture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44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" y="26042"/>
            <a:ext cx="9120852" cy="6527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2904223"/>
            <a:ext cx="9144000" cy="3953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141387"/>
            <a:ext cx="319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B-747 Updates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28600" y="152400"/>
            <a:ext cx="406233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QuickType Mono"/>
                <a:cs typeface="Arial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QuickType Mono"/>
                <a:cs typeface="Arial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QuickType Mono"/>
                <a:cs typeface="Arial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QuickType Mono"/>
                <a:cs typeface="Arial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QuickType Mono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QuickType Mono"/>
                <a:cs typeface="Arial" pitchFamily="34" charset="0"/>
              </a:defRPr>
            </a:lvl9pPr>
          </a:lstStyle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itchFamily="2" charset="-79"/>
              </a:rPr>
              <a:t>HVAC &amp; Configuration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itchFamily="2" charset="-79"/>
              </a:rPr>
              <a:t>Slide Rafts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itchFamily="2" charset="-79"/>
              </a:rPr>
              <a:t>Universal Inflation </a:t>
            </a:r>
            <a:r>
              <a:rPr lang="en-US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itchFamily="2" charset="-79"/>
              </a:rPr>
              <a:t>System</a:t>
            </a:r>
            <a:endParaRPr lang="en-US" b="1" dirty="0">
              <a:solidFill>
                <a:schemeClr val="bg2"/>
              </a:solidFill>
              <a:latin typeface="Berlin Sans FB Demi" panose="020E0802020502020306" pitchFamily="34" charset="0"/>
              <a:cs typeface="Aharoni" pitchFamily="2" charset="-79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itchFamily="2" charset="-79"/>
              </a:rPr>
              <a:t>Communication System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itchFamily="2" charset="-79"/>
              </a:rPr>
              <a:t>Pathway Marking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itchFamily="2" charset="-79"/>
              </a:rPr>
              <a:t>Interiors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itchFamily="2" charset="-79"/>
              </a:rPr>
              <a:t>Equipment Sheds</a:t>
            </a:r>
          </a:p>
        </p:txBody>
      </p:sp>
    </p:spTree>
    <p:extLst>
      <p:ext uri="{BB962C8B-B14F-4D97-AF65-F5344CB8AC3E}">
        <p14:creationId xmlns:p14="http://schemas.microsoft.com/office/powerpoint/2010/main" val="302693834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96939" y="1524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Aircraft Cabin Research Facility replacement</a:t>
            </a:r>
          </a:p>
        </p:txBody>
      </p:sp>
    </p:spTree>
    <p:extLst>
      <p:ext uri="{BB962C8B-B14F-4D97-AF65-F5344CB8AC3E}">
        <p14:creationId xmlns:p14="http://schemas.microsoft.com/office/powerpoint/2010/main" val="304794884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4"/>
          <a:stretch/>
        </p:blipFill>
        <p:spPr>
          <a:xfrm>
            <a:off x="0" y="-8681"/>
            <a:ext cx="9144000" cy="656188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174" y="76200"/>
            <a:ext cx="3824626" cy="265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45175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078"/>
            <a:ext cx="9144000" cy="652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9041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8600"/>
            <a:ext cx="5227135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94526"/>
            <a:ext cx="3401992" cy="632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8357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7800" y="2133600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Dr. Mac McLean</a:t>
            </a:r>
          </a:p>
          <a:p>
            <a:pPr algn="ctr"/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Project Lead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6157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5581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2"/>
          <a:stretch/>
        </p:blipFill>
        <p:spPr>
          <a:xfrm>
            <a:off x="0" y="-7620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2174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3" y="11575"/>
            <a:ext cx="8696767" cy="652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4433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23"/>
            <a:ext cx="9144000" cy="42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481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3" y="100314"/>
            <a:ext cx="5068957" cy="6452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04" y="1447800"/>
            <a:ext cx="4101219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5533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2"/>
            <a:ext cx="9144000" cy="657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1519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" y="26042"/>
            <a:ext cx="9120852" cy="6527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5605" y="457200"/>
            <a:ext cx="8332787" cy="58169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spcBef>
                <a:spcPts val="600"/>
              </a:spcBef>
              <a:buClr>
                <a:srgbClr val="FF0000"/>
              </a:buClr>
              <a:defRPr/>
            </a:pPr>
            <a:r>
              <a:rPr lang="en-US" sz="3600" b="1" dirty="0">
                <a:solidFill>
                  <a:srgbClr val="FF0000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Flexible Aircraft Cabin Simulator Characteristics</a:t>
            </a:r>
          </a:p>
          <a:p>
            <a:pPr marL="228600" indent="-228600" eaLnBrk="0" hangingPunct="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  <a:defRPr/>
            </a:pPr>
            <a:endParaRPr lang="en-US" sz="1000" b="1" dirty="0">
              <a:solidFill>
                <a:schemeClr val="bg2"/>
              </a:solidFill>
              <a:latin typeface="Berlin Sans FB Demi" panose="020E0802020502020306" pitchFamily="34" charset="0"/>
              <a:cs typeface="Aharoni" panose="02010803020104030203" pitchFamily="2" charset="-79"/>
            </a:endParaRPr>
          </a:p>
          <a:p>
            <a:pPr marL="514350" indent="-514350" eaLnBrk="0" hangingPunct="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Reconfigurable as multiple narrow-body transport category aircraft, (A320, B737, CRJ-700, ERJ170, MD80)</a:t>
            </a:r>
          </a:p>
          <a:p>
            <a:pPr marL="514350" indent="-514350" eaLnBrk="0" hangingPunct="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High-Fidelity Type C, I, and III exits</a:t>
            </a:r>
          </a:p>
          <a:p>
            <a:pPr marL="514350" indent="-514350" eaLnBrk="0" hangingPunct="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Landing gear out pitch-and-roll attitudes</a:t>
            </a:r>
          </a:p>
          <a:p>
            <a:pPr marL="514350" indent="-514350" eaLnBrk="0" hangingPunct="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Emergency scenario management computer system</a:t>
            </a:r>
          </a:p>
          <a:p>
            <a:pPr marL="514350" indent="-514350" eaLnBrk="0" hangingPunct="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Out the window views throughout cabin </a:t>
            </a:r>
          </a:p>
          <a:p>
            <a:pPr marL="514350" indent="-514350" eaLnBrk="0" hangingPunct="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Audio/Video communication</a:t>
            </a:r>
          </a:p>
          <a:p>
            <a:pPr marL="514350" indent="-514350" eaLnBrk="0" hangingPunct="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Environmental control with theatrical smoke </a:t>
            </a:r>
          </a:p>
          <a:p>
            <a:pPr marL="514350" indent="-514350" eaLnBrk="0" hangingPunct="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Staging and storage areas</a:t>
            </a:r>
          </a:p>
          <a:p>
            <a:pPr marL="514350" indent="-514350" eaLnBrk="0" hangingPunct="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  <a:defRPr/>
            </a:pPr>
            <a:r>
              <a:rPr lang="en-US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Exterior stadium lighting for night time work</a:t>
            </a:r>
          </a:p>
        </p:txBody>
      </p:sp>
    </p:spTree>
    <p:extLst>
      <p:ext uri="{BB962C8B-B14F-4D97-AF65-F5344CB8AC3E}">
        <p14:creationId xmlns:p14="http://schemas.microsoft.com/office/powerpoint/2010/main" val="245915882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57" y="304800"/>
            <a:ext cx="911696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0210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8537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610"/>
            <a:ext cx="420161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49"/>
          <a:stretch/>
        </p:blipFill>
        <p:spPr>
          <a:xfrm>
            <a:off x="4618298" y="-10610"/>
            <a:ext cx="4678101" cy="690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869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610"/>
            <a:ext cx="47962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7908" y="-3858"/>
            <a:ext cx="4896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5675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Poster-13-Division-poster-civilian-200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2567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180975"/>
            <a:ext cx="5442902" cy="6150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0975"/>
            <a:ext cx="32131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4365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977" y="3181350"/>
            <a:ext cx="4673279" cy="3676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77" y="0"/>
            <a:ext cx="4653023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4134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358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3810000"/>
            <a:ext cx="3300825" cy="255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7891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33" y="152400"/>
            <a:ext cx="5122069" cy="5121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912" y="2971800"/>
            <a:ext cx="3824455" cy="34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5926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" y="-76200"/>
            <a:ext cx="558089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6042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19400"/>
            <a:ext cx="9144000" cy="3721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3686175" cy="2708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225" y="-4762"/>
            <a:ext cx="3880949" cy="2713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19446"/>
            <a:ext cx="3270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Gear Box, Motor, Actuator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4068591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31085"/>
            <a:ext cx="5472876" cy="4857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2362200"/>
            <a:ext cx="3429000" cy="3895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19446"/>
            <a:ext cx="1912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superstructure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5376222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5" y="-1"/>
            <a:ext cx="8737602" cy="65532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95800"/>
            <a:ext cx="1241871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07411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0" y="0"/>
            <a:ext cx="8737600" cy="655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225113" cy="1371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76200"/>
            <a:ext cx="14446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19485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4-7-09-CAMI-Earth-Space-Post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Poster-4-Biodynamics-May200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3" name="Rectangle 3"/>
          <p:cNvSpPr>
            <a:spLocks noChangeArrowheads="1"/>
          </p:cNvSpPr>
          <p:nvPr/>
        </p:nvSpPr>
        <p:spPr bwMode="auto">
          <a:xfrm>
            <a:off x="4876800" y="3962400"/>
            <a:ext cx="381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ct val="15000"/>
              </a:spcAft>
              <a:defRPr/>
            </a:pPr>
            <a:r>
              <a:rPr kumimoji="0"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BUSINESS JETS</a:t>
            </a:r>
            <a:endParaRPr kumimoji="0"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Ultra Bold" pitchFamily="34" charset="0"/>
            </a:endParaRPr>
          </a:p>
        </p:txBody>
      </p:sp>
      <p:sp>
        <p:nvSpPr>
          <p:cNvPr id="573444" name="Rectangle 4"/>
          <p:cNvSpPr>
            <a:spLocks noChangeArrowheads="1"/>
          </p:cNvSpPr>
          <p:nvPr/>
        </p:nvSpPr>
        <p:spPr bwMode="auto">
          <a:xfrm>
            <a:off x="457200" y="3962400"/>
            <a:ext cx="381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ct val="15000"/>
              </a:spcAft>
              <a:defRPr/>
            </a:pPr>
            <a:r>
              <a:rPr kumimoji="0"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AIRLINER</a:t>
            </a:r>
            <a:endParaRPr kumimoji="0"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Ultra Bold" pitchFamily="34" charset="0"/>
            </a:endParaRPr>
          </a:p>
        </p:txBody>
      </p:sp>
      <p:sp>
        <p:nvSpPr>
          <p:cNvPr id="573445" name="Rectangle 5"/>
          <p:cNvSpPr>
            <a:spLocks noChangeArrowheads="1"/>
          </p:cNvSpPr>
          <p:nvPr/>
        </p:nvSpPr>
        <p:spPr bwMode="auto">
          <a:xfrm>
            <a:off x="838200" y="4953000"/>
            <a:ext cx="35052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ct val="15000"/>
              </a:spcAft>
              <a:buClr>
                <a:srgbClr val="CC0000"/>
              </a:buClr>
              <a:buFont typeface="Wingdings" pitchFamily="2" charset="2"/>
              <a:buChar char="v"/>
              <a:defRPr/>
            </a:pPr>
            <a:r>
              <a:rPr kumimoji="0" lang="en-US" sz="20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</a:rPr>
              <a:t>Air Bags</a:t>
            </a:r>
          </a:p>
          <a:p>
            <a:pPr marL="457200" indent="-457200">
              <a:spcAft>
                <a:spcPct val="15000"/>
              </a:spcAft>
              <a:buClr>
                <a:srgbClr val="CC0000"/>
              </a:buClr>
              <a:buFont typeface="Wingdings" pitchFamily="2" charset="2"/>
              <a:buChar char="v"/>
              <a:defRPr/>
            </a:pPr>
            <a:r>
              <a:rPr kumimoji="0" lang="en-US" sz="20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</a:rPr>
              <a:t>Seat Configuration</a:t>
            </a:r>
          </a:p>
          <a:p>
            <a:pPr marL="457200" indent="-457200">
              <a:spcAft>
                <a:spcPct val="15000"/>
              </a:spcAft>
              <a:buClr>
                <a:srgbClr val="CC0000"/>
              </a:buClr>
              <a:buFont typeface="Wingdings" pitchFamily="2" charset="2"/>
              <a:buChar char="v"/>
              <a:defRPr/>
            </a:pPr>
            <a:r>
              <a:rPr kumimoji="0" lang="en-US" sz="2000" b="1" i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</a:rPr>
              <a:t>Seat Cushions</a:t>
            </a:r>
          </a:p>
        </p:txBody>
      </p:sp>
      <p:pic>
        <p:nvPicPr>
          <p:cNvPr id="58373" name="Picture 6" descr="sle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34340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 descr="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8" name="Rectangle 8"/>
          <p:cNvSpPr>
            <a:spLocks noChangeArrowheads="1"/>
          </p:cNvSpPr>
          <p:nvPr/>
        </p:nvSpPr>
        <p:spPr bwMode="auto">
          <a:xfrm>
            <a:off x="4800600" y="4953000"/>
            <a:ext cx="3352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ct val="15000"/>
              </a:spcAft>
              <a:buClr>
                <a:srgbClr val="CC0000"/>
              </a:buClr>
              <a:buFont typeface="Wingdings" pitchFamily="2" charset="2"/>
              <a:buChar char="v"/>
              <a:defRPr/>
            </a:pPr>
            <a:r>
              <a:rPr kumimoji="0" lang="en-US" sz="20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</a:rPr>
              <a:t>Restraint Systems</a:t>
            </a:r>
          </a:p>
          <a:p>
            <a:pPr marL="457200" indent="-457200">
              <a:spcAft>
                <a:spcPct val="15000"/>
              </a:spcAft>
              <a:buClr>
                <a:srgbClr val="CC0000"/>
              </a:buClr>
              <a:buFont typeface="Wingdings" pitchFamily="2" charset="2"/>
              <a:buChar char="v"/>
              <a:defRPr/>
            </a:pPr>
            <a:r>
              <a:rPr kumimoji="0" lang="en-US" sz="20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</a:rPr>
              <a:t>Life Preservers</a:t>
            </a:r>
          </a:p>
          <a:p>
            <a:pPr marL="457200" indent="-457200">
              <a:spcAft>
                <a:spcPct val="15000"/>
              </a:spcAft>
              <a:buClr>
                <a:srgbClr val="CC0000"/>
              </a:buClr>
              <a:buFont typeface="Wingdings" pitchFamily="2" charset="2"/>
              <a:buChar char="v"/>
              <a:defRPr/>
            </a:pPr>
            <a:r>
              <a:rPr kumimoji="0" lang="en-US" sz="2000" b="1" i="1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pperplate Gothic Light" pitchFamily="34" charset="0"/>
              </a:rPr>
              <a:t>Injury Mechanisms</a:t>
            </a:r>
          </a:p>
        </p:txBody>
      </p:sp>
      <p:sp>
        <p:nvSpPr>
          <p:cNvPr id="58376" name="Line 9"/>
          <p:cNvSpPr>
            <a:spLocks noChangeShapeType="1"/>
          </p:cNvSpPr>
          <p:nvPr/>
        </p:nvSpPr>
        <p:spPr bwMode="auto">
          <a:xfrm>
            <a:off x="228600" y="4495800"/>
            <a:ext cx="8686800" cy="0"/>
          </a:xfrm>
          <a:prstGeom prst="line">
            <a:avLst/>
          </a:prstGeom>
          <a:noFill/>
          <a:ln w="57150" cap="sq" cmpd="thinThick">
            <a:solidFill>
              <a:srgbClr val="80808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50" name="Rectangle 10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Impact  Tests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The Aircraft Occupant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  <p:pic>
        <p:nvPicPr>
          <p:cNvPr id="59395" name="Picture 3" descr="crashtest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038600"/>
            <a:ext cx="228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0612" name="Rectangle 4"/>
          <p:cNvSpPr>
            <a:spLocks noChangeArrowheads="1"/>
          </p:cNvSpPr>
          <p:nvPr/>
        </p:nvSpPr>
        <p:spPr bwMode="auto">
          <a:xfrm>
            <a:off x="381000" y="6096000"/>
            <a:ext cx="297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ct val="15000"/>
              </a:spcAft>
              <a:defRPr/>
            </a:pPr>
            <a:r>
              <a:rPr kumimoji="0"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NFL TEAM</a:t>
            </a:r>
            <a:endParaRPr kumimoji="0"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Ultra Bold" pitchFamily="34" charset="0"/>
            </a:endParaRPr>
          </a:p>
        </p:txBody>
      </p:sp>
      <p:sp>
        <p:nvSpPr>
          <p:cNvPr id="580613" name="Rectangle 5"/>
          <p:cNvSpPr>
            <a:spLocks noChangeArrowheads="1"/>
          </p:cNvSpPr>
          <p:nvPr/>
        </p:nvSpPr>
        <p:spPr bwMode="auto">
          <a:xfrm>
            <a:off x="228600" y="3048000"/>
            <a:ext cx="327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ct val="15000"/>
              </a:spcAft>
              <a:defRPr/>
            </a:pPr>
            <a:r>
              <a:rPr kumimoji="0"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SMALL LADY</a:t>
            </a:r>
            <a:endParaRPr kumimoji="0"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Ultra Bold" pitchFamily="34" charset="0"/>
            </a:endParaRPr>
          </a:p>
        </p:txBody>
      </p:sp>
      <p:sp>
        <p:nvSpPr>
          <p:cNvPr id="580614" name="Rectangle 6"/>
          <p:cNvSpPr>
            <a:spLocks noChangeArrowheads="1"/>
          </p:cNvSpPr>
          <p:nvPr/>
        </p:nvSpPr>
        <p:spPr bwMode="auto">
          <a:xfrm>
            <a:off x="5562600" y="5334000"/>
            <a:ext cx="3352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Aft>
                <a:spcPct val="15000"/>
              </a:spcAft>
              <a:defRPr/>
            </a:pPr>
            <a:r>
              <a:rPr kumimoji="0" lang="en-US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Anthropomorphic Test Dummies (ATD's)</a:t>
            </a:r>
          </a:p>
        </p:txBody>
      </p:sp>
      <p:pic>
        <p:nvPicPr>
          <p:cNvPr id="59399" name="Picture 7" descr="19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31321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 descr="19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3122613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 descr="20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85800"/>
            <a:ext cx="4800600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Design &amp; Fabrication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  <p:pic>
        <p:nvPicPr>
          <p:cNvPr id="60419" name="Picture 10" descr="dummie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85800"/>
            <a:ext cx="49530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1" descr="sho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0"/>
            <a:ext cx="5029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44" name="Rectangle 12"/>
          <p:cNvSpPr>
            <a:spLocks noChangeArrowheads="1"/>
          </p:cNvSpPr>
          <p:nvPr/>
        </p:nvSpPr>
        <p:spPr bwMode="auto">
          <a:xfrm>
            <a:off x="914400" y="609600"/>
            <a:ext cx="32766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Aft>
                <a:spcPct val="15000"/>
              </a:spcAft>
              <a:defRPr/>
            </a:pPr>
            <a:r>
              <a:rPr kumimoji="0"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ATD</a:t>
            </a:r>
          </a:p>
          <a:p>
            <a:pPr algn="r">
              <a:spcAft>
                <a:spcPct val="15000"/>
              </a:spcAft>
              <a:defRPr/>
            </a:pPr>
            <a:r>
              <a:rPr kumimoji="0"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SHOP</a:t>
            </a:r>
            <a:endParaRPr kumimoji="0" lang="en-US" sz="2800" b="1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Ultra Bold" pitchFamily="34" charset="0"/>
            </a:endParaRPr>
          </a:p>
        </p:txBody>
      </p:sp>
      <p:sp>
        <p:nvSpPr>
          <p:cNvPr id="581645" name="Rectangle 13"/>
          <p:cNvSpPr>
            <a:spLocks noChangeArrowheads="1"/>
          </p:cNvSpPr>
          <p:nvPr/>
        </p:nvSpPr>
        <p:spPr bwMode="auto">
          <a:xfrm>
            <a:off x="228600" y="2296180"/>
            <a:ext cx="3200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15000"/>
              </a:spcAft>
              <a:defRPr/>
            </a:pPr>
            <a:r>
              <a:rPr kumimoji="0" lang="en-US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MACHINE SHOP</a:t>
            </a:r>
            <a:endParaRPr kumimoji="0" lang="en-US" sz="28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Ultra Bold" pitchFamily="34" charset="0"/>
            </a:endParaRPr>
          </a:p>
        </p:txBody>
      </p:sp>
      <p:pic>
        <p:nvPicPr>
          <p:cNvPr id="60423" name="Picture 14" descr="00019345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22510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Modeling &amp; Simulation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  <p:pic>
        <p:nvPicPr>
          <p:cNvPr id="61443" name="Picture 8" descr="MADYMO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37338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9" name="Rectangle 9"/>
          <p:cNvSpPr>
            <a:spLocks noChangeArrowheads="1"/>
          </p:cNvSpPr>
          <p:nvPr/>
        </p:nvSpPr>
        <p:spPr bwMode="auto">
          <a:xfrm>
            <a:off x="533400" y="3657600"/>
            <a:ext cx="685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15000"/>
              </a:spcAft>
              <a:defRPr/>
            </a:pPr>
            <a:r>
              <a:rPr kumimoji="0"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Ma</a:t>
            </a:r>
            <a:r>
              <a:rPr kumimoji="0"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thematical </a:t>
            </a:r>
            <a:r>
              <a:rPr kumimoji="0"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Dy</a:t>
            </a:r>
            <a:r>
              <a:rPr kumimoji="0" 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namic </a:t>
            </a:r>
            <a:r>
              <a:rPr kumimoji="0"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MO</a:t>
            </a:r>
            <a:r>
              <a:rPr kumimoji="0" lang="en-US" sz="32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ill Sans Ultra Bold" pitchFamily="34" charset="0"/>
              </a:rPr>
              <a:t>deling</a:t>
            </a:r>
            <a:endParaRPr kumimoji="0" lang="en-US" sz="32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 Ultra Bold" pitchFamily="34" charset="0"/>
            </a:endParaRPr>
          </a:p>
        </p:txBody>
      </p:sp>
      <p:sp>
        <p:nvSpPr>
          <p:cNvPr id="583690" name="Rectangle 10"/>
          <p:cNvSpPr>
            <a:spLocks noChangeArrowheads="1"/>
          </p:cNvSpPr>
          <p:nvPr/>
        </p:nvSpPr>
        <p:spPr bwMode="auto">
          <a:xfrm>
            <a:off x="533400" y="4379019"/>
            <a:ext cx="822960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MADYMO is an engineering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software tool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 that allows users to design and optimize occupant safety systems efficiently, </a:t>
            </a:r>
            <a:r>
              <a:rPr lang="en-US" sz="2000" b="1" dirty="0" smtClean="0">
                <a:solidFill>
                  <a:schemeClr val="bg2"/>
                </a:solidFill>
                <a:latin typeface="Cambria" panose="02040503050406030204" pitchFamily="18" charset="0"/>
              </a:rPr>
              <a:t>quickly, 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and cost-effectively.</a:t>
            </a:r>
          </a:p>
          <a:p>
            <a:pPr algn="just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endParaRPr lang="en-US" sz="1400" b="1" dirty="0">
              <a:solidFill>
                <a:schemeClr val="bg2"/>
              </a:solidFill>
              <a:latin typeface="Cambria" panose="02040503050406030204" pitchFamily="18" charset="0"/>
            </a:endParaRPr>
          </a:p>
          <a:p>
            <a:pPr algn="just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Using software simulation can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predict impact test results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 as well as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save money</a:t>
            </a:r>
            <a:r>
              <a:rPr lang="en-US" sz="2000" b="1" dirty="0">
                <a:solidFill>
                  <a:schemeClr val="bg2"/>
                </a:solidFill>
                <a:latin typeface="Cambria" panose="02040503050406030204" pitchFamily="18" charset="0"/>
              </a:rPr>
              <a:t> by simulating different test scenarios, thus reducing the number of actual impact test experiments that consume resources.</a:t>
            </a:r>
          </a:p>
        </p:txBody>
      </p:sp>
      <p:pic>
        <p:nvPicPr>
          <p:cNvPr id="583691" name="Double_Seat2 Model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r="16667"/>
          <a:stretch>
            <a:fillRect/>
          </a:stretch>
        </p:blipFill>
        <p:spPr bwMode="auto">
          <a:xfrm>
            <a:off x="4572000" y="620713"/>
            <a:ext cx="40386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691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5365" cy="654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38022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5194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96" y="0"/>
            <a:ext cx="5934904" cy="3886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3124200"/>
            <a:ext cx="5221728" cy="3429000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 bwMode="auto">
          <a:xfrm>
            <a:off x="8343900" y="3429000"/>
            <a:ext cx="342900" cy="685800"/>
          </a:xfrm>
          <a:prstGeom prst="upArrow">
            <a:avLst/>
          </a:prstGeom>
          <a:solidFill>
            <a:srgbClr val="800000"/>
          </a:solidFill>
          <a:ln>
            <a:headEnd type="none" w="sm" len="sm"/>
            <a:tailEnd type="none" w="sm" len="sm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QuickType Mono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3008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50" y="0"/>
            <a:ext cx="9161349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218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1"/>
            <a:ext cx="3810000" cy="65601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599" y="305812"/>
            <a:ext cx="36122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IMPACT SLED</a:t>
            </a:r>
          </a:p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replacement</a:t>
            </a:r>
          </a:p>
        </p:txBody>
      </p:sp>
    </p:spTree>
    <p:extLst>
      <p:ext uri="{BB962C8B-B14F-4D97-AF65-F5344CB8AC3E}">
        <p14:creationId xmlns:p14="http://schemas.microsoft.com/office/powerpoint/2010/main" val="233068402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Proactiv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57912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dot_larg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Research  Arm  of  a  Regulatory  Agency</a:t>
            </a:r>
            <a:endParaRPr kumimoji="0"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762000"/>
            <a:ext cx="1897284" cy="1897284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384"/>
            <a:ext cx="5683170" cy="6528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9570" y="5159575"/>
            <a:ext cx="24080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Rick </a:t>
            </a:r>
            <a:r>
              <a:rPr lang="en-US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DeWeese</a:t>
            </a:r>
            <a:endParaRPr lang="en-US" sz="2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haroni" panose="02010803020104030203" pitchFamily="2" charset="-79"/>
              </a:rPr>
              <a:t>Project Lead</a:t>
            </a:r>
            <a:endParaRPr 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945643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26042"/>
            <a:ext cx="9120852" cy="6527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667" y="304800"/>
            <a:ext cx="833228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en-US" sz="3600" b="1" dirty="0" smtClean="0">
                <a:solidFill>
                  <a:srgbClr val="FF0000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SLED Characteristics</a:t>
            </a:r>
          </a:p>
          <a:p>
            <a:pPr marL="228600" indent="-22860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</a:pPr>
            <a:endParaRPr lang="en-US" sz="1000" b="1" dirty="0" smtClean="0">
              <a:solidFill>
                <a:schemeClr val="bg2"/>
              </a:solidFill>
              <a:latin typeface="Berlin Sans FB Demi" panose="020E0802020502020306" pitchFamily="34" charset="0"/>
              <a:cs typeface="Aharoni" panose="02010803020104030203" pitchFamily="2" charset="-79"/>
            </a:endParaRPr>
          </a:p>
          <a:p>
            <a:pPr marL="514350" indent="-51435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</a:pPr>
            <a:r>
              <a:rPr lang="en-US" sz="2000" b="1" dirty="0" err="1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ServoSled</a:t>
            </a:r>
            <a:r>
              <a:rPr lang="en-US" sz="2000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 System </a:t>
            </a:r>
          </a:p>
          <a:p>
            <a:pPr marL="514350" indent="-51435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Force Capacity &gt;= 450,000 lb.</a:t>
            </a:r>
          </a:p>
          <a:p>
            <a:pPr marL="514350" indent="-51435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Maximum required Payload 6,600 lb.</a:t>
            </a:r>
          </a:p>
          <a:p>
            <a:pPr marL="514350" indent="-51435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</a:pPr>
            <a:r>
              <a:rPr lang="en-US" sz="2000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Maximum empty sled weight is </a:t>
            </a:r>
            <a:r>
              <a:rPr lang="en-US" sz="2000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2,700 </a:t>
            </a:r>
            <a:r>
              <a:rPr lang="en-US" sz="2000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lb.</a:t>
            </a:r>
          </a:p>
          <a:p>
            <a:pPr marL="514350" indent="-51435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Maximum </a:t>
            </a:r>
            <a:r>
              <a:rPr lang="en-US" sz="2000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required acceleration with a </a:t>
            </a:r>
            <a:r>
              <a:rPr lang="en-US" sz="2000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2,500 </a:t>
            </a:r>
            <a:r>
              <a:rPr lang="en-US" sz="2000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lb. payload, 65 G </a:t>
            </a:r>
          </a:p>
          <a:p>
            <a:pPr marL="514350" indent="-51435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Maximum </a:t>
            </a:r>
            <a:r>
              <a:rPr lang="en-US" sz="2000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required velocity with a </a:t>
            </a:r>
            <a:r>
              <a:rPr lang="en-US" sz="2000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2,500 </a:t>
            </a:r>
            <a:r>
              <a:rPr lang="en-US" sz="2000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lb. payload, 70 </a:t>
            </a:r>
            <a:r>
              <a:rPr lang="en-US" sz="2000" b="1" dirty="0" err="1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ft</a:t>
            </a:r>
            <a:r>
              <a:rPr lang="en-US" sz="2000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/s</a:t>
            </a:r>
          </a:p>
          <a:p>
            <a:pPr marL="514350" indent="-514350">
              <a:spcBef>
                <a:spcPts val="600"/>
              </a:spcBef>
              <a:buClr>
                <a:srgbClr val="FF0000"/>
              </a:buClr>
              <a:buFont typeface="+mj-lt"/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Distance </a:t>
            </a:r>
            <a:r>
              <a:rPr lang="en-US" sz="2000" b="1" dirty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over which acceleration is precisely controlled is at least 6.5 feet from starting </a:t>
            </a:r>
            <a:r>
              <a:rPr lang="en-US" sz="2000" b="1" dirty="0" smtClean="0">
                <a:solidFill>
                  <a:schemeClr val="bg2"/>
                </a:solidFill>
                <a:latin typeface="Berlin Sans FB Demi" panose="020E0802020502020306" pitchFamily="34" charset="0"/>
                <a:cs typeface="Aharoni" panose="02010803020104030203" pitchFamily="2" charset="-79"/>
              </a:rPr>
              <a:t>point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228600"/>
            <a:ext cx="2508250" cy="152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947" y="4876800"/>
            <a:ext cx="7641721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08079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19461"/>
            <a:ext cx="8915400" cy="648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79741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8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"/>
            <a:ext cx="4064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-1"/>
            <a:ext cx="2884990" cy="6575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50" y="3429000"/>
            <a:ext cx="286385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4200" y="3581400"/>
            <a:ext cx="2972118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8055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133600" y="6019800"/>
            <a:ext cx="4800600" cy="457200"/>
          </a:xfrm>
          <a:prstGeom prst="rect">
            <a:avLst/>
          </a:prstGeom>
          <a:ln>
            <a:headEnd type="none" w="sm" len="sm"/>
            <a:tailEnd type="none" w="sm" len="sm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QuickType Mono" pitchFamily="49" charset="0"/>
              </a:rPr>
              <a:t>Clip SLED Construction</a:t>
            </a:r>
          </a:p>
        </p:txBody>
      </p:sp>
      <p:pic>
        <p:nvPicPr>
          <p:cNvPr id="2" name="Sled movie for comput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62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53707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5" y="0"/>
            <a:ext cx="9134476" cy="375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9043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45861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521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0"/>
            <a:ext cx="7772400" cy="6553200"/>
          </a:xfrm>
          <a:prstGeom prst="rect">
            <a:avLst/>
          </a:prstGeom>
        </p:spPr>
      </p:pic>
      <p:sp>
        <p:nvSpPr>
          <p:cNvPr id="4" name="Flowchart: Extract 3"/>
          <p:cNvSpPr/>
          <p:nvPr/>
        </p:nvSpPr>
        <p:spPr bwMode="auto">
          <a:xfrm rot="5400000">
            <a:off x="38100" y="3467100"/>
            <a:ext cx="4343400" cy="1676400"/>
          </a:xfrm>
          <a:prstGeom prst="flowChartExtra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QuickType Mono" pitchFamily="49" charset="0"/>
            </a:endParaRPr>
          </a:p>
        </p:txBody>
      </p:sp>
      <p:sp>
        <p:nvSpPr>
          <p:cNvPr id="6" name="Flowchart: Extract 5"/>
          <p:cNvSpPr/>
          <p:nvPr/>
        </p:nvSpPr>
        <p:spPr bwMode="auto">
          <a:xfrm>
            <a:off x="990600" y="4495800"/>
            <a:ext cx="4114800" cy="2057400"/>
          </a:xfrm>
          <a:prstGeom prst="flowChartExtra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QuickType Mono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228600"/>
            <a:ext cx="311495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2"/>
                </a:solidFill>
                <a:latin typeface="Berlin Sans FB Demi" panose="020E0802020502020306" pitchFamily="34" charset="0"/>
              </a:rPr>
              <a:t>Length: 150 ft.</a:t>
            </a:r>
          </a:p>
          <a:p>
            <a:r>
              <a:rPr lang="en-US" sz="3600" b="1" dirty="0" smtClean="0">
                <a:solidFill>
                  <a:schemeClr val="bg2"/>
                </a:solidFill>
                <a:latin typeface="Berlin Sans FB Demi" panose="020E0802020502020306" pitchFamily="34" charset="0"/>
              </a:rPr>
              <a:t>Travel: 110 ft.</a:t>
            </a:r>
            <a:endParaRPr lang="en-US" sz="3600" b="1" dirty="0">
              <a:solidFill>
                <a:schemeClr val="bg2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5299"/>
            <a:ext cx="3767282" cy="224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5867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5532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4478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31337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4" name="Rectangle 6"/>
          <p:cNvSpPr>
            <a:spLocks noChangeArrowheads="1"/>
          </p:cNvSpPr>
          <p:nvPr/>
        </p:nvSpPr>
        <p:spPr bwMode="auto">
          <a:xfrm>
            <a:off x="457200" y="1524000"/>
            <a:ext cx="8153400" cy="375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4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EAEAE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0" lang="en-US" sz="4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Develop new and innovative ways to support FAA regulatory and advisory missions to improve the </a:t>
            </a:r>
            <a:r>
              <a:rPr kumimoji="0" lang="en-US" sz="4800" b="1" i="1" u="sng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safety of humans</a:t>
            </a:r>
            <a:r>
              <a:rPr kumimoji="0" lang="en-US" sz="4800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 </a:t>
            </a:r>
            <a:r>
              <a:rPr kumimoji="0" lang="en-US" sz="48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in civilian aerospace operations. </a:t>
            </a:r>
            <a:endParaRPr kumimoji="0" lang="en-US" sz="4800" b="1" i="1" dirty="0">
              <a:solidFill>
                <a:schemeClr val="bg2"/>
              </a:solidFill>
              <a:latin typeface="Baskerville Old Face" pitchFamily="18" charset="0"/>
            </a:endParaRPr>
          </a:p>
        </p:txBody>
      </p:sp>
      <p:sp>
        <p:nvSpPr>
          <p:cNvPr id="242698" name="Rectangle 10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MISSION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267200" cy="6583279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4419600" y="3733800"/>
            <a:ext cx="43815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109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spcBef>
                <a:spcPts val="600"/>
              </a:spcBef>
              <a:buClr>
                <a:srgbClr val="FFFF00"/>
              </a:buClr>
              <a:buNone/>
            </a:pPr>
            <a:r>
              <a:rPr lang="en-US" alt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REQUIREMENTS</a:t>
            </a:r>
          </a:p>
          <a:p>
            <a:pPr marL="0" indent="0" algn="r">
              <a:spcBef>
                <a:spcPts val="600"/>
              </a:spcBef>
              <a:buClr>
                <a:srgbClr val="FFFF00"/>
              </a:buClr>
              <a:buNone/>
            </a:pPr>
            <a:r>
              <a:rPr lang="en-US" alt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COORDINATION</a:t>
            </a:r>
          </a:p>
          <a:p>
            <a:pPr marL="0" indent="0" algn="r">
              <a:spcBef>
                <a:spcPts val="600"/>
              </a:spcBef>
              <a:buClr>
                <a:srgbClr val="FFFF00"/>
              </a:buClr>
              <a:buNone/>
            </a:pPr>
            <a:r>
              <a:rPr lang="en-US" alt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SCHEDULE </a:t>
            </a:r>
          </a:p>
          <a:p>
            <a:pPr marL="0" indent="0" algn="r">
              <a:spcBef>
                <a:spcPts val="600"/>
              </a:spcBef>
              <a:buClr>
                <a:srgbClr val="FFFF00"/>
              </a:buClr>
              <a:buNone/>
            </a:pPr>
            <a:r>
              <a:rPr lang="en-US" alt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</a:rPr>
              <a:t>BUDGET</a:t>
            </a:r>
          </a:p>
          <a:p>
            <a:pPr marL="0" indent="0" algn="r">
              <a:spcBef>
                <a:spcPts val="600"/>
              </a:spcBef>
              <a:buClr>
                <a:srgbClr val="FFFF00"/>
              </a:buClr>
              <a:buNone/>
            </a:pPr>
            <a:endParaRPr lang="en-US" altLang="en-US" sz="3600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  <a:p>
            <a:pPr marL="0" indent="0" algn="r">
              <a:spcBef>
                <a:spcPts val="600"/>
              </a:spcBef>
              <a:buClr>
                <a:srgbClr val="FFFF00"/>
              </a:buClr>
              <a:buNone/>
            </a:pPr>
            <a:endParaRPr lang="en-US" altLang="en-US" sz="3600" i="1" dirty="0" smtClean="0">
              <a:solidFill>
                <a:schemeClr val="tx2">
                  <a:lumMod val="60000"/>
                  <a:lumOff val="4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6033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066800"/>
            <a:ext cx="780288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410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8"/>
            <a:ext cx="9144000" cy="6571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0200" y="54114"/>
            <a:ext cx="3677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Next: the pool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6510635"/>
            <a:ext cx="252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Art: Dave </a:t>
            </a:r>
            <a:r>
              <a:rPr lang="en-US" sz="1800" b="1" dirty="0" err="1" smtClean="0"/>
              <a:t>Nitsche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4542181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9525" y="2743200"/>
            <a:ext cx="51816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solidFill>
                  <a:schemeClr val="bg2"/>
                </a:solidFill>
                <a:latin typeface="Maiandra GD" panose="020E0502030308020204" pitchFamily="34" charset="0"/>
              </a:rPr>
              <a:t>REPLACE WATER RESEARCH TANK</a:t>
            </a:r>
            <a:r>
              <a:rPr lang="en-US" sz="2000" b="1" dirty="0" smtClean="0">
                <a:solidFill>
                  <a:schemeClr val="bg2"/>
                </a:solidFill>
                <a:latin typeface="Maiandra GD" panose="020E0502030308020204" pitchFamily="34" charset="0"/>
              </a:rPr>
              <a:t> </a:t>
            </a:r>
          </a:p>
          <a:p>
            <a:pPr algn="r"/>
            <a:endParaRPr lang="en-US" sz="2000" b="1" dirty="0">
              <a:solidFill>
                <a:schemeClr val="bg2"/>
              </a:solidFill>
              <a:latin typeface="Maiandra GD" panose="020E0502030308020204" pitchFamily="34" charset="0"/>
            </a:endParaRPr>
          </a:p>
          <a:p>
            <a:pPr algn="r"/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Maiandra GD" panose="020E0502030308020204" pitchFamily="34" charset="0"/>
              </a:rPr>
              <a:t>WIND &amp; WAVE Facility: 100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Maiandra GD" panose="020E0502030308020204" pitchFamily="34" charset="0"/>
              </a:rPr>
              <a:t>x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Maiandra GD" panose="020E0502030308020204" pitchFamily="34" charset="0"/>
              </a:rPr>
              <a:t>80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Maiandra GD" panose="020E0502030308020204" pitchFamily="34" charset="0"/>
              </a:rPr>
              <a:t>x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Maiandra GD" panose="020E0502030308020204" pitchFamily="34" charset="0"/>
              </a:rPr>
              <a:t>12 ft.</a:t>
            </a:r>
            <a:endParaRPr lang="en-US" sz="2000" b="1" dirty="0">
              <a:solidFill>
                <a:schemeClr val="accent4">
                  <a:lumMod val="50000"/>
                </a:schemeClr>
              </a:solidFill>
              <a:latin typeface="Maiandra GD" panose="020E0502030308020204" pitchFamily="34" charset="0"/>
            </a:endParaRPr>
          </a:p>
          <a:p>
            <a:pPr algn="r"/>
            <a:endParaRPr lang="en-US" sz="2000" b="1" dirty="0" smtClean="0">
              <a:solidFill>
                <a:schemeClr val="bg2"/>
              </a:solidFill>
              <a:latin typeface="Maiandra GD" panose="020E0502030308020204" pitchFamily="34" charset="0"/>
            </a:endParaRPr>
          </a:p>
          <a:p>
            <a:pPr algn="r"/>
            <a:r>
              <a:rPr lang="en-US" sz="2000" b="1" dirty="0" smtClean="0">
                <a:solidFill>
                  <a:schemeClr val="bg2"/>
                </a:solidFill>
                <a:latin typeface="Maiandra GD" panose="020E0502030308020204" pitchFamily="34" charset="0"/>
              </a:rPr>
              <a:t>FY 2017 ACQUISITION CATEGORY IV</a:t>
            </a:r>
          </a:p>
          <a:p>
            <a:pPr algn="r"/>
            <a:endParaRPr lang="en-US" sz="2000" b="1" dirty="0" smtClean="0">
              <a:solidFill>
                <a:schemeClr val="bg2"/>
              </a:solidFill>
              <a:latin typeface="Maiandra GD" panose="020E0502030308020204" pitchFamily="34" charset="0"/>
            </a:endParaRPr>
          </a:p>
          <a:p>
            <a:pPr algn="r"/>
            <a:r>
              <a:rPr lang="en-US" sz="2000" b="1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Potential partnership with </a:t>
            </a:r>
          </a:p>
          <a:p>
            <a:pPr algn="r"/>
            <a:r>
              <a:rPr lang="en-US" sz="2000" b="1" dirty="0" smtClean="0">
                <a:solidFill>
                  <a:srgbClr val="0070C0"/>
                </a:solidFill>
                <a:latin typeface="Maiandra GD" panose="020E0502030308020204" pitchFamily="34" charset="0"/>
              </a:rPr>
              <a:t>industry, academia, military, and government agencies</a:t>
            </a:r>
          </a:p>
          <a:p>
            <a:pPr algn="r"/>
            <a:endParaRPr lang="en-US" sz="2000" b="1" dirty="0">
              <a:solidFill>
                <a:schemeClr val="bg2"/>
              </a:solidFill>
              <a:latin typeface="Maiandra GD" panose="020E0502030308020204" pitchFamily="34" charset="0"/>
            </a:endParaRPr>
          </a:p>
          <a:p>
            <a:pPr algn="r"/>
            <a:r>
              <a:rPr lang="en-US" sz="2000" b="1" dirty="0" smtClean="0">
                <a:solidFill>
                  <a:schemeClr val="bg2"/>
                </a:solidFill>
                <a:latin typeface="Maiandra GD" panose="020E0502030308020204" pitchFamily="34" charset="0"/>
              </a:rPr>
              <a:t>Program Manager:</a:t>
            </a:r>
            <a:r>
              <a:rPr lang="en-US" sz="2000" b="1" dirty="0" smtClean="0">
                <a:solidFill>
                  <a:srgbClr val="800000"/>
                </a:solidFill>
                <a:latin typeface="Maiandra GD" panose="020E0502030308020204" pitchFamily="34" charset="0"/>
              </a:rPr>
              <a:t> Racquel.Crisp@faa.gov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703349" cy="655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176965"/>
            <a:ext cx="5095875" cy="237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206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05400" cy="6519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1890" y="5435792"/>
            <a:ext cx="3517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sz="4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6510635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Estrella.Forster@faa.gov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2158049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24" name="Rectangle 20"/>
          <p:cNvSpPr>
            <a:spLocks noChangeArrowheads="1"/>
          </p:cNvSpPr>
          <p:nvPr/>
        </p:nvSpPr>
        <p:spPr bwMode="auto">
          <a:xfrm>
            <a:off x="533400" y="1371600"/>
            <a:ext cx="7848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cs typeface="Times New Roman" pitchFamily="18" charset="0"/>
              </a:rPr>
              <a:t>Our </a:t>
            </a:r>
            <a:r>
              <a:rPr lang="en-US" sz="40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cs typeface="Times New Roman" pitchFamily="18" charset="0"/>
              </a:rPr>
              <a:t>research knowledge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cs typeface="Times New Roman" pitchFamily="18" charset="0"/>
              </a:rPr>
              <a:t> is the basis for </a:t>
            </a:r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cs typeface="Times New Roman" pitchFamily="18" charset="0"/>
              </a:rPr>
              <a:t>proposed rules, advisory circulars, and technical standards orders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  <a:cs typeface="Times New Roman" pitchFamily="18" charset="0"/>
              </a:rPr>
              <a:t> that the FAA uses in its regulation of the civil aviation industry.</a:t>
            </a:r>
          </a:p>
        </p:txBody>
      </p:sp>
      <p:sp>
        <p:nvSpPr>
          <p:cNvPr id="226325" name="Rectangle 21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CONTRIBUTION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ChangeArrowheads="1"/>
          </p:cNvSpPr>
          <p:nvPr/>
        </p:nvSpPr>
        <p:spPr bwMode="auto">
          <a:xfrm>
            <a:off x="152400" y="1752600"/>
            <a:ext cx="85344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ISO 9001:2008  CERTIFIED</a:t>
            </a:r>
          </a:p>
          <a:p>
            <a:pPr algn="ctr">
              <a:defRPr/>
            </a:pPr>
            <a:r>
              <a:rPr lang="en-US" sz="4000" b="1" i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Quality Management Systems</a:t>
            </a:r>
          </a:p>
          <a:p>
            <a:pPr algn="ctr">
              <a:defRPr/>
            </a:pPr>
            <a:endParaRPr lang="en-US" sz="4000" b="1" i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askerville Old Face" pitchFamily="18" charset="0"/>
            </a:endParaRPr>
          </a:p>
          <a:p>
            <a:pPr algn="ctr">
              <a:defRPr/>
            </a:pPr>
            <a:r>
              <a:rPr lang="en-US" sz="4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ISO 14001:2004  CERTIFIED</a:t>
            </a:r>
          </a:p>
          <a:p>
            <a:pPr algn="ctr">
              <a:defRPr/>
            </a:pPr>
            <a:r>
              <a:rPr lang="en-US" sz="4000" b="1" i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askerville Old Face" pitchFamily="18" charset="0"/>
              </a:rPr>
              <a:t>Environmental Management Systems</a:t>
            </a:r>
          </a:p>
        </p:txBody>
      </p:sp>
      <p:sp>
        <p:nvSpPr>
          <p:cNvPr id="440328" name="Rectangle 8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gradFill rotWithShape="1">
            <a:gsLst>
              <a:gs pos="0">
                <a:srgbClr val="336699">
                  <a:gamma/>
                  <a:shade val="46275"/>
                  <a:invGamma/>
                </a:srgbClr>
              </a:gs>
              <a:gs pos="50000">
                <a:srgbClr val="336699"/>
              </a:gs>
              <a:gs pos="100000">
                <a:srgbClr val="3366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kumimoji="0"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  <a:cs typeface="Arial" charset="0"/>
              </a:rPr>
              <a:t>International Organization for Standardization (ISO)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True"/>
  <p:tag name="HOTSPOTTYPE" val="DefinedInNavigator"/>
  <p:tag name="BRANCHTO" val="257"/>
</p:tagLst>
</file>

<file path=ppt/theme/theme1.xml><?xml version="1.0" encoding="utf-8"?>
<a:theme xmlns:a="http://schemas.openxmlformats.org/drawingml/2006/main" name="Personal Home Page (Standard)">
  <a:themeElements>
    <a:clrScheme name="Personal Home Page (Standard) 1">
      <a:dk1>
        <a:srgbClr val="000000"/>
      </a:dk1>
      <a:lt1>
        <a:srgbClr val="FFFFFF"/>
      </a:lt1>
      <a:dk2>
        <a:srgbClr val="1E2E53"/>
      </a:dk2>
      <a:lt2>
        <a:srgbClr val="FFCC00"/>
      </a:lt2>
      <a:accent1>
        <a:srgbClr val="FF9933"/>
      </a:accent1>
      <a:accent2>
        <a:srgbClr val="336699"/>
      </a:accent2>
      <a:accent3>
        <a:srgbClr val="ABADB3"/>
      </a:accent3>
      <a:accent4>
        <a:srgbClr val="DADADA"/>
      </a:accent4>
      <a:accent5>
        <a:srgbClr val="FFCAAD"/>
      </a:accent5>
      <a:accent6>
        <a:srgbClr val="2D5C8A"/>
      </a:accent6>
      <a:hlink>
        <a:srgbClr val="EAEAEA"/>
      </a:hlink>
      <a:folHlink>
        <a:srgbClr val="A73737"/>
      </a:folHlink>
    </a:clrScheme>
    <a:fontScheme name="Personal Home Page (Standard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QuickType Mono" pitchFamily="4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QuickType Mono" pitchFamily="49" charset="0"/>
          </a:defRPr>
        </a:defPPr>
      </a:lstStyle>
    </a:lnDef>
  </a:objectDefaults>
  <a:extraClrSchemeLst>
    <a:extraClrScheme>
      <a:clrScheme name="Personal Home Page (Standard) 1">
        <a:dk1>
          <a:srgbClr val="000000"/>
        </a:dk1>
        <a:lt1>
          <a:srgbClr val="FFFFFF"/>
        </a:lt1>
        <a:dk2>
          <a:srgbClr val="1E2E53"/>
        </a:dk2>
        <a:lt2>
          <a:srgbClr val="FFCC00"/>
        </a:lt2>
        <a:accent1>
          <a:srgbClr val="FF9933"/>
        </a:accent1>
        <a:accent2>
          <a:srgbClr val="336699"/>
        </a:accent2>
        <a:accent3>
          <a:srgbClr val="ABADB3"/>
        </a:accent3>
        <a:accent4>
          <a:srgbClr val="DADADA"/>
        </a:accent4>
        <a:accent5>
          <a:srgbClr val="FFCAAD"/>
        </a:accent5>
        <a:accent6>
          <a:srgbClr val="2D5C8A"/>
        </a:accent6>
        <a:hlink>
          <a:srgbClr val="EAEAEA"/>
        </a:hlink>
        <a:folHlink>
          <a:srgbClr val="A737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 Home Page (Standard) 2">
        <a:dk1>
          <a:srgbClr val="663300"/>
        </a:dk1>
        <a:lt1>
          <a:srgbClr val="FFFFFF"/>
        </a:lt1>
        <a:dk2>
          <a:srgbClr val="996633"/>
        </a:dk2>
        <a:lt2>
          <a:srgbClr val="868686"/>
        </a:lt2>
        <a:accent1>
          <a:srgbClr val="FF9900"/>
        </a:accent1>
        <a:accent2>
          <a:srgbClr val="CC6600"/>
        </a:accent2>
        <a:accent3>
          <a:srgbClr val="FFFFFF"/>
        </a:accent3>
        <a:accent4>
          <a:srgbClr val="562A00"/>
        </a:accent4>
        <a:accent5>
          <a:srgbClr val="FFCAAA"/>
        </a:accent5>
        <a:accent6>
          <a:srgbClr val="B95C00"/>
        </a:accent6>
        <a:hlink>
          <a:srgbClr val="FFCC00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 Home Page (Standard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Office\Templates\Presentations\Personal Home Page (Standard).pot</Template>
  <TotalTime>8329</TotalTime>
  <Words>643</Words>
  <Application>Microsoft Office PowerPoint</Application>
  <PresentationFormat>On-screen Show (4:3)</PresentationFormat>
  <Paragraphs>206</Paragraphs>
  <Slides>74</Slides>
  <Notes>74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Personal Home Page (Standard)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FAA</dc:creator>
  <cp:lastModifiedBy>Michael Donio</cp:lastModifiedBy>
  <cp:revision>824</cp:revision>
  <cp:lastPrinted>2001-08-14T12:41:38Z</cp:lastPrinted>
  <dcterms:created xsi:type="dcterms:W3CDTF">2000-08-05T15:05:14Z</dcterms:created>
  <dcterms:modified xsi:type="dcterms:W3CDTF">2014-01-24T16:06:29Z</dcterms:modified>
</cp:coreProperties>
</file>