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8"/>
  </p:notesMasterIdLst>
  <p:handoutMasterIdLst>
    <p:handoutMasterId r:id="rId29"/>
  </p:handoutMasterIdLst>
  <p:sldIdLst>
    <p:sldId id="273" r:id="rId3"/>
    <p:sldId id="309" r:id="rId4"/>
    <p:sldId id="307" r:id="rId5"/>
    <p:sldId id="308" r:id="rId6"/>
    <p:sldId id="310" r:id="rId7"/>
    <p:sldId id="280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2" r:id="rId18"/>
    <p:sldId id="321" r:id="rId19"/>
    <p:sldId id="323" r:id="rId20"/>
    <p:sldId id="324" r:id="rId21"/>
    <p:sldId id="325" r:id="rId22"/>
    <p:sldId id="326" r:id="rId23"/>
    <p:sldId id="328" r:id="rId24"/>
    <p:sldId id="329" r:id="rId25"/>
    <p:sldId id="330" r:id="rId26"/>
    <p:sldId id="311" r:id="rId2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309"/>
            <p14:sldId id="307"/>
            <p14:sldId id="308"/>
            <p14:sldId id="310"/>
            <p14:sldId id="28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2"/>
            <p14:sldId id="321"/>
            <p14:sldId id="323"/>
            <p14:sldId id="324"/>
            <p14:sldId id="325"/>
            <p14:sldId id="326"/>
            <p14:sldId id="328"/>
            <p14:sldId id="329"/>
            <p14:sldId id="330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68"/>
    <a:srgbClr val="FF0000"/>
    <a:srgbClr val="FFFF99"/>
    <a:srgbClr val="FFCC00"/>
    <a:srgbClr val="DDDDDD"/>
    <a:srgbClr val="C0C0C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178" autoAdjust="0"/>
    <p:restoredTop sz="94717" autoAdjust="0"/>
  </p:normalViewPr>
  <p:slideViewPr>
    <p:cSldViewPr snapToGrid="0">
      <p:cViewPr varScale="1">
        <p:scale>
          <a:sx n="102" d="100"/>
          <a:sy n="102" d="100"/>
        </p:scale>
        <p:origin x="-726" y="-10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10392"/>
            <a:ext cx="5122333" cy="417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19199"/>
            <a:ext cx="3026833" cy="4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832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7" y="4366760"/>
            <a:ext cx="48228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Date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 smtClean="0"/>
              <a:t>Inflatable Emergency Equipment:</a:t>
            </a:r>
            <a:endParaRPr lang="en-US" sz="2800" dirty="0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9430" y="1490326"/>
            <a:ext cx="4951412" cy="1752600"/>
          </a:xfrm>
        </p:spPr>
        <p:txBody>
          <a:bodyPr/>
          <a:lstStyle/>
          <a:p>
            <a:r>
              <a:rPr lang="en-US" dirty="0"/>
              <a:t>Evaluation of </a:t>
            </a:r>
            <a:r>
              <a:rPr lang="en-US" dirty="0" smtClean="0"/>
              <a:t>Individual </a:t>
            </a:r>
            <a:r>
              <a:rPr lang="en-US" dirty="0"/>
              <a:t>I</a:t>
            </a:r>
            <a:r>
              <a:rPr lang="en-US" dirty="0" smtClean="0"/>
              <a:t>nflatable </a:t>
            </a:r>
            <a:r>
              <a:rPr lang="en-US" dirty="0"/>
              <a:t>L</a:t>
            </a:r>
            <a:r>
              <a:rPr lang="en-US" dirty="0" smtClean="0"/>
              <a:t>ife </a:t>
            </a:r>
            <a:r>
              <a:rPr lang="en-US" dirty="0"/>
              <a:t>P</a:t>
            </a:r>
            <a:r>
              <a:rPr lang="en-US" dirty="0" smtClean="0"/>
              <a:t>reserver </a:t>
            </a:r>
            <a:r>
              <a:rPr lang="en-US" dirty="0"/>
              <a:t>R</a:t>
            </a:r>
            <a:r>
              <a:rPr lang="en-US" dirty="0" smtClean="0"/>
              <a:t>etention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54188" y="4412151"/>
            <a:ext cx="3465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Triennial International Aircraft Fire and Cabin Safety Research Conference</a:t>
            </a:r>
            <a:endParaRPr lang="en-US" sz="12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911537" y="5001509"/>
            <a:ext cx="34655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Cynthia L. Corbett, MA</a:t>
            </a:r>
            <a:endParaRPr lang="en-US" sz="12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040096" y="5475094"/>
            <a:ext cx="34655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December 4, 2013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1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6" y="416971"/>
            <a:ext cx="9126764" cy="51341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_01of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" y="270666"/>
            <a:ext cx="9139768" cy="5141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8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_02of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1184"/>
            <a:ext cx="9152772" cy="5148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A_04of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3258"/>
            <a:ext cx="9152636" cy="5148707"/>
          </a:xfrm>
        </p:spPr>
      </p:pic>
    </p:spTree>
    <p:extLst>
      <p:ext uri="{BB962C8B-B14F-4D97-AF65-F5344CB8AC3E}">
        <p14:creationId xmlns:p14="http://schemas.microsoft.com/office/powerpoint/2010/main" val="362452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_05of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597"/>
            <a:ext cx="9139768" cy="5141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7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616" y="1749519"/>
            <a:ext cx="6181344" cy="2200681"/>
          </a:xfrm>
        </p:spPr>
        <p:txBody>
          <a:bodyPr/>
          <a:lstStyle/>
          <a:p>
            <a:r>
              <a:rPr lang="en-US" dirty="0" smtClean="0"/>
              <a:t>At 3-meter height, 29% of life preservers not retained.</a:t>
            </a:r>
          </a:p>
          <a:p>
            <a:pPr lvl="1"/>
            <a:r>
              <a:rPr lang="en-US" dirty="0"/>
              <a:t>Not in proper position after the jump</a:t>
            </a:r>
          </a:p>
          <a:p>
            <a:pPr lvl="1"/>
            <a:r>
              <a:rPr lang="en-US" dirty="0"/>
              <a:t>Did not differentiate “partial” retention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57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_03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776" y="731520"/>
            <a:ext cx="9186276" cy="51676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7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2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72" y="750368"/>
            <a:ext cx="9152772" cy="5148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4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72" y="750368"/>
            <a:ext cx="9152772" cy="5148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5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" y="746151"/>
            <a:ext cx="9160267" cy="5153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Introduction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53389"/>
            <a:ext cx="8050213" cy="4845761"/>
          </a:xfrm>
        </p:spPr>
        <p:txBody>
          <a:bodyPr/>
          <a:lstStyle/>
          <a:p>
            <a:r>
              <a:rPr lang="en-US" sz="2400" dirty="0" smtClean="0"/>
              <a:t>US Airways Flight 1549 emergency landing in the Hudson River, Weehawken, NJ, January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80" y="3238830"/>
            <a:ext cx="444817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AAM630CC\AppData\Local\Microsoft\Windows\Temporary Internet Files\Content.IE5\RU10X79S\MC90036450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0467">
            <a:off x="2002080" y="2323973"/>
            <a:ext cx="1848002" cy="18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6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6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" y="753467"/>
            <a:ext cx="9147262" cy="51456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_07of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72" y="738835"/>
            <a:ext cx="9173273" cy="51603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" y="168923"/>
            <a:ext cx="8472488" cy="609600"/>
          </a:xfrm>
        </p:spPr>
        <p:txBody>
          <a:bodyPr/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54" y="1369122"/>
            <a:ext cx="8050213" cy="4197746"/>
          </a:xfrm>
        </p:spPr>
        <p:txBody>
          <a:bodyPr/>
          <a:lstStyle/>
          <a:p>
            <a:r>
              <a:rPr lang="en-US" sz="2400" dirty="0" smtClean="0"/>
              <a:t>Number of inflatable cells was not significantly associated with retention.</a:t>
            </a:r>
          </a:p>
          <a:p>
            <a:r>
              <a:rPr lang="en-US" sz="2400" dirty="0" smtClean="0"/>
              <a:t>The size of the neck opening was not significantly associated with retention, however, those NOT retained had the largest neck openings.</a:t>
            </a:r>
          </a:p>
          <a:p>
            <a:r>
              <a:rPr lang="en-US" sz="2400" dirty="0" smtClean="0"/>
              <a:t>BMI was not significantly associated with retention.</a:t>
            </a:r>
          </a:p>
          <a:p>
            <a:r>
              <a:rPr lang="en-US" sz="2400" dirty="0" smtClean="0"/>
              <a:t>Height above the water was not significantly associated with retention, but more life preservers were not retained when the wearer jumped from the higher platform.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8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" y="139663"/>
            <a:ext cx="8472488" cy="609600"/>
          </a:xfrm>
        </p:spPr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561" y="1338682"/>
            <a:ext cx="8050213" cy="5574183"/>
          </a:xfrm>
        </p:spPr>
        <p:txBody>
          <a:bodyPr/>
          <a:lstStyle/>
          <a:p>
            <a:r>
              <a:rPr lang="en-US" sz="2400" dirty="0" smtClean="0"/>
              <a:t>Proceed with balanced-design experiment to confirm “observational” findings.</a:t>
            </a:r>
          </a:p>
          <a:p>
            <a:pPr lvl="1">
              <a:spcBef>
                <a:spcPts val="1200"/>
              </a:spcBef>
            </a:pPr>
            <a:r>
              <a:rPr lang="en-US" sz="2200" dirty="0" smtClean="0"/>
              <a:t>Participants were instructed to “Enter water at attention, arms down at yours sides.”</a:t>
            </a:r>
          </a:p>
          <a:p>
            <a:pPr lvl="1"/>
            <a:r>
              <a:rPr lang="en-US" sz="2200" dirty="0" smtClean="0"/>
              <a:t>Some jumped at attention, but held onto the life preserver as they entered the water.</a:t>
            </a:r>
          </a:p>
          <a:p>
            <a:pPr lvl="1"/>
            <a:r>
              <a:rPr lang="en-US" sz="2200" dirty="0" smtClean="0"/>
              <a:t>No follow-up questions regarding how the life preserver “performed.”</a:t>
            </a:r>
          </a:p>
          <a:p>
            <a:pPr lvl="1"/>
            <a:r>
              <a:rPr lang="en-US" sz="2200" dirty="0" smtClean="0"/>
              <a:t>Some may have pulled the life preserver down while in the water where the researchers couldn’t identify “partial” retention.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52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18007"/>
            <a:ext cx="8050213" cy="4391025"/>
          </a:xfrm>
        </p:spPr>
        <p:txBody>
          <a:bodyPr/>
          <a:lstStyle/>
          <a:p>
            <a:r>
              <a:rPr lang="en-US" sz="2400" dirty="0"/>
              <a:t>Test methods should be more explicit to better control the test environment.	</a:t>
            </a:r>
          </a:p>
          <a:p>
            <a:pPr lvl="1"/>
            <a:r>
              <a:rPr lang="en-US" sz="2200" dirty="0"/>
              <a:t>Test with wearer NOT holding onto the life preserver.</a:t>
            </a:r>
          </a:p>
          <a:p>
            <a:pPr lvl="1"/>
            <a:r>
              <a:rPr lang="en-US" sz="2200" dirty="0"/>
              <a:t>Confirm “any attitude” includes most adverse for life preserver retention.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9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58" y="2378114"/>
            <a:ext cx="8472488" cy="6096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Publications available from: http</a:t>
            </a:r>
            <a:r>
              <a:rPr lang="en-US" dirty="0"/>
              <a:t>://www.faa.gov/data_research/research/med_humanfacs/oamtechreports/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3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669" y="527898"/>
            <a:ext cx="8050213" cy="5968000"/>
          </a:xfrm>
        </p:spPr>
        <p:txBody>
          <a:bodyPr/>
          <a:lstStyle/>
          <a:p>
            <a:r>
              <a:rPr lang="en-US" dirty="0" smtClean="0"/>
              <a:t>Technical Standard Order (TSO) C13f Retention/Jump Test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Means for retention (excluding infant/small child)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One attachment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One adjustment for fit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Must remain attached when wearer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Jumps into water at any attitude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From at least 5 feet above water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No damage to life preserver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No injury to wearer (except minor skin chafing)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No reference to whether or not the wearer can hold onto the life preserver, which would affect retention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04658"/>
            <a:ext cx="8050213" cy="4030680"/>
          </a:xfrm>
        </p:spPr>
        <p:txBody>
          <a:bodyPr/>
          <a:lstStyle/>
          <a:p>
            <a:r>
              <a:rPr lang="en-US" sz="2400" dirty="0" smtClean="0"/>
              <a:t>SAE Aerospace Standard (AS) 1354 – Individual Inflatable Life Preservers</a:t>
            </a:r>
          </a:p>
          <a:p>
            <a:pPr lvl="1">
              <a:spcBef>
                <a:spcPts val="2400"/>
              </a:spcBef>
            </a:pPr>
            <a:r>
              <a:rPr lang="en-US" dirty="0" smtClean="0"/>
              <a:t>SAE S-9 Cabin Safety Provisions Technical Committee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Request by FAA to support TSO revision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Retention/Jump test mirrors TSO C-13f</a:t>
            </a:r>
          </a:p>
          <a:p>
            <a:pPr lvl="2">
              <a:spcBef>
                <a:spcPts val="1800"/>
              </a:spcBef>
            </a:pPr>
            <a:r>
              <a:rPr lang="en-US" dirty="0" smtClean="0"/>
              <a:t>Except retention means shall not make use of knots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Evaluation of Retention Characteristics of Inflatable Life Preservers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84" y="1171632"/>
            <a:ext cx="8050213" cy="4391025"/>
          </a:xfrm>
        </p:spPr>
        <p:txBody>
          <a:bodyPr/>
          <a:lstStyle/>
          <a:p>
            <a:r>
              <a:rPr lang="en-US" sz="2400" dirty="0" smtClean="0">
                <a:solidFill>
                  <a:srgbClr val="1D2F68"/>
                </a:solidFill>
              </a:rPr>
              <a:t>Higgins and Funkhouser, 1986 (AAM-119-86-7)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Do certain design features affect the retention characteristics of inflatable life preservers?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Tested </a:t>
            </a:r>
            <a:r>
              <a:rPr lang="en-US" sz="2000" dirty="0"/>
              <a:t>8</a:t>
            </a:r>
            <a:r>
              <a:rPr lang="en-US" sz="2000" dirty="0" smtClean="0"/>
              <a:t> different models of inflatable life preservers worn by 10 participants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All participants jumped from a standing upright position and entered water with arms extended over head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</a:t>
            </a:r>
            <a:r>
              <a:rPr lang="en-US" sz="2000" dirty="0" smtClean="0"/>
              <a:t>articipants jumped from platform located 5 feet above water level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Retention</a:t>
            </a:r>
          </a:p>
          <a:p>
            <a:pPr lvl="1"/>
            <a:r>
              <a:rPr lang="en-US" sz="1800" dirty="0" smtClean="0"/>
              <a:t>Life Preserver in proper position after test</a:t>
            </a:r>
          </a:p>
          <a:p>
            <a:pPr lvl="1"/>
            <a:r>
              <a:rPr lang="en-US" sz="1800" dirty="0" smtClean="0"/>
              <a:t>Partial retention: Life Preserver raised partially over head</a:t>
            </a:r>
          </a:p>
          <a:p>
            <a:pPr lvl="1"/>
            <a:r>
              <a:rPr lang="en-US" sz="1800" dirty="0" smtClean="0"/>
              <a:t>Not retained: Life Preserver came completely over head, held on only by waist strap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97008"/>
            <a:ext cx="8472488" cy="609600"/>
          </a:xfrm>
        </p:spPr>
        <p:txBody>
          <a:bodyPr/>
          <a:lstStyle/>
          <a:p>
            <a:r>
              <a:rPr lang="en-US" dirty="0" smtClean="0"/>
              <a:t>Life Preservers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148486"/>
            <a:ext cx="4352544" cy="2896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334695"/>
            <a:ext cx="4118458" cy="2740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74" y="3385961"/>
            <a:ext cx="4623206" cy="3076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4476310"/>
            <a:ext cx="2984602" cy="19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669" y="1471540"/>
            <a:ext cx="8050213" cy="4391025"/>
          </a:xfrm>
        </p:spPr>
        <p:txBody>
          <a:bodyPr/>
          <a:lstStyle/>
          <a:p>
            <a:r>
              <a:rPr lang="en-US" sz="2400" dirty="0" smtClean="0"/>
              <a:t>Only 2 life preservers retained by all 10 participants</a:t>
            </a:r>
          </a:p>
          <a:p>
            <a:pPr lvl="1"/>
            <a:r>
              <a:rPr lang="en-US" sz="2200" dirty="0" smtClean="0"/>
              <a:t>The CAMI Experimental Zipper-Front Vest</a:t>
            </a:r>
          </a:p>
          <a:p>
            <a:pPr lvl="1"/>
            <a:r>
              <a:rPr lang="en-US" sz="2200" dirty="0" smtClean="0"/>
              <a:t>Dual Chamber with </a:t>
            </a:r>
            <a:r>
              <a:rPr lang="en-US" sz="2200" dirty="0" err="1" smtClean="0"/>
              <a:t>backstrap</a:t>
            </a:r>
            <a:r>
              <a:rPr lang="en-US" sz="2200" dirty="0" smtClean="0"/>
              <a:t>, permanently affixed single closure, dual adjustment</a:t>
            </a:r>
          </a:p>
          <a:p>
            <a:pPr lvl="2"/>
            <a:r>
              <a:rPr lang="en-US" dirty="0" smtClean="0"/>
              <a:t>Other life preservers with </a:t>
            </a:r>
            <a:r>
              <a:rPr lang="en-US" dirty="0" err="1" smtClean="0"/>
              <a:t>backstraps</a:t>
            </a:r>
            <a:r>
              <a:rPr lang="en-US" dirty="0" smtClean="0"/>
              <a:t> failed</a:t>
            </a:r>
          </a:p>
          <a:p>
            <a:pPr lvl="2"/>
            <a:r>
              <a:rPr lang="en-US" dirty="0" smtClean="0"/>
              <a:t>Other life preservers with single closures failed</a:t>
            </a:r>
          </a:p>
          <a:p>
            <a:pPr lvl="2"/>
            <a:r>
              <a:rPr lang="en-US" dirty="0" smtClean="0"/>
              <a:t>Other life preservers with dual adjustments failed</a:t>
            </a:r>
          </a:p>
          <a:p>
            <a:r>
              <a:rPr lang="en-US" sz="2400" dirty="0" smtClean="0"/>
              <a:t>Did not measure neck opening or amount of inflation, which they determined to be important considerations</a:t>
            </a:r>
          </a:p>
          <a:p>
            <a:pPr marL="0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Preserver Retention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20419"/>
            <a:ext cx="8050213" cy="4391025"/>
          </a:xfrm>
        </p:spPr>
        <p:txBody>
          <a:bodyPr/>
          <a:lstStyle/>
          <a:p>
            <a:r>
              <a:rPr lang="en-US" dirty="0" smtClean="0"/>
              <a:t>Assessed videos of CAMI Cabin Safety Workshop water survival activities</a:t>
            </a:r>
          </a:p>
          <a:p>
            <a:r>
              <a:rPr lang="en-US" dirty="0" smtClean="0"/>
              <a:t>Apparatus:</a:t>
            </a:r>
          </a:p>
          <a:p>
            <a:pPr lvl="1"/>
            <a:r>
              <a:rPr lang="en-US" dirty="0" smtClean="0"/>
              <a:t>Platform/airplane “winglet” 1 meter above water</a:t>
            </a:r>
          </a:p>
          <a:p>
            <a:pPr lvl="1"/>
            <a:r>
              <a:rPr lang="en-US" dirty="0" smtClean="0"/>
              <a:t>Springboard 3 meters above water</a:t>
            </a:r>
          </a:p>
          <a:p>
            <a:r>
              <a:rPr lang="en-US" dirty="0" smtClean="0"/>
              <a:t>6 different models of inflatable life preservers (single and double inflation chambers)</a:t>
            </a:r>
          </a:p>
          <a:p>
            <a:r>
              <a:rPr lang="en-US" dirty="0" smtClean="0"/>
              <a:t>Wearers entered water in upright position with arms straight down at sides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548" y="1712951"/>
            <a:ext cx="6359043" cy="1257021"/>
          </a:xfrm>
        </p:spPr>
        <p:txBody>
          <a:bodyPr/>
          <a:lstStyle/>
          <a:p>
            <a:r>
              <a:rPr lang="en-US" dirty="0" smtClean="0"/>
              <a:t>At 1-meter height, 17% of life preservers were not retained.</a:t>
            </a:r>
          </a:p>
          <a:p>
            <a:pPr lvl="1"/>
            <a:r>
              <a:rPr lang="en-US" dirty="0" smtClean="0"/>
              <a:t>Not in proper position after the jump</a:t>
            </a:r>
          </a:p>
          <a:p>
            <a:pPr lvl="1"/>
            <a:r>
              <a:rPr lang="en-US" dirty="0" smtClean="0"/>
              <a:t>Did not differentiate “partial” retention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6126</TotalTime>
  <Words>627</Words>
  <Application>Microsoft Office PowerPoint</Application>
  <PresentationFormat>On-screen Show (4:3)</PresentationFormat>
  <Paragraphs>98</Paragraphs>
  <Slides>25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1_Custom Design</vt:lpstr>
      <vt:lpstr>2_Custom Design</vt:lpstr>
      <vt:lpstr>Inflatable Emergency Equipment:</vt:lpstr>
      <vt:lpstr>Introduction</vt:lpstr>
      <vt:lpstr>PowerPoint Presentation</vt:lpstr>
      <vt:lpstr>PowerPoint Presentation</vt:lpstr>
      <vt:lpstr>Evaluation of Retention Characteristics of Inflatable Life Preservers</vt:lpstr>
      <vt:lpstr>Life Preservers</vt:lpstr>
      <vt:lpstr>Results</vt:lpstr>
      <vt:lpstr>Life Preserver Retention 2013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Conclusions</vt:lpstr>
      <vt:lpstr>PowerPoint Presentation</vt:lpstr>
      <vt:lpstr> Publications available from: http://www.faa.gov/data_research/research/med_humanfacs/oamtechreports/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193</cp:revision>
  <cp:lastPrinted>2013-11-25T18:33:15Z</cp:lastPrinted>
  <dcterms:created xsi:type="dcterms:W3CDTF">2005-01-28T20:32:53Z</dcterms:created>
  <dcterms:modified xsi:type="dcterms:W3CDTF">2014-01-24T16:13:02Z</dcterms:modified>
</cp:coreProperties>
</file>