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 id="2147483662" r:id="rId3"/>
    <p:sldMasterId id="2147483669" r:id="rId4"/>
    <p:sldMasterId id="2147483676" r:id="rId5"/>
    <p:sldMasterId id="2147483683" r:id="rId6"/>
    <p:sldMasterId id="2147483690" r:id="rId7"/>
    <p:sldMasterId id="2147483697" r:id="rId8"/>
    <p:sldMasterId id="2147483704" r:id="rId9"/>
  </p:sldMasterIdLst>
  <p:notesMasterIdLst>
    <p:notesMasterId r:id="rId64"/>
  </p:notesMasterIdLst>
  <p:handoutMasterIdLst>
    <p:handoutMasterId r:id="rId65"/>
  </p:handoutMasterIdLst>
  <p:sldIdLst>
    <p:sldId id="273" r:id="rId10"/>
    <p:sldId id="338" r:id="rId11"/>
    <p:sldId id="309" r:id="rId12"/>
    <p:sldId id="307" r:id="rId13"/>
    <p:sldId id="308" r:id="rId14"/>
    <p:sldId id="276" r:id="rId15"/>
    <p:sldId id="275" r:id="rId16"/>
    <p:sldId id="288" r:id="rId17"/>
    <p:sldId id="277" r:id="rId18"/>
    <p:sldId id="289" r:id="rId19"/>
    <p:sldId id="278" r:id="rId20"/>
    <p:sldId id="279" r:id="rId21"/>
    <p:sldId id="280" r:id="rId22"/>
    <p:sldId id="281" r:id="rId23"/>
    <p:sldId id="282" r:id="rId24"/>
    <p:sldId id="283" r:id="rId25"/>
    <p:sldId id="310" r:id="rId26"/>
    <p:sldId id="311" r:id="rId27"/>
    <p:sldId id="306" r:id="rId28"/>
    <p:sldId id="313" r:id="rId29"/>
    <p:sldId id="297" r:id="rId30"/>
    <p:sldId id="298" r:id="rId31"/>
    <p:sldId id="300" r:id="rId32"/>
    <p:sldId id="304" r:id="rId33"/>
    <p:sldId id="303" r:id="rId34"/>
    <p:sldId id="301" r:id="rId35"/>
    <p:sldId id="299" r:id="rId36"/>
    <p:sldId id="302" r:id="rId37"/>
    <p:sldId id="305" r:id="rId38"/>
    <p:sldId id="295" r:id="rId39"/>
    <p:sldId id="312" r:id="rId40"/>
    <p:sldId id="274" r:id="rId41"/>
    <p:sldId id="296" r:id="rId42"/>
    <p:sldId id="285" r:id="rId43"/>
    <p:sldId id="326" r:id="rId44"/>
    <p:sldId id="339" r:id="rId45"/>
    <p:sldId id="316" r:id="rId46"/>
    <p:sldId id="327" r:id="rId47"/>
    <p:sldId id="329" r:id="rId48"/>
    <p:sldId id="330" r:id="rId49"/>
    <p:sldId id="331" r:id="rId50"/>
    <p:sldId id="332" r:id="rId51"/>
    <p:sldId id="317" r:id="rId52"/>
    <p:sldId id="334" r:id="rId53"/>
    <p:sldId id="335" r:id="rId54"/>
    <p:sldId id="318" r:id="rId55"/>
    <p:sldId id="341" r:id="rId56"/>
    <p:sldId id="319" r:id="rId57"/>
    <p:sldId id="336" r:id="rId58"/>
    <p:sldId id="337" r:id="rId59"/>
    <p:sldId id="286" r:id="rId60"/>
    <p:sldId id="315" r:id="rId61"/>
    <p:sldId id="342" r:id="rId62"/>
    <p:sldId id="340" r:id="rId63"/>
  </p:sldIdLst>
  <p:sldSz cx="9144000" cy="6858000" type="screen4x3"/>
  <p:notesSz cx="6985000" cy="92837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338"/>
            <p14:sldId id="309"/>
            <p14:sldId id="307"/>
            <p14:sldId id="308"/>
            <p14:sldId id="276"/>
            <p14:sldId id="275"/>
            <p14:sldId id="288"/>
            <p14:sldId id="277"/>
            <p14:sldId id="289"/>
            <p14:sldId id="278"/>
            <p14:sldId id="279"/>
            <p14:sldId id="280"/>
            <p14:sldId id="281"/>
            <p14:sldId id="282"/>
            <p14:sldId id="283"/>
            <p14:sldId id="310"/>
            <p14:sldId id="311"/>
            <p14:sldId id="306"/>
            <p14:sldId id="313"/>
            <p14:sldId id="297"/>
            <p14:sldId id="298"/>
            <p14:sldId id="300"/>
            <p14:sldId id="304"/>
            <p14:sldId id="303"/>
            <p14:sldId id="301"/>
            <p14:sldId id="299"/>
            <p14:sldId id="302"/>
            <p14:sldId id="305"/>
            <p14:sldId id="295"/>
            <p14:sldId id="312"/>
            <p14:sldId id="274"/>
            <p14:sldId id="296"/>
            <p14:sldId id="285"/>
            <p14:sldId id="326"/>
            <p14:sldId id="339"/>
            <p14:sldId id="316"/>
            <p14:sldId id="327"/>
            <p14:sldId id="329"/>
            <p14:sldId id="330"/>
            <p14:sldId id="331"/>
            <p14:sldId id="332"/>
            <p14:sldId id="317"/>
            <p14:sldId id="334"/>
            <p14:sldId id="335"/>
            <p14:sldId id="318"/>
            <p14:sldId id="341"/>
            <p14:sldId id="319"/>
            <p14:sldId id="336"/>
            <p14:sldId id="337"/>
            <p14:sldId id="286"/>
            <p14:sldId id="315"/>
            <p14:sldId id="342"/>
            <p14:sldId id="34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8ABA66"/>
    <a:srgbClr val="3D7540"/>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178" autoAdjust="0"/>
    <p:restoredTop sz="94717" autoAdjust="0"/>
  </p:normalViewPr>
  <p:slideViewPr>
    <p:cSldViewPr snapToGrid="0">
      <p:cViewPr varScale="1">
        <p:scale>
          <a:sx n="102" d="100"/>
          <a:sy n="102" d="100"/>
        </p:scale>
        <p:origin x="-678" y="-102"/>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6" d="100"/>
          <a:sy n="96" d="100"/>
        </p:scale>
        <p:origin x="-2958" y="-114"/>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58167" y="0"/>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19199"/>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58167" y="8819199"/>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58167" y="0"/>
            <a:ext cx="3026833"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73163" y="695325"/>
            <a:ext cx="4641850" cy="34813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1334" y="4410392"/>
            <a:ext cx="5122333" cy="417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19199"/>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58167" y="8819199"/>
            <a:ext cx="3026833"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Boxplot: Median, box (hinges) bracket the middle 50% of the scores</a:t>
            </a:r>
          </a:p>
          <a:p>
            <a:r>
              <a:rPr lang="en-US" dirty="0" smtClean="0"/>
              <a:t>Whiskers contain adjacent values +/- 1.5 (hinge spread)</a:t>
            </a:r>
          </a:p>
          <a:p>
            <a:r>
              <a:rPr lang="en-US" dirty="0" smtClean="0"/>
              <a:t>Outliers or extreme values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51023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32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solidFill>
                  <a:prstClr val="black"/>
                </a:solidFill>
              </a:rPr>
              <a:pPr/>
              <a:t>37</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0633149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3206086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1552211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32410563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715037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27521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77708316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7758714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72217030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32410563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7150373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27521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77708316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77587147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72217030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233383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1057278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06484367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4128879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4493134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35480718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226648139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1400419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41043056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46184464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06731071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07167129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23224780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0325383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9297618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63528650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52001014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8740417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29109210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67396678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44429319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45164454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47758386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9081930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20000"/>
            <a:lumOff val="80000"/>
            <a:alpha val="57000"/>
          </a:schemeClr>
        </a:solidFill>
        <a:effectLst/>
      </p:bgPr>
    </p:bg>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7" y="4366760"/>
            <a:ext cx="482282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buFontTx/>
              <a:buNone/>
            </a:pPr>
            <a:r>
              <a:rPr lang="en-US" sz="1600" dirty="0">
                <a:solidFill>
                  <a:srgbClr val="1D2F68"/>
                </a:solidFill>
              </a:rPr>
              <a:t>Presented to</a:t>
            </a:r>
            <a:r>
              <a:rPr lang="en-US" sz="1600" dirty="0" smtClean="0">
                <a:solidFill>
                  <a:srgbClr val="1D2F68"/>
                </a:solidFill>
              </a:rPr>
              <a:t>:</a:t>
            </a:r>
          </a:p>
          <a:p>
            <a:pPr>
              <a:lnSpc>
                <a:spcPct val="150000"/>
              </a:lnSpc>
              <a:buFontTx/>
              <a:buNone/>
            </a:pPr>
            <a:r>
              <a:rPr lang="en-US" sz="1600" dirty="0" smtClean="0">
                <a:solidFill>
                  <a:srgbClr val="1D2F68"/>
                </a:solidFill>
              </a:rPr>
              <a:t>By:</a:t>
            </a:r>
          </a:p>
          <a:p>
            <a:pPr>
              <a:lnSpc>
                <a:spcPct val="150000"/>
              </a:lnSpc>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rgbClr val="FFFFFF"/>
                  </a:solidFill>
                </a:rPr>
                <a:t>Federal Aviation</a:t>
              </a:r>
            </a:p>
            <a:p>
              <a:pPr>
                <a:lnSpc>
                  <a:spcPct val="85000"/>
                </a:lnSpc>
                <a:spcBef>
                  <a:spcPct val="0"/>
                </a:spcBef>
                <a:buFontTx/>
                <a:buNone/>
              </a:pPr>
              <a:r>
                <a:rPr lang="en-US" sz="1800" b="1">
                  <a:solidFill>
                    <a:srgbClr val="FFFFFF"/>
                  </a:solidFill>
                </a:rPr>
                <a:t>Administration</a:t>
              </a:r>
            </a:p>
          </p:txBody>
        </p:sp>
      </p:grpSp>
    </p:spTree>
    <p:extLst>
      <p:ext uri="{BB962C8B-B14F-4D97-AF65-F5344CB8AC3E}">
        <p14:creationId xmlns:p14="http://schemas.microsoft.com/office/powerpoint/2010/main" val="15208787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3275940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7664410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15.xml"/><Relationship Id="rId7"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27.xml"/><Relationship Id="rId7"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3.xml"/><Relationship Id="rId7"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9.xml"/><Relationship Id="rId7"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45.xml"/><Relationship Id="rId7"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accent6"/>
                </a:solidFill>
                <a:latin typeface="Times New Roman" pitchFamily="18" charset="0"/>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accent6"/>
                </a:solidFill>
                <a:latin typeface="Times New Roman" pitchFamily="18" charset="0"/>
              </a:defRPr>
            </a:lvl1pPr>
          </a:lstStyle>
          <a:p>
            <a:endParaRPr lang="en-US" dirty="0"/>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accent6"/>
                </a:solidFill>
                <a:latin typeface="Times New Roman" pitchFamily="18" charset="0"/>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16763597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69046657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6904665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1704782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1906092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198789712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rgbClr val="FFFFFF"/>
                  </a:solidFill>
                </a:rPr>
                <a:t>Federal Aviation</a:t>
              </a:r>
            </a:p>
            <a:p>
              <a:pPr>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3345787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4.emf"/><Relationship Id="rId4" Type="http://schemas.openxmlformats.org/officeDocument/2006/relationships/package" Target="../embeddings/Microsoft_Excel_Worksheet3.xlsx"/></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package" Target="../embeddings/Microsoft_Excel_Worksheet4.xlsx"/></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7.emf"/><Relationship Id="rId4" Type="http://schemas.openxmlformats.org/officeDocument/2006/relationships/package" Target="../embeddings/Microsoft_Excel_Worksheet5.xlsx"/></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9.emf"/><Relationship Id="rId4" Type="http://schemas.openxmlformats.org/officeDocument/2006/relationships/package" Target="../embeddings/Microsoft_Excel_Worksheet6.xlsx"/></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1.emf"/><Relationship Id="rId4" Type="http://schemas.openxmlformats.org/officeDocument/2006/relationships/package" Target="../embeddings/Microsoft_Excel_Worksheet7.xlsx"/></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3.emf"/><Relationship Id="rId4" Type="http://schemas.openxmlformats.org/officeDocument/2006/relationships/package" Target="../embeddings/Microsoft_Excel_Worksheet8.xlsx"/></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4.emf"/><Relationship Id="rId5" Type="http://schemas.openxmlformats.org/officeDocument/2006/relationships/package" Target="../embeddings/Microsoft_Excel_Worksheet9.xlsx"/><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Microsoft_Word_Document1.docx"/></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package" Target="../embeddings/Microsoft_Word_Document2.docx"/></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p:txBody>
          <a:bodyPr/>
          <a:lstStyle/>
          <a:p>
            <a:r>
              <a:rPr lang="en-US" sz="2800" dirty="0" smtClean="0"/>
              <a:t>Inflatable Emergency Equipment:</a:t>
            </a:r>
            <a:endParaRPr lang="en-US" sz="2800" dirty="0"/>
          </a:p>
        </p:txBody>
      </p:sp>
      <p:sp>
        <p:nvSpPr>
          <p:cNvPr id="32780" name="Rectangle 12"/>
          <p:cNvSpPr>
            <a:spLocks noGrp="1" noChangeArrowheads="1"/>
          </p:cNvSpPr>
          <p:nvPr>
            <p:ph type="subTitle" idx="1"/>
          </p:nvPr>
        </p:nvSpPr>
        <p:spPr>
          <a:xfrm>
            <a:off x="429430" y="1490326"/>
            <a:ext cx="4951412" cy="1752600"/>
          </a:xfrm>
        </p:spPr>
        <p:txBody>
          <a:bodyPr/>
          <a:lstStyle/>
          <a:p>
            <a:r>
              <a:rPr lang="en-US" dirty="0" smtClean="0"/>
              <a:t>Evaluation </a:t>
            </a:r>
            <a:r>
              <a:rPr lang="en-US" dirty="0"/>
              <a:t>of </a:t>
            </a:r>
            <a:r>
              <a:rPr lang="en-US" dirty="0" smtClean="0"/>
              <a:t>Individual </a:t>
            </a:r>
            <a:r>
              <a:rPr lang="en-US" dirty="0"/>
              <a:t>I</a:t>
            </a:r>
            <a:r>
              <a:rPr lang="en-US" dirty="0" smtClean="0"/>
              <a:t>nflatable </a:t>
            </a:r>
            <a:r>
              <a:rPr lang="en-US" dirty="0"/>
              <a:t>L</a:t>
            </a:r>
            <a:r>
              <a:rPr lang="en-US" dirty="0" smtClean="0"/>
              <a:t>ife </a:t>
            </a:r>
            <a:r>
              <a:rPr lang="en-US" dirty="0"/>
              <a:t>P</a:t>
            </a:r>
            <a:r>
              <a:rPr lang="en-US" dirty="0" smtClean="0"/>
              <a:t>reserver </a:t>
            </a:r>
            <a:r>
              <a:rPr lang="en-US" dirty="0"/>
              <a:t>D</a:t>
            </a:r>
            <a:r>
              <a:rPr lang="en-US" dirty="0" smtClean="0"/>
              <a:t>onning </a:t>
            </a:r>
            <a:r>
              <a:rPr lang="en-US" dirty="0"/>
              <a:t>T</a:t>
            </a:r>
            <a:r>
              <a:rPr lang="en-US" dirty="0" smtClean="0"/>
              <a:t>ests, Part 1</a:t>
            </a:r>
            <a:endParaRPr lang="en-US" dirty="0">
              <a:solidFill>
                <a:schemeClr val="tx1"/>
              </a:solidFill>
            </a:endParaRPr>
          </a:p>
        </p:txBody>
      </p:sp>
      <p:sp>
        <p:nvSpPr>
          <p:cNvPr id="32785" name="Text Box 17"/>
          <p:cNvSpPr txBox="1">
            <a:spLocks noChangeArrowheads="1"/>
          </p:cNvSpPr>
          <p:nvPr/>
        </p:nvSpPr>
        <p:spPr bwMode="auto">
          <a:xfrm>
            <a:off x="1754188" y="4412151"/>
            <a:ext cx="3465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t>7</a:t>
            </a:r>
            <a:r>
              <a:rPr lang="en-US" sz="1200" baseline="30000" dirty="0" smtClean="0"/>
              <a:t>th</a:t>
            </a:r>
            <a:r>
              <a:rPr lang="en-US" sz="1200" dirty="0" smtClean="0"/>
              <a:t> Triennial International Aircraft Fire and Cabin Safety Research Conference</a:t>
            </a:r>
            <a:endParaRPr lang="en-US" sz="1200" dirty="0"/>
          </a:p>
        </p:txBody>
      </p:sp>
      <p:sp>
        <p:nvSpPr>
          <p:cNvPr id="32786" name="Text Box 18"/>
          <p:cNvSpPr txBox="1">
            <a:spLocks noChangeArrowheads="1"/>
          </p:cNvSpPr>
          <p:nvPr/>
        </p:nvSpPr>
        <p:spPr bwMode="auto">
          <a:xfrm>
            <a:off x="911537" y="5001509"/>
            <a:ext cx="34655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t>Cynthia L. Corbett, MA</a:t>
            </a:r>
            <a:endParaRPr lang="en-US" sz="1200" dirty="0"/>
          </a:p>
        </p:txBody>
      </p:sp>
      <p:sp>
        <p:nvSpPr>
          <p:cNvPr id="32787" name="Text Box 19"/>
          <p:cNvSpPr txBox="1">
            <a:spLocks noChangeArrowheads="1"/>
          </p:cNvSpPr>
          <p:nvPr/>
        </p:nvSpPr>
        <p:spPr bwMode="auto">
          <a:xfrm>
            <a:off x="1040096" y="5475094"/>
            <a:ext cx="34655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t>December 4, 2013</a:t>
            </a:r>
            <a:endParaRPr lang="en-US" sz="12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901" y="225324"/>
            <a:ext cx="8447489" cy="563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280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372" y="667798"/>
            <a:ext cx="8793009" cy="4946068"/>
          </a:xfrm>
        </p:spPr>
      </p:pic>
      <p:sp>
        <p:nvSpPr>
          <p:cNvPr id="4" name="Slide Number Placeholder 3"/>
          <p:cNvSpPr>
            <a:spLocks noGrp="1"/>
          </p:cNvSpPr>
          <p:nvPr>
            <p:ph type="sldNum" sz="quarter" idx="12"/>
          </p:nvPr>
        </p:nvSpPr>
        <p:spPr/>
        <p:txBody>
          <a:bodyPr/>
          <a:lstStyle/>
          <a:p>
            <a:fld id="{78D3ABA1-EA94-43C0-B992-7CBCC31144F1}" type="slidenum">
              <a:rPr lang="en-US" smtClean="0"/>
              <a:pPr/>
              <a:t>11</a:t>
            </a:fld>
            <a:endParaRPr lang="en-US" dirty="0"/>
          </a:p>
        </p:txBody>
      </p:sp>
    </p:spTree>
    <p:extLst>
      <p:ext uri="{BB962C8B-B14F-4D97-AF65-F5344CB8AC3E}">
        <p14:creationId xmlns:p14="http://schemas.microsoft.com/office/powerpoint/2010/main" val="2671531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26504"/>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9" y="953728"/>
            <a:ext cx="4929830"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799" y="3131630"/>
            <a:ext cx="4903377" cy="350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90249" y="4220874"/>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“Q”</a:t>
            </a:r>
            <a:endParaRPr lang="en-US" sz="1600" b="1" dirty="0">
              <a:solidFill>
                <a:srgbClr val="FF0000"/>
              </a:solidFill>
            </a:endParaRPr>
          </a:p>
        </p:txBody>
      </p:sp>
      <p:sp>
        <p:nvSpPr>
          <p:cNvPr id="7" name="TextBox 6"/>
          <p:cNvSpPr txBox="1"/>
          <p:nvPr/>
        </p:nvSpPr>
        <p:spPr bwMode="auto">
          <a:xfrm>
            <a:off x="4112389" y="6406171"/>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“R”</a:t>
            </a:r>
            <a:endParaRPr lang="en-US" sz="1600" b="1" dirty="0">
              <a:solidFill>
                <a:srgbClr val="FF0000"/>
              </a:solidFill>
            </a:endParaRPr>
          </a:p>
        </p:txBody>
      </p:sp>
    </p:spTree>
    <p:extLst>
      <p:ext uri="{BB962C8B-B14F-4D97-AF65-F5344CB8AC3E}">
        <p14:creationId xmlns:p14="http://schemas.microsoft.com/office/powerpoint/2010/main" val="3632159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97008"/>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43" y="967452"/>
            <a:ext cx="4920249"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636" y="3074949"/>
            <a:ext cx="4934493"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bwMode="auto">
          <a:xfrm>
            <a:off x="90249" y="4240865"/>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“S”</a:t>
            </a:r>
            <a:endParaRPr lang="en-US" sz="1600" b="1" dirty="0">
              <a:solidFill>
                <a:srgbClr val="FF0000"/>
              </a:solidFill>
            </a:endParaRPr>
          </a:p>
        </p:txBody>
      </p:sp>
      <p:sp>
        <p:nvSpPr>
          <p:cNvPr id="7" name="TextBox 6"/>
          <p:cNvSpPr txBox="1"/>
          <p:nvPr/>
        </p:nvSpPr>
        <p:spPr bwMode="auto">
          <a:xfrm>
            <a:off x="4122636" y="6339775"/>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“T”</a:t>
            </a:r>
            <a:endParaRPr lang="en-US" sz="1600" b="1" dirty="0">
              <a:solidFill>
                <a:srgbClr val="FF0000"/>
              </a:solidFill>
            </a:endParaRPr>
          </a:p>
        </p:txBody>
      </p:sp>
    </p:spTree>
    <p:extLst>
      <p:ext uri="{BB962C8B-B14F-4D97-AF65-F5344CB8AC3E}">
        <p14:creationId xmlns:p14="http://schemas.microsoft.com/office/powerpoint/2010/main" val="3018733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97008"/>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1" y="932887"/>
            <a:ext cx="4939135"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023" y="2950958"/>
            <a:ext cx="5042043"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89" y="4544798"/>
            <a:ext cx="275272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34139" y="4206244"/>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“U”</a:t>
            </a:r>
            <a:endParaRPr lang="en-US" sz="1600" b="1" dirty="0">
              <a:solidFill>
                <a:srgbClr val="FF0000"/>
              </a:solidFill>
            </a:endParaRPr>
          </a:p>
        </p:txBody>
      </p:sp>
      <p:sp>
        <p:nvSpPr>
          <p:cNvPr id="8" name="TextBox 7"/>
          <p:cNvSpPr txBox="1"/>
          <p:nvPr/>
        </p:nvSpPr>
        <p:spPr bwMode="auto">
          <a:xfrm>
            <a:off x="3898504" y="6204394"/>
            <a:ext cx="3080197"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Preservers “V, W, X”</a:t>
            </a:r>
            <a:endParaRPr lang="en-US" sz="1600" b="1" dirty="0">
              <a:solidFill>
                <a:srgbClr val="FF0000"/>
              </a:solidFill>
            </a:endParaRPr>
          </a:p>
        </p:txBody>
      </p:sp>
    </p:spTree>
    <p:extLst>
      <p:ext uri="{BB962C8B-B14F-4D97-AF65-F5344CB8AC3E}">
        <p14:creationId xmlns:p14="http://schemas.microsoft.com/office/powerpoint/2010/main" val="3034438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97008"/>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86" y="1011238"/>
            <a:ext cx="3539613" cy="561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712" y="2074606"/>
            <a:ext cx="5597417" cy="377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bwMode="auto">
          <a:xfrm>
            <a:off x="117986" y="6308999"/>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“Y”</a:t>
            </a:r>
            <a:endParaRPr lang="en-US" sz="1600" b="1" dirty="0">
              <a:solidFill>
                <a:srgbClr val="FF0000"/>
              </a:solidFill>
            </a:endParaRPr>
          </a:p>
        </p:txBody>
      </p:sp>
      <p:sp>
        <p:nvSpPr>
          <p:cNvPr id="7" name="TextBox 6"/>
          <p:cNvSpPr txBox="1"/>
          <p:nvPr/>
        </p:nvSpPr>
        <p:spPr bwMode="auto">
          <a:xfrm>
            <a:off x="3696712" y="5640021"/>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“Z”</a:t>
            </a:r>
            <a:endParaRPr lang="en-US" sz="1600" b="1" dirty="0">
              <a:solidFill>
                <a:srgbClr val="FF0000"/>
              </a:solidFill>
            </a:endParaRPr>
          </a:p>
        </p:txBody>
      </p:sp>
    </p:spTree>
    <p:extLst>
      <p:ext uri="{BB962C8B-B14F-4D97-AF65-F5344CB8AC3E}">
        <p14:creationId xmlns:p14="http://schemas.microsoft.com/office/powerpoint/2010/main" val="1539558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0305" y="197008"/>
            <a:ext cx="8472488" cy="609600"/>
          </a:xfrm>
        </p:spPr>
        <p:txBody>
          <a:bodyPr/>
          <a:lstStyle/>
          <a:p>
            <a:r>
              <a:rPr lang="en-US" sz="3200" dirty="0" smtClean="0"/>
              <a:t>Participants</a:t>
            </a:r>
            <a:endParaRPr lang="en-US" sz="32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16</a:t>
            </a:fld>
            <a:endParaRPr lang="en-US" dirty="0"/>
          </a:p>
        </p:txBody>
      </p:sp>
      <p:graphicFrame>
        <p:nvGraphicFramePr>
          <p:cNvPr id="7" name="Table 6"/>
          <p:cNvGraphicFramePr>
            <a:graphicFrameLocks noGrp="1" noChangeAspect="1"/>
          </p:cNvGraphicFramePr>
          <p:nvPr>
            <p:extLst>
              <p:ext uri="{D42A27DB-BD31-4B8C-83A1-F6EECF244321}">
                <p14:modId xmlns:p14="http://schemas.microsoft.com/office/powerpoint/2010/main" val="549764148"/>
              </p:ext>
            </p:extLst>
          </p:nvPr>
        </p:nvGraphicFramePr>
        <p:xfrm>
          <a:off x="1199691" y="826626"/>
          <a:ext cx="6737303" cy="5896042"/>
        </p:xfrm>
        <a:graphic>
          <a:graphicData uri="http://schemas.openxmlformats.org/drawingml/2006/table">
            <a:tbl>
              <a:tblPr firstRow="1" firstCol="1" bandRow="1"/>
              <a:tblGrid>
                <a:gridCol w="1710438"/>
                <a:gridCol w="835635"/>
                <a:gridCol w="835635"/>
                <a:gridCol w="835635"/>
                <a:gridCol w="835635"/>
                <a:gridCol w="835635"/>
                <a:gridCol w="848690"/>
              </a:tblGrid>
              <a:tr h="273594">
                <a:tc>
                  <a:txBody>
                    <a:bodyPr/>
                    <a:lstStyle/>
                    <a:p>
                      <a:pPr marL="0" marR="0">
                        <a:spcBef>
                          <a:spcPts val="500"/>
                        </a:spcBef>
                        <a:spcAft>
                          <a:spcPts val="500"/>
                        </a:spcAft>
                      </a:pPr>
                      <a:r>
                        <a:rPr lang="en-US" sz="1100" dirty="0">
                          <a:effectLst/>
                          <a:latin typeface="Times New Roman"/>
                          <a:ea typeface="Times New Roman"/>
                        </a:rPr>
                        <a:t> </a:t>
                      </a:r>
                      <a:endParaRPr lang="en-US" sz="900" dirty="0">
                        <a:effectLst/>
                        <a:latin typeface="Times New Roman"/>
                        <a:ea typeface="Times New Roman"/>
                      </a:endParaRPr>
                    </a:p>
                  </a:txBody>
                  <a:tcPr marL="52963" marR="5296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5">
                  <a:txBody>
                    <a:bodyPr/>
                    <a:lstStyle/>
                    <a:p>
                      <a:pPr marL="0" marR="0" algn="ctr">
                        <a:spcBef>
                          <a:spcPts val="500"/>
                        </a:spcBef>
                        <a:spcAft>
                          <a:spcPts val="500"/>
                        </a:spcAft>
                      </a:pPr>
                      <a:r>
                        <a:rPr lang="en-US" sz="1400" b="1" dirty="0">
                          <a:effectLst/>
                          <a:latin typeface="Times New Roman"/>
                          <a:ea typeface="Times New Roman"/>
                        </a:rPr>
                        <a:t>Donning Instruction Condition</a:t>
                      </a:r>
                      <a:endParaRPr lang="en-US" sz="1400" dirty="0">
                        <a:effectLst/>
                        <a:latin typeface="Times New Roman"/>
                        <a:ea typeface="Times New Roman"/>
                      </a:endParaRPr>
                    </a:p>
                  </a:txBody>
                  <a:tcPr marL="52963" marR="529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500"/>
                        </a:spcBef>
                        <a:spcAft>
                          <a:spcPts val="500"/>
                        </a:spcAft>
                      </a:pPr>
                      <a:r>
                        <a:rPr lang="en-US" sz="1400">
                          <a:effectLst/>
                          <a:latin typeface="Times New Roman"/>
                          <a:ea typeface="Times New Roman"/>
                        </a:rPr>
                        <a:t> </a:t>
                      </a:r>
                    </a:p>
                  </a:txBody>
                  <a:tcPr marL="52963" marR="5296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626">
                <a:tc>
                  <a:txBody>
                    <a:bodyPr/>
                    <a:lstStyle/>
                    <a:p>
                      <a:pPr marL="0" marR="0">
                        <a:spcBef>
                          <a:spcPts val="500"/>
                        </a:spcBef>
                        <a:spcAft>
                          <a:spcPts val="500"/>
                        </a:spcAft>
                      </a:pPr>
                      <a:r>
                        <a:rPr lang="en-US" sz="1100">
                          <a:effectLst/>
                          <a:latin typeface="Times New Roman"/>
                          <a:ea typeface="Times New Roman"/>
                        </a:rPr>
                        <a:t> </a:t>
                      </a:r>
                      <a:endParaRPr lang="en-US" sz="9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500"/>
                        </a:spcBef>
                        <a:spcAft>
                          <a:spcPts val="500"/>
                        </a:spcAft>
                      </a:pPr>
                      <a:r>
                        <a:rPr lang="en-US" sz="1400" b="1" dirty="0">
                          <a:effectLst/>
                          <a:latin typeface="Times New Roman"/>
                          <a:ea typeface="Times New Roman"/>
                        </a:rPr>
                        <a:t>A*</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00"/>
                        </a:spcBef>
                        <a:spcAft>
                          <a:spcPts val="500"/>
                        </a:spcAft>
                      </a:pPr>
                      <a:r>
                        <a:rPr lang="en-US" sz="1400" b="1" dirty="0">
                          <a:effectLst/>
                          <a:latin typeface="Times New Roman"/>
                          <a:ea typeface="Times New Roman"/>
                        </a:rPr>
                        <a:t>BA*</a:t>
                      </a:r>
                      <a:endParaRPr lang="en-US" sz="1400" dirty="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00"/>
                        </a:spcBef>
                        <a:spcAft>
                          <a:spcPts val="500"/>
                        </a:spcAft>
                      </a:pPr>
                      <a:r>
                        <a:rPr lang="en-US" sz="1400" b="1">
                          <a:effectLst/>
                          <a:latin typeface="Times New Roman"/>
                          <a:ea typeface="Times New Roman"/>
                        </a:rPr>
                        <a:t>B*</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00"/>
                        </a:spcBef>
                        <a:spcAft>
                          <a:spcPts val="500"/>
                        </a:spcAft>
                      </a:pPr>
                      <a:r>
                        <a:rPr lang="en-US" sz="1400" b="1" dirty="0">
                          <a:effectLst/>
                          <a:latin typeface="Times New Roman"/>
                          <a:ea typeface="Times New Roman"/>
                        </a:rPr>
                        <a:t>C*</a:t>
                      </a:r>
                      <a:endParaRPr lang="en-US" sz="1400" dirty="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00"/>
                        </a:spcBef>
                        <a:spcAft>
                          <a:spcPts val="500"/>
                        </a:spcAft>
                      </a:pPr>
                      <a:r>
                        <a:rPr lang="en-US" sz="1400" b="1" dirty="0">
                          <a:effectLst/>
                          <a:latin typeface="Times New Roman"/>
                          <a:ea typeface="Times New Roman"/>
                        </a:rPr>
                        <a:t>D*</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00"/>
                        </a:spcBef>
                        <a:spcAft>
                          <a:spcPts val="500"/>
                        </a:spcAft>
                      </a:pPr>
                      <a:r>
                        <a:rPr lang="en-US" sz="1400" b="1" dirty="0">
                          <a:effectLst/>
                          <a:latin typeface="Times New Roman"/>
                          <a:ea typeface="Times New Roman"/>
                        </a:rPr>
                        <a:t>Overall</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416">
                <a:tc>
                  <a:txBody>
                    <a:bodyPr/>
                    <a:lstStyle/>
                    <a:p>
                      <a:pPr marL="0" marR="0">
                        <a:spcBef>
                          <a:spcPts val="0"/>
                        </a:spcBef>
                        <a:spcAft>
                          <a:spcPts val="0"/>
                        </a:spcAft>
                        <a:tabLst>
                          <a:tab pos="233680" algn="l"/>
                        </a:tabLst>
                      </a:pPr>
                      <a:r>
                        <a:rPr lang="en-US" sz="1400" b="1" dirty="0">
                          <a:effectLst/>
                          <a:latin typeface="Times New Roman"/>
                          <a:ea typeface="Times New Roman"/>
                        </a:rPr>
                        <a:t>Gender</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1" dirty="0">
                          <a:effectLst/>
                          <a:latin typeface="Times New Roman"/>
                          <a:ea typeface="Times New Roman"/>
                        </a:rPr>
                        <a:t>54</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1" dirty="0">
                          <a:effectLst/>
                          <a:latin typeface="Times New Roman"/>
                          <a:ea typeface="Times New Roman"/>
                        </a:rPr>
                        <a:t>30</a:t>
                      </a:r>
                      <a:endParaRPr lang="en-US" sz="1400" dirty="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1">
                          <a:effectLst/>
                          <a:latin typeface="Times New Roman"/>
                          <a:ea typeface="Times New Roman"/>
                        </a:rPr>
                        <a:t>24</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1">
                          <a:effectLst/>
                          <a:latin typeface="Times New Roman"/>
                          <a:ea typeface="Times New Roman"/>
                        </a:rPr>
                        <a:t>24</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1" dirty="0">
                          <a:effectLst/>
                          <a:latin typeface="Times New Roman"/>
                          <a:ea typeface="Times New Roman"/>
                        </a:rPr>
                        <a:t>24</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b="1">
                          <a:effectLst/>
                          <a:latin typeface="Times New Roman"/>
                          <a:ea typeface="Times New Roman"/>
                        </a:rPr>
                        <a:t>156</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1626">
                <a:tc>
                  <a:txBody>
                    <a:bodyPr/>
                    <a:lstStyle/>
                    <a:p>
                      <a:pPr marL="0" marR="0">
                        <a:spcBef>
                          <a:spcPts val="0"/>
                        </a:spcBef>
                        <a:spcAft>
                          <a:spcPts val="0"/>
                        </a:spcAft>
                        <a:tabLst>
                          <a:tab pos="233680" algn="l"/>
                        </a:tabLst>
                      </a:pPr>
                      <a:r>
                        <a:rPr lang="en-US" sz="1400" b="1" dirty="0">
                          <a:effectLst/>
                          <a:latin typeface="Times New Roman"/>
                          <a:ea typeface="Times New Roman"/>
                        </a:rPr>
                        <a:t>	Male </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57.4%</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60.0%</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12.5%</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37.5%</a:t>
                      </a:r>
                      <a:endParaRPr lang="en-US" sz="140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33.3%</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a:effectLst/>
                          <a:latin typeface="Times New Roman"/>
                          <a:ea typeface="Times New Roman"/>
                        </a:rPr>
                        <a:t>44.2%</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Female</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42.6%</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40.0%</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87.5%</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62.5%</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66.7%</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55.8%</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43254">
                <a:tc>
                  <a:txBody>
                    <a:bodyPr/>
                    <a:lstStyle/>
                    <a:p>
                      <a:pPr marL="0" marR="0">
                        <a:spcBef>
                          <a:spcPts val="500"/>
                        </a:spcBef>
                        <a:spcAft>
                          <a:spcPts val="0"/>
                        </a:spcAft>
                        <a:tabLst>
                          <a:tab pos="233680" algn="l"/>
                        </a:tabLst>
                      </a:pPr>
                      <a:r>
                        <a:rPr lang="en-US" sz="1400" b="1" dirty="0">
                          <a:effectLst/>
                          <a:latin typeface="Times New Roman"/>
                          <a:ea typeface="Times New Roman"/>
                        </a:rPr>
                        <a:t>Mean Age in Years</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dirty="0">
                          <a:effectLst/>
                          <a:latin typeface="Times New Roman"/>
                          <a:ea typeface="Times New Roman"/>
                        </a:rPr>
                        <a:t>46.7</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50.2</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48.3</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47.5</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41.3</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46.9</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Minimum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25</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24</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23</a:t>
                      </a:r>
                      <a:endParaRPr lang="en-US" sz="140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28</a:t>
                      </a:r>
                      <a:endParaRPr lang="en-US" sz="140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26</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a:effectLst/>
                          <a:latin typeface="Times New Roman"/>
                          <a:ea typeface="Times New Roman"/>
                        </a:rPr>
                        <a:t>23</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Maximum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75</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66</a:t>
                      </a:r>
                      <a:endParaRPr lang="en-US" sz="140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68</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62</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61</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75</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43254">
                <a:tc>
                  <a:txBody>
                    <a:bodyPr/>
                    <a:lstStyle/>
                    <a:p>
                      <a:pPr marL="0" marR="0">
                        <a:spcBef>
                          <a:spcPts val="500"/>
                        </a:spcBef>
                        <a:spcAft>
                          <a:spcPts val="0"/>
                        </a:spcAft>
                        <a:tabLst>
                          <a:tab pos="233680" algn="l"/>
                        </a:tabLst>
                      </a:pPr>
                      <a:r>
                        <a:rPr lang="en-US" sz="1400" b="1" dirty="0">
                          <a:effectLst/>
                          <a:latin typeface="Times New Roman"/>
                          <a:ea typeface="Times New Roman"/>
                        </a:rPr>
                        <a:t>Mean Girth in Inches</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dirty="0">
                          <a:effectLst/>
                          <a:latin typeface="Times New Roman"/>
                          <a:ea typeface="Times New Roman"/>
                        </a:rPr>
                        <a:t>34.8</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37.7</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36.5</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38.5</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36.4</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36.4</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Minimum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a:effectLst/>
                          <a:latin typeface="Times New Roman"/>
                          <a:ea typeface="Times New Roman"/>
                        </a:rPr>
                        <a:t>20</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29</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27</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31</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27</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20</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Maximum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50</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47</a:t>
                      </a:r>
                      <a:endParaRPr lang="en-US" sz="140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49</a:t>
                      </a:r>
                      <a:endParaRPr lang="en-US" sz="140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50</a:t>
                      </a:r>
                      <a:endParaRPr lang="en-US" sz="140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49</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50</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43254">
                <a:tc>
                  <a:txBody>
                    <a:bodyPr/>
                    <a:lstStyle/>
                    <a:p>
                      <a:pPr marL="0" marR="0">
                        <a:spcBef>
                          <a:spcPts val="500"/>
                        </a:spcBef>
                        <a:spcAft>
                          <a:spcPts val="0"/>
                        </a:spcAft>
                        <a:tabLst>
                          <a:tab pos="233680" algn="l"/>
                        </a:tabLst>
                      </a:pPr>
                      <a:r>
                        <a:rPr lang="en-US" sz="1400" b="1" dirty="0">
                          <a:effectLst/>
                          <a:latin typeface="Times New Roman"/>
                          <a:ea typeface="Times New Roman"/>
                        </a:rPr>
                        <a:t>Mean Height in Inches</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67.8</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68.0</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64.8</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66.3</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67.9</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67.2</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Minimum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59</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59</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59</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60</a:t>
                      </a:r>
                      <a:endParaRPr lang="en-US" sz="140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63</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a:effectLst/>
                          <a:latin typeface="Times New Roman"/>
                          <a:ea typeface="Times New Roman"/>
                        </a:rPr>
                        <a:t>59</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Maximum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76</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76</a:t>
                      </a:r>
                      <a:endParaRPr lang="en-US" sz="140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73</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71</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74</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76</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43254">
                <a:tc>
                  <a:txBody>
                    <a:bodyPr/>
                    <a:lstStyle/>
                    <a:p>
                      <a:pPr marL="0" marR="0">
                        <a:spcBef>
                          <a:spcPts val="500"/>
                        </a:spcBef>
                        <a:spcAft>
                          <a:spcPts val="0"/>
                        </a:spcAft>
                        <a:tabLst>
                          <a:tab pos="233680" algn="l"/>
                        </a:tabLst>
                      </a:pPr>
                      <a:r>
                        <a:rPr lang="en-US" sz="1400" b="1" dirty="0">
                          <a:effectLst/>
                          <a:latin typeface="Times New Roman"/>
                          <a:ea typeface="Times New Roman"/>
                        </a:rPr>
                        <a:t>Mean Weight in Pounds</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dirty="0">
                          <a:effectLst/>
                          <a:latin typeface="Times New Roman"/>
                          <a:ea typeface="Times New Roman"/>
                        </a:rPr>
                        <a:t>183.5</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201.6</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172.9</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188.8</a:t>
                      </a:r>
                      <a:endParaRPr lang="en-US" sz="140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183.0</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500"/>
                        </a:spcBef>
                        <a:spcAft>
                          <a:spcPts val="0"/>
                        </a:spcAft>
                      </a:pPr>
                      <a:r>
                        <a:rPr lang="en-US" sz="1400" b="1">
                          <a:effectLst/>
                          <a:latin typeface="Times New Roman"/>
                          <a:ea typeface="Times New Roman"/>
                        </a:rPr>
                        <a:t>186.1</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21626">
                <a:tc>
                  <a:txBody>
                    <a:bodyPr/>
                    <a:lstStyle/>
                    <a:p>
                      <a:pPr marL="0" marR="0">
                        <a:spcBef>
                          <a:spcPts val="0"/>
                        </a:spcBef>
                        <a:spcAft>
                          <a:spcPts val="0"/>
                        </a:spcAft>
                        <a:tabLst>
                          <a:tab pos="233680" algn="l"/>
                        </a:tabLst>
                      </a:pPr>
                      <a:r>
                        <a:rPr lang="en-US" sz="1400" b="1">
                          <a:effectLst/>
                          <a:latin typeface="Times New Roman"/>
                          <a:ea typeface="Times New Roman"/>
                        </a:rPr>
                        <a:t>	Minimum</a:t>
                      </a:r>
                      <a:endParaRPr lang="en-US" sz="140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a:effectLst/>
                          <a:latin typeface="Times New Roman"/>
                          <a:ea typeface="Times New Roman"/>
                        </a:rPr>
                        <a:t>115</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139</a:t>
                      </a:r>
                      <a:endParaRPr lang="en-US" sz="1400" dirty="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124</a:t>
                      </a:r>
                      <a:endParaRPr lang="en-US" sz="140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a:effectLst/>
                          <a:latin typeface="Times New Roman"/>
                          <a:ea typeface="Times New Roman"/>
                        </a:rPr>
                        <a:t>128</a:t>
                      </a:r>
                      <a:endParaRPr lang="en-US" sz="1400">
                        <a:effectLst/>
                        <a:latin typeface="Times New Roman"/>
                        <a:ea typeface="Times New Roman"/>
                      </a:endParaRPr>
                    </a:p>
                  </a:txBody>
                  <a:tcPr marL="52963" marR="52963" marT="0" marB="0" anchor="ctr">
                    <a:lnL>
                      <a:noFill/>
                    </a:lnL>
                    <a:lnR>
                      <a:noFill/>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110</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400" b="1" dirty="0">
                          <a:effectLst/>
                          <a:latin typeface="Times New Roman"/>
                          <a:ea typeface="Times New Roman"/>
                        </a:rPr>
                        <a:t>110</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a:noFill/>
                    </a:lnB>
                  </a:tcPr>
                </a:tc>
              </a:tr>
              <a:tr h="221626">
                <a:tc>
                  <a:txBody>
                    <a:bodyPr/>
                    <a:lstStyle/>
                    <a:p>
                      <a:pPr marL="0" marR="0">
                        <a:spcBef>
                          <a:spcPts val="0"/>
                        </a:spcBef>
                        <a:spcAft>
                          <a:spcPts val="0"/>
                        </a:spcAft>
                        <a:tabLst>
                          <a:tab pos="233680" algn="l"/>
                        </a:tabLst>
                      </a:pPr>
                      <a:r>
                        <a:rPr lang="en-US" sz="1400" b="1" dirty="0">
                          <a:effectLst/>
                          <a:latin typeface="Times New Roman"/>
                          <a:ea typeface="Times New Roman"/>
                        </a:rPr>
                        <a:t>	Maximum</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356</a:t>
                      </a:r>
                      <a:endParaRPr lang="en-US" sz="140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300</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246</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319</a:t>
                      </a:r>
                      <a:endParaRPr lang="en-US" sz="14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282</a:t>
                      </a:r>
                      <a:endParaRPr lang="en-US" sz="1400" dirty="0">
                        <a:effectLst/>
                        <a:latin typeface="Times New Roman"/>
                        <a:ea typeface="Times New Roman"/>
                      </a:endParaRPr>
                    </a:p>
                  </a:txBody>
                  <a:tcPr marL="52963" marR="52963"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356</a:t>
                      </a:r>
                      <a:endParaRPr lang="en-US" sz="1400" dirty="0">
                        <a:effectLst/>
                        <a:latin typeface="Times New Roman"/>
                        <a:ea typeface="Times New Roman"/>
                      </a:endParaRPr>
                    </a:p>
                  </a:txBody>
                  <a:tcPr marL="52963" marR="5296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21626">
                <a:tc gridSpan="7">
                  <a:txBody>
                    <a:bodyPr/>
                    <a:lstStyle/>
                    <a:p>
                      <a:pPr marL="0" marR="0">
                        <a:spcBef>
                          <a:spcPts val="0"/>
                        </a:spcBef>
                        <a:spcAft>
                          <a:spcPts val="0"/>
                        </a:spcAft>
                      </a:pPr>
                      <a:r>
                        <a:rPr lang="en-US" sz="1200" b="1" dirty="0">
                          <a:effectLst/>
                          <a:latin typeface="Times New Roman"/>
                          <a:ea typeface="Times New Roman"/>
                        </a:rPr>
                        <a:t>*A: No instructions </a:t>
                      </a:r>
                      <a:endParaRPr lang="en-US" sz="1200" dirty="0">
                        <a:effectLst/>
                        <a:latin typeface="Times New Roman"/>
                        <a:ea typeface="Times New Roman"/>
                      </a:endParaRPr>
                    </a:p>
                  </a:txBody>
                  <a:tcPr marL="52963" marR="52963"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1626">
                <a:tc gridSpan="7">
                  <a:txBody>
                    <a:bodyPr/>
                    <a:lstStyle/>
                    <a:p>
                      <a:pPr marL="0" marR="0">
                        <a:spcBef>
                          <a:spcPts val="0"/>
                        </a:spcBef>
                        <a:spcAft>
                          <a:spcPts val="0"/>
                        </a:spcAft>
                      </a:pPr>
                      <a:r>
                        <a:rPr lang="en-US" sz="1200" b="1" dirty="0">
                          <a:effectLst/>
                          <a:latin typeface="Times New Roman"/>
                          <a:ea typeface="Times New Roman"/>
                        </a:rPr>
                        <a:t>*BA: Instructions on Life Preserver with no direction</a:t>
                      </a:r>
                      <a:endParaRPr lang="en-US" sz="1200" dirty="0">
                        <a:effectLst/>
                        <a:latin typeface="Times New Roman"/>
                        <a:ea typeface="Times New Roman"/>
                      </a:endParaRPr>
                    </a:p>
                  </a:txBody>
                  <a:tcPr marL="52963" marR="52963"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1626">
                <a:tc gridSpan="7">
                  <a:txBody>
                    <a:bodyPr/>
                    <a:lstStyle/>
                    <a:p>
                      <a:pPr marL="0" marR="0">
                        <a:spcBef>
                          <a:spcPts val="0"/>
                        </a:spcBef>
                        <a:spcAft>
                          <a:spcPts val="0"/>
                        </a:spcAft>
                      </a:pPr>
                      <a:r>
                        <a:rPr lang="en-US" sz="1200" b="1" dirty="0">
                          <a:effectLst/>
                          <a:latin typeface="Times New Roman"/>
                          <a:ea typeface="Times New Roman"/>
                        </a:rPr>
                        <a:t>*B: Instructions on Life Preserver with direction</a:t>
                      </a:r>
                      <a:endParaRPr lang="en-US" sz="1200" dirty="0">
                        <a:effectLst/>
                        <a:latin typeface="Times New Roman"/>
                        <a:ea typeface="Times New Roman"/>
                      </a:endParaRPr>
                    </a:p>
                  </a:txBody>
                  <a:tcPr marL="52963" marR="52963"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1626">
                <a:tc gridSpan="7">
                  <a:txBody>
                    <a:bodyPr/>
                    <a:lstStyle/>
                    <a:p>
                      <a:pPr marL="0" marR="0">
                        <a:spcBef>
                          <a:spcPts val="0"/>
                        </a:spcBef>
                        <a:spcAft>
                          <a:spcPts val="0"/>
                        </a:spcAft>
                      </a:pPr>
                      <a:r>
                        <a:rPr lang="en-US" sz="1200" b="1" dirty="0">
                          <a:effectLst/>
                          <a:latin typeface="Times New Roman"/>
                          <a:ea typeface="Times New Roman"/>
                        </a:rPr>
                        <a:t>*C: Instructions on Life Preserver and Briefing Card</a:t>
                      </a:r>
                      <a:endParaRPr lang="en-US" sz="1200" dirty="0">
                        <a:effectLst/>
                        <a:latin typeface="Times New Roman"/>
                        <a:ea typeface="Times New Roman"/>
                      </a:endParaRPr>
                    </a:p>
                  </a:txBody>
                  <a:tcPr marL="52963" marR="52963"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1626">
                <a:tc gridSpan="7">
                  <a:txBody>
                    <a:bodyPr/>
                    <a:lstStyle/>
                    <a:p>
                      <a:pPr marL="0" marR="0">
                        <a:spcBef>
                          <a:spcPts val="0"/>
                        </a:spcBef>
                        <a:spcAft>
                          <a:spcPts val="0"/>
                        </a:spcAft>
                      </a:pPr>
                      <a:r>
                        <a:rPr lang="en-US" sz="1200" b="1" dirty="0">
                          <a:effectLst/>
                          <a:latin typeface="Times New Roman"/>
                          <a:ea typeface="Times New Roman"/>
                        </a:rPr>
                        <a:t>*D: Instructions on Life Preserver with Briefing/Demonstration</a:t>
                      </a:r>
                      <a:endParaRPr lang="en-US" sz="1200" dirty="0">
                        <a:effectLst/>
                        <a:latin typeface="Times New Roman"/>
                        <a:ea typeface="Times New Roman"/>
                      </a:endParaRPr>
                    </a:p>
                  </a:txBody>
                  <a:tcPr marL="52963" marR="52963"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120682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Life Preserver Experience (Pre-Test)</a:t>
            </a:r>
            <a:endParaRPr lang="en-US" sz="3200" dirty="0"/>
          </a:p>
        </p:txBody>
      </p:sp>
      <p:sp>
        <p:nvSpPr>
          <p:cNvPr id="3" name="Content Placeholder 2"/>
          <p:cNvSpPr>
            <a:spLocks noGrp="1"/>
          </p:cNvSpPr>
          <p:nvPr>
            <p:ph idx="1"/>
          </p:nvPr>
        </p:nvSpPr>
        <p:spPr>
          <a:xfrm>
            <a:off x="414835" y="1228950"/>
            <a:ext cx="8443874" cy="4823816"/>
          </a:xfrm>
        </p:spPr>
        <p:txBody>
          <a:bodyPr/>
          <a:lstStyle/>
          <a:p>
            <a:r>
              <a:rPr lang="en-US" sz="2400" dirty="0" smtClean="0"/>
              <a:t>81.4% had traveled on a plane where the use of life preservers were explained or demonstrated</a:t>
            </a:r>
          </a:p>
          <a:p>
            <a:r>
              <a:rPr lang="en-US" sz="2400" dirty="0" smtClean="0"/>
              <a:t>Of those, 76.9% said they DID pay attention to the explanation/demo</a:t>
            </a:r>
          </a:p>
          <a:p>
            <a:r>
              <a:rPr lang="en-US" sz="2400" dirty="0" smtClean="0"/>
              <a:t>66% considered the explanation/demo to be adequate should they have needed to use the life preserver</a:t>
            </a:r>
          </a:p>
          <a:p>
            <a:r>
              <a:rPr lang="en-US" sz="2400" dirty="0" smtClean="0"/>
              <a:t>85.9% had used a life preserver in connection with water activities like water skiing or boating</a:t>
            </a:r>
          </a:p>
          <a:p>
            <a:r>
              <a:rPr lang="en-US" sz="2400" dirty="0" smtClean="0"/>
              <a:t>Of those, time since last use ranged from 1 week to 20 years or more </a:t>
            </a:r>
          </a:p>
          <a:p>
            <a:r>
              <a:rPr lang="en-US" sz="2400" dirty="0" smtClean="0"/>
              <a:t>Most often used: Non-inflatable 74%, Auto-inflate 6%</a:t>
            </a:r>
          </a:p>
          <a:p>
            <a:pPr marL="0" indent="0">
              <a:buNone/>
            </a:pP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17</a:t>
            </a:fld>
            <a:endParaRPr lang="en-US" dirty="0"/>
          </a:p>
        </p:txBody>
      </p:sp>
    </p:spTree>
    <p:extLst>
      <p:ext uri="{BB962C8B-B14F-4D97-AF65-F5344CB8AC3E}">
        <p14:creationId xmlns:p14="http://schemas.microsoft.com/office/powerpoint/2010/main" val="3379621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Time Measurement</a:t>
            </a:r>
            <a:endParaRPr lang="en-US" sz="3200" dirty="0"/>
          </a:p>
        </p:txBody>
      </p:sp>
      <p:sp>
        <p:nvSpPr>
          <p:cNvPr id="3" name="Content Placeholder 2"/>
          <p:cNvSpPr>
            <a:spLocks noGrp="1"/>
          </p:cNvSpPr>
          <p:nvPr>
            <p:ph idx="1"/>
          </p:nvPr>
        </p:nvSpPr>
        <p:spPr>
          <a:xfrm>
            <a:off x="1594713" y="1508125"/>
            <a:ext cx="6144769" cy="4391025"/>
          </a:xfrm>
        </p:spPr>
        <p:txBody>
          <a:bodyPr/>
          <a:lstStyle/>
          <a:p>
            <a:r>
              <a:rPr lang="en-US" dirty="0" smtClean="0"/>
              <a:t>TSO Time – Both hands on package, ready to open, to final adjustment</a:t>
            </a:r>
          </a:p>
          <a:p>
            <a:pPr lvl="1">
              <a:spcBef>
                <a:spcPts val="3000"/>
              </a:spcBef>
            </a:pPr>
            <a:r>
              <a:rPr lang="en-US" dirty="0" smtClean="0"/>
              <a:t>102/156 (65.4%) Correct dons </a:t>
            </a:r>
          </a:p>
          <a:p>
            <a:pPr lvl="1">
              <a:spcBef>
                <a:spcPts val="3000"/>
              </a:spcBef>
            </a:pPr>
            <a:r>
              <a:rPr lang="en-US" dirty="0" smtClean="0"/>
              <a:t>13/156 (8.3%) Correct don AND passed TSO Time requirement of 25 seconds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18</a:t>
            </a:fld>
            <a:endParaRPr lang="en-US" dirty="0"/>
          </a:p>
        </p:txBody>
      </p:sp>
    </p:spTree>
    <p:extLst>
      <p:ext uri="{BB962C8B-B14F-4D97-AF65-F5344CB8AC3E}">
        <p14:creationId xmlns:p14="http://schemas.microsoft.com/office/powerpoint/2010/main" val="1467730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08-14-13_am_A.wmv">
            <a:hlinkClick r:id="" action="ppaction://media"/>
          </p:cNvPr>
          <p:cNvPicPr>
            <a:picLocks noGrp="1" noChangeAspect="1"/>
          </p:cNvPicPr>
          <p:nvPr>
            <p:ph idx="1"/>
            <a:videoFile r:link="rId2"/>
            <p:extLst>
              <p:ext uri="{DAA4B4D4-6D71-4841-9C94-3DE7FCFB9230}">
                <p14:media xmlns:p14="http://schemas.microsoft.com/office/powerpoint/2010/main" r:embed="rId1">
                  <p14:fade in="500"/>
                </p14:media>
              </p:ext>
            </p:extLst>
          </p:nvPr>
        </p:nvPicPr>
        <p:blipFill>
          <a:blip r:embed="rId4"/>
          <a:stretch>
            <a:fillRect/>
          </a:stretch>
        </p:blipFill>
        <p:spPr>
          <a:xfrm>
            <a:off x="-888642" y="194480"/>
            <a:ext cx="10025364" cy="5639650"/>
          </a:xfrm>
        </p:spPr>
      </p:pic>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spTree>
    <p:extLst>
      <p:ext uri="{BB962C8B-B14F-4D97-AF65-F5344CB8AC3E}">
        <p14:creationId xmlns:p14="http://schemas.microsoft.com/office/powerpoint/2010/main" val="392312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a:t>
            </a:r>
            <a:endParaRPr lang="en-US" dirty="0"/>
          </a:p>
        </p:txBody>
      </p:sp>
      <p:sp>
        <p:nvSpPr>
          <p:cNvPr id="3" name="Content Placeholder 2"/>
          <p:cNvSpPr>
            <a:spLocks noGrp="1"/>
          </p:cNvSpPr>
          <p:nvPr>
            <p:ph idx="1"/>
          </p:nvPr>
        </p:nvSpPr>
        <p:spPr>
          <a:xfrm>
            <a:off x="1790091" y="1295984"/>
            <a:ext cx="5744566" cy="4391025"/>
          </a:xfrm>
        </p:spPr>
        <p:txBody>
          <a:bodyPr/>
          <a:lstStyle/>
          <a:p>
            <a:r>
              <a:rPr lang="en-US" dirty="0" smtClean="0"/>
              <a:t>Cabin Safety Research Team</a:t>
            </a:r>
          </a:p>
          <a:p>
            <a:pPr lvl="1">
              <a:spcBef>
                <a:spcPts val="2400"/>
              </a:spcBef>
            </a:pPr>
            <a:r>
              <a:rPr lang="en-US" dirty="0" smtClean="0"/>
              <a:t>David B. Weed, MA</a:t>
            </a:r>
          </a:p>
          <a:p>
            <a:pPr lvl="1"/>
            <a:r>
              <a:rPr lang="en-US" dirty="0" smtClean="0"/>
              <a:t>David J. </a:t>
            </a:r>
            <a:r>
              <a:rPr lang="en-US" dirty="0" err="1" smtClean="0"/>
              <a:t>Ruppel</a:t>
            </a:r>
            <a:r>
              <a:rPr lang="en-US" dirty="0" smtClean="0"/>
              <a:t>, </a:t>
            </a:r>
          </a:p>
          <a:p>
            <a:pPr lvl="1"/>
            <a:r>
              <a:rPr lang="en-US" dirty="0" smtClean="0"/>
              <a:t>Ken </a:t>
            </a:r>
            <a:r>
              <a:rPr lang="en-US" dirty="0" err="1" smtClean="0"/>
              <a:t>Larcher</a:t>
            </a:r>
            <a:r>
              <a:rPr lang="en-US" dirty="0" smtClean="0"/>
              <a:t>, MAS</a:t>
            </a:r>
          </a:p>
          <a:p>
            <a:pPr lvl="1"/>
            <a:r>
              <a:rPr lang="en-US" dirty="0" smtClean="0"/>
              <a:t>G. A. McLean, PhD</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a:t>
            </a:fld>
            <a:endParaRPr lang="en-US" dirty="0"/>
          </a:p>
        </p:txBody>
      </p:sp>
    </p:spTree>
    <p:extLst>
      <p:ext uri="{BB962C8B-B14F-4D97-AF65-F5344CB8AC3E}">
        <p14:creationId xmlns:p14="http://schemas.microsoft.com/office/powerpoint/2010/main" val="3152433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Time Measurement</a:t>
            </a:r>
            <a:endParaRPr lang="en-US" sz="3200" dirty="0"/>
          </a:p>
        </p:txBody>
      </p:sp>
      <p:sp>
        <p:nvSpPr>
          <p:cNvPr id="3" name="Content Placeholder 2"/>
          <p:cNvSpPr>
            <a:spLocks noGrp="1"/>
          </p:cNvSpPr>
          <p:nvPr>
            <p:ph idx="1"/>
          </p:nvPr>
        </p:nvSpPr>
        <p:spPr>
          <a:xfrm>
            <a:off x="678175" y="1508125"/>
            <a:ext cx="8050213" cy="4391025"/>
          </a:xfrm>
        </p:spPr>
        <p:txBody>
          <a:bodyPr/>
          <a:lstStyle/>
          <a:p>
            <a:r>
              <a:rPr lang="en-US" dirty="0" smtClean="0"/>
              <a:t>TSO Time – Both hands on package, ready to open, to final adjustment</a:t>
            </a:r>
          </a:p>
          <a:p>
            <a:r>
              <a:rPr lang="en-US" dirty="0" smtClean="0"/>
              <a:t>Package Opening Time – Both hands on package, ready to open, to hand entering package</a:t>
            </a:r>
          </a:p>
          <a:p>
            <a:r>
              <a:rPr lang="en-US" dirty="0" smtClean="0"/>
              <a:t>Donning Time – Both hands on life preserver to final adjustment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20</a:t>
            </a:fld>
            <a:endParaRPr lang="en-US" dirty="0">
              <a:solidFill>
                <a:srgbClr val="FFFFFF">
                  <a:lumMod val="65000"/>
                </a:srgbClr>
              </a:solidFill>
            </a:endParaRPr>
          </a:p>
        </p:txBody>
      </p:sp>
    </p:spTree>
    <p:extLst>
      <p:ext uri="{BB962C8B-B14F-4D97-AF65-F5344CB8AC3E}">
        <p14:creationId xmlns:p14="http://schemas.microsoft.com/office/powerpoint/2010/main" val="1774802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1198" y="35392"/>
            <a:ext cx="8472488" cy="609600"/>
          </a:xfrm>
        </p:spPr>
        <p:txBody>
          <a:bodyPr/>
          <a:lstStyle/>
          <a:p>
            <a:r>
              <a:rPr lang="en-US" sz="3600" dirty="0" smtClean="0"/>
              <a:t>Package Opening</a:t>
            </a:r>
            <a:endParaRPr lang="en-US" sz="3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21</a:t>
            </a:fld>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0671" y="651532"/>
            <a:ext cx="7675809" cy="615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950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Donning Time without Package Opening</a:t>
            </a:r>
            <a:endParaRPr lang="en-US" sz="32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22</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34210117"/>
              </p:ext>
            </p:extLst>
          </p:nvPr>
        </p:nvGraphicFramePr>
        <p:xfrm>
          <a:off x="72955" y="1429550"/>
          <a:ext cx="9017190" cy="3000778"/>
        </p:xfrm>
        <a:graphic>
          <a:graphicData uri="http://schemas.openxmlformats.org/presentationml/2006/ole">
            <mc:AlternateContent xmlns:mc="http://schemas.openxmlformats.org/markup-compatibility/2006">
              <mc:Choice xmlns:v="urn:schemas-microsoft-com:vml" Requires="v">
                <p:oleObj spid="_x0000_s10294" name="Worksheet" r:id="rId4" imgW="5781655" imgH="1924185" progId="Excel.Sheet.12">
                  <p:embed/>
                </p:oleObj>
              </mc:Choice>
              <mc:Fallback>
                <p:oleObj name="Worksheet" r:id="rId4" imgW="5781655" imgH="1924185" progId="Excel.Sheet.12">
                  <p:embed/>
                  <p:pic>
                    <p:nvPicPr>
                      <p:cNvPr id="0" name=""/>
                      <p:cNvPicPr/>
                      <p:nvPr/>
                    </p:nvPicPr>
                    <p:blipFill>
                      <a:blip r:embed="rId5"/>
                      <a:stretch>
                        <a:fillRect/>
                      </a:stretch>
                    </p:blipFill>
                    <p:spPr>
                      <a:xfrm>
                        <a:off x="72955" y="1429550"/>
                        <a:ext cx="9017190" cy="3000778"/>
                      </a:xfrm>
                      <a:prstGeom prst="rect">
                        <a:avLst/>
                      </a:prstGeom>
                    </p:spPr>
                  </p:pic>
                </p:oleObj>
              </mc:Fallback>
            </mc:AlternateContent>
          </a:graphicData>
        </a:graphic>
      </p:graphicFrame>
    </p:spTree>
    <p:extLst>
      <p:ext uri="{BB962C8B-B14F-4D97-AF65-F5344CB8AC3E}">
        <p14:creationId xmlns:p14="http://schemas.microsoft.com/office/powerpoint/2010/main" val="3763700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08-20-13_pm_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70" y="694313"/>
            <a:ext cx="9144000" cy="5143848"/>
          </a:xfrm>
        </p:spPr>
      </p:pic>
      <p:sp>
        <p:nvSpPr>
          <p:cNvPr id="4" name="Slide Number Placeholder 3"/>
          <p:cNvSpPr>
            <a:spLocks noGrp="1"/>
          </p:cNvSpPr>
          <p:nvPr>
            <p:ph type="sldNum" sz="quarter" idx="12"/>
          </p:nvPr>
        </p:nvSpPr>
        <p:spPr/>
        <p:txBody>
          <a:bodyPr/>
          <a:lstStyle/>
          <a:p>
            <a:fld id="{78D3ABA1-EA94-43C0-B992-7CBCC31144F1}" type="slidenum">
              <a:rPr lang="en-US" smtClean="0"/>
              <a:pPr/>
              <a:t>23</a:t>
            </a:fld>
            <a:endParaRPr lang="en-US" dirty="0"/>
          </a:p>
        </p:txBody>
      </p:sp>
      <p:sp>
        <p:nvSpPr>
          <p:cNvPr id="2" name="TextBox 1"/>
          <p:cNvSpPr txBox="1"/>
          <p:nvPr/>
        </p:nvSpPr>
        <p:spPr bwMode="auto">
          <a:xfrm>
            <a:off x="592531" y="131673"/>
            <a:ext cx="6309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solidFill>
                  <a:srgbClr val="002060"/>
                </a:solidFill>
              </a:rPr>
              <a:t>A: No Instruction Condition; Type S and U</a:t>
            </a:r>
            <a:endParaRPr lang="en-US" b="1" dirty="0">
              <a:solidFill>
                <a:srgbClr val="002060"/>
              </a:solidFill>
            </a:endParaRPr>
          </a:p>
        </p:txBody>
      </p:sp>
    </p:spTree>
    <p:extLst>
      <p:ext uri="{BB962C8B-B14F-4D97-AF65-F5344CB8AC3E}">
        <p14:creationId xmlns:p14="http://schemas.microsoft.com/office/powerpoint/2010/main" val="47703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94719350"/>
              </p:ext>
            </p:extLst>
          </p:nvPr>
        </p:nvGraphicFramePr>
        <p:xfrm>
          <a:off x="112436" y="875762"/>
          <a:ext cx="8844726" cy="4726547"/>
        </p:xfrm>
        <a:graphic>
          <a:graphicData uri="http://schemas.openxmlformats.org/presentationml/2006/ole">
            <mc:AlternateContent xmlns:mc="http://schemas.openxmlformats.org/markup-compatibility/2006">
              <mc:Choice xmlns:v="urn:schemas-microsoft-com:vml" Requires="v">
                <p:oleObj spid="_x0000_s12325" name="Worksheet" r:id="rId4" imgW="3600332" imgH="1924185" progId="Excel.Sheet.12">
                  <p:embed/>
                </p:oleObj>
              </mc:Choice>
              <mc:Fallback>
                <p:oleObj name="Worksheet" r:id="rId4" imgW="3600332" imgH="1924185" progId="Excel.Sheet.12">
                  <p:embed/>
                  <p:pic>
                    <p:nvPicPr>
                      <p:cNvPr id="0" name=""/>
                      <p:cNvPicPr/>
                      <p:nvPr/>
                    </p:nvPicPr>
                    <p:blipFill>
                      <a:blip r:embed="rId5"/>
                      <a:stretch>
                        <a:fillRect/>
                      </a:stretch>
                    </p:blipFill>
                    <p:spPr>
                      <a:xfrm>
                        <a:off x="112436" y="875762"/>
                        <a:ext cx="8844726" cy="4726547"/>
                      </a:xfrm>
                      <a:prstGeom prst="rect">
                        <a:avLst/>
                      </a:prstGeom>
                    </p:spPr>
                  </p:pic>
                </p:oleObj>
              </mc:Fallback>
            </mc:AlternateContent>
          </a:graphicData>
        </a:graphic>
      </p:graphicFrame>
    </p:spTree>
    <p:extLst>
      <p:ext uri="{BB962C8B-B14F-4D97-AF65-F5344CB8AC3E}">
        <p14:creationId xmlns:p14="http://schemas.microsoft.com/office/powerpoint/2010/main" val="211870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25</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19028671"/>
              </p:ext>
            </p:extLst>
          </p:nvPr>
        </p:nvGraphicFramePr>
        <p:xfrm>
          <a:off x="86631" y="643937"/>
          <a:ext cx="8917256" cy="4095482"/>
        </p:xfrm>
        <a:graphic>
          <a:graphicData uri="http://schemas.openxmlformats.org/presentationml/2006/ole">
            <mc:AlternateContent xmlns:mc="http://schemas.openxmlformats.org/markup-compatibility/2006">
              <mc:Choice xmlns:v="urn:schemas-microsoft-com:vml" Requires="v">
                <p:oleObj spid="_x0000_s11300" name="Worksheet" r:id="rId4" imgW="4210022" imgH="1933643" progId="Excel.Sheet.12">
                  <p:embed/>
                </p:oleObj>
              </mc:Choice>
              <mc:Fallback>
                <p:oleObj name="Worksheet" r:id="rId4" imgW="4210022" imgH="1933643" progId="Excel.Sheet.12">
                  <p:embed/>
                  <p:pic>
                    <p:nvPicPr>
                      <p:cNvPr id="0" name=""/>
                      <p:cNvPicPr/>
                      <p:nvPr/>
                    </p:nvPicPr>
                    <p:blipFill>
                      <a:blip r:embed="rId5"/>
                      <a:stretch>
                        <a:fillRect/>
                      </a:stretch>
                    </p:blipFill>
                    <p:spPr>
                      <a:xfrm>
                        <a:off x="86631" y="643937"/>
                        <a:ext cx="8917256" cy="4095482"/>
                      </a:xfrm>
                      <a:prstGeom prst="rect">
                        <a:avLst/>
                      </a:prstGeom>
                    </p:spPr>
                  </p:pic>
                </p:oleObj>
              </mc:Fallback>
            </mc:AlternateContent>
          </a:graphicData>
        </a:graphic>
      </p:graphicFrame>
    </p:spTree>
    <p:extLst>
      <p:ext uri="{BB962C8B-B14F-4D97-AF65-F5344CB8AC3E}">
        <p14:creationId xmlns:p14="http://schemas.microsoft.com/office/powerpoint/2010/main" val="40635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08-22-13_am_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88" y="759852"/>
            <a:ext cx="9157688" cy="5151549"/>
          </a:xfrm>
        </p:spPr>
      </p:pic>
      <p:sp>
        <p:nvSpPr>
          <p:cNvPr id="4" name="Slide Number Placeholder 3"/>
          <p:cNvSpPr>
            <a:spLocks noGrp="1"/>
          </p:cNvSpPr>
          <p:nvPr>
            <p:ph type="sldNum" sz="quarter" idx="12"/>
          </p:nvPr>
        </p:nvSpPr>
        <p:spPr/>
        <p:txBody>
          <a:bodyPr/>
          <a:lstStyle/>
          <a:p>
            <a:fld id="{78D3ABA1-EA94-43C0-B992-7CBCC31144F1}" type="slidenum">
              <a:rPr lang="en-US" smtClean="0"/>
              <a:pPr/>
              <a:t>26</a:t>
            </a:fld>
            <a:endParaRPr lang="en-US" dirty="0"/>
          </a:p>
        </p:txBody>
      </p:sp>
      <p:sp>
        <p:nvSpPr>
          <p:cNvPr id="2" name="TextBox 1"/>
          <p:cNvSpPr txBox="1"/>
          <p:nvPr/>
        </p:nvSpPr>
        <p:spPr bwMode="auto">
          <a:xfrm>
            <a:off x="387706" y="168249"/>
            <a:ext cx="6578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solidFill>
                  <a:srgbClr val="002060"/>
                </a:solidFill>
              </a:rPr>
              <a:t>BA: Vest Only Instruction Condition; Type Y</a:t>
            </a:r>
            <a:endParaRPr lang="en-US" b="1" dirty="0">
              <a:solidFill>
                <a:srgbClr val="002060"/>
              </a:solidFill>
            </a:endParaRPr>
          </a:p>
        </p:txBody>
      </p:sp>
    </p:spTree>
    <p:extLst>
      <p:ext uri="{BB962C8B-B14F-4D97-AF65-F5344CB8AC3E}">
        <p14:creationId xmlns:p14="http://schemas.microsoft.com/office/powerpoint/2010/main" val="1819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27</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27591389"/>
              </p:ext>
            </p:extLst>
          </p:nvPr>
        </p:nvGraphicFramePr>
        <p:xfrm>
          <a:off x="107462" y="643939"/>
          <a:ext cx="8917025" cy="4765183"/>
        </p:xfrm>
        <a:graphic>
          <a:graphicData uri="http://schemas.openxmlformats.org/presentationml/2006/ole">
            <mc:AlternateContent xmlns:mc="http://schemas.openxmlformats.org/markup-compatibility/2006">
              <mc:Choice xmlns:v="urn:schemas-microsoft-com:vml" Requires="v">
                <p:oleObj spid="_x0000_s13348" name="Worksheet" r:id="rId4" imgW="3600332" imgH="1924185" progId="Excel.Sheet.12">
                  <p:embed/>
                </p:oleObj>
              </mc:Choice>
              <mc:Fallback>
                <p:oleObj name="Worksheet" r:id="rId4" imgW="3600332" imgH="1924185" progId="Excel.Sheet.12">
                  <p:embed/>
                  <p:pic>
                    <p:nvPicPr>
                      <p:cNvPr id="0" name=""/>
                      <p:cNvPicPr/>
                      <p:nvPr/>
                    </p:nvPicPr>
                    <p:blipFill>
                      <a:blip r:embed="rId5"/>
                      <a:stretch>
                        <a:fillRect/>
                      </a:stretch>
                    </p:blipFill>
                    <p:spPr>
                      <a:xfrm>
                        <a:off x="107462" y="643939"/>
                        <a:ext cx="8917025" cy="4765183"/>
                      </a:xfrm>
                      <a:prstGeom prst="rect">
                        <a:avLst/>
                      </a:prstGeom>
                    </p:spPr>
                  </p:pic>
                </p:oleObj>
              </mc:Fallback>
            </mc:AlternateContent>
          </a:graphicData>
        </a:graphic>
      </p:graphicFrame>
    </p:spTree>
    <p:extLst>
      <p:ext uri="{BB962C8B-B14F-4D97-AF65-F5344CB8AC3E}">
        <p14:creationId xmlns:p14="http://schemas.microsoft.com/office/powerpoint/2010/main" val="54896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08-14-13_am_B.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32" y="823613"/>
            <a:ext cx="9131168" cy="5136631"/>
          </a:xfrm>
        </p:spPr>
      </p:pic>
      <p:sp>
        <p:nvSpPr>
          <p:cNvPr id="4" name="Slide Number Placeholder 3"/>
          <p:cNvSpPr>
            <a:spLocks noGrp="1"/>
          </p:cNvSpPr>
          <p:nvPr>
            <p:ph type="sldNum" sz="quarter" idx="12"/>
          </p:nvPr>
        </p:nvSpPr>
        <p:spPr/>
        <p:txBody>
          <a:bodyPr/>
          <a:lstStyle/>
          <a:p>
            <a:fld id="{78D3ABA1-EA94-43C0-B992-7CBCC31144F1}" type="slidenum">
              <a:rPr lang="en-US" smtClean="0"/>
              <a:pPr/>
              <a:t>28</a:t>
            </a:fld>
            <a:endParaRPr lang="en-US" dirty="0"/>
          </a:p>
        </p:txBody>
      </p:sp>
      <p:sp>
        <p:nvSpPr>
          <p:cNvPr id="2" name="TextBox 1"/>
          <p:cNvSpPr txBox="1"/>
          <p:nvPr/>
        </p:nvSpPr>
        <p:spPr bwMode="auto">
          <a:xfrm>
            <a:off x="385865" y="168247"/>
            <a:ext cx="82592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solidFill>
                  <a:schemeClr val="accent6">
                    <a:lumMod val="75000"/>
                  </a:schemeClr>
                </a:solidFill>
              </a:rPr>
              <a:t>C: Vest and Briefing Card Instruction Condition; Type S</a:t>
            </a:r>
            <a:endParaRPr lang="en-US" b="1" dirty="0">
              <a:solidFill>
                <a:schemeClr val="accent6">
                  <a:lumMod val="75000"/>
                </a:schemeClr>
              </a:solidFill>
            </a:endParaRPr>
          </a:p>
        </p:txBody>
      </p:sp>
    </p:spTree>
    <p:extLst>
      <p:ext uri="{BB962C8B-B14F-4D97-AF65-F5344CB8AC3E}">
        <p14:creationId xmlns:p14="http://schemas.microsoft.com/office/powerpoint/2010/main" val="166160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29</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032120931"/>
              </p:ext>
            </p:extLst>
          </p:nvPr>
        </p:nvGraphicFramePr>
        <p:xfrm>
          <a:off x="222371" y="1104595"/>
          <a:ext cx="8665036" cy="4630522"/>
        </p:xfrm>
        <a:graphic>
          <a:graphicData uri="http://schemas.openxmlformats.org/presentationml/2006/ole">
            <mc:AlternateContent xmlns:mc="http://schemas.openxmlformats.org/markup-compatibility/2006">
              <mc:Choice xmlns:v="urn:schemas-microsoft-com:vml" Requires="v">
                <p:oleObj spid="_x0000_s14371" name="Worksheet" r:id="rId4" imgW="3600332" imgH="1924185" progId="Excel.Sheet.12">
                  <p:embed/>
                </p:oleObj>
              </mc:Choice>
              <mc:Fallback>
                <p:oleObj name="Worksheet" r:id="rId4" imgW="3600332" imgH="1924185" progId="Excel.Sheet.12">
                  <p:embed/>
                  <p:pic>
                    <p:nvPicPr>
                      <p:cNvPr id="0" name=""/>
                      <p:cNvPicPr/>
                      <p:nvPr/>
                    </p:nvPicPr>
                    <p:blipFill>
                      <a:blip r:embed="rId5"/>
                      <a:stretch>
                        <a:fillRect/>
                      </a:stretch>
                    </p:blipFill>
                    <p:spPr>
                      <a:xfrm>
                        <a:off x="222371" y="1104595"/>
                        <a:ext cx="8665036" cy="4630522"/>
                      </a:xfrm>
                      <a:prstGeom prst="rect">
                        <a:avLst/>
                      </a:prstGeom>
                    </p:spPr>
                  </p:pic>
                </p:oleObj>
              </mc:Fallback>
            </mc:AlternateContent>
          </a:graphicData>
        </a:graphic>
      </p:graphicFrame>
    </p:spTree>
    <p:extLst>
      <p:ext uri="{BB962C8B-B14F-4D97-AF65-F5344CB8AC3E}">
        <p14:creationId xmlns:p14="http://schemas.microsoft.com/office/powerpoint/2010/main" val="2736959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8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a:t>
            </a:r>
            <a:endParaRPr lang="en-US" sz="3600" dirty="0"/>
          </a:p>
        </p:txBody>
      </p:sp>
      <p:sp>
        <p:nvSpPr>
          <p:cNvPr id="3" name="Content Placeholder 2"/>
          <p:cNvSpPr>
            <a:spLocks noGrp="1"/>
          </p:cNvSpPr>
          <p:nvPr>
            <p:ph idx="1"/>
          </p:nvPr>
        </p:nvSpPr>
        <p:spPr>
          <a:xfrm>
            <a:off x="495300" y="1053389"/>
            <a:ext cx="8050213" cy="4845761"/>
          </a:xfrm>
        </p:spPr>
        <p:txBody>
          <a:bodyPr/>
          <a:lstStyle/>
          <a:p>
            <a:r>
              <a:rPr lang="en-US" sz="2400" dirty="0" smtClean="0"/>
              <a:t>US Airways Flight 1549 emergency landing in the Hudson River, Weehawken, NJ, January 2009</a:t>
            </a:r>
          </a:p>
          <a:p>
            <a:pPr lvl="1">
              <a:spcBef>
                <a:spcPts val="2400"/>
              </a:spcBef>
            </a:pPr>
            <a:r>
              <a:rPr lang="en-US" sz="2000" dirty="0" smtClean="0"/>
              <a:t>Most of the passengers did not pay attention to the oral preflight safety briefing or read the safety information card, indicating that more creative and effective methods of conveying safety information to passengers are needed (A-10-86).</a:t>
            </a:r>
          </a:p>
          <a:p>
            <a:pPr lvl="1">
              <a:spcBef>
                <a:spcPts val="2400"/>
              </a:spcBef>
            </a:pPr>
            <a:r>
              <a:rPr lang="en-US" sz="2000" dirty="0" smtClean="0"/>
              <a:t>Of the estimated 33 passengers (</a:t>
            </a:r>
            <a:r>
              <a:rPr lang="en-US" sz="2000" i="1" dirty="0" smtClean="0"/>
              <a:t>N</a:t>
            </a:r>
            <a:r>
              <a:rPr lang="en-US" sz="2000" dirty="0" smtClean="0"/>
              <a:t> = 150) who reported eventually having a life preserver, only 4 confirmed that they were able to complete the donning process by securing the waist strap themselves. Current design standards in TSO-C13f do not ensure that passengers can quickly or correctly don life preservers (A-10-85).</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a:t>
            </a:fld>
            <a:endParaRPr lang="en-US" dirty="0"/>
          </a:p>
        </p:txBody>
      </p:sp>
    </p:spTree>
    <p:extLst>
      <p:ext uri="{BB962C8B-B14F-4D97-AF65-F5344CB8AC3E}">
        <p14:creationId xmlns:p14="http://schemas.microsoft.com/office/powerpoint/2010/main" val="1919612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08-19-13_am_B.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15715"/>
            <a:ext cx="9144000" cy="5143849"/>
          </a:xfrm>
        </p:spPr>
      </p:pic>
      <p:sp>
        <p:nvSpPr>
          <p:cNvPr id="4" name="Slide Number Placeholder 3"/>
          <p:cNvSpPr>
            <a:spLocks noGrp="1"/>
          </p:cNvSpPr>
          <p:nvPr>
            <p:ph type="sldNum" sz="quarter" idx="12"/>
          </p:nvPr>
        </p:nvSpPr>
        <p:spPr/>
        <p:txBody>
          <a:bodyPr/>
          <a:lstStyle/>
          <a:p>
            <a:fld id="{78D3ABA1-EA94-43C0-B992-7CBCC31144F1}" type="slidenum">
              <a:rPr lang="en-US" smtClean="0"/>
              <a:pPr/>
              <a:t>30</a:t>
            </a:fld>
            <a:endParaRPr lang="en-US" dirty="0"/>
          </a:p>
        </p:txBody>
      </p:sp>
      <p:sp>
        <p:nvSpPr>
          <p:cNvPr id="2" name="TextBox 1"/>
          <p:cNvSpPr txBox="1"/>
          <p:nvPr/>
        </p:nvSpPr>
        <p:spPr bwMode="auto">
          <a:xfrm>
            <a:off x="222188" y="131674"/>
            <a:ext cx="8430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solidFill>
                  <a:srgbClr val="1D2F68"/>
                </a:solidFill>
              </a:rPr>
              <a:t>D: Vest and Briefing/Demo Instruction Condition; Type R</a:t>
            </a:r>
            <a:endParaRPr lang="en-US" b="1" dirty="0">
              <a:solidFill>
                <a:srgbClr val="1D2F68"/>
              </a:solidFill>
            </a:endParaRPr>
          </a:p>
        </p:txBody>
      </p:sp>
    </p:spTree>
    <p:extLst>
      <p:ext uri="{BB962C8B-B14F-4D97-AF65-F5344CB8AC3E}">
        <p14:creationId xmlns:p14="http://schemas.microsoft.com/office/powerpoint/2010/main" val="253567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31</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54170087"/>
              </p:ext>
            </p:extLst>
          </p:nvPr>
        </p:nvGraphicFramePr>
        <p:xfrm>
          <a:off x="1803400" y="1192213"/>
          <a:ext cx="5324475" cy="4302125"/>
        </p:xfrm>
        <a:graphic>
          <a:graphicData uri="http://schemas.openxmlformats.org/presentationml/2006/ole">
            <mc:AlternateContent xmlns:mc="http://schemas.openxmlformats.org/markup-compatibility/2006">
              <mc:Choice xmlns:v="urn:schemas-microsoft-com:vml" Requires="v">
                <p:oleObj spid="_x0000_s16408" name="Worksheet" r:id="rId4" imgW="2381222" imgH="1924185" progId="Excel.Sheet.12">
                  <p:embed/>
                </p:oleObj>
              </mc:Choice>
              <mc:Fallback>
                <p:oleObj name="Worksheet" r:id="rId4" imgW="2381222" imgH="1924185" progId="Excel.Sheet.12">
                  <p:embed/>
                  <p:pic>
                    <p:nvPicPr>
                      <p:cNvPr id="0" name=""/>
                      <p:cNvPicPr/>
                      <p:nvPr/>
                    </p:nvPicPr>
                    <p:blipFill>
                      <a:blip r:embed="rId5"/>
                      <a:stretch>
                        <a:fillRect/>
                      </a:stretch>
                    </p:blipFill>
                    <p:spPr>
                      <a:xfrm>
                        <a:off x="1803400" y="1192213"/>
                        <a:ext cx="5324475" cy="4302125"/>
                      </a:xfrm>
                      <a:prstGeom prst="rect">
                        <a:avLst/>
                      </a:prstGeom>
                    </p:spPr>
                  </p:pic>
                </p:oleObj>
              </mc:Fallback>
            </mc:AlternateContent>
          </a:graphicData>
        </a:graphic>
      </p:graphicFrame>
    </p:spTree>
    <p:extLst>
      <p:ext uri="{BB962C8B-B14F-4D97-AF65-F5344CB8AC3E}">
        <p14:creationId xmlns:p14="http://schemas.microsoft.com/office/powerpoint/2010/main" val="2362113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3B1794D-CE01-4982-8A1C-98D478D9AB49}" type="slidenum">
              <a:rPr lang="en-US"/>
              <a:pPr/>
              <a:t>32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739284005"/>
              </p:ext>
            </p:extLst>
          </p:nvPr>
        </p:nvGraphicFramePr>
        <p:xfrm>
          <a:off x="1173409" y="256032"/>
          <a:ext cx="6917205" cy="5636819"/>
        </p:xfrm>
        <a:graphic>
          <a:graphicData uri="http://schemas.openxmlformats.org/presentationml/2006/ole">
            <mc:AlternateContent xmlns:mc="http://schemas.openxmlformats.org/markup-compatibility/2006">
              <mc:Choice xmlns:v="urn:schemas-microsoft-com:vml" Requires="v">
                <p:oleObj spid="_x0000_s1070" name="Worksheet" r:id="rId5" imgW="4219477" imgH="3438457" progId="Excel.Sheet.12">
                  <p:embed/>
                </p:oleObj>
              </mc:Choice>
              <mc:Fallback>
                <p:oleObj name="Worksheet" r:id="rId5" imgW="4219477" imgH="3438457" progId="Excel.Sheet.12">
                  <p:embed/>
                  <p:pic>
                    <p:nvPicPr>
                      <p:cNvPr id="0" name=""/>
                      <p:cNvPicPr/>
                      <p:nvPr/>
                    </p:nvPicPr>
                    <p:blipFill>
                      <a:blip r:embed="rId6"/>
                      <a:stretch>
                        <a:fillRect/>
                      </a:stretch>
                    </p:blipFill>
                    <p:spPr>
                      <a:xfrm>
                        <a:off x="1173409" y="256032"/>
                        <a:ext cx="6917205" cy="5636819"/>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10-02-13_am_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06607"/>
            <a:ext cx="9155382" cy="5150252"/>
          </a:xfrm>
        </p:spPr>
      </p:pic>
      <p:sp>
        <p:nvSpPr>
          <p:cNvPr id="4" name="Slide Number Placeholder 3"/>
          <p:cNvSpPr>
            <a:spLocks noGrp="1"/>
          </p:cNvSpPr>
          <p:nvPr>
            <p:ph type="sldNum" sz="quarter" idx="12"/>
          </p:nvPr>
        </p:nvSpPr>
        <p:spPr/>
        <p:txBody>
          <a:bodyPr/>
          <a:lstStyle/>
          <a:p>
            <a:fld id="{78D3ABA1-EA94-43C0-B992-7CBCC31144F1}" type="slidenum">
              <a:rPr lang="en-US" smtClean="0"/>
              <a:pPr/>
              <a:t>33</a:t>
            </a:fld>
            <a:endParaRPr lang="en-US" dirty="0"/>
          </a:p>
        </p:txBody>
      </p:sp>
    </p:spTree>
    <p:extLst>
      <p:ext uri="{BB962C8B-B14F-4D97-AF65-F5344CB8AC3E}">
        <p14:creationId xmlns:p14="http://schemas.microsoft.com/office/powerpoint/2010/main" val="16077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833"/>
            <a:ext cx="9143999" cy="609600"/>
          </a:xfrm>
        </p:spPr>
        <p:txBody>
          <a:bodyPr/>
          <a:lstStyle/>
          <a:p>
            <a:pPr algn="ctr"/>
            <a:r>
              <a:rPr lang="en-US" sz="3000" dirty="0" smtClean="0"/>
              <a:t>All Instruction Conditions Follow-Up Questions</a:t>
            </a:r>
            <a:endParaRPr lang="en-US" sz="3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34</a:t>
            </a:fld>
            <a:endParaRPr lang="en-US" dirty="0"/>
          </a:p>
        </p:txBody>
      </p:sp>
      <p:sp>
        <p:nvSpPr>
          <p:cNvPr id="3" name="Content Placeholder 2"/>
          <p:cNvSpPr>
            <a:spLocks noGrp="1"/>
          </p:cNvSpPr>
          <p:nvPr>
            <p:ph idx="1"/>
          </p:nvPr>
        </p:nvSpPr>
        <p:spPr>
          <a:xfrm>
            <a:off x="936702" y="1460798"/>
            <a:ext cx="7281747" cy="5029355"/>
          </a:xfrm>
        </p:spPr>
        <p:txBody>
          <a:bodyPr/>
          <a:lstStyle/>
          <a:p>
            <a:r>
              <a:rPr lang="en-US" dirty="0" smtClean="0"/>
              <a:t>51.9% said they experienced difficulties in donning the life preserver</a:t>
            </a:r>
          </a:p>
          <a:p>
            <a:pPr>
              <a:spcBef>
                <a:spcPts val="1800"/>
              </a:spcBef>
            </a:pPr>
            <a:r>
              <a:rPr lang="en-US" dirty="0" smtClean="0"/>
              <a:t>Primary Sources of Difficulty</a:t>
            </a:r>
          </a:p>
          <a:p>
            <a:pPr lvl="1">
              <a:spcBef>
                <a:spcPts val="1200"/>
              </a:spcBef>
            </a:pPr>
            <a:r>
              <a:rPr lang="en-US" dirty="0"/>
              <a:t>Opening the package</a:t>
            </a:r>
          </a:p>
          <a:p>
            <a:pPr lvl="1">
              <a:spcBef>
                <a:spcPts val="1200"/>
              </a:spcBef>
            </a:pPr>
            <a:r>
              <a:rPr lang="en-US" dirty="0"/>
              <a:t>Determining front and back</a:t>
            </a:r>
          </a:p>
          <a:p>
            <a:pPr lvl="1">
              <a:spcBef>
                <a:spcPts val="1200"/>
              </a:spcBef>
            </a:pPr>
            <a:r>
              <a:rPr lang="en-US" dirty="0"/>
              <a:t>Fastening/Unfastening/Adjusting waist strap (rubber band)</a:t>
            </a:r>
          </a:p>
          <a:p>
            <a:pPr lvl="1">
              <a:spcBef>
                <a:spcPts val="1200"/>
              </a:spcBef>
            </a:pPr>
            <a:r>
              <a:rPr lang="en-US" dirty="0"/>
              <a:t>Upside-down instructions on life preserver</a:t>
            </a:r>
          </a:p>
          <a:p>
            <a:pPr lvl="1">
              <a:spcBef>
                <a:spcPts val="1200"/>
              </a:spcBef>
            </a:pPr>
            <a:r>
              <a:rPr lang="en-US" dirty="0"/>
              <a:t>Neck opening too small</a:t>
            </a:r>
          </a:p>
          <a:p>
            <a:endParaRPr lang="en-US" dirty="0" smtClean="0"/>
          </a:p>
        </p:txBody>
      </p:sp>
    </p:spTree>
    <p:extLst>
      <p:ext uri="{BB962C8B-B14F-4D97-AF65-F5344CB8AC3E}">
        <p14:creationId xmlns:p14="http://schemas.microsoft.com/office/powerpoint/2010/main" val="690715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7420" y="190873"/>
            <a:ext cx="8472488" cy="609600"/>
          </a:xfrm>
        </p:spPr>
        <p:txBody>
          <a:bodyPr/>
          <a:lstStyle/>
          <a:p>
            <a:r>
              <a:rPr lang="en-US" sz="3200" dirty="0" smtClean="0"/>
              <a:t>Conclusion &amp; Recommendations</a:t>
            </a:r>
            <a:endParaRPr lang="en-US" sz="3200" dirty="0"/>
          </a:p>
        </p:txBody>
      </p:sp>
      <p:sp>
        <p:nvSpPr>
          <p:cNvPr id="3" name="Content Placeholder 2"/>
          <p:cNvSpPr>
            <a:spLocks noGrp="1"/>
          </p:cNvSpPr>
          <p:nvPr>
            <p:ph idx="1"/>
          </p:nvPr>
        </p:nvSpPr>
        <p:spPr>
          <a:xfrm>
            <a:off x="670860" y="1032650"/>
            <a:ext cx="8050213" cy="4687842"/>
          </a:xfrm>
        </p:spPr>
        <p:txBody>
          <a:bodyPr/>
          <a:lstStyle/>
          <a:p>
            <a:r>
              <a:rPr lang="en-US" sz="2400" dirty="0" smtClean="0"/>
              <a:t>None of the life preservers tested passed the certification criteria.</a:t>
            </a:r>
          </a:p>
          <a:p>
            <a:pPr>
              <a:spcBef>
                <a:spcPts val="1800"/>
              </a:spcBef>
            </a:pPr>
            <a:r>
              <a:rPr lang="en-US" sz="2400" dirty="0"/>
              <a:t>Test methods should be more explicit to better control the test </a:t>
            </a:r>
            <a:r>
              <a:rPr lang="en-US" sz="2400" dirty="0" smtClean="0"/>
              <a:t>environment.</a:t>
            </a:r>
            <a:endParaRPr lang="en-US" sz="2400" dirty="0"/>
          </a:p>
          <a:p>
            <a:pPr>
              <a:spcBef>
                <a:spcPts val="1800"/>
              </a:spcBef>
            </a:pPr>
            <a:r>
              <a:rPr lang="en-US" sz="2400" dirty="0" smtClean="0"/>
              <a:t>Package opening should be a separate test with participants having cold/gloved hands.</a:t>
            </a:r>
          </a:p>
          <a:p>
            <a:pPr>
              <a:spcBef>
                <a:spcPts val="1800"/>
              </a:spcBef>
            </a:pPr>
            <a:r>
              <a:rPr lang="en-US" sz="2400" dirty="0" smtClean="0"/>
              <a:t>A “critical</a:t>
            </a:r>
            <a:r>
              <a:rPr lang="en-US" sz="2400" dirty="0"/>
              <a:t>” donning </a:t>
            </a:r>
            <a:r>
              <a:rPr lang="en-US" sz="2400" dirty="0" smtClean="0"/>
              <a:t>time should be determined.</a:t>
            </a:r>
            <a:endParaRPr lang="en-US" sz="2400" dirty="0"/>
          </a:p>
          <a:p>
            <a:pPr>
              <a:spcBef>
                <a:spcPts val="1800"/>
              </a:spcBef>
            </a:pPr>
            <a:r>
              <a:rPr lang="en-US" sz="2400" dirty="0" smtClean="0"/>
              <a:t>Standards should be improved to address the difficulties identified.</a:t>
            </a:r>
          </a:p>
          <a:p>
            <a:pPr>
              <a:spcBef>
                <a:spcPts val="1800"/>
              </a:spcBef>
            </a:pPr>
            <a:r>
              <a:rPr lang="en-US" sz="2400" dirty="0" smtClean="0"/>
              <a:t>Improve Passenger Safety Awareness!</a:t>
            </a:r>
            <a:endParaRPr lang="en-US" sz="2400" dirty="0"/>
          </a:p>
          <a:p>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35</a:t>
            </a:fld>
            <a:endParaRPr lang="en-US" dirty="0"/>
          </a:p>
        </p:txBody>
      </p:sp>
    </p:spTree>
    <p:extLst>
      <p:ext uri="{BB962C8B-B14F-4D97-AF65-F5344CB8AC3E}">
        <p14:creationId xmlns:p14="http://schemas.microsoft.com/office/powerpoint/2010/main" val="19437591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22" y="2370798"/>
            <a:ext cx="8472488" cy="609600"/>
          </a:xfrm>
        </p:spPr>
        <p:txBody>
          <a:bodyPr/>
          <a:lstStyle/>
          <a:p>
            <a:r>
              <a:rPr lang="en-US" dirty="0"/>
              <a:t>Publications available from: http://www.faa.gov/data_research/research/med_humanfacs/oamtechreports/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36</a:t>
            </a:fld>
            <a:endParaRPr lang="en-US" dirty="0"/>
          </a:p>
        </p:txBody>
      </p:sp>
    </p:spTree>
    <p:extLst>
      <p:ext uri="{BB962C8B-B14F-4D97-AF65-F5344CB8AC3E}">
        <p14:creationId xmlns:p14="http://schemas.microsoft.com/office/powerpoint/2010/main" val="24704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p:txBody>
          <a:bodyPr/>
          <a:lstStyle/>
          <a:p>
            <a:r>
              <a:rPr lang="en-US" sz="2800" dirty="0" smtClean="0"/>
              <a:t>Inflatable Emergency Equipment:</a:t>
            </a:r>
            <a:endParaRPr lang="en-US" sz="2800" dirty="0"/>
          </a:p>
        </p:txBody>
      </p:sp>
      <p:sp>
        <p:nvSpPr>
          <p:cNvPr id="32780" name="Rectangle 12"/>
          <p:cNvSpPr>
            <a:spLocks noGrp="1" noChangeArrowheads="1"/>
          </p:cNvSpPr>
          <p:nvPr>
            <p:ph type="subTitle" idx="1"/>
          </p:nvPr>
        </p:nvSpPr>
        <p:spPr>
          <a:xfrm>
            <a:off x="429430" y="1490326"/>
            <a:ext cx="4951412" cy="1752600"/>
          </a:xfrm>
        </p:spPr>
        <p:txBody>
          <a:bodyPr/>
          <a:lstStyle/>
          <a:p>
            <a:r>
              <a:rPr lang="en-US" dirty="0" smtClean="0"/>
              <a:t>Evaluation </a:t>
            </a:r>
            <a:r>
              <a:rPr lang="en-US" dirty="0"/>
              <a:t>of </a:t>
            </a:r>
            <a:r>
              <a:rPr lang="en-US" dirty="0" smtClean="0"/>
              <a:t>Individual </a:t>
            </a:r>
            <a:r>
              <a:rPr lang="en-US" dirty="0"/>
              <a:t>I</a:t>
            </a:r>
            <a:r>
              <a:rPr lang="en-US" dirty="0" smtClean="0"/>
              <a:t>nflatable </a:t>
            </a:r>
            <a:r>
              <a:rPr lang="en-US" dirty="0"/>
              <a:t>L</a:t>
            </a:r>
            <a:r>
              <a:rPr lang="en-US" dirty="0" smtClean="0"/>
              <a:t>ife </a:t>
            </a:r>
            <a:r>
              <a:rPr lang="en-US" dirty="0"/>
              <a:t>P</a:t>
            </a:r>
            <a:r>
              <a:rPr lang="en-US" dirty="0" smtClean="0"/>
              <a:t>reserver </a:t>
            </a:r>
            <a:r>
              <a:rPr lang="en-US" dirty="0"/>
              <a:t>D</a:t>
            </a:r>
            <a:r>
              <a:rPr lang="en-US" dirty="0" smtClean="0"/>
              <a:t>onning </a:t>
            </a:r>
            <a:r>
              <a:rPr lang="en-US" dirty="0"/>
              <a:t>T</a:t>
            </a:r>
            <a:r>
              <a:rPr lang="en-US" dirty="0" smtClean="0"/>
              <a:t>ests, Part 2</a:t>
            </a:r>
            <a:endParaRPr lang="en-US" dirty="0">
              <a:solidFill>
                <a:schemeClr val="tx1"/>
              </a:solidFill>
            </a:endParaRPr>
          </a:p>
        </p:txBody>
      </p:sp>
      <p:sp>
        <p:nvSpPr>
          <p:cNvPr id="32785" name="Text Box 17"/>
          <p:cNvSpPr txBox="1">
            <a:spLocks noChangeArrowheads="1"/>
          </p:cNvSpPr>
          <p:nvPr/>
        </p:nvSpPr>
        <p:spPr bwMode="auto">
          <a:xfrm>
            <a:off x="1754188" y="4412151"/>
            <a:ext cx="3465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solidFill>
                  <a:srgbClr val="000000"/>
                </a:solidFill>
              </a:rPr>
              <a:t>7</a:t>
            </a:r>
            <a:r>
              <a:rPr lang="en-US" sz="1200" baseline="30000" dirty="0" smtClean="0">
                <a:solidFill>
                  <a:srgbClr val="000000"/>
                </a:solidFill>
              </a:rPr>
              <a:t>th</a:t>
            </a:r>
            <a:r>
              <a:rPr lang="en-US" sz="1200" dirty="0" smtClean="0">
                <a:solidFill>
                  <a:srgbClr val="000000"/>
                </a:solidFill>
              </a:rPr>
              <a:t> Triennial International Aircraft Fire and Cabin Safety Research Conference</a:t>
            </a:r>
            <a:endParaRPr lang="en-US" sz="1200" dirty="0">
              <a:solidFill>
                <a:srgbClr val="000000"/>
              </a:solidFill>
            </a:endParaRPr>
          </a:p>
        </p:txBody>
      </p:sp>
      <p:sp>
        <p:nvSpPr>
          <p:cNvPr id="32786" name="Text Box 18"/>
          <p:cNvSpPr txBox="1">
            <a:spLocks noChangeArrowheads="1"/>
          </p:cNvSpPr>
          <p:nvPr/>
        </p:nvSpPr>
        <p:spPr bwMode="auto">
          <a:xfrm>
            <a:off x="911537" y="5001509"/>
            <a:ext cx="34655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solidFill>
                  <a:srgbClr val="000000"/>
                </a:solidFill>
              </a:rPr>
              <a:t>Cynthia L. Corbett, MA</a:t>
            </a:r>
            <a:endParaRPr lang="en-US" sz="1200" dirty="0">
              <a:solidFill>
                <a:srgbClr val="000000"/>
              </a:solidFill>
            </a:endParaRPr>
          </a:p>
        </p:txBody>
      </p:sp>
      <p:sp>
        <p:nvSpPr>
          <p:cNvPr id="32787" name="Text Box 19"/>
          <p:cNvSpPr txBox="1">
            <a:spLocks noChangeArrowheads="1"/>
          </p:cNvSpPr>
          <p:nvPr/>
        </p:nvSpPr>
        <p:spPr bwMode="auto">
          <a:xfrm>
            <a:off x="1040096" y="5475094"/>
            <a:ext cx="34655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smtClean="0">
                <a:solidFill>
                  <a:srgbClr val="000000"/>
                </a:solidFill>
              </a:rPr>
              <a:t>December 4, 2013</a:t>
            </a:r>
            <a:endParaRPr lang="en-US" sz="1200" dirty="0">
              <a:solidFill>
                <a:srgbClr val="000000"/>
              </a:solidFill>
            </a:endParaRPr>
          </a:p>
        </p:txBody>
      </p:sp>
    </p:spTree>
    <p:extLst>
      <p:ext uri="{BB962C8B-B14F-4D97-AF65-F5344CB8AC3E}">
        <p14:creationId xmlns:p14="http://schemas.microsoft.com/office/powerpoint/2010/main" val="172353261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26504"/>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38</a:t>
            </a:fld>
            <a:endParaRPr lang="en-US" dirty="0">
              <a:solidFill>
                <a:srgbClr val="FFFFFF">
                  <a:lumMod val="65000"/>
                </a:srgb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9" y="953728"/>
            <a:ext cx="4929830"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799" y="3131630"/>
            <a:ext cx="4903377" cy="350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90249" y="4220874"/>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“Q”</a:t>
            </a:r>
            <a:endParaRPr lang="en-US" sz="1600" b="1" dirty="0">
              <a:solidFill>
                <a:srgbClr val="FF0000"/>
              </a:solidFill>
            </a:endParaRPr>
          </a:p>
        </p:txBody>
      </p:sp>
      <p:sp>
        <p:nvSpPr>
          <p:cNvPr id="7" name="TextBox 6"/>
          <p:cNvSpPr txBox="1"/>
          <p:nvPr/>
        </p:nvSpPr>
        <p:spPr bwMode="auto">
          <a:xfrm>
            <a:off x="4112389" y="6406171"/>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“R”</a:t>
            </a:r>
            <a:endParaRPr lang="en-US" sz="1600" b="1" dirty="0">
              <a:solidFill>
                <a:srgbClr val="FF0000"/>
              </a:solidFill>
            </a:endParaRPr>
          </a:p>
        </p:txBody>
      </p:sp>
    </p:spTree>
    <p:extLst>
      <p:ext uri="{BB962C8B-B14F-4D97-AF65-F5344CB8AC3E}">
        <p14:creationId xmlns:p14="http://schemas.microsoft.com/office/powerpoint/2010/main" val="1839678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97008"/>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39</a:t>
            </a:fld>
            <a:endParaRPr lang="en-US" dirty="0">
              <a:solidFill>
                <a:srgbClr val="FFFFFF">
                  <a:lumMod val="65000"/>
                </a:srgb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43" y="967452"/>
            <a:ext cx="4920249"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636" y="3074949"/>
            <a:ext cx="4934493"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bwMode="auto">
          <a:xfrm>
            <a:off x="90249" y="4240865"/>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“S”</a:t>
            </a:r>
            <a:endParaRPr lang="en-US" sz="1600" b="1" dirty="0">
              <a:solidFill>
                <a:srgbClr val="FF0000"/>
              </a:solidFill>
            </a:endParaRPr>
          </a:p>
        </p:txBody>
      </p:sp>
      <p:sp>
        <p:nvSpPr>
          <p:cNvPr id="7" name="TextBox 6"/>
          <p:cNvSpPr txBox="1"/>
          <p:nvPr/>
        </p:nvSpPr>
        <p:spPr bwMode="auto">
          <a:xfrm>
            <a:off x="4122636" y="6339775"/>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“T”</a:t>
            </a:r>
            <a:endParaRPr lang="en-US" sz="1600" b="1" dirty="0">
              <a:solidFill>
                <a:srgbClr val="FF0000"/>
              </a:solidFill>
            </a:endParaRPr>
          </a:p>
        </p:txBody>
      </p:sp>
    </p:spTree>
    <p:extLst>
      <p:ext uri="{BB962C8B-B14F-4D97-AF65-F5344CB8AC3E}">
        <p14:creationId xmlns:p14="http://schemas.microsoft.com/office/powerpoint/2010/main" val="2864265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8000"/>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669" y="418173"/>
            <a:ext cx="8050213" cy="5968000"/>
          </a:xfrm>
        </p:spPr>
        <p:txBody>
          <a:bodyPr/>
          <a:lstStyle/>
          <a:p>
            <a:r>
              <a:rPr lang="en-US" sz="2400" dirty="0" smtClean="0"/>
              <a:t>Technical Standard Order (TSO) C13f Donning Test</a:t>
            </a:r>
          </a:p>
          <a:p>
            <a:pPr lvl="1">
              <a:spcBef>
                <a:spcPts val="2400"/>
              </a:spcBef>
            </a:pPr>
            <a:r>
              <a:rPr lang="en-US" dirty="0" smtClean="0"/>
              <a:t>Actual/simulated coach class seating with row in front of subjects creating maximum 31” seat pitch</a:t>
            </a:r>
          </a:p>
          <a:p>
            <a:pPr lvl="1">
              <a:spcBef>
                <a:spcPts val="1200"/>
              </a:spcBef>
            </a:pPr>
            <a:r>
              <a:rPr lang="en-US" dirty="0" smtClean="0"/>
              <a:t>Subject must begin with seat belt fastened and may release and rise from seat but must remain in front of seat</a:t>
            </a:r>
          </a:p>
          <a:p>
            <a:pPr lvl="1">
              <a:spcBef>
                <a:spcPts val="1200"/>
              </a:spcBef>
            </a:pPr>
            <a:r>
              <a:rPr lang="en-US" dirty="0" smtClean="0"/>
              <a:t>No donning information other than typical preflight briefing and donning demonstration</a:t>
            </a:r>
          </a:p>
          <a:p>
            <a:pPr lvl="1">
              <a:spcBef>
                <a:spcPts val="1200"/>
              </a:spcBef>
            </a:pPr>
            <a:r>
              <a:rPr lang="en-US" dirty="0" smtClean="0"/>
              <a:t>25-second </a:t>
            </a:r>
            <a:r>
              <a:rPr lang="en-US" dirty="0"/>
              <a:t>t</a:t>
            </a:r>
            <a:r>
              <a:rPr lang="en-US" dirty="0" smtClean="0"/>
              <a:t>ime </a:t>
            </a:r>
            <a:r>
              <a:rPr lang="en-US" dirty="0"/>
              <a:t>l</a:t>
            </a:r>
            <a:r>
              <a:rPr lang="en-US" dirty="0" smtClean="0"/>
              <a:t>imit</a:t>
            </a:r>
          </a:p>
          <a:p>
            <a:pPr lvl="2"/>
            <a:r>
              <a:rPr lang="en-US" dirty="0" smtClean="0"/>
              <a:t>Starts when subject has both hands on packaged life preserver</a:t>
            </a:r>
          </a:p>
          <a:p>
            <a:pPr lvl="2"/>
            <a:r>
              <a:rPr lang="en-US" dirty="0" smtClean="0"/>
              <a:t>Stops when life preserver is properly donned, secured, adjusted for fit</a:t>
            </a:r>
          </a:p>
          <a:p>
            <a:pPr lvl="1">
              <a:spcBef>
                <a:spcPts val="1200"/>
              </a:spcBef>
            </a:pPr>
            <a:r>
              <a:rPr lang="en-US" dirty="0" smtClean="0"/>
              <a:t>75% of total number of test subjects must “pass”</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a:t>
            </a:fld>
            <a:endParaRPr lang="en-US" dirty="0"/>
          </a:p>
        </p:txBody>
      </p:sp>
    </p:spTree>
    <p:extLst>
      <p:ext uri="{BB962C8B-B14F-4D97-AF65-F5344CB8AC3E}">
        <p14:creationId xmlns:p14="http://schemas.microsoft.com/office/powerpoint/2010/main" val="1062645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97008"/>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40</a:t>
            </a:fld>
            <a:endParaRPr lang="en-US" dirty="0">
              <a:solidFill>
                <a:srgbClr val="FFFFFF">
                  <a:lumMod val="65000"/>
                </a:srgb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1" y="932887"/>
            <a:ext cx="4939135"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023" y="2950958"/>
            <a:ext cx="5042043" cy="350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89" y="4544798"/>
            <a:ext cx="275272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34139" y="4206244"/>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“U”</a:t>
            </a:r>
            <a:endParaRPr lang="en-US" sz="1600" b="1" dirty="0">
              <a:solidFill>
                <a:srgbClr val="FF0000"/>
              </a:solidFill>
            </a:endParaRPr>
          </a:p>
        </p:txBody>
      </p:sp>
      <p:sp>
        <p:nvSpPr>
          <p:cNvPr id="8" name="TextBox 7"/>
          <p:cNvSpPr txBox="1"/>
          <p:nvPr/>
        </p:nvSpPr>
        <p:spPr bwMode="auto">
          <a:xfrm>
            <a:off x="3898504" y="6204394"/>
            <a:ext cx="3080197"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Preservers “V, W, X”</a:t>
            </a:r>
            <a:endParaRPr lang="en-US" sz="1600" b="1" dirty="0">
              <a:solidFill>
                <a:srgbClr val="FF0000"/>
              </a:solidFill>
            </a:endParaRPr>
          </a:p>
        </p:txBody>
      </p:sp>
    </p:spTree>
    <p:extLst>
      <p:ext uri="{BB962C8B-B14F-4D97-AF65-F5344CB8AC3E}">
        <p14:creationId xmlns:p14="http://schemas.microsoft.com/office/powerpoint/2010/main" val="3254933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97008"/>
            <a:ext cx="8472488" cy="609600"/>
          </a:xfrm>
        </p:spPr>
        <p:txBody>
          <a:bodyPr/>
          <a:lstStyle/>
          <a:p>
            <a:r>
              <a:rPr lang="en-US" dirty="0" smtClean="0"/>
              <a:t>Life Preservers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41</a:t>
            </a:fld>
            <a:endParaRPr lang="en-US" dirty="0">
              <a:solidFill>
                <a:srgbClr val="FFFFFF">
                  <a:lumMod val="65000"/>
                </a:srgbClr>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86" y="1011238"/>
            <a:ext cx="3539613" cy="561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712" y="2074606"/>
            <a:ext cx="5597417" cy="377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bwMode="auto">
          <a:xfrm>
            <a:off x="117986" y="6308999"/>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“Y”</a:t>
            </a:r>
            <a:endParaRPr lang="en-US" sz="1600" b="1" dirty="0">
              <a:solidFill>
                <a:srgbClr val="FF0000"/>
              </a:solidFill>
            </a:endParaRPr>
          </a:p>
        </p:txBody>
      </p:sp>
      <p:sp>
        <p:nvSpPr>
          <p:cNvPr id="7" name="TextBox 6"/>
          <p:cNvSpPr txBox="1"/>
          <p:nvPr/>
        </p:nvSpPr>
        <p:spPr bwMode="auto">
          <a:xfrm>
            <a:off x="3696712" y="5640021"/>
            <a:ext cx="1994583" cy="338554"/>
          </a:xfrm>
          <a:prstGeom prst="rect">
            <a:avLst/>
          </a:prstGeom>
          <a:solidFill>
            <a:schemeClr val="bg1"/>
          </a:solidFill>
          <a:ln>
            <a:noFill/>
          </a:ln>
          <a:effectLst/>
          <a:extLst/>
        </p:spPr>
        <p:txBody>
          <a:bodyPr wrap="square" rtlCol="0">
            <a:spAutoFit/>
          </a:bodyPr>
          <a:lstStyle/>
          <a:p>
            <a:pPr>
              <a:buFontTx/>
              <a:buNone/>
            </a:pPr>
            <a:r>
              <a:rPr lang="en-US" sz="1600" b="1" dirty="0" smtClean="0">
                <a:solidFill>
                  <a:srgbClr val="FF0000"/>
                </a:solidFill>
              </a:rPr>
              <a:t>Life Preserver “Z”</a:t>
            </a:r>
            <a:endParaRPr lang="en-US" sz="1600" b="1" dirty="0">
              <a:solidFill>
                <a:srgbClr val="FF0000"/>
              </a:solidFill>
            </a:endParaRPr>
          </a:p>
        </p:txBody>
      </p:sp>
    </p:spTree>
    <p:extLst>
      <p:ext uri="{BB962C8B-B14F-4D97-AF65-F5344CB8AC3E}">
        <p14:creationId xmlns:p14="http://schemas.microsoft.com/office/powerpoint/2010/main" val="38969572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10" y="2495157"/>
            <a:ext cx="8472488" cy="609600"/>
          </a:xfrm>
        </p:spPr>
        <p:txBody>
          <a:bodyPr/>
          <a:lstStyle/>
          <a:p>
            <a:r>
              <a:rPr lang="en-US" dirty="0" smtClean="0"/>
              <a:t>The Details…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42</a:t>
            </a:fld>
            <a:endParaRPr lang="en-US" dirty="0"/>
          </a:p>
        </p:txBody>
      </p:sp>
    </p:spTree>
    <p:extLst>
      <p:ext uri="{BB962C8B-B14F-4D97-AF65-F5344CB8AC3E}">
        <p14:creationId xmlns:p14="http://schemas.microsoft.com/office/powerpoint/2010/main" val="692798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56708"/>
            <a:ext cx="8472488" cy="609600"/>
          </a:xfrm>
        </p:spPr>
        <p:txBody>
          <a:bodyPr/>
          <a:lstStyle/>
          <a:p>
            <a:r>
              <a:rPr lang="en-US" dirty="0" smtClean="0"/>
              <a:t>Life Preserver Donning</a:t>
            </a:r>
            <a:endParaRPr lang="en-US" dirty="0"/>
          </a:p>
        </p:txBody>
      </p:sp>
      <p:sp>
        <p:nvSpPr>
          <p:cNvPr id="3" name="Content Placeholder 2"/>
          <p:cNvSpPr>
            <a:spLocks noGrp="1"/>
          </p:cNvSpPr>
          <p:nvPr>
            <p:ph idx="1"/>
          </p:nvPr>
        </p:nvSpPr>
        <p:spPr>
          <a:xfrm>
            <a:off x="487985" y="1069215"/>
            <a:ext cx="8050213" cy="4391025"/>
          </a:xfrm>
        </p:spPr>
        <p:txBody>
          <a:bodyPr/>
          <a:lstStyle/>
          <a:p>
            <a:r>
              <a:rPr lang="en-US" dirty="0" smtClean="0"/>
              <a:t>Correct Dons was significantly associated with Type of Life Preserver:  </a:t>
            </a:r>
            <a:r>
              <a:rPr lang="el-GR" dirty="0" smtClean="0"/>
              <a:t>Χ</a:t>
            </a:r>
            <a:r>
              <a:rPr lang="en-US" baseline="30000" dirty="0" smtClean="0"/>
              <a:t>2 </a:t>
            </a:r>
            <a:r>
              <a:rPr lang="en-US" dirty="0" smtClean="0"/>
              <a:t>(7, </a:t>
            </a:r>
            <a:r>
              <a:rPr lang="en-US" i="1" dirty="0" smtClean="0"/>
              <a:t>N</a:t>
            </a:r>
            <a:r>
              <a:rPr lang="en-US" dirty="0" smtClean="0"/>
              <a:t> = 156) = 16.05, </a:t>
            </a:r>
            <a:r>
              <a:rPr lang="en-US" i="1" dirty="0" smtClean="0"/>
              <a:t>p</a:t>
            </a:r>
            <a:r>
              <a:rPr lang="en-US" dirty="0" smtClean="0"/>
              <a:t> = .025</a:t>
            </a:r>
          </a:p>
          <a:p>
            <a:pPr lvl="1"/>
            <a:r>
              <a:rPr lang="en-US" dirty="0" smtClean="0"/>
              <a:t>Type A and Z each had the highest percentage of Correct Dons (83%) followed by Type T (80%)</a:t>
            </a:r>
          </a:p>
          <a:p>
            <a:pPr lvl="1"/>
            <a:r>
              <a:rPr lang="en-US" dirty="0" smtClean="0"/>
              <a:t>Type U had the lowest percentage of Correct Dons (33%)</a:t>
            </a:r>
          </a:p>
          <a:p>
            <a:pPr>
              <a:spcBef>
                <a:spcPts val="1800"/>
              </a:spcBef>
            </a:pPr>
            <a:r>
              <a:rPr lang="en-US" dirty="0" smtClean="0"/>
              <a:t>Pass/Fail was not significantly associated with the Type of Life Preserver</a:t>
            </a:r>
          </a:p>
          <a:p>
            <a:pPr lvl="1"/>
            <a:r>
              <a:rPr lang="en-US" dirty="0" smtClean="0"/>
              <a:t>BUT Type Y had the highest percentage of Passes (25%) followed by Type T (17%)</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43</a:t>
            </a:fld>
            <a:endParaRPr lang="en-US" dirty="0"/>
          </a:p>
        </p:txBody>
      </p:sp>
    </p:spTree>
    <p:extLst>
      <p:ext uri="{BB962C8B-B14F-4D97-AF65-F5344CB8AC3E}">
        <p14:creationId xmlns:p14="http://schemas.microsoft.com/office/powerpoint/2010/main" val="4223407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12818"/>
            <a:ext cx="8472488" cy="609600"/>
          </a:xfrm>
        </p:spPr>
        <p:txBody>
          <a:bodyPr/>
          <a:lstStyle/>
          <a:p>
            <a:r>
              <a:rPr lang="en-US" sz="2400" dirty="0" smtClean="0"/>
              <a:t>Instruction Condition A: No Instructions/No Markings</a:t>
            </a:r>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44</a:t>
            </a:fld>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366" y="1074179"/>
            <a:ext cx="6729872" cy="539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bwMode="auto">
          <a:xfrm>
            <a:off x="5477649" y="1397204"/>
            <a:ext cx="18982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i="1" dirty="0" smtClean="0">
                <a:solidFill>
                  <a:srgbClr val="002060"/>
                </a:solidFill>
              </a:rPr>
              <a:t>F </a:t>
            </a:r>
            <a:r>
              <a:rPr lang="en-US" sz="1200" b="1" dirty="0" smtClean="0">
                <a:solidFill>
                  <a:srgbClr val="002060"/>
                </a:solidFill>
              </a:rPr>
              <a:t>(4, 49) </a:t>
            </a:r>
            <a:r>
              <a:rPr lang="en-US" sz="1200" b="1" i="1" dirty="0" smtClean="0">
                <a:solidFill>
                  <a:srgbClr val="002060"/>
                </a:solidFill>
              </a:rPr>
              <a:t>=  </a:t>
            </a:r>
            <a:r>
              <a:rPr lang="en-US" sz="1200" b="1" dirty="0" smtClean="0">
                <a:solidFill>
                  <a:srgbClr val="002060"/>
                </a:solidFill>
              </a:rPr>
              <a:t>6.46, </a:t>
            </a:r>
            <a:r>
              <a:rPr lang="en-US" sz="1200" b="1" i="1" dirty="0" smtClean="0">
                <a:solidFill>
                  <a:srgbClr val="002060"/>
                </a:solidFill>
              </a:rPr>
              <a:t>p</a:t>
            </a:r>
            <a:r>
              <a:rPr lang="en-US" sz="1200" b="1" dirty="0" smtClean="0">
                <a:solidFill>
                  <a:srgbClr val="002060"/>
                </a:solidFill>
              </a:rPr>
              <a:t> &lt; .01 </a:t>
            </a:r>
            <a:endParaRPr lang="en-US" sz="1200" b="1" dirty="0">
              <a:solidFill>
                <a:srgbClr val="002060"/>
              </a:solidFill>
            </a:endParaRPr>
          </a:p>
        </p:txBody>
      </p:sp>
    </p:spTree>
    <p:extLst>
      <p:ext uri="{BB962C8B-B14F-4D97-AF65-F5344CB8AC3E}">
        <p14:creationId xmlns:p14="http://schemas.microsoft.com/office/powerpoint/2010/main" val="1898281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Instruction Condition (A/BA/B/C/D) X </a:t>
            </a:r>
            <a:br>
              <a:rPr lang="en-US" sz="2400" dirty="0" smtClean="0"/>
            </a:br>
            <a:r>
              <a:rPr lang="en-US" sz="2400" dirty="0" smtClean="0"/>
              <a:t>Life Preserver (Q/R/S/T)</a:t>
            </a:r>
            <a:endParaRPr lang="en-US" sz="2400" dirty="0"/>
          </a:p>
        </p:txBody>
      </p:sp>
      <p:sp>
        <p:nvSpPr>
          <p:cNvPr id="3" name="Content Placeholder 2"/>
          <p:cNvSpPr>
            <a:spLocks noGrp="1"/>
          </p:cNvSpPr>
          <p:nvPr>
            <p:ph idx="1"/>
          </p:nvPr>
        </p:nvSpPr>
        <p:spPr>
          <a:xfrm>
            <a:off x="495301" y="1083845"/>
            <a:ext cx="8050213" cy="935152"/>
          </a:xfrm>
        </p:spPr>
        <p:txBody>
          <a:bodyPr/>
          <a:lstStyle/>
          <a:p>
            <a:r>
              <a:rPr lang="en-US" sz="2000" dirty="0" smtClean="0"/>
              <a:t>No significant differences among life preservers</a:t>
            </a:r>
          </a:p>
          <a:p>
            <a:r>
              <a:rPr lang="en-US" sz="2000" dirty="0" smtClean="0"/>
              <a:t>No significant interaction of main effects</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45</a:t>
            </a:fld>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792" y="1893479"/>
            <a:ext cx="5958266" cy="477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bwMode="auto">
          <a:xfrm>
            <a:off x="5135271" y="2304288"/>
            <a:ext cx="671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i="1" dirty="0" smtClean="0">
                <a:solidFill>
                  <a:srgbClr val="002060"/>
                </a:solidFill>
              </a:rPr>
              <a:t>P &lt; .01</a:t>
            </a:r>
            <a:endParaRPr lang="en-US" sz="1200" b="1" i="1" dirty="0">
              <a:solidFill>
                <a:srgbClr val="002060"/>
              </a:solidFill>
            </a:endParaRPr>
          </a:p>
        </p:txBody>
      </p:sp>
    </p:spTree>
    <p:extLst>
      <p:ext uri="{BB962C8B-B14F-4D97-AF65-F5344CB8AC3E}">
        <p14:creationId xmlns:p14="http://schemas.microsoft.com/office/powerpoint/2010/main" val="3183364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9365" y="227445"/>
            <a:ext cx="8472488" cy="609600"/>
          </a:xfrm>
        </p:spPr>
        <p:txBody>
          <a:bodyPr/>
          <a:lstStyle/>
          <a:p>
            <a:r>
              <a:rPr lang="en-US" sz="3200" dirty="0" smtClean="0"/>
              <a:t>Participants</a:t>
            </a:r>
            <a:endParaRPr lang="en-US" sz="3200" dirty="0"/>
          </a:p>
        </p:txBody>
      </p:sp>
      <p:sp>
        <p:nvSpPr>
          <p:cNvPr id="3" name="Content Placeholder 2"/>
          <p:cNvSpPr>
            <a:spLocks noGrp="1"/>
          </p:cNvSpPr>
          <p:nvPr>
            <p:ph idx="1"/>
          </p:nvPr>
        </p:nvSpPr>
        <p:spPr>
          <a:xfrm>
            <a:off x="502615" y="1039952"/>
            <a:ext cx="8050213" cy="1432585"/>
          </a:xfrm>
        </p:spPr>
        <p:txBody>
          <a:bodyPr/>
          <a:lstStyle/>
          <a:p>
            <a:r>
              <a:rPr lang="en-US" sz="1800" dirty="0" smtClean="0"/>
              <a:t>Age was significantly correlated with both TSO Time and Donning Time (with/without package opening), but…</a:t>
            </a:r>
            <a:r>
              <a:rPr lang="en-US" sz="1800" i="1" dirty="0" smtClean="0"/>
              <a:t>r</a:t>
            </a:r>
            <a:r>
              <a:rPr lang="en-US" sz="1800" dirty="0" smtClean="0"/>
              <a:t> = .289, </a:t>
            </a:r>
            <a:r>
              <a:rPr lang="en-US" sz="1800" i="1" dirty="0" smtClean="0"/>
              <a:t>p </a:t>
            </a:r>
            <a:r>
              <a:rPr lang="en-US" sz="1800" dirty="0" smtClean="0"/>
              <a:t>&lt; .001</a:t>
            </a:r>
          </a:p>
          <a:p>
            <a:r>
              <a:rPr lang="en-US" sz="1800" dirty="0" smtClean="0"/>
              <a:t>No other participant physical characteristics were significantly associated with Donning Time</a:t>
            </a:r>
            <a:endParaRPr lang="en-US" sz="18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46</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773" y="2304287"/>
            <a:ext cx="5448597" cy="436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598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Experience</a:t>
            </a:r>
            <a:endParaRPr lang="en-US" dirty="0"/>
          </a:p>
        </p:txBody>
      </p:sp>
      <p:sp>
        <p:nvSpPr>
          <p:cNvPr id="3" name="Content Placeholder 2"/>
          <p:cNvSpPr>
            <a:spLocks noGrp="1"/>
          </p:cNvSpPr>
          <p:nvPr>
            <p:ph idx="1"/>
          </p:nvPr>
        </p:nvSpPr>
        <p:spPr>
          <a:xfrm>
            <a:off x="1855927" y="1266723"/>
            <a:ext cx="5590946" cy="4391025"/>
          </a:xfrm>
        </p:spPr>
        <p:txBody>
          <a:bodyPr/>
          <a:lstStyle/>
          <a:p>
            <a:r>
              <a:rPr lang="en-US" dirty="0" smtClean="0"/>
              <a:t>Number of Flights taken in the past year was significantly correlated with TSO Time and Donning Time</a:t>
            </a:r>
          </a:p>
          <a:p>
            <a:pPr lvl="1"/>
            <a:r>
              <a:rPr lang="en-US" i="1" dirty="0" smtClean="0"/>
              <a:t>r </a:t>
            </a:r>
            <a:r>
              <a:rPr lang="en-US" dirty="0" smtClean="0"/>
              <a:t>=  -.20, </a:t>
            </a:r>
            <a:r>
              <a:rPr lang="en-US" i="1" dirty="0" smtClean="0"/>
              <a:t>p </a:t>
            </a:r>
            <a:r>
              <a:rPr lang="en-US" dirty="0" smtClean="0"/>
              <a:t>= .02</a:t>
            </a:r>
          </a:p>
          <a:p>
            <a:pPr lvl="1"/>
            <a:r>
              <a:rPr lang="en-US" i="1" dirty="0" smtClean="0"/>
              <a:t>r </a:t>
            </a:r>
            <a:r>
              <a:rPr lang="en-US" dirty="0" smtClean="0"/>
              <a:t>=  -.18, </a:t>
            </a:r>
            <a:r>
              <a:rPr lang="en-US" i="1" dirty="0" smtClean="0"/>
              <a:t>p</a:t>
            </a:r>
            <a:r>
              <a:rPr lang="en-US" dirty="0" smtClean="0"/>
              <a:t> = .04</a:t>
            </a:r>
          </a:p>
          <a:p>
            <a:r>
              <a:rPr lang="en-US" dirty="0" smtClean="0"/>
              <a:t>Within 25 seconds</a:t>
            </a:r>
          </a:p>
          <a:p>
            <a:pPr lvl="1"/>
            <a:r>
              <a:rPr lang="en-US" dirty="0" smtClean="0"/>
              <a:t>Pass average 14.3 flights</a:t>
            </a:r>
          </a:p>
          <a:p>
            <a:pPr lvl="1"/>
            <a:r>
              <a:rPr lang="en-US" dirty="0" smtClean="0"/>
              <a:t>No Pass average 3.9 flights </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47</a:t>
            </a:fld>
            <a:endParaRPr lang="en-US" dirty="0"/>
          </a:p>
        </p:txBody>
      </p:sp>
    </p:spTree>
    <p:extLst>
      <p:ext uri="{BB962C8B-B14F-4D97-AF65-F5344CB8AC3E}">
        <p14:creationId xmlns:p14="http://schemas.microsoft.com/office/powerpoint/2010/main" val="2139740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6215" y="103093"/>
            <a:ext cx="8472488" cy="609600"/>
          </a:xfrm>
        </p:spPr>
        <p:txBody>
          <a:bodyPr/>
          <a:lstStyle/>
          <a:p>
            <a:r>
              <a:rPr lang="en-US" sz="2800" dirty="0" smtClean="0"/>
              <a:t>Time spent reading markings</a:t>
            </a:r>
            <a:endParaRPr lang="en-US" sz="2800" dirty="0"/>
          </a:p>
        </p:txBody>
      </p:sp>
      <p:sp>
        <p:nvSpPr>
          <p:cNvPr id="3" name="Content Placeholder 2"/>
          <p:cNvSpPr>
            <a:spLocks noGrp="1"/>
          </p:cNvSpPr>
          <p:nvPr>
            <p:ph idx="1"/>
          </p:nvPr>
        </p:nvSpPr>
        <p:spPr>
          <a:xfrm>
            <a:off x="495300" y="817250"/>
            <a:ext cx="8050213" cy="5023304"/>
          </a:xfrm>
        </p:spPr>
        <p:txBody>
          <a:bodyPr/>
          <a:lstStyle/>
          <a:p>
            <a:r>
              <a:rPr lang="en-US" sz="2400" dirty="0" smtClean="0"/>
              <a:t>No significant difference in mean time reading markings on Life Preserver between B (with direction) and BA (without direction)</a:t>
            </a:r>
          </a:p>
          <a:p>
            <a:pPr lvl="1"/>
            <a:r>
              <a:rPr lang="en-US" dirty="0" smtClean="0"/>
              <a:t>B:    1.43 to 34.03 seconds, </a:t>
            </a:r>
            <a:r>
              <a:rPr lang="en-US" i="1" dirty="0" smtClean="0"/>
              <a:t>M</a:t>
            </a:r>
            <a:r>
              <a:rPr lang="en-US" dirty="0" smtClean="0"/>
              <a:t> = 13.32</a:t>
            </a:r>
          </a:p>
          <a:p>
            <a:pPr lvl="1"/>
            <a:r>
              <a:rPr lang="en-US" dirty="0" smtClean="0"/>
              <a:t>BA:  0 to 39.73 seconds, </a:t>
            </a:r>
            <a:r>
              <a:rPr lang="en-US" i="1" dirty="0" smtClean="0"/>
              <a:t>M </a:t>
            </a:r>
            <a:r>
              <a:rPr lang="en-US" dirty="0" smtClean="0"/>
              <a:t>= 10.51</a:t>
            </a:r>
          </a:p>
          <a:p>
            <a:pPr lvl="2"/>
            <a:r>
              <a:rPr lang="en-US" dirty="0" smtClean="0"/>
              <a:t>Years of education significantly correlated with Total Time Spent Reading Markings, </a:t>
            </a:r>
            <a:r>
              <a:rPr lang="en-US" i="1" dirty="0" smtClean="0"/>
              <a:t>r</a:t>
            </a:r>
            <a:r>
              <a:rPr lang="en-US" dirty="0"/>
              <a:t> </a:t>
            </a:r>
            <a:r>
              <a:rPr lang="en-US" dirty="0" smtClean="0"/>
              <a:t>= -.391, </a:t>
            </a:r>
            <a:r>
              <a:rPr lang="en-US" i="1" dirty="0" smtClean="0"/>
              <a:t>p</a:t>
            </a:r>
            <a:r>
              <a:rPr lang="en-US" dirty="0" smtClean="0"/>
              <a:t> = .03</a:t>
            </a:r>
          </a:p>
          <a:p>
            <a:pPr>
              <a:spcBef>
                <a:spcPts val="1800"/>
              </a:spcBef>
            </a:pPr>
            <a:r>
              <a:rPr lang="en-US" sz="2400" dirty="0" smtClean="0"/>
              <a:t>No significant difference among Life Preservers</a:t>
            </a:r>
          </a:p>
          <a:p>
            <a:pPr lvl="1"/>
            <a:r>
              <a:rPr lang="en-US" sz="2000" dirty="0" smtClean="0"/>
              <a:t>Q:  8.54</a:t>
            </a:r>
          </a:p>
          <a:p>
            <a:pPr lvl="1"/>
            <a:r>
              <a:rPr lang="en-US" sz="2000" dirty="0" smtClean="0"/>
              <a:t>R:  12.64</a:t>
            </a:r>
          </a:p>
          <a:p>
            <a:pPr lvl="1"/>
            <a:r>
              <a:rPr lang="en-US" sz="2000" dirty="0" smtClean="0"/>
              <a:t>S:  15.08</a:t>
            </a:r>
          </a:p>
          <a:p>
            <a:pPr lvl="1"/>
            <a:r>
              <a:rPr lang="en-US" sz="2000" dirty="0" smtClean="0"/>
              <a:t>T:  13.85</a:t>
            </a:r>
          </a:p>
          <a:p>
            <a:pPr lvl="1"/>
            <a:r>
              <a:rPr lang="en-US" sz="2000" dirty="0" smtClean="0"/>
              <a:t>Y:  5.63 (BA Condition Only)</a:t>
            </a:r>
          </a:p>
          <a:p>
            <a:pPr lvl="1"/>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48</a:t>
            </a:fld>
            <a:endParaRPr lang="en-US" dirty="0"/>
          </a:p>
        </p:txBody>
      </p:sp>
    </p:spTree>
    <p:extLst>
      <p:ext uri="{BB962C8B-B14F-4D97-AF65-F5344CB8AC3E}">
        <p14:creationId xmlns:p14="http://schemas.microsoft.com/office/powerpoint/2010/main" val="1103823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833"/>
            <a:ext cx="9143999" cy="609600"/>
          </a:xfrm>
        </p:spPr>
        <p:txBody>
          <a:bodyPr/>
          <a:lstStyle/>
          <a:p>
            <a:pPr algn="ctr"/>
            <a:r>
              <a:rPr lang="en-US" sz="3000" dirty="0" smtClean="0"/>
              <a:t>All Instruction Conditions Follow-Up Questions</a:t>
            </a:r>
            <a:endParaRPr lang="en-US" sz="3000"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49</a:t>
            </a:fld>
            <a:endParaRPr lang="en-US" dirty="0">
              <a:solidFill>
                <a:srgbClr val="FFFFFF">
                  <a:lumMod val="65000"/>
                </a:srgbClr>
              </a:solidFill>
            </a:endParaRPr>
          </a:p>
        </p:txBody>
      </p:sp>
      <p:sp>
        <p:nvSpPr>
          <p:cNvPr id="3" name="Content Placeholder 2"/>
          <p:cNvSpPr>
            <a:spLocks noGrp="1"/>
          </p:cNvSpPr>
          <p:nvPr>
            <p:ph idx="1"/>
          </p:nvPr>
        </p:nvSpPr>
        <p:spPr>
          <a:xfrm>
            <a:off x="936702" y="1460798"/>
            <a:ext cx="7281747" cy="5029355"/>
          </a:xfrm>
        </p:spPr>
        <p:txBody>
          <a:bodyPr/>
          <a:lstStyle/>
          <a:p>
            <a:r>
              <a:rPr lang="en-US" dirty="0" smtClean="0"/>
              <a:t>51.9% said they experienced difficulties in donning the life preserver</a:t>
            </a:r>
          </a:p>
          <a:p>
            <a:pPr>
              <a:spcBef>
                <a:spcPts val="1800"/>
              </a:spcBef>
            </a:pPr>
            <a:r>
              <a:rPr lang="en-US" dirty="0" smtClean="0"/>
              <a:t>28.2% reported they would have done worse, and 64.7% reported they would have done about the same if this had been an actual emergency aboard an airplane</a:t>
            </a:r>
          </a:p>
          <a:p>
            <a:pPr>
              <a:spcBef>
                <a:spcPts val="1800"/>
              </a:spcBef>
            </a:pPr>
            <a:r>
              <a:rPr lang="en-US" dirty="0" smtClean="0"/>
              <a:t>36.5% said they would not have felt confident in their preparedness for an actual over-water evacuation</a:t>
            </a:r>
            <a:endParaRPr lang="en-US" dirty="0"/>
          </a:p>
        </p:txBody>
      </p:sp>
    </p:spTree>
    <p:extLst>
      <p:ext uri="{BB962C8B-B14F-4D97-AF65-F5344CB8AC3E}">
        <p14:creationId xmlns:p14="http://schemas.microsoft.com/office/powerpoint/2010/main" val="2603217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6000"/>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446222"/>
            <a:ext cx="8050213" cy="6020409"/>
          </a:xfrm>
        </p:spPr>
        <p:txBody>
          <a:bodyPr/>
          <a:lstStyle/>
          <a:p>
            <a:r>
              <a:rPr lang="en-US" sz="2400" dirty="0" smtClean="0"/>
              <a:t>SAE Aerospace Standard (AS) 1354 – Individual Inflatable Life Preservers</a:t>
            </a:r>
          </a:p>
          <a:p>
            <a:pPr lvl="1">
              <a:spcBef>
                <a:spcPts val="2400"/>
              </a:spcBef>
            </a:pPr>
            <a:r>
              <a:rPr lang="en-US" dirty="0" smtClean="0"/>
              <a:t>SAE S-9 Cabin Safety Provisions Technical Committee</a:t>
            </a:r>
          </a:p>
          <a:p>
            <a:pPr lvl="1">
              <a:spcBef>
                <a:spcPts val="1800"/>
              </a:spcBef>
            </a:pPr>
            <a:r>
              <a:rPr lang="en-US" dirty="0" smtClean="0"/>
              <a:t>Request by FAA to support TSO revision</a:t>
            </a:r>
          </a:p>
          <a:p>
            <a:pPr lvl="1">
              <a:spcBef>
                <a:spcPts val="1800"/>
              </a:spcBef>
            </a:pPr>
            <a:r>
              <a:rPr lang="en-US" dirty="0" smtClean="0"/>
              <a:t>Process began in 2004</a:t>
            </a:r>
          </a:p>
          <a:p>
            <a:pPr lvl="1">
              <a:spcBef>
                <a:spcPts val="1800"/>
              </a:spcBef>
            </a:pPr>
            <a:r>
              <a:rPr lang="en-US" dirty="0" smtClean="0"/>
              <a:t>“No </a:t>
            </a:r>
            <a:r>
              <a:rPr lang="en-US" dirty="0"/>
              <a:t>donning information other than typical preflight briefing and donning </a:t>
            </a:r>
            <a:r>
              <a:rPr lang="en-US" dirty="0" smtClean="0"/>
              <a:t>demonstration”</a:t>
            </a:r>
          </a:p>
          <a:p>
            <a:pPr lvl="1">
              <a:spcBef>
                <a:spcPts val="1800"/>
              </a:spcBef>
            </a:pPr>
            <a:r>
              <a:rPr lang="en-US" dirty="0" smtClean="0"/>
              <a:t>If passengers are not going to pay attention to a preflight briefing in actuality, then it should not be included in the donning test method…</a:t>
            </a:r>
            <a:endParaRPr lang="en-US" dirty="0"/>
          </a:p>
          <a:p>
            <a:pPr lvl="1"/>
            <a:endParaRPr lang="en-US" sz="2000" dirty="0" smtClean="0"/>
          </a:p>
          <a:p>
            <a:pPr lvl="1"/>
            <a:endParaRPr lang="en-US" sz="2000" dirty="0" smtClean="0"/>
          </a:p>
          <a:p>
            <a:pPr lvl="1"/>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5</a:t>
            </a:fld>
            <a:endParaRPr lang="en-US" dirty="0"/>
          </a:p>
        </p:txBody>
      </p:sp>
    </p:spTree>
    <p:extLst>
      <p:ext uri="{BB962C8B-B14F-4D97-AF65-F5344CB8AC3E}">
        <p14:creationId xmlns:p14="http://schemas.microsoft.com/office/powerpoint/2010/main" val="10283540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Primary Sources of Difficulty</a:t>
            </a:r>
            <a:endParaRPr lang="en-US" sz="3200" dirty="0"/>
          </a:p>
        </p:txBody>
      </p:sp>
      <p:sp>
        <p:nvSpPr>
          <p:cNvPr id="3" name="Content Placeholder 2"/>
          <p:cNvSpPr>
            <a:spLocks noGrp="1"/>
          </p:cNvSpPr>
          <p:nvPr>
            <p:ph idx="1"/>
          </p:nvPr>
        </p:nvSpPr>
        <p:spPr>
          <a:xfrm>
            <a:off x="1744237" y="1686548"/>
            <a:ext cx="6161977" cy="4391025"/>
          </a:xfrm>
        </p:spPr>
        <p:txBody>
          <a:bodyPr/>
          <a:lstStyle/>
          <a:p>
            <a:r>
              <a:rPr lang="en-US" dirty="0" smtClean="0"/>
              <a:t>Opening the package</a:t>
            </a:r>
          </a:p>
          <a:p>
            <a:pPr>
              <a:spcBef>
                <a:spcPts val="1200"/>
              </a:spcBef>
            </a:pPr>
            <a:r>
              <a:rPr lang="en-US" dirty="0" smtClean="0"/>
              <a:t>Determining front and back</a:t>
            </a:r>
          </a:p>
          <a:p>
            <a:pPr>
              <a:spcBef>
                <a:spcPts val="1200"/>
              </a:spcBef>
            </a:pPr>
            <a:r>
              <a:rPr lang="en-US" dirty="0" smtClean="0"/>
              <a:t>Fastening/Unfastening/Adjusting waist strap (rubber band)</a:t>
            </a:r>
          </a:p>
          <a:p>
            <a:pPr>
              <a:spcBef>
                <a:spcPts val="1200"/>
              </a:spcBef>
            </a:pPr>
            <a:r>
              <a:rPr lang="en-US" dirty="0" smtClean="0"/>
              <a:t>Upside-down instructions on life preserver</a:t>
            </a:r>
          </a:p>
          <a:p>
            <a:pPr>
              <a:spcBef>
                <a:spcPts val="1200"/>
              </a:spcBef>
            </a:pPr>
            <a:r>
              <a:rPr lang="en-US" dirty="0" smtClean="0"/>
              <a:t>Neck opening too small</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solidFill>
                  <a:srgbClr val="FFFFFF">
                    <a:lumMod val="65000"/>
                  </a:srgbClr>
                </a:solidFill>
              </a:rPr>
              <a:pPr/>
              <a:t>50</a:t>
            </a:fld>
            <a:endParaRPr lang="en-US" dirty="0">
              <a:solidFill>
                <a:srgbClr val="FFFFFF">
                  <a:lumMod val="65000"/>
                </a:srgbClr>
              </a:solidFill>
            </a:endParaRPr>
          </a:p>
        </p:txBody>
      </p:sp>
    </p:spTree>
    <p:extLst>
      <p:ext uri="{BB962C8B-B14F-4D97-AF65-F5344CB8AC3E}">
        <p14:creationId xmlns:p14="http://schemas.microsoft.com/office/powerpoint/2010/main" val="12454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51</a:t>
            </a:fld>
            <a:endParaRPr lang="en-US" dirty="0"/>
          </a:p>
        </p:txBody>
      </p:sp>
      <p:sp>
        <p:nvSpPr>
          <p:cNvPr id="2" name="Content Placeholder 1"/>
          <p:cNvSpPr>
            <a:spLocks noGrp="1"/>
          </p:cNvSpPr>
          <p:nvPr>
            <p:ph idx="1"/>
          </p:nvPr>
        </p:nvSpPr>
        <p:spPr>
          <a:xfrm>
            <a:off x="495300" y="1103971"/>
            <a:ext cx="8050213" cy="4795179"/>
          </a:xfrm>
        </p:spPr>
        <p:txBody>
          <a:bodyPr/>
          <a:lstStyle/>
          <a:p>
            <a:r>
              <a:rPr lang="en-US" dirty="0" smtClean="0"/>
              <a:t>47% said they read the instructions on the equipment or package</a:t>
            </a:r>
          </a:p>
          <a:p>
            <a:r>
              <a:rPr lang="en-US" dirty="0" smtClean="0"/>
              <a:t>48% stated that they experienced confusion or uncertainty in following the instructions</a:t>
            </a:r>
          </a:p>
          <a:p>
            <a:r>
              <a:rPr lang="en-US" dirty="0" smtClean="0"/>
              <a:t>How useful were instructions in helping you don the life preserver?</a:t>
            </a:r>
          </a:p>
          <a:p>
            <a:pPr lvl="1">
              <a:tabLst>
                <a:tab pos="1316038" algn="l"/>
              </a:tabLst>
            </a:pPr>
            <a:r>
              <a:rPr lang="en-US" dirty="0" smtClean="0"/>
              <a:t>BA  30% Adequate, 37% Marginal, 30% Inadequate</a:t>
            </a:r>
          </a:p>
          <a:p>
            <a:pPr lvl="1">
              <a:tabLst>
                <a:tab pos="1316038" algn="l"/>
              </a:tabLst>
            </a:pPr>
            <a:r>
              <a:rPr lang="en-US" dirty="0" smtClean="0"/>
              <a:t>B	63% Adequate, 29% Marginal, 8% Inadequate</a:t>
            </a:r>
          </a:p>
          <a:p>
            <a:pPr lvl="1">
              <a:tabLst>
                <a:tab pos="1316038" algn="l"/>
              </a:tabLst>
            </a:pPr>
            <a:r>
              <a:rPr lang="en-US" dirty="0" smtClean="0"/>
              <a:t>C	75% Adequate, 25% Marginal</a:t>
            </a:r>
          </a:p>
          <a:p>
            <a:pPr lvl="1">
              <a:tabLst>
                <a:tab pos="1316038" algn="l"/>
              </a:tabLst>
            </a:pPr>
            <a:r>
              <a:rPr lang="en-US" dirty="0" smtClean="0"/>
              <a:t>D	83% Adequate, 13% Marginal, 4% Inadequate</a:t>
            </a:r>
          </a:p>
        </p:txBody>
      </p:sp>
      <p:sp>
        <p:nvSpPr>
          <p:cNvPr id="3" name="TextBox 2"/>
          <p:cNvSpPr txBox="1"/>
          <p:nvPr/>
        </p:nvSpPr>
        <p:spPr bwMode="auto">
          <a:xfrm>
            <a:off x="535259" y="330071"/>
            <a:ext cx="455284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3200" b="1" dirty="0" smtClean="0">
                <a:solidFill>
                  <a:srgbClr val="002060"/>
                </a:solidFill>
              </a:rPr>
              <a:t>Instruction Conditions</a:t>
            </a:r>
            <a:endParaRPr lang="en-US" sz="3200" b="1" dirty="0">
              <a:solidFill>
                <a:srgbClr val="002060"/>
              </a:solidFill>
            </a:endParaRPr>
          </a:p>
        </p:txBody>
      </p:sp>
      <p:sp>
        <p:nvSpPr>
          <p:cNvPr id="5" name="TextBox 4"/>
          <p:cNvSpPr txBox="1"/>
          <p:nvPr/>
        </p:nvSpPr>
        <p:spPr bwMode="auto">
          <a:xfrm>
            <a:off x="1349298" y="5887844"/>
            <a:ext cx="40639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002060"/>
                </a:solidFill>
              </a:rPr>
              <a:t>**May not total 100% due to rounding or no response</a:t>
            </a:r>
            <a:endParaRPr lang="en-US" sz="1200" b="1" dirty="0">
              <a:solidFill>
                <a:srgbClr val="002060"/>
              </a:solidFill>
            </a:endParaRPr>
          </a:p>
        </p:txBody>
      </p:sp>
    </p:spTree>
    <p:extLst>
      <p:ext uri="{BB962C8B-B14F-4D97-AF65-F5344CB8AC3E}">
        <p14:creationId xmlns:p14="http://schemas.microsoft.com/office/powerpoint/2010/main" val="1367069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52</a:t>
            </a:fld>
            <a:endParaRPr lang="en-US" dirty="0"/>
          </a:p>
        </p:txBody>
      </p:sp>
      <p:sp>
        <p:nvSpPr>
          <p:cNvPr id="5" name="Content Placeholder 1"/>
          <p:cNvSpPr>
            <a:spLocks noGrp="1"/>
          </p:cNvSpPr>
          <p:nvPr>
            <p:ph idx="1"/>
          </p:nvPr>
        </p:nvSpPr>
        <p:spPr>
          <a:xfrm>
            <a:off x="707174" y="879590"/>
            <a:ext cx="7533577" cy="4103222"/>
          </a:xfrm>
        </p:spPr>
        <p:txBody>
          <a:bodyPr/>
          <a:lstStyle/>
          <a:p>
            <a:r>
              <a:rPr lang="en-US" dirty="0" smtClean="0"/>
              <a:t>How well do you think you would have done if no information had been given?</a:t>
            </a:r>
          </a:p>
          <a:p>
            <a:pPr lvl="1">
              <a:spcBef>
                <a:spcPts val="1800"/>
              </a:spcBef>
              <a:tabLst>
                <a:tab pos="1316038" algn="l"/>
              </a:tabLst>
            </a:pPr>
            <a:r>
              <a:rPr lang="en-US" dirty="0" smtClean="0"/>
              <a:t>BA  7% Better, 57% About same, 33% Worse</a:t>
            </a:r>
          </a:p>
          <a:p>
            <a:pPr lvl="1">
              <a:spcBef>
                <a:spcPts val="1800"/>
              </a:spcBef>
              <a:tabLst>
                <a:tab pos="1316038" algn="l"/>
              </a:tabLst>
            </a:pPr>
            <a:r>
              <a:rPr lang="en-US" dirty="0" smtClean="0"/>
              <a:t>B	4% </a:t>
            </a:r>
            <a:r>
              <a:rPr lang="en-US" dirty="0"/>
              <a:t>Better, </a:t>
            </a:r>
            <a:r>
              <a:rPr lang="en-US" dirty="0" smtClean="0"/>
              <a:t>50% </a:t>
            </a:r>
            <a:r>
              <a:rPr lang="en-US" dirty="0"/>
              <a:t>About same, </a:t>
            </a:r>
            <a:r>
              <a:rPr lang="en-US" dirty="0" smtClean="0"/>
              <a:t>46% Worse</a:t>
            </a:r>
          </a:p>
          <a:p>
            <a:pPr lvl="1">
              <a:spcBef>
                <a:spcPts val="1800"/>
              </a:spcBef>
              <a:tabLst>
                <a:tab pos="1316038" algn="l"/>
              </a:tabLst>
            </a:pPr>
            <a:r>
              <a:rPr lang="en-US" dirty="0" smtClean="0"/>
              <a:t>C	0% </a:t>
            </a:r>
            <a:r>
              <a:rPr lang="en-US" dirty="0"/>
              <a:t>Better, </a:t>
            </a:r>
            <a:r>
              <a:rPr lang="en-US" dirty="0" smtClean="0"/>
              <a:t>58% </a:t>
            </a:r>
            <a:r>
              <a:rPr lang="en-US" dirty="0"/>
              <a:t>About same, </a:t>
            </a:r>
            <a:r>
              <a:rPr lang="en-US" dirty="0" smtClean="0"/>
              <a:t>42% Worse</a:t>
            </a:r>
          </a:p>
          <a:p>
            <a:pPr lvl="1">
              <a:spcBef>
                <a:spcPts val="1800"/>
              </a:spcBef>
              <a:tabLst>
                <a:tab pos="1316038" algn="l"/>
              </a:tabLst>
            </a:pPr>
            <a:r>
              <a:rPr lang="en-US" dirty="0" smtClean="0"/>
              <a:t>D	4% </a:t>
            </a:r>
            <a:r>
              <a:rPr lang="en-US" dirty="0"/>
              <a:t>Better, </a:t>
            </a:r>
            <a:r>
              <a:rPr lang="en-US" dirty="0" smtClean="0"/>
              <a:t>29% </a:t>
            </a:r>
            <a:r>
              <a:rPr lang="en-US" dirty="0"/>
              <a:t>About same, </a:t>
            </a:r>
            <a:r>
              <a:rPr lang="en-US" dirty="0" smtClean="0"/>
              <a:t>67% Worse</a:t>
            </a:r>
            <a:endParaRPr lang="en-US" dirty="0"/>
          </a:p>
        </p:txBody>
      </p:sp>
      <p:sp>
        <p:nvSpPr>
          <p:cNvPr id="6" name="TextBox 5"/>
          <p:cNvSpPr txBox="1"/>
          <p:nvPr/>
        </p:nvSpPr>
        <p:spPr bwMode="auto">
          <a:xfrm>
            <a:off x="1438507" y="4739268"/>
            <a:ext cx="40639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solidFill>
                  <a:srgbClr val="002060"/>
                </a:solidFill>
              </a:rPr>
              <a:t>**May not total 100% due to rounding or no response</a:t>
            </a:r>
            <a:endParaRPr lang="en-US" sz="1200" b="1" dirty="0">
              <a:solidFill>
                <a:srgbClr val="002060"/>
              </a:solidFill>
            </a:endParaRPr>
          </a:p>
        </p:txBody>
      </p:sp>
    </p:spTree>
    <p:extLst>
      <p:ext uri="{BB962C8B-B14F-4D97-AF65-F5344CB8AC3E}">
        <p14:creationId xmlns:p14="http://schemas.microsoft.com/office/powerpoint/2010/main" val="4117596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lstStyle/>
          <a:p>
            <a:r>
              <a:rPr lang="en-US" dirty="0" smtClean="0"/>
              <a:t>“If passenger safety is to be improved through the use of existing TSO devices, it will probably have to be achieved through a stronger than usual emphasis on correct usage during passenger briefings and require more than passive or elective attention by the passengers.”</a:t>
            </a:r>
          </a:p>
          <a:p>
            <a:pPr lvl="3"/>
            <a:r>
              <a:rPr lang="en-US" dirty="0" smtClean="0"/>
              <a:t>Rasmussen and Steen (1983)</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53</a:t>
            </a:fld>
            <a:endParaRPr lang="en-US" dirty="0"/>
          </a:p>
        </p:txBody>
      </p:sp>
    </p:spTree>
    <p:extLst>
      <p:ext uri="{BB962C8B-B14F-4D97-AF65-F5344CB8AC3E}">
        <p14:creationId xmlns:p14="http://schemas.microsoft.com/office/powerpoint/2010/main" val="226516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36" y="2619515"/>
            <a:ext cx="8472488" cy="609600"/>
          </a:xfrm>
        </p:spPr>
        <p:txBody>
          <a:bodyPr/>
          <a:lstStyle/>
          <a:p>
            <a:r>
              <a:rPr lang="en-US" dirty="0"/>
              <a:t>Publications available from: http://www.faa.gov/data_research/research/med_humanfacs/oamtechreports/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54</a:t>
            </a:fld>
            <a:endParaRPr lang="en-US" dirty="0"/>
          </a:p>
        </p:txBody>
      </p:sp>
    </p:spTree>
    <p:extLst>
      <p:ext uri="{BB962C8B-B14F-4D97-AF65-F5344CB8AC3E}">
        <p14:creationId xmlns:p14="http://schemas.microsoft.com/office/powerpoint/2010/main" val="273784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6</a:t>
            </a:fld>
            <a:endParaRPr lang="en-US" dirty="0"/>
          </a:p>
        </p:txBody>
      </p:sp>
      <p:sp>
        <p:nvSpPr>
          <p:cNvPr id="6" name="Title 1"/>
          <p:cNvSpPr>
            <a:spLocks noGrp="1"/>
          </p:cNvSpPr>
          <p:nvPr>
            <p:ph type="title"/>
          </p:nvPr>
        </p:nvSpPr>
        <p:spPr>
          <a:xfrm>
            <a:off x="205473" y="157084"/>
            <a:ext cx="4703026" cy="823154"/>
          </a:xfrm>
        </p:spPr>
        <p:txBody>
          <a:bodyPr/>
          <a:lstStyle/>
          <a:p>
            <a:r>
              <a:rPr lang="en-US" sz="3200" dirty="0" smtClean="0"/>
              <a:t>Research Design</a:t>
            </a:r>
            <a:endParaRPr lang="en-US" sz="3200" dirty="0"/>
          </a:p>
        </p:txBody>
      </p:sp>
      <p:graphicFrame>
        <p:nvGraphicFramePr>
          <p:cNvPr id="3" name="Object 2"/>
          <p:cNvGraphicFramePr>
            <a:graphicFrameLocks noChangeAspect="1"/>
          </p:cNvGraphicFramePr>
          <p:nvPr>
            <p:extLst>
              <p:ext uri="{D42A27DB-BD31-4B8C-83A1-F6EECF244321}">
                <p14:modId xmlns:p14="http://schemas.microsoft.com/office/powerpoint/2010/main" val="2868082353"/>
              </p:ext>
            </p:extLst>
          </p:nvPr>
        </p:nvGraphicFramePr>
        <p:xfrm>
          <a:off x="111555" y="1316736"/>
          <a:ext cx="8841639" cy="3789274"/>
        </p:xfrm>
        <a:graphic>
          <a:graphicData uri="http://schemas.openxmlformats.org/presentationml/2006/ole">
            <mc:AlternateContent xmlns:mc="http://schemas.openxmlformats.org/markup-compatibility/2006">
              <mc:Choice xmlns:v="urn:schemas-microsoft-com:vml" Requires="v">
                <p:oleObj spid="_x0000_s3135" name="Document" r:id="rId4" imgW="6267558" imgH="2685897" progId="Word.Document.12">
                  <p:embed/>
                </p:oleObj>
              </mc:Choice>
              <mc:Fallback>
                <p:oleObj name="Document" r:id="rId4" imgW="6267558" imgH="2685897" progId="Word.Document.12">
                  <p:embed/>
                  <p:pic>
                    <p:nvPicPr>
                      <p:cNvPr id="0" name=""/>
                      <p:cNvPicPr/>
                      <p:nvPr/>
                    </p:nvPicPr>
                    <p:blipFill>
                      <a:blip r:embed="rId5"/>
                      <a:stretch>
                        <a:fillRect/>
                      </a:stretch>
                    </p:blipFill>
                    <p:spPr>
                      <a:xfrm>
                        <a:off x="111555" y="1316736"/>
                        <a:ext cx="8841639" cy="3789274"/>
                      </a:xfrm>
                      <a:prstGeom prst="rect">
                        <a:avLst/>
                      </a:prstGeom>
                    </p:spPr>
                  </p:pic>
                </p:oleObj>
              </mc:Fallback>
            </mc:AlternateContent>
          </a:graphicData>
        </a:graphic>
      </p:graphicFrame>
    </p:spTree>
    <p:extLst>
      <p:ext uri="{BB962C8B-B14F-4D97-AF65-F5344CB8AC3E}">
        <p14:creationId xmlns:p14="http://schemas.microsoft.com/office/powerpoint/2010/main" val="1516750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472424173"/>
              </p:ext>
            </p:extLst>
          </p:nvPr>
        </p:nvGraphicFramePr>
        <p:xfrm>
          <a:off x="416793" y="1024127"/>
          <a:ext cx="8331415" cy="4981650"/>
        </p:xfrm>
        <a:graphic>
          <a:graphicData uri="http://schemas.openxmlformats.org/presentationml/2006/ole">
            <mc:AlternateContent xmlns:mc="http://schemas.openxmlformats.org/markup-compatibility/2006">
              <mc:Choice xmlns:v="urn:schemas-microsoft-com:vml" Requires="v">
                <p:oleObj spid="_x0000_s2111" name="Document" r:id="rId4" imgW="6305666" imgH="3770033" progId="Word.Document.12">
                  <p:embed/>
                </p:oleObj>
              </mc:Choice>
              <mc:Fallback>
                <p:oleObj name="Document" r:id="rId4" imgW="6305666" imgH="3770033" progId="Word.Document.12">
                  <p:embed/>
                  <p:pic>
                    <p:nvPicPr>
                      <p:cNvPr id="0" name=""/>
                      <p:cNvPicPr/>
                      <p:nvPr/>
                    </p:nvPicPr>
                    <p:blipFill>
                      <a:blip r:embed="rId5"/>
                      <a:stretch>
                        <a:fillRect/>
                      </a:stretch>
                    </p:blipFill>
                    <p:spPr>
                      <a:xfrm>
                        <a:off x="416793" y="1024127"/>
                        <a:ext cx="8331415" cy="4981650"/>
                      </a:xfrm>
                      <a:prstGeom prst="rect">
                        <a:avLst/>
                      </a:prstGeom>
                    </p:spPr>
                  </p:pic>
                </p:oleObj>
              </mc:Fallback>
            </mc:AlternateContent>
          </a:graphicData>
        </a:graphic>
      </p:graphicFrame>
      <p:sp>
        <p:nvSpPr>
          <p:cNvPr id="2" name="Title 1"/>
          <p:cNvSpPr>
            <a:spLocks noGrp="1"/>
          </p:cNvSpPr>
          <p:nvPr>
            <p:ph type="title"/>
          </p:nvPr>
        </p:nvSpPr>
        <p:spPr>
          <a:xfrm>
            <a:off x="220103" y="222919"/>
            <a:ext cx="4161701" cy="735371"/>
          </a:xfrm>
        </p:spPr>
        <p:txBody>
          <a:bodyPr/>
          <a:lstStyle/>
          <a:p>
            <a:r>
              <a:rPr lang="en-US" sz="3200" dirty="0" smtClean="0"/>
              <a:t>Research Design</a:t>
            </a:r>
            <a:endParaRPr lang="en-US" sz="32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sp>
        <p:nvSpPr>
          <p:cNvPr id="7" name="TextBox 6"/>
          <p:cNvSpPr txBox="1"/>
          <p:nvPr/>
        </p:nvSpPr>
        <p:spPr bwMode="auto">
          <a:xfrm>
            <a:off x="7190842" y="5683911"/>
            <a:ext cx="15947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smtClean="0">
                <a:solidFill>
                  <a:srgbClr val="FF0000"/>
                </a:solidFill>
              </a:rPr>
              <a:t>Total N = 156</a:t>
            </a:r>
            <a:endParaRPr lang="en-US" sz="1600" b="1" dirty="0">
              <a:solidFill>
                <a:srgbClr val="FF0000"/>
              </a:solidFill>
            </a:endParaRPr>
          </a:p>
        </p:txBody>
      </p:sp>
    </p:spTree>
    <p:extLst>
      <p:ext uri="{BB962C8B-B14F-4D97-AF65-F5344CB8AC3E}">
        <p14:creationId xmlns:p14="http://schemas.microsoft.com/office/powerpoint/2010/main" val="4170344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3154" y="157675"/>
            <a:ext cx="8472488" cy="609600"/>
          </a:xfrm>
        </p:spPr>
        <p:txBody>
          <a:bodyPr/>
          <a:lstStyle/>
          <a:p>
            <a:r>
              <a:rPr lang="en-US" sz="3200" dirty="0" smtClean="0"/>
              <a:t>Briefing Card Illustration for Condition C</a:t>
            </a:r>
            <a:endParaRPr lang="en-US" sz="32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8</a:t>
            </a:fld>
            <a:endParaRPr lang="en-US"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28568" y="988359"/>
            <a:ext cx="4522837" cy="576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95098" y="2225919"/>
            <a:ext cx="22823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58738" indent="-58738"/>
            <a:r>
              <a:rPr lang="en-US" sz="1200" dirty="0"/>
              <a:t>Airline Name: USA 3000 Airlines</a:t>
            </a:r>
          </a:p>
          <a:p>
            <a:pPr marL="58738" indent="-58738"/>
            <a:r>
              <a:rPr lang="en-US" sz="1200" dirty="0"/>
              <a:t>Equipment: A320</a:t>
            </a:r>
          </a:p>
          <a:p>
            <a:pPr marL="58738" indent="-58738"/>
            <a:r>
              <a:rPr lang="en-US" sz="1200" dirty="0"/>
              <a:t>Designer: Interaction Research Corporation</a:t>
            </a:r>
          </a:p>
          <a:p>
            <a:pPr marL="58738" indent="-58738"/>
            <a:r>
              <a:rPr lang="en-US" sz="1200" dirty="0" smtClean="0"/>
              <a:t>Date </a:t>
            </a:r>
            <a:r>
              <a:rPr lang="en-US" sz="1200" dirty="0"/>
              <a:t>of Copyright: 2005</a:t>
            </a:r>
          </a:p>
          <a:p>
            <a:pPr>
              <a:buFontTx/>
              <a:buNone/>
            </a:pPr>
            <a:endParaRPr lang="en-US" sz="1200" b="1" dirty="0">
              <a:solidFill>
                <a:srgbClr val="C0C0C0"/>
              </a:solidFill>
            </a:endParaRPr>
          </a:p>
        </p:txBody>
      </p:sp>
    </p:spTree>
    <p:extLst>
      <p:ext uri="{BB962C8B-B14F-4D97-AF65-F5344CB8AC3E}">
        <p14:creationId xmlns:p14="http://schemas.microsoft.com/office/powerpoint/2010/main" val="1246287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9</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11" y="1218484"/>
            <a:ext cx="4296909" cy="286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86866" y="2649435"/>
            <a:ext cx="4385187" cy="364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436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7732</TotalTime>
  <Words>1698</Words>
  <Application>Microsoft Office PowerPoint</Application>
  <PresentationFormat>On-screen Show (4:3)</PresentationFormat>
  <Paragraphs>349</Paragraphs>
  <Slides>54</Slides>
  <Notes>4</Notes>
  <HiddenSlides>0</HiddenSlides>
  <MMClips>6</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54</vt:i4>
      </vt:variant>
    </vt:vector>
  </HeadingPairs>
  <TitlesOfParts>
    <vt:vector size="65" baseType="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Document</vt:lpstr>
      <vt:lpstr>Worksheet</vt:lpstr>
      <vt:lpstr>Inflatable Emergency Equipment:</vt:lpstr>
      <vt:lpstr>Thank You to</vt:lpstr>
      <vt:lpstr>Background</vt:lpstr>
      <vt:lpstr>PowerPoint Presentation</vt:lpstr>
      <vt:lpstr>PowerPoint Presentation</vt:lpstr>
      <vt:lpstr>Research Design</vt:lpstr>
      <vt:lpstr>Research Design</vt:lpstr>
      <vt:lpstr>Briefing Card Illustration for Condition C</vt:lpstr>
      <vt:lpstr>Procedure</vt:lpstr>
      <vt:lpstr>PowerPoint Presentation</vt:lpstr>
      <vt:lpstr>PowerPoint Presentation</vt:lpstr>
      <vt:lpstr>Life Preservers</vt:lpstr>
      <vt:lpstr>Life Preservers</vt:lpstr>
      <vt:lpstr>Life Preservers</vt:lpstr>
      <vt:lpstr>Life Preservers</vt:lpstr>
      <vt:lpstr>Participants</vt:lpstr>
      <vt:lpstr>Life Preserver Experience (Pre-Test)</vt:lpstr>
      <vt:lpstr>Time Measurement</vt:lpstr>
      <vt:lpstr>PowerPoint Presentation</vt:lpstr>
      <vt:lpstr>Time Measurement</vt:lpstr>
      <vt:lpstr>Package Opening</vt:lpstr>
      <vt:lpstr>Donning Time without Package Opening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vt:lpstr>
      <vt:lpstr>PowerPoint Presentation</vt:lpstr>
      <vt:lpstr>PowerPoint Presentation</vt:lpstr>
      <vt:lpstr>All Instruction Conditions Follow-Up Questions</vt:lpstr>
      <vt:lpstr>Conclusion &amp; Recommendations</vt:lpstr>
      <vt:lpstr>Publications available from: http://www.faa.gov/data_research/research/med_humanfacs/oamtechreports/</vt:lpstr>
      <vt:lpstr>Inflatable Emergency Equipment:</vt:lpstr>
      <vt:lpstr>Life Preservers</vt:lpstr>
      <vt:lpstr>Life Preservers</vt:lpstr>
      <vt:lpstr>Life Preservers</vt:lpstr>
      <vt:lpstr>Life Preservers</vt:lpstr>
      <vt:lpstr>The Details…</vt:lpstr>
      <vt:lpstr>Life Preserver Donning</vt:lpstr>
      <vt:lpstr>Instruction Condition A: No Instructions/No Markings</vt:lpstr>
      <vt:lpstr>Instruction Condition (A/BA/B/C/D) X  Life Preserver (Q/R/S/T)</vt:lpstr>
      <vt:lpstr>Participants</vt:lpstr>
      <vt:lpstr>Flight Experience</vt:lpstr>
      <vt:lpstr>Time spent reading markings</vt:lpstr>
      <vt:lpstr>All Instruction Conditions Follow-Up Questions</vt:lpstr>
      <vt:lpstr>Primary Sources of Difficulty</vt:lpstr>
      <vt:lpstr>PowerPoint Presentation</vt:lpstr>
      <vt:lpstr>PowerPoint Presentation</vt:lpstr>
      <vt:lpstr>Recommendation</vt:lpstr>
      <vt:lpstr>Publications available from: http://www.faa.gov/data_research/research/med_humanfacs/oamtechreports/</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Michael Donio</cp:lastModifiedBy>
  <cp:revision>219</cp:revision>
  <cp:lastPrinted>2013-11-21T21:37:13Z</cp:lastPrinted>
  <dcterms:created xsi:type="dcterms:W3CDTF">2005-01-28T20:32:53Z</dcterms:created>
  <dcterms:modified xsi:type="dcterms:W3CDTF">2014-01-24T15:36:29Z</dcterms:modified>
</cp:coreProperties>
</file>