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</p:sldMasterIdLst>
  <p:notesMasterIdLst>
    <p:notesMasterId r:id="rId51"/>
  </p:notesMasterIdLst>
  <p:handoutMasterIdLst>
    <p:handoutMasterId r:id="rId52"/>
  </p:handoutMasterIdLst>
  <p:sldIdLst>
    <p:sldId id="260" r:id="rId2"/>
    <p:sldId id="272" r:id="rId3"/>
    <p:sldId id="511" r:id="rId4"/>
    <p:sldId id="562" r:id="rId5"/>
    <p:sldId id="555" r:id="rId6"/>
    <p:sldId id="560" r:id="rId7"/>
    <p:sldId id="517" r:id="rId8"/>
    <p:sldId id="558" r:id="rId9"/>
    <p:sldId id="559" r:id="rId10"/>
    <p:sldId id="565" r:id="rId11"/>
    <p:sldId id="516" r:id="rId12"/>
    <p:sldId id="518" r:id="rId13"/>
    <p:sldId id="519" r:id="rId14"/>
    <p:sldId id="521" r:id="rId15"/>
    <p:sldId id="522" r:id="rId16"/>
    <p:sldId id="523" r:id="rId17"/>
    <p:sldId id="566" r:id="rId18"/>
    <p:sldId id="567" r:id="rId19"/>
    <p:sldId id="525" r:id="rId20"/>
    <p:sldId id="524" r:id="rId21"/>
    <p:sldId id="526" r:id="rId22"/>
    <p:sldId id="527" r:id="rId23"/>
    <p:sldId id="528" r:id="rId24"/>
    <p:sldId id="529" r:id="rId25"/>
    <p:sldId id="530" r:id="rId26"/>
    <p:sldId id="531" r:id="rId27"/>
    <p:sldId id="532" r:id="rId28"/>
    <p:sldId id="533" r:id="rId29"/>
    <p:sldId id="534" r:id="rId30"/>
    <p:sldId id="535" r:id="rId31"/>
    <p:sldId id="536" r:id="rId32"/>
    <p:sldId id="537" r:id="rId33"/>
    <p:sldId id="538" r:id="rId34"/>
    <p:sldId id="539" r:id="rId35"/>
    <p:sldId id="540" r:id="rId36"/>
    <p:sldId id="541" r:id="rId37"/>
    <p:sldId id="543" r:id="rId38"/>
    <p:sldId id="542" r:id="rId39"/>
    <p:sldId id="544" r:id="rId40"/>
    <p:sldId id="545" r:id="rId41"/>
    <p:sldId id="546" r:id="rId42"/>
    <p:sldId id="547" r:id="rId43"/>
    <p:sldId id="548" r:id="rId44"/>
    <p:sldId id="549" r:id="rId45"/>
    <p:sldId id="550" r:id="rId46"/>
    <p:sldId id="551" r:id="rId47"/>
    <p:sldId id="553" r:id="rId48"/>
    <p:sldId id="552" r:id="rId49"/>
    <p:sldId id="561" r:id="rId50"/>
  </p:sldIdLst>
  <p:sldSz cx="9144000" cy="6858000" type="screen4x3"/>
  <p:notesSz cx="7010400" cy="9296400"/>
  <p:defaultTextStyle>
    <a:defPPr>
      <a:defRPr lang="en-US"/>
    </a:defPPr>
    <a:lvl1pPr algn="l" rtl="0" fontAlgn="base">
      <a:lnSpc>
        <a:spcPct val="90000"/>
      </a:lnSpc>
      <a:spcBef>
        <a:spcPct val="20000"/>
      </a:spcBef>
      <a:spcAft>
        <a:spcPct val="0"/>
      </a:spcAft>
      <a:buChar char="•"/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lnSpc>
        <a:spcPct val="90000"/>
      </a:lnSpc>
      <a:spcBef>
        <a:spcPct val="20000"/>
      </a:spcBef>
      <a:spcAft>
        <a:spcPct val="0"/>
      </a:spcAft>
      <a:buChar char="•"/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lnSpc>
        <a:spcPct val="90000"/>
      </a:lnSpc>
      <a:spcBef>
        <a:spcPct val="20000"/>
      </a:spcBef>
      <a:spcAft>
        <a:spcPct val="0"/>
      </a:spcAft>
      <a:buChar char="•"/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lnSpc>
        <a:spcPct val="90000"/>
      </a:lnSpc>
      <a:spcBef>
        <a:spcPct val="20000"/>
      </a:spcBef>
      <a:spcAft>
        <a:spcPct val="0"/>
      </a:spcAft>
      <a:buChar char="•"/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lnSpc>
        <a:spcPct val="90000"/>
      </a:lnSpc>
      <a:spcBef>
        <a:spcPct val="20000"/>
      </a:spcBef>
      <a:spcAft>
        <a:spcPct val="0"/>
      </a:spcAft>
      <a:buChar char="•"/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FFFF00"/>
    <a:srgbClr val="FF9933"/>
    <a:srgbClr val="FFFFFF"/>
    <a:srgbClr val="FFCC00"/>
    <a:srgbClr val="FFCC66"/>
    <a:srgbClr val="FFFF66"/>
    <a:srgbClr val="FF00FF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45" autoAdjust="0"/>
    <p:restoredTop sz="88402" autoAdjust="0"/>
  </p:normalViewPr>
  <p:slideViewPr>
    <p:cSldViewPr>
      <p:cViewPr>
        <p:scale>
          <a:sx n="103" d="100"/>
          <a:sy n="103" d="100"/>
        </p:scale>
        <p:origin x="-150" y="-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512"/>
    </p:cViewPr>
  </p:sorterViewPr>
  <p:notesViewPr>
    <p:cSldViewPr>
      <p:cViewPr varScale="1">
        <p:scale>
          <a:sx n="53" d="100"/>
          <a:sy n="53" d="100"/>
        </p:scale>
        <p:origin x="-1254" y="-96"/>
      </p:cViewPr>
      <p:guideLst>
        <p:guide orient="horz" pos="2928"/>
        <p:guide pos="2208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40E9BF-36CE-4860-81F7-27185209B920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56222D6F-283F-4B78-961D-EF09E0C6AEBB}">
      <dgm:prSet/>
      <dgm:spPr/>
      <dgm:t>
        <a:bodyPr/>
        <a:lstStyle/>
        <a:p>
          <a:r>
            <a:rPr lang="en-US" dirty="0" smtClean="0"/>
            <a:t>Narrow Aisle</a:t>
          </a:r>
          <a:endParaRPr lang="en-US" dirty="0"/>
        </a:p>
      </dgm:t>
    </dgm:pt>
    <dgm:pt modelId="{83612B9F-57E0-4129-8E34-A86034D88A61}" type="parTrans" cxnId="{6B9A60C9-1544-4A9F-AE5B-70678058412C}">
      <dgm:prSet/>
      <dgm:spPr/>
      <dgm:t>
        <a:bodyPr/>
        <a:lstStyle/>
        <a:p>
          <a:endParaRPr lang="en-US"/>
        </a:p>
      </dgm:t>
    </dgm:pt>
    <dgm:pt modelId="{8C34FE26-6270-4B38-A767-A06D13832FA0}" type="sibTrans" cxnId="{6B9A60C9-1544-4A9F-AE5B-70678058412C}">
      <dgm:prSet/>
      <dgm:spPr/>
      <dgm:t>
        <a:bodyPr/>
        <a:lstStyle/>
        <a:p>
          <a:endParaRPr lang="en-US"/>
        </a:p>
      </dgm:t>
    </dgm:pt>
    <dgm:pt modelId="{4CF0D633-B67D-4CA1-AA0F-B6FC86BA916C}">
      <dgm:prSet/>
      <dgm:spPr/>
      <dgm:t>
        <a:bodyPr/>
        <a:lstStyle/>
        <a:p>
          <a:r>
            <a:rPr lang="en-US" dirty="0" smtClean="0"/>
            <a:t>Limited Exits</a:t>
          </a:r>
          <a:endParaRPr lang="en-US" dirty="0"/>
        </a:p>
      </dgm:t>
    </dgm:pt>
    <dgm:pt modelId="{A71B5816-638B-45E1-AE2D-79BF79C35C89}" type="parTrans" cxnId="{F5C2DED3-6746-44F9-A95F-4B353A77CEA2}">
      <dgm:prSet/>
      <dgm:spPr/>
      <dgm:t>
        <a:bodyPr/>
        <a:lstStyle/>
        <a:p>
          <a:endParaRPr lang="en-US"/>
        </a:p>
      </dgm:t>
    </dgm:pt>
    <dgm:pt modelId="{F3A46D14-70BE-4C7C-B6E1-1E4DFE33E14C}" type="sibTrans" cxnId="{F5C2DED3-6746-44F9-A95F-4B353A77CEA2}">
      <dgm:prSet/>
      <dgm:spPr/>
      <dgm:t>
        <a:bodyPr/>
        <a:lstStyle/>
        <a:p>
          <a:endParaRPr lang="en-US"/>
        </a:p>
      </dgm:t>
    </dgm:pt>
    <dgm:pt modelId="{729C7884-6E3E-43BF-872F-300A97A8F97B}">
      <dgm:prSet/>
      <dgm:spPr/>
      <dgm:t>
        <a:bodyPr/>
        <a:lstStyle/>
        <a:p>
          <a:r>
            <a:rPr lang="en-US" dirty="0" smtClean="0"/>
            <a:t>Tendency to use closest exit</a:t>
          </a:r>
          <a:endParaRPr lang="en-US" dirty="0"/>
        </a:p>
      </dgm:t>
    </dgm:pt>
    <dgm:pt modelId="{D407E5FA-FFEF-47FD-85D1-4D3C9C74984D}" type="parTrans" cxnId="{E83D310C-2EB2-4E5F-9937-9CAA94136C1D}">
      <dgm:prSet/>
      <dgm:spPr/>
      <dgm:t>
        <a:bodyPr/>
        <a:lstStyle/>
        <a:p>
          <a:endParaRPr lang="en-US"/>
        </a:p>
      </dgm:t>
    </dgm:pt>
    <dgm:pt modelId="{C3AD4264-FFC4-4F04-9FCA-E8B1BF060538}" type="sibTrans" cxnId="{E83D310C-2EB2-4E5F-9937-9CAA94136C1D}">
      <dgm:prSet/>
      <dgm:spPr/>
      <dgm:t>
        <a:bodyPr/>
        <a:lstStyle/>
        <a:p>
          <a:endParaRPr lang="en-US"/>
        </a:p>
      </dgm:t>
    </dgm:pt>
    <dgm:pt modelId="{90EE83F5-19B0-4119-A95D-471D77F6563A}">
      <dgm:prSet/>
      <dgm:spPr/>
      <dgm:t>
        <a:bodyPr/>
        <a:lstStyle/>
        <a:p>
          <a:r>
            <a:rPr lang="en-US" dirty="0" smtClean="0"/>
            <a:t>Congestion of Passengers</a:t>
          </a:r>
          <a:endParaRPr lang="en-US" dirty="0"/>
        </a:p>
      </dgm:t>
    </dgm:pt>
    <dgm:pt modelId="{6551B60F-28D0-423C-B08E-C02E0111AB8C}" type="parTrans" cxnId="{B3672870-7C7D-4B1E-9846-69FA89D14604}">
      <dgm:prSet/>
      <dgm:spPr/>
      <dgm:t>
        <a:bodyPr/>
        <a:lstStyle/>
        <a:p>
          <a:endParaRPr lang="en-US"/>
        </a:p>
      </dgm:t>
    </dgm:pt>
    <dgm:pt modelId="{928360D4-7704-4BA7-A2BD-2A14B024E14F}" type="sibTrans" cxnId="{B3672870-7C7D-4B1E-9846-69FA89D14604}">
      <dgm:prSet/>
      <dgm:spPr/>
      <dgm:t>
        <a:bodyPr/>
        <a:lstStyle/>
        <a:p>
          <a:endParaRPr lang="en-US"/>
        </a:p>
      </dgm:t>
    </dgm:pt>
    <dgm:pt modelId="{8D7C3DB8-E98E-41A4-AEA2-9469E00702BB}" type="pres">
      <dgm:prSet presAssocID="{C140E9BF-36CE-4860-81F7-27185209B920}" presName="diagram" presStyleCnt="0">
        <dgm:presLayoutVars>
          <dgm:dir/>
        </dgm:presLayoutVars>
      </dgm:prSet>
      <dgm:spPr/>
      <dgm:t>
        <a:bodyPr/>
        <a:lstStyle/>
        <a:p>
          <a:endParaRPr lang="en-US"/>
        </a:p>
      </dgm:t>
    </dgm:pt>
    <dgm:pt modelId="{C04D573A-7367-4A88-9290-8F88F3D131D0}" type="pres">
      <dgm:prSet presAssocID="{56222D6F-283F-4B78-961D-EF09E0C6AEBB}" presName="composite" presStyleCnt="0"/>
      <dgm:spPr/>
    </dgm:pt>
    <dgm:pt modelId="{B9977013-5DD8-4079-8DBC-25A0074F1A86}" type="pres">
      <dgm:prSet presAssocID="{56222D6F-283F-4B78-961D-EF09E0C6AEBB}" presName="Image" presStyleLbl="bgShp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F7D5D32-ABA8-4352-9644-64876ABDACD1}" type="pres">
      <dgm:prSet presAssocID="{56222D6F-283F-4B78-961D-EF09E0C6AEBB}" presName="Parent" presStyleLbl="node0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702B0B-E6D9-4F68-AF33-D645909E6D41}" type="pres">
      <dgm:prSet presAssocID="{8C34FE26-6270-4B38-A767-A06D13832FA0}" presName="sibTrans" presStyleCnt="0"/>
      <dgm:spPr/>
    </dgm:pt>
    <dgm:pt modelId="{B95C98BD-0281-4D20-B1F4-61F169CCEC82}" type="pres">
      <dgm:prSet presAssocID="{4CF0D633-B67D-4CA1-AA0F-B6FC86BA916C}" presName="composite" presStyleCnt="0"/>
      <dgm:spPr/>
    </dgm:pt>
    <dgm:pt modelId="{788E5AD1-AC8E-4E04-AE0D-C99F3CC6064B}" type="pres">
      <dgm:prSet presAssocID="{4CF0D633-B67D-4CA1-AA0F-B6FC86BA916C}" presName="Image" presStyleLbl="bgShp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062C22B-5EBC-4D63-849A-150C85E57BF8}" type="pres">
      <dgm:prSet presAssocID="{4CF0D633-B67D-4CA1-AA0F-B6FC86BA916C}" presName="Parent" presStyleLbl="node0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2BD31B-4113-4306-8C08-05DF18C5384A}" type="pres">
      <dgm:prSet presAssocID="{F3A46D14-70BE-4C7C-B6E1-1E4DFE33E14C}" presName="sibTrans" presStyleCnt="0"/>
      <dgm:spPr/>
    </dgm:pt>
    <dgm:pt modelId="{C8763EE8-8135-4E53-85E8-F60BBD488736}" type="pres">
      <dgm:prSet presAssocID="{729C7884-6E3E-43BF-872F-300A97A8F97B}" presName="composite" presStyleCnt="0"/>
      <dgm:spPr/>
    </dgm:pt>
    <dgm:pt modelId="{23591A12-E1C9-4B91-967A-B110BC1A425D}" type="pres">
      <dgm:prSet presAssocID="{729C7884-6E3E-43BF-872F-300A97A8F97B}" presName="Image" presStyleLbl="bgShp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C8B1DFDC-92B5-4EA2-AEEF-BFDF7348CD94}" type="pres">
      <dgm:prSet presAssocID="{729C7884-6E3E-43BF-872F-300A97A8F97B}" presName="Parent" presStyleLbl="node0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DE274F-6558-4F58-9FA7-F34D4600708F}" type="pres">
      <dgm:prSet presAssocID="{C3AD4264-FFC4-4F04-9FCA-E8B1BF060538}" presName="sibTrans" presStyleCnt="0"/>
      <dgm:spPr/>
    </dgm:pt>
    <dgm:pt modelId="{4114339D-616E-48E8-AAC4-428DBB008400}" type="pres">
      <dgm:prSet presAssocID="{90EE83F5-19B0-4119-A95D-471D77F6563A}" presName="composite" presStyleCnt="0"/>
      <dgm:spPr/>
    </dgm:pt>
    <dgm:pt modelId="{66D4632A-B9C6-4FB4-A034-338E960C5D0E}" type="pres">
      <dgm:prSet presAssocID="{90EE83F5-19B0-4119-A95D-471D77F6563A}" presName="Image" presStyleLbl="bgShp" presStyleIdx="3" presStyleCnt="4"/>
      <dgm:spPr/>
    </dgm:pt>
    <dgm:pt modelId="{743791BA-5D7D-4065-B6D1-0117DE58D716}" type="pres">
      <dgm:prSet presAssocID="{90EE83F5-19B0-4119-A95D-471D77F6563A}" presName="Parent" presStyleLbl="node0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3672870-7C7D-4B1E-9846-69FA89D14604}" srcId="{C140E9BF-36CE-4860-81F7-27185209B920}" destId="{90EE83F5-19B0-4119-A95D-471D77F6563A}" srcOrd="3" destOrd="0" parTransId="{6551B60F-28D0-423C-B08E-C02E0111AB8C}" sibTransId="{928360D4-7704-4BA7-A2BD-2A14B024E14F}"/>
    <dgm:cxn modelId="{F5C2DED3-6746-44F9-A95F-4B353A77CEA2}" srcId="{C140E9BF-36CE-4860-81F7-27185209B920}" destId="{4CF0D633-B67D-4CA1-AA0F-B6FC86BA916C}" srcOrd="1" destOrd="0" parTransId="{A71B5816-638B-45E1-AE2D-79BF79C35C89}" sibTransId="{F3A46D14-70BE-4C7C-B6E1-1E4DFE33E14C}"/>
    <dgm:cxn modelId="{94DF929F-4EB3-437C-8799-86AC45A562E8}" type="presOf" srcId="{C140E9BF-36CE-4860-81F7-27185209B920}" destId="{8D7C3DB8-E98E-41A4-AEA2-9469E00702BB}" srcOrd="0" destOrd="0" presId="urn:microsoft.com/office/officeart/2008/layout/BendingPictureCaption"/>
    <dgm:cxn modelId="{03927BD3-54EC-423B-8C81-87AF87F31E35}" type="presOf" srcId="{4CF0D633-B67D-4CA1-AA0F-B6FC86BA916C}" destId="{D062C22B-5EBC-4D63-849A-150C85E57BF8}" srcOrd="0" destOrd="0" presId="urn:microsoft.com/office/officeart/2008/layout/BendingPictureCaption"/>
    <dgm:cxn modelId="{F52DD544-5922-4794-BC4D-23D6D50BE05A}" type="presOf" srcId="{90EE83F5-19B0-4119-A95D-471D77F6563A}" destId="{743791BA-5D7D-4065-B6D1-0117DE58D716}" srcOrd="0" destOrd="0" presId="urn:microsoft.com/office/officeart/2008/layout/BendingPictureCaption"/>
    <dgm:cxn modelId="{E83D310C-2EB2-4E5F-9937-9CAA94136C1D}" srcId="{C140E9BF-36CE-4860-81F7-27185209B920}" destId="{729C7884-6E3E-43BF-872F-300A97A8F97B}" srcOrd="2" destOrd="0" parTransId="{D407E5FA-FFEF-47FD-85D1-4D3C9C74984D}" sibTransId="{C3AD4264-FFC4-4F04-9FCA-E8B1BF060538}"/>
    <dgm:cxn modelId="{6B9A60C9-1544-4A9F-AE5B-70678058412C}" srcId="{C140E9BF-36CE-4860-81F7-27185209B920}" destId="{56222D6F-283F-4B78-961D-EF09E0C6AEBB}" srcOrd="0" destOrd="0" parTransId="{83612B9F-57E0-4129-8E34-A86034D88A61}" sibTransId="{8C34FE26-6270-4B38-A767-A06D13832FA0}"/>
    <dgm:cxn modelId="{9F29F19F-1903-4516-A567-E2030414B905}" type="presOf" srcId="{56222D6F-283F-4B78-961D-EF09E0C6AEBB}" destId="{DF7D5D32-ABA8-4352-9644-64876ABDACD1}" srcOrd="0" destOrd="0" presId="urn:microsoft.com/office/officeart/2008/layout/BendingPictureCaption"/>
    <dgm:cxn modelId="{035EA230-F291-40C7-AE12-7515A95CBC66}" type="presOf" srcId="{729C7884-6E3E-43BF-872F-300A97A8F97B}" destId="{C8B1DFDC-92B5-4EA2-AEEF-BFDF7348CD94}" srcOrd="0" destOrd="0" presId="urn:microsoft.com/office/officeart/2008/layout/BendingPictureCaption"/>
    <dgm:cxn modelId="{2B07F0FE-47D6-4F4B-A405-89CD8695E1E8}" type="presParOf" srcId="{8D7C3DB8-E98E-41A4-AEA2-9469E00702BB}" destId="{C04D573A-7367-4A88-9290-8F88F3D131D0}" srcOrd="0" destOrd="0" presId="urn:microsoft.com/office/officeart/2008/layout/BendingPictureCaption"/>
    <dgm:cxn modelId="{AC445997-3DE1-41F4-8A41-974507F535EE}" type="presParOf" srcId="{C04D573A-7367-4A88-9290-8F88F3D131D0}" destId="{B9977013-5DD8-4079-8DBC-25A0074F1A86}" srcOrd="0" destOrd="0" presId="urn:microsoft.com/office/officeart/2008/layout/BendingPictureCaption"/>
    <dgm:cxn modelId="{C704C98A-CA00-4F10-A3BB-BFEEC3C6B9ED}" type="presParOf" srcId="{C04D573A-7367-4A88-9290-8F88F3D131D0}" destId="{DF7D5D32-ABA8-4352-9644-64876ABDACD1}" srcOrd="1" destOrd="0" presId="urn:microsoft.com/office/officeart/2008/layout/BendingPictureCaption"/>
    <dgm:cxn modelId="{C2B2E4C6-678B-4CD8-B4E8-B5CCB6578AD5}" type="presParOf" srcId="{8D7C3DB8-E98E-41A4-AEA2-9469E00702BB}" destId="{FC702B0B-E6D9-4F68-AF33-D645909E6D41}" srcOrd="1" destOrd="0" presId="urn:microsoft.com/office/officeart/2008/layout/BendingPictureCaption"/>
    <dgm:cxn modelId="{BC2B0E71-7720-432E-B783-73A79C09779E}" type="presParOf" srcId="{8D7C3DB8-E98E-41A4-AEA2-9469E00702BB}" destId="{B95C98BD-0281-4D20-B1F4-61F169CCEC82}" srcOrd="2" destOrd="0" presId="urn:microsoft.com/office/officeart/2008/layout/BendingPictureCaption"/>
    <dgm:cxn modelId="{844BA6B2-8F25-47DB-BCF1-97E29FD9EA04}" type="presParOf" srcId="{B95C98BD-0281-4D20-B1F4-61F169CCEC82}" destId="{788E5AD1-AC8E-4E04-AE0D-C99F3CC6064B}" srcOrd="0" destOrd="0" presId="urn:microsoft.com/office/officeart/2008/layout/BendingPictureCaption"/>
    <dgm:cxn modelId="{C1E878EA-0E23-4D85-AB05-68EC2953F715}" type="presParOf" srcId="{B95C98BD-0281-4D20-B1F4-61F169CCEC82}" destId="{D062C22B-5EBC-4D63-849A-150C85E57BF8}" srcOrd="1" destOrd="0" presId="urn:microsoft.com/office/officeart/2008/layout/BendingPictureCaption"/>
    <dgm:cxn modelId="{E042F4DE-E3E7-4320-B375-7B71120EC90D}" type="presParOf" srcId="{8D7C3DB8-E98E-41A4-AEA2-9469E00702BB}" destId="{862BD31B-4113-4306-8C08-05DF18C5384A}" srcOrd="3" destOrd="0" presId="urn:microsoft.com/office/officeart/2008/layout/BendingPictureCaption"/>
    <dgm:cxn modelId="{85048599-0D92-41CA-A92F-24923BA3ABAA}" type="presParOf" srcId="{8D7C3DB8-E98E-41A4-AEA2-9469E00702BB}" destId="{C8763EE8-8135-4E53-85E8-F60BBD488736}" srcOrd="4" destOrd="0" presId="urn:microsoft.com/office/officeart/2008/layout/BendingPictureCaption"/>
    <dgm:cxn modelId="{0857113B-7A15-4B01-9A7C-8D68AEB30296}" type="presParOf" srcId="{C8763EE8-8135-4E53-85E8-F60BBD488736}" destId="{23591A12-E1C9-4B91-967A-B110BC1A425D}" srcOrd="0" destOrd="0" presId="urn:microsoft.com/office/officeart/2008/layout/BendingPictureCaption"/>
    <dgm:cxn modelId="{5BA2C518-B522-4662-9119-7CF47539AFDC}" type="presParOf" srcId="{C8763EE8-8135-4E53-85E8-F60BBD488736}" destId="{C8B1DFDC-92B5-4EA2-AEEF-BFDF7348CD94}" srcOrd="1" destOrd="0" presId="urn:microsoft.com/office/officeart/2008/layout/BendingPictureCaption"/>
    <dgm:cxn modelId="{A7AEFA85-B211-4DDA-873A-92D9D81632FB}" type="presParOf" srcId="{8D7C3DB8-E98E-41A4-AEA2-9469E00702BB}" destId="{70DE274F-6558-4F58-9FA7-F34D4600708F}" srcOrd="5" destOrd="0" presId="urn:microsoft.com/office/officeart/2008/layout/BendingPictureCaption"/>
    <dgm:cxn modelId="{498F3B39-E2CD-4D0C-838D-F59D5FE50DAB}" type="presParOf" srcId="{8D7C3DB8-E98E-41A4-AEA2-9469E00702BB}" destId="{4114339D-616E-48E8-AAC4-428DBB008400}" srcOrd="6" destOrd="0" presId="urn:microsoft.com/office/officeart/2008/layout/BendingPictureCaption"/>
    <dgm:cxn modelId="{067E1D40-938A-45C6-9474-D11D4E328CA6}" type="presParOf" srcId="{4114339D-616E-48E8-AAC4-428DBB008400}" destId="{66D4632A-B9C6-4FB4-A034-338E960C5D0E}" srcOrd="0" destOrd="0" presId="urn:microsoft.com/office/officeart/2008/layout/BendingPictureCaption"/>
    <dgm:cxn modelId="{68A34B53-A911-4DFC-9DB8-9BBDDDDFC51D}" type="presParOf" srcId="{4114339D-616E-48E8-AAC4-428DBB008400}" destId="{743791BA-5D7D-4065-B6D1-0117DE58D71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977013-5DD8-4079-8DBC-25A0074F1A86}">
      <dsp:nvSpPr>
        <dsp:cNvPr id="0" name=""/>
        <dsp:cNvSpPr/>
      </dsp:nvSpPr>
      <dsp:spPr>
        <a:xfrm>
          <a:off x="752151" y="32966"/>
          <a:ext cx="3000251" cy="221717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7D5D32-ABA8-4352-9644-64876ABDACD1}">
      <dsp:nvSpPr>
        <dsp:cNvPr id="0" name=""/>
        <dsp:cNvSpPr/>
      </dsp:nvSpPr>
      <dsp:spPr>
        <a:xfrm>
          <a:off x="1358584" y="1848125"/>
          <a:ext cx="2585322" cy="621296"/>
        </a:xfrm>
        <a:prstGeom prst="rect">
          <a:avLst/>
        </a:prstGeom>
        <a:solidFill>
          <a:schemeClr val="accent2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n-US" sz="2000" kern="1200" dirty="0" smtClean="0"/>
            <a:t>Narrow Aisle</a:t>
          </a:r>
          <a:endParaRPr lang="en-US" sz="2000" kern="1200" dirty="0"/>
        </a:p>
      </dsp:txBody>
      <dsp:txXfrm>
        <a:off x="1358584" y="1848125"/>
        <a:ext cx="2585322" cy="621296"/>
      </dsp:txXfrm>
    </dsp:sp>
    <dsp:sp modelId="{788E5AD1-AC8E-4E04-AE0D-C99F3CC6064B}">
      <dsp:nvSpPr>
        <dsp:cNvPr id="0" name=""/>
        <dsp:cNvSpPr/>
      </dsp:nvSpPr>
      <dsp:spPr>
        <a:xfrm>
          <a:off x="4327172" y="32966"/>
          <a:ext cx="3000251" cy="221717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62C22B-5EBC-4D63-849A-150C85E57BF8}">
      <dsp:nvSpPr>
        <dsp:cNvPr id="0" name=""/>
        <dsp:cNvSpPr/>
      </dsp:nvSpPr>
      <dsp:spPr>
        <a:xfrm>
          <a:off x="4933605" y="1848125"/>
          <a:ext cx="2585322" cy="621296"/>
        </a:xfrm>
        <a:prstGeom prst="rect">
          <a:avLst/>
        </a:prstGeom>
        <a:solidFill>
          <a:schemeClr val="accent2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n-US" sz="2000" kern="1200" dirty="0" smtClean="0"/>
            <a:t>Limited Exits</a:t>
          </a:r>
          <a:endParaRPr lang="en-US" sz="2000" kern="1200" dirty="0"/>
        </a:p>
      </dsp:txBody>
      <dsp:txXfrm>
        <a:off x="4933605" y="1848125"/>
        <a:ext cx="2585322" cy="621296"/>
      </dsp:txXfrm>
    </dsp:sp>
    <dsp:sp modelId="{23591A12-E1C9-4B91-967A-B110BC1A425D}">
      <dsp:nvSpPr>
        <dsp:cNvPr id="0" name=""/>
        <dsp:cNvSpPr/>
      </dsp:nvSpPr>
      <dsp:spPr>
        <a:xfrm>
          <a:off x="752151" y="2788597"/>
          <a:ext cx="3000251" cy="2217174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B1DFDC-92B5-4EA2-AEEF-BFDF7348CD94}">
      <dsp:nvSpPr>
        <dsp:cNvPr id="0" name=""/>
        <dsp:cNvSpPr/>
      </dsp:nvSpPr>
      <dsp:spPr>
        <a:xfrm>
          <a:off x="1358584" y="4603757"/>
          <a:ext cx="2585322" cy="621296"/>
        </a:xfrm>
        <a:prstGeom prst="rect">
          <a:avLst/>
        </a:prstGeom>
        <a:solidFill>
          <a:schemeClr val="accent2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n-US" sz="2000" kern="1200" dirty="0" smtClean="0"/>
            <a:t>Tendency to use closest exit</a:t>
          </a:r>
          <a:endParaRPr lang="en-US" sz="2000" kern="1200" dirty="0"/>
        </a:p>
      </dsp:txBody>
      <dsp:txXfrm>
        <a:off x="1358584" y="4603757"/>
        <a:ext cx="2585322" cy="621296"/>
      </dsp:txXfrm>
    </dsp:sp>
    <dsp:sp modelId="{66D4632A-B9C6-4FB4-A034-338E960C5D0E}">
      <dsp:nvSpPr>
        <dsp:cNvPr id="0" name=""/>
        <dsp:cNvSpPr/>
      </dsp:nvSpPr>
      <dsp:spPr>
        <a:xfrm>
          <a:off x="4327172" y="2788597"/>
          <a:ext cx="3000251" cy="2217174"/>
        </a:xfrm>
        <a:prstGeom prst="rect">
          <a:avLst/>
        </a:prstGeom>
        <a:solidFill>
          <a:schemeClr val="accent2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3791BA-5D7D-4065-B6D1-0117DE58D716}">
      <dsp:nvSpPr>
        <dsp:cNvPr id="0" name=""/>
        <dsp:cNvSpPr/>
      </dsp:nvSpPr>
      <dsp:spPr>
        <a:xfrm>
          <a:off x="4933605" y="4603757"/>
          <a:ext cx="2585322" cy="621296"/>
        </a:xfrm>
        <a:prstGeom prst="rect">
          <a:avLst/>
        </a:prstGeom>
        <a:solidFill>
          <a:schemeClr val="accent2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n-US" sz="2000" kern="1200" dirty="0" smtClean="0"/>
            <a:t>Congestion of Passengers</a:t>
          </a:r>
          <a:endParaRPr lang="en-US" sz="2000" kern="1200" dirty="0"/>
        </a:p>
      </dsp:txBody>
      <dsp:txXfrm>
        <a:off x="4933605" y="4603757"/>
        <a:ext cx="2585322" cy="6212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8145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defTabSz="931887">
              <a:defRPr sz="1300" b="0"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257" y="1"/>
            <a:ext cx="3038144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r" defTabSz="931887">
              <a:defRPr sz="1300" b="0"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2195"/>
            <a:ext cx="3038145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defTabSz="931887">
              <a:defRPr sz="1300" b="0"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257" y="8832195"/>
            <a:ext cx="3038144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r" defTabSz="931887">
              <a:defRPr sz="1300" b="0" smtClean="0"/>
            </a:lvl1pPr>
          </a:lstStyle>
          <a:p>
            <a:pPr>
              <a:defRPr/>
            </a:pPr>
            <a:fld id="{44466ABB-7B43-4C9E-8CD6-2E54E59F124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148892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8145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defTabSz="931887">
              <a:defRPr sz="1300" b="0"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257" y="1"/>
            <a:ext cx="3038144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r" defTabSz="931887">
              <a:defRPr sz="1300" b="0"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8500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112" y="4416099"/>
            <a:ext cx="5142177" cy="4182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2195"/>
            <a:ext cx="3038145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defTabSz="931887">
              <a:defRPr sz="1300" b="0"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257" y="8832195"/>
            <a:ext cx="3038144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r" defTabSz="931887">
              <a:defRPr sz="1300" b="0" smtClean="0"/>
            </a:lvl1pPr>
          </a:lstStyle>
          <a:p>
            <a:pPr>
              <a:defRPr/>
            </a:pPr>
            <a:fld id="{B7894D72-58CC-42D4-BA3A-473EA12DED8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696432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894D72-58CC-42D4-BA3A-473EA12DED81}" type="slidenum">
              <a:rPr lang="zh-TW" altLang="en-US" smtClean="0"/>
              <a:pPr>
                <a:defRPr/>
              </a:pPr>
              <a:t>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75641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err="1" smtClean="0"/>
              <a:t>ans</a:t>
            </a:r>
            <a:r>
              <a:rPr lang="en-US" dirty="0" smtClean="0"/>
              <a:t> =</a:t>
            </a:r>
          </a:p>
          <a:p>
            <a:endParaRPr lang="en-US" dirty="0" smtClean="0"/>
          </a:p>
          <a:p>
            <a:r>
              <a:rPr lang="en-US" dirty="0" smtClean="0"/>
              <a:t>  123.5318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passengers =</a:t>
            </a:r>
          </a:p>
          <a:p>
            <a:endParaRPr lang="en-US" dirty="0" smtClean="0"/>
          </a:p>
          <a:p>
            <a:r>
              <a:rPr lang="en-US" dirty="0" smtClean="0"/>
              <a:t>   32.8430   31.9810  192.3660  182.8100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passenger_std</a:t>
            </a:r>
            <a:r>
              <a:rPr lang="en-US" dirty="0" smtClean="0"/>
              <a:t> =</a:t>
            </a:r>
          </a:p>
          <a:p>
            <a:endParaRPr lang="en-US" dirty="0" smtClean="0"/>
          </a:p>
          <a:p>
            <a:r>
              <a:rPr lang="en-US" dirty="0" smtClean="0"/>
              <a:t>    2.6343    2.6400    6.0736    6.0442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times =</a:t>
            </a:r>
          </a:p>
          <a:p>
            <a:endParaRPr lang="en-US" dirty="0" smtClean="0"/>
          </a:p>
          <a:p>
            <a:r>
              <a:rPr lang="en-US" dirty="0" smtClean="0"/>
              <a:t>   23.2387   23.1582  122.9764  121.5956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times_std</a:t>
            </a:r>
            <a:r>
              <a:rPr lang="en-US" dirty="0" smtClean="0"/>
              <a:t> =</a:t>
            </a:r>
          </a:p>
          <a:p>
            <a:endParaRPr lang="en-US" dirty="0" smtClean="0"/>
          </a:p>
          <a:p>
            <a:r>
              <a:rPr lang="en-US" dirty="0" smtClean="0"/>
              <a:t>    2.0954    1.9978    2.8126    2.8388</a:t>
            </a:r>
          </a:p>
          <a:p>
            <a:endParaRPr lang="en-US" dirty="0" smtClean="0"/>
          </a:p>
          <a:p>
            <a:r>
              <a:rPr lang="en-US" dirty="0" smtClean="0"/>
              <a:t>&gt;&gt;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894D72-58CC-42D4-BA3A-473EA12DED81}" type="slidenum">
              <a:rPr lang="zh-TW" altLang="en-US" smtClean="0"/>
              <a:pPr>
                <a:defRPr/>
              </a:pPr>
              <a:t>25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17698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err="1" smtClean="0"/>
              <a:t>ans</a:t>
            </a:r>
            <a:r>
              <a:rPr lang="en-US" dirty="0" smtClean="0"/>
              <a:t> =</a:t>
            </a:r>
          </a:p>
          <a:p>
            <a:endParaRPr lang="en-US" dirty="0" smtClean="0"/>
          </a:p>
          <a:p>
            <a:r>
              <a:rPr lang="en-US" dirty="0" smtClean="0"/>
              <a:t>   79.5800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passengers =</a:t>
            </a:r>
          </a:p>
          <a:p>
            <a:endParaRPr lang="en-US" dirty="0" smtClean="0"/>
          </a:p>
          <a:p>
            <a:r>
              <a:rPr lang="en-US" dirty="0" smtClean="0"/>
              <a:t>  105.4590  102.3250  119.5020  112.7140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passenger_std</a:t>
            </a:r>
            <a:r>
              <a:rPr lang="en-US" dirty="0" smtClean="0"/>
              <a:t> =</a:t>
            </a:r>
          </a:p>
          <a:p>
            <a:endParaRPr lang="en-US" dirty="0" smtClean="0"/>
          </a:p>
          <a:p>
            <a:r>
              <a:rPr lang="en-US" dirty="0" smtClean="0"/>
              <a:t>    4.4283    4.2456    3.4293    3.2531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times =</a:t>
            </a:r>
          </a:p>
          <a:p>
            <a:endParaRPr lang="en-US" dirty="0" smtClean="0"/>
          </a:p>
          <a:p>
            <a:r>
              <a:rPr lang="en-US" dirty="0" smtClean="0"/>
              <a:t>   73.8054   73.4228   79.5226   76.0474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times_std</a:t>
            </a:r>
            <a:r>
              <a:rPr lang="en-US" dirty="0" smtClean="0"/>
              <a:t> =</a:t>
            </a:r>
          </a:p>
          <a:p>
            <a:endParaRPr lang="en-US" dirty="0" smtClean="0"/>
          </a:p>
          <a:p>
            <a:r>
              <a:rPr lang="en-US" dirty="0" smtClean="0"/>
              <a:t>    1.8628    1.9735    1.8665    2.2157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894D72-58CC-42D4-BA3A-473EA12DED81}" type="slidenum">
              <a:rPr lang="zh-TW" altLang="en-US" smtClean="0"/>
              <a:pPr>
                <a:defRPr/>
              </a:pPr>
              <a:t>27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459194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err="1" smtClean="0"/>
              <a:t>ans</a:t>
            </a:r>
            <a:r>
              <a:rPr lang="en-US" dirty="0" smtClean="0"/>
              <a:t> =</a:t>
            </a:r>
          </a:p>
          <a:p>
            <a:endParaRPr lang="en-US" dirty="0" smtClean="0"/>
          </a:p>
          <a:p>
            <a:r>
              <a:rPr lang="en-US" dirty="0" smtClean="0"/>
              <a:t>  118.2623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passengers =</a:t>
            </a:r>
          </a:p>
          <a:p>
            <a:endParaRPr lang="en-US" dirty="0" smtClean="0"/>
          </a:p>
          <a:p>
            <a:r>
              <a:rPr lang="en-US" dirty="0" smtClean="0"/>
              <a:t>   63.1680   89.1750  202.8280   84.8290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passenger_std</a:t>
            </a:r>
            <a:r>
              <a:rPr lang="en-US" dirty="0" smtClean="0"/>
              <a:t> =</a:t>
            </a:r>
          </a:p>
          <a:p>
            <a:endParaRPr lang="en-US" dirty="0" smtClean="0"/>
          </a:p>
          <a:p>
            <a:r>
              <a:rPr lang="en-US" dirty="0" smtClean="0"/>
              <a:t>    3.0921    4.4874    4.1725    4.2647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times =</a:t>
            </a:r>
          </a:p>
          <a:p>
            <a:endParaRPr lang="en-US" dirty="0" smtClean="0"/>
          </a:p>
          <a:p>
            <a:r>
              <a:rPr lang="en-US" dirty="0" smtClean="0"/>
              <a:t>   40.3426   59.3879  118.2623   58.3918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times_std</a:t>
            </a:r>
            <a:r>
              <a:rPr lang="en-US" dirty="0" smtClean="0"/>
              <a:t> =</a:t>
            </a:r>
          </a:p>
          <a:p>
            <a:endParaRPr lang="en-US" dirty="0" smtClean="0"/>
          </a:p>
          <a:p>
            <a:r>
              <a:rPr lang="en-US" dirty="0" smtClean="0"/>
              <a:t>    3.8684    6.5901    2.9205    6.1939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894D72-58CC-42D4-BA3A-473EA12DED81}" type="slidenum">
              <a:rPr lang="zh-TW" altLang="en-US" smtClean="0"/>
              <a:pPr>
                <a:defRPr/>
              </a:pPr>
              <a:t>31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442476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err="1" smtClean="0"/>
              <a:t>ans</a:t>
            </a:r>
            <a:r>
              <a:rPr lang="en-US" dirty="0" smtClean="0"/>
              <a:t> =</a:t>
            </a:r>
          </a:p>
          <a:p>
            <a:endParaRPr lang="en-US" dirty="0" smtClean="0"/>
          </a:p>
          <a:p>
            <a:r>
              <a:rPr lang="en-US" dirty="0" smtClean="0"/>
              <a:t>   79.5800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passengers =</a:t>
            </a:r>
          </a:p>
          <a:p>
            <a:endParaRPr lang="en-US" dirty="0" smtClean="0"/>
          </a:p>
          <a:p>
            <a:r>
              <a:rPr lang="en-US" dirty="0" smtClean="0"/>
              <a:t>  105.4590  102.3250  119.5020  112.7140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passenger_std</a:t>
            </a:r>
            <a:r>
              <a:rPr lang="en-US" dirty="0" smtClean="0"/>
              <a:t> =</a:t>
            </a:r>
          </a:p>
          <a:p>
            <a:endParaRPr lang="en-US" dirty="0" smtClean="0"/>
          </a:p>
          <a:p>
            <a:r>
              <a:rPr lang="en-US" dirty="0" smtClean="0"/>
              <a:t>    4.4283    4.2456    3.4293    3.2531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times =</a:t>
            </a:r>
          </a:p>
          <a:p>
            <a:endParaRPr lang="en-US" dirty="0" smtClean="0"/>
          </a:p>
          <a:p>
            <a:r>
              <a:rPr lang="en-US" dirty="0" smtClean="0"/>
              <a:t>   73.8054   73.4228   79.5226   76.0474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times_std</a:t>
            </a:r>
            <a:r>
              <a:rPr lang="en-US" dirty="0" smtClean="0"/>
              <a:t> =</a:t>
            </a:r>
          </a:p>
          <a:p>
            <a:endParaRPr lang="en-US" dirty="0" smtClean="0"/>
          </a:p>
          <a:p>
            <a:r>
              <a:rPr lang="en-US" dirty="0" smtClean="0"/>
              <a:t>    1.8628    1.9735    1.8665    2.2157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894D72-58CC-42D4-BA3A-473EA12DED81}" type="slidenum">
              <a:rPr lang="zh-TW" altLang="en-US" smtClean="0"/>
              <a:pPr>
                <a:defRPr/>
              </a:pPr>
              <a:t>33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814775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894D72-58CC-42D4-BA3A-473EA12DED81}" type="slidenum">
              <a:rPr lang="zh-TW" altLang="en-US" smtClean="0"/>
              <a:pPr>
                <a:defRPr/>
              </a:pPr>
              <a:t>35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546218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ans</a:t>
            </a:r>
            <a:r>
              <a:rPr lang="en-US" dirty="0" smtClean="0"/>
              <a:t> =</a:t>
            </a:r>
          </a:p>
          <a:p>
            <a:endParaRPr lang="en-US" dirty="0" smtClean="0"/>
          </a:p>
          <a:p>
            <a:r>
              <a:rPr lang="en-US" dirty="0" smtClean="0"/>
              <a:t>  127.0928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passengers =</a:t>
            </a:r>
          </a:p>
          <a:p>
            <a:endParaRPr lang="en-US" dirty="0" smtClean="0"/>
          </a:p>
          <a:p>
            <a:r>
              <a:rPr lang="en-US" dirty="0" smtClean="0"/>
              <a:t>   42.4310  138.1220  218.3080   41.1390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passenger_std</a:t>
            </a:r>
            <a:r>
              <a:rPr lang="en-US" dirty="0" smtClean="0"/>
              <a:t> =</a:t>
            </a:r>
          </a:p>
          <a:p>
            <a:endParaRPr lang="en-US" dirty="0" smtClean="0"/>
          </a:p>
          <a:p>
            <a:r>
              <a:rPr lang="en-US" dirty="0" smtClean="0"/>
              <a:t>    2.6123    4.5345    3.8007    2.5804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times =</a:t>
            </a:r>
          </a:p>
          <a:p>
            <a:endParaRPr lang="en-US" dirty="0" smtClean="0"/>
          </a:p>
          <a:p>
            <a:r>
              <a:rPr lang="en-US" dirty="0" smtClean="0"/>
              <a:t>   30.0418   83.3156  127.0928   29.5185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times_std</a:t>
            </a:r>
            <a:r>
              <a:rPr lang="en-US" dirty="0" smtClean="0"/>
              <a:t> =</a:t>
            </a:r>
          </a:p>
          <a:p>
            <a:endParaRPr lang="en-US" dirty="0" smtClean="0"/>
          </a:p>
          <a:p>
            <a:r>
              <a:rPr lang="en-US" dirty="0" smtClean="0"/>
              <a:t>    2.5668    4.8325    2.6790    2.3211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894D72-58CC-42D4-BA3A-473EA12DED81}" type="slidenum">
              <a:rPr lang="zh-TW" altLang="en-US" smtClean="0"/>
              <a:pPr>
                <a:defRPr/>
              </a:pPr>
              <a:t>37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235450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894D72-58CC-42D4-BA3A-473EA12DED81}" type="slidenum">
              <a:rPr lang="zh-TW" altLang="en-US" smtClean="0"/>
              <a:pPr>
                <a:defRPr/>
              </a:pPr>
              <a:t>38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095442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ans</a:t>
            </a:r>
            <a:r>
              <a:rPr lang="en-US" dirty="0" smtClean="0"/>
              <a:t> =</a:t>
            </a:r>
          </a:p>
          <a:p>
            <a:endParaRPr lang="en-US" dirty="0" smtClean="0"/>
          </a:p>
          <a:p>
            <a:r>
              <a:rPr lang="en-US" dirty="0" smtClean="0"/>
              <a:t>   79.5351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passengers =</a:t>
            </a:r>
          </a:p>
          <a:p>
            <a:endParaRPr lang="en-US" dirty="0" smtClean="0"/>
          </a:p>
          <a:p>
            <a:r>
              <a:rPr lang="en-US" dirty="0" smtClean="0"/>
              <a:t>   97.1380  115.0450  134.0000   93.8170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passenger_std</a:t>
            </a:r>
            <a:r>
              <a:rPr lang="en-US" dirty="0" smtClean="0"/>
              <a:t> =</a:t>
            </a:r>
          </a:p>
          <a:p>
            <a:endParaRPr lang="en-US" dirty="0" smtClean="0"/>
          </a:p>
          <a:p>
            <a:r>
              <a:rPr lang="en-US" dirty="0" smtClean="0"/>
              <a:t>    4.2048    5.0611         0    3.8260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times =</a:t>
            </a:r>
          </a:p>
          <a:p>
            <a:endParaRPr lang="en-US" dirty="0" smtClean="0"/>
          </a:p>
          <a:p>
            <a:r>
              <a:rPr lang="en-US" dirty="0" smtClean="0"/>
              <a:t>   72.2782   78.0251   76.8623   73.4859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times_std</a:t>
            </a:r>
            <a:r>
              <a:rPr lang="en-US" dirty="0" smtClean="0"/>
              <a:t> =</a:t>
            </a:r>
          </a:p>
          <a:p>
            <a:endParaRPr lang="en-US" dirty="0" smtClean="0"/>
          </a:p>
          <a:p>
            <a:r>
              <a:rPr lang="en-US" dirty="0" smtClean="0"/>
              <a:t>    2.1660    3.4426    2.4568    2.1074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894D72-58CC-42D4-BA3A-473EA12DED81}" type="slidenum">
              <a:rPr lang="zh-TW" altLang="en-US" smtClean="0"/>
              <a:pPr>
                <a:defRPr/>
              </a:pPr>
              <a:t>39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819592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894D72-58CC-42D4-BA3A-473EA12DED81}" type="slidenum">
              <a:rPr lang="zh-TW" altLang="en-US" smtClean="0"/>
              <a:pPr>
                <a:defRPr/>
              </a:pPr>
              <a:t>40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180162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894D72-58CC-42D4-BA3A-473EA12DED81}" type="slidenum">
              <a:rPr lang="zh-TW" altLang="en-US" smtClean="0"/>
              <a:pPr>
                <a:defRPr/>
              </a:pPr>
              <a:t>42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9799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894D72-58CC-42D4-BA3A-473EA12DED81}" type="slidenum">
              <a:rPr lang="zh-TW" altLang="en-US" smtClean="0"/>
              <a:pPr>
                <a:defRPr/>
              </a:pPr>
              <a:t>11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254247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err="1" smtClean="0"/>
              <a:t>ans</a:t>
            </a:r>
            <a:r>
              <a:rPr lang="en-US" dirty="0" smtClean="0"/>
              <a:t> =</a:t>
            </a:r>
          </a:p>
          <a:p>
            <a:endParaRPr lang="en-US" dirty="0" smtClean="0"/>
          </a:p>
          <a:p>
            <a:r>
              <a:rPr lang="en-US" dirty="0" smtClean="0"/>
              <a:t>  106.2038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passengers =</a:t>
            </a:r>
          </a:p>
          <a:p>
            <a:endParaRPr lang="en-US" dirty="0" smtClean="0"/>
          </a:p>
          <a:p>
            <a:r>
              <a:rPr lang="en-US" dirty="0" smtClean="0"/>
              <a:t>   42.4610  178.6750  177.6850   41.1790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passenger_std</a:t>
            </a:r>
            <a:r>
              <a:rPr lang="en-US" dirty="0" smtClean="0"/>
              <a:t> =</a:t>
            </a:r>
          </a:p>
          <a:p>
            <a:endParaRPr lang="en-US" dirty="0" smtClean="0"/>
          </a:p>
          <a:p>
            <a:r>
              <a:rPr lang="en-US" dirty="0" smtClean="0"/>
              <a:t>    2.6851    5.6168    5.2277    2.7075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times =</a:t>
            </a:r>
          </a:p>
          <a:p>
            <a:endParaRPr lang="en-US" dirty="0" smtClean="0"/>
          </a:p>
          <a:p>
            <a:r>
              <a:rPr lang="en-US" dirty="0" smtClean="0"/>
              <a:t>   29.9836  104.8492  103.9477   29.4695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times_std</a:t>
            </a:r>
            <a:r>
              <a:rPr lang="en-US" dirty="0" smtClean="0"/>
              <a:t> =</a:t>
            </a:r>
          </a:p>
          <a:p>
            <a:endParaRPr lang="en-US" dirty="0" smtClean="0"/>
          </a:p>
          <a:p>
            <a:r>
              <a:rPr lang="en-US" dirty="0" smtClean="0"/>
              <a:t>    2.5406    2.8686    2.7959    2.4099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894D72-58CC-42D4-BA3A-473EA12DED81}" type="slidenum">
              <a:rPr lang="zh-TW" altLang="en-US" smtClean="0"/>
              <a:pPr>
                <a:defRPr/>
              </a:pPr>
              <a:t>43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780104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err="1" smtClean="0"/>
              <a:t>ans</a:t>
            </a:r>
            <a:r>
              <a:rPr lang="en-US" dirty="0" smtClean="0"/>
              <a:t> =</a:t>
            </a:r>
          </a:p>
          <a:p>
            <a:endParaRPr lang="en-US" dirty="0" smtClean="0"/>
          </a:p>
          <a:p>
            <a:r>
              <a:rPr lang="en-US" dirty="0" smtClean="0"/>
              <a:t>   88.0077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passengers =</a:t>
            </a:r>
          </a:p>
          <a:p>
            <a:endParaRPr lang="en-US" dirty="0" smtClean="0"/>
          </a:p>
          <a:p>
            <a:r>
              <a:rPr lang="en-US" dirty="0" smtClean="0"/>
              <a:t>   94.6290  104.1590  148.0780   93.1340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passenger_std</a:t>
            </a:r>
            <a:r>
              <a:rPr lang="en-US" dirty="0" smtClean="0"/>
              <a:t> =</a:t>
            </a:r>
          </a:p>
          <a:p>
            <a:endParaRPr lang="en-US" dirty="0" smtClean="0"/>
          </a:p>
          <a:p>
            <a:r>
              <a:rPr lang="en-US" dirty="0" smtClean="0"/>
              <a:t>    4.0632    3.7263    5.3371    3.7932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times =</a:t>
            </a:r>
          </a:p>
          <a:p>
            <a:endParaRPr lang="en-US" dirty="0" smtClean="0"/>
          </a:p>
          <a:p>
            <a:r>
              <a:rPr lang="en-US" dirty="0" smtClean="0"/>
              <a:t>   72.8246   73.1779   87.9864   72.5351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times_std</a:t>
            </a:r>
            <a:r>
              <a:rPr lang="en-US" dirty="0" smtClean="0"/>
              <a:t> =</a:t>
            </a:r>
          </a:p>
          <a:p>
            <a:endParaRPr lang="en-US" dirty="0" smtClean="0"/>
          </a:p>
          <a:p>
            <a:r>
              <a:rPr lang="en-US" dirty="0" smtClean="0"/>
              <a:t>    2.1763    3.2725    2.7297    2.3685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894D72-58CC-42D4-BA3A-473EA12DED81}" type="slidenum">
              <a:rPr lang="zh-TW" altLang="en-US" smtClean="0"/>
              <a:pPr>
                <a:defRPr/>
              </a:pPr>
              <a:t>45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340579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894D72-58CC-42D4-BA3A-473EA12DED81}" type="slidenum">
              <a:rPr lang="zh-TW" altLang="en-US" smtClean="0"/>
              <a:pPr>
                <a:defRPr/>
              </a:pPr>
              <a:t>47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21914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ans</a:t>
            </a:r>
            <a:r>
              <a:rPr lang="en-US" dirty="0" smtClean="0"/>
              <a:t> =</a:t>
            </a:r>
          </a:p>
          <a:p>
            <a:endParaRPr lang="en-US" dirty="0" smtClean="0"/>
          </a:p>
          <a:p>
            <a:r>
              <a:rPr lang="en-US" dirty="0" smtClean="0"/>
              <a:t>  154.7415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passengers =</a:t>
            </a:r>
          </a:p>
          <a:p>
            <a:endParaRPr lang="en-US" dirty="0" smtClean="0"/>
          </a:p>
          <a:p>
            <a:r>
              <a:rPr lang="en-US" dirty="0" smtClean="0"/>
              <a:t>   52.0850   54.7350   88.8530   89.3270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passenger_std</a:t>
            </a:r>
            <a:r>
              <a:rPr lang="en-US" dirty="0" smtClean="0"/>
              <a:t> =</a:t>
            </a:r>
          </a:p>
          <a:p>
            <a:endParaRPr lang="en-US" dirty="0" smtClean="0"/>
          </a:p>
          <a:p>
            <a:r>
              <a:rPr lang="en-US" dirty="0" smtClean="0"/>
              <a:t>    3.2274    3.0063    2.4485    2.2903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times =</a:t>
            </a:r>
          </a:p>
          <a:p>
            <a:endParaRPr lang="en-US" dirty="0" smtClean="0"/>
          </a:p>
          <a:p>
            <a:r>
              <a:rPr lang="en-US" dirty="0" smtClean="0"/>
              <a:t>   42.1203   44.4251  154.2205  154.0146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times_std</a:t>
            </a:r>
            <a:r>
              <a:rPr lang="en-US" dirty="0" smtClean="0"/>
              <a:t> =</a:t>
            </a:r>
          </a:p>
          <a:p>
            <a:endParaRPr lang="en-US" dirty="0" smtClean="0"/>
          </a:p>
          <a:p>
            <a:r>
              <a:rPr lang="en-US" dirty="0" smtClean="0"/>
              <a:t>    7.4078    7.2117    2.8610    2.8148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894D72-58CC-42D4-BA3A-473EA12DED81}" type="slidenum">
              <a:rPr lang="zh-TW" altLang="en-US" smtClean="0"/>
              <a:pPr>
                <a:defRPr/>
              </a:pPr>
              <a:t>12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31362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ans</a:t>
            </a:r>
            <a:r>
              <a:rPr lang="en-US" dirty="0" smtClean="0"/>
              <a:t> =</a:t>
            </a:r>
          </a:p>
          <a:p>
            <a:endParaRPr lang="en-US" dirty="0" smtClean="0"/>
          </a:p>
          <a:p>
            <a:r>
              <a:rPr lang="en-US" dirty="0" smtClean="0"/>
              <a:t>   89.2333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passengers =</a:t>
            </a:r>
          </a:p>
          <a:p>
            <a:endParaRPr lang="en-US" dirty="0" smtClean="0"/>
          </a:p>
          <a:p>
            <a:r>
              <a:rPr lang="en-US" dirty="0" smtClean="0"/>
              <a:t>  100.4210   90.9060   43.0210   50.6520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passenger_std</a:t>
            </a:r>
            <a:r>
              <a:rPr lang="en-US" dirty="0" smtClean="0"/>
              <a:t> =</a:t>
            </a:r>
          </a:p>
          <a:p>
            <a:endParaRPr lang="en-US" dirty="0" smtClean="0"/>
          </a:p>
          <a:p>
            <a:r>
              <a:rPr lang="en-US" dirty="0" smtClean="0"/>
              <a:t>    3.6638    3.4033    2.3008    3.3154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times =</a:t>
            </a:r>
          </a:p>
          <a:p>
            <a:endParaRPr lang="en-US" dirty="0" smtClean="0"/>
          </a:p>
          <a:p>
            <a:r>
              <a:rPr lang="en-US" dirty="0" smtClean="0"/>
              <a:t>   85.4162   83.1100   88.2613   87.9087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times_std</a:t>
            </a:r>
            <a:r>
              <a:rPr lang="en-US" dirty="0" smtClean="0"/>
              <a:t> =</a:t>
            </a:r>
          </a:p>
          <a:p>
            <a:endParaRPr lang="en-US" dirty="0" smtClean="0"/>
          </a:p>
          <a:p>
            <a:r>
              <a:rPr lang="en-US" dirty="0" smtClean="0"/>
              <a:t>    4.3673    4.7597    4.6374    4.6620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894D72-58CC-42D4-BA3A-473EA12DED81}" type="slidenum">
              <a:rPr lang="zh-TW" altLang="en-US" smtClean="0"/>
              <a:pPr>
                <a:defRPr/>
              </a:pPr>
              <a:t>13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62601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err="1" smtClean="0"/>
              <a:t>ans</a:t>
            </a:r>
            <a:r>
              <a:rPr lang="en-US" dirty="0" smtClean="0"/>
              <a:t> =</a:t>
            </a:r>
          </a:p>
          <a:p>
            <a:endParaRPr lang="en-US" dirty="0" smtClean="0"/>
          </a:p>
          <a:p>
            <a:r>
              <a:rPr lang="en-US" dirty="0" smtClean="0"/>
              <a:t>   89.2333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passengers =</a:t>
            </a:r>
          </a:p>
          <a:p>
            <a:endParaRPr lang="en-US" dirty="0" smtClean="0"/>
          </a:p>
          <a:p>
            <a:r>
              <a:rPr lang="en-US" dirty="0" smtClean="0"/>
              <a:t>  100.4210   90.9060   43.0210   50.6520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passenger_std</a:t>
            </a:r>
            <a:r>
              <a:rPr lang="en-US" dirty="0" smtClean="0"/>
              <a:t> =</a:t>
            </a:r>
          </a:p>
          <a:p>
            <a:endParaRPr lang="en-US" dirty="0" smtClean="0"/>
          </a:p>
          <a:p>
            <a:r>
              <a:rPr lang="en-US" dirty="0" smtClean="0"/>
              <a:t>    3.6638    3.4033    2.3008    3.3154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times =</a:t>
            </a:r>
          </a:p>
          <a:p>
            <a:endParaRPr lang="en-US" dirty="0" smtClean="0"/>
          </a:p>
          <a:p>
            <a:r>
              <a:rPr lang="en-US" dirty="0" smtClean="0"/>
              <a:t>   85.4162   83.1100   88.2613   87.9087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times_std</a:t>
            </a:r>
            <a:r>
              <a:rPr lang="en-US" dirty="0" smtClean="0"/>
              <a:t> =</a:t>
            </a:r>
          </a:p>
          <a:p>
            <a:endParaRPr lang="en-US" dirty="0" smtClean="0"/>
          </a:p>
          <a:p>
            <a:r>
              <a:rPr lang="en-US" dirty="0" smtClean="0"/>
              <a:t>    4.3673    4.7597    4.6374    4.6620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894D72-58CC-42D4-BA3A-473EA12DED81}" type="slidenum">
              <a:rPr lang="zh-TW" altLang="en-US" smtClean="0"/>
              <a:pPr>
                <a:defRPr/>
              </a:pPr>
              <a:t>14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29708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894D72-58CC-42D4-BA3A-473EA12DED81}" type="slidenum">
              <a:rPr lang="zh-TW" altLang="en-US" smtClean="0"/>
              <a:pPr>
                <a:defRPr/>
              </a:pPr>
              <a:t>15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42916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err="1" smtClean="0"/>
              <a:t>ans</a:t>
            </a:r>
            <a:r>
              <a:rPr lang="en-US" dirty="0" smtClean="0"/>
              <a:t> =</a:t>
            </a:r>
          </a:p>
          <a:p>
            <a:endParaRPr lang="en-US" dirty="0" smtClean="0"/>
          </a:p>
          <a:p>
            <a:r>
              <a:rPr lang="en-US" dirty="0" smtClean="0"/>
              <a:t>   84.1028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passengers =</a:t>
            </a:r>
          </a:p>
          <a:p>
            <a:endParaRPr lang="en-US" dirty="0" smtClean="0"/>
          </a:p>
          <a:p>
            <a:r>
              <a:rPr lang="en-US" dirty="0" smtClean="0"/>
              <a:t>   74.6570  139.9060  140.9390   84.4980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passenger_std</a:t>
            </a:r>
            <a:r>
              <a:rPr lang="en-US" dirty="0" smtClean="0"/>
              <a:t> =</a:t>
            </a:r>
          </a:p>
          <a:p>
            <a:endParaRPr lang="en-US" dirty="0" smtClean="0"/>
          </a:p>
          <a:p>
            <a:r>
              <a:rPr lang="en-US" dirty="0" smtClean="0"/>
              <a:t>    2.7920    4.3852    4.5102    2.7917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times =</a:t>
            </a:r>
          </a:p>
          <a:p>
            <a:endParaRPr lang="en-US" dirty="0" smtClean="0"/>
          </a:p>
          <a:p>
            <a:r>
              <a:rPr lang="en-US" dirty="0" smtClean="0"/>
              <a:t>   45.8379   82.5067   83.1167   52.7179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times_std</a:t>
            </a:r>
            <a:r>
              <a:rPr lang="en-US" dirty="0" smtClean="0"/>
              <a:t> =</a:t>
            </a:r>
          </a:p>
          <a:p>
            <a:endParaRPr lang="en-US" dirty="0" smtClean="0"/>
          </a:p>
          <a:p>
            <a:r>
              <a:rPr lang="en-US" dirty="0" smtClean="0"/>
              <a:t>    2.5550    2.1488    2.0893    2.6389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894D72-58CC-42D4-BA3A-473EA12DED81}" type="slidenum">
              <a:rPr lang="zh-TW" altLang="en-US" smtClean="0"/>
              <a:pPr>
                <a:defRPr/>
              </a:pPr>
              <a:t>19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39732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ans</a:t>
            </a:r>
            <a:r>
              <a:rPr lang="en-US" dirty="0" smtClean="0"/>
              <a:t> =</a:t>
            </a:r>
          </a:p>
          <a:p>
            <a:endParaRPr lang="en-US" dirty="0" smtClean="0"/>
          </a:p>
          <a:p>
            <a:r>
              <a:rPr lang="en-US" dirty="0" smtClean="0"/>
              <a:t>   69.3272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passengers =</a:t>
            </a:r>
          </a:p>
          <a:p>
            <a:endParaRPr lang="en-US" dirty="0" smtClean="0"/>
          </a:p>
          <a:p>
            <a:r>
              <a:rPr lang="en-US" dirty="0" smtClean="0"/>
              <a:t>  102.0000  113.5290  114.4450  110.0260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passenger_std</a:t>
            </a:r>
            <a:r>
              <a:rPr lang="en-US" dirty="0" smtClean="0"/>
              <a:t> =</a:t>
            </a:r>
          </a:p>
          <a:p>
            <a:endParaRPr lang="en-US" dirty="0" smtClean="0"/>
          </a:p>
          <a:p>
            <a:r>
              <a:rPr lang="en-US" dirty="0" smtClean="0"/>
              <a:t>         0    3.9422    3.9513    0.1771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times =</a:t>
            </a:r>
          </a:p>
          <a:p>
            <a:endParaRPr lang="en-US" dirty="0" smtClean="0"/>
          </a:p>
          <a:p>
            <a:r>
              <a:rPr lang="en-US" dirty="0" smtClean="0"/>
              <a:t>   59.7364   67.2687   67.8418   66.0346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times_std</a:t>
            </a:r>
            <a:r>
              <a:rPr lang="en-US" dirty="0" smtClean="0"/>
              <a:t> =</a:t>
            </a:r>
          </a:p>
          <a:p>
            <a:endParaRPr lang="en-US" dirty="0" smtClean="0"/>
          </a:p>
          <a:p>
            <a:r>
              <a:rPr lang="en-US" dirty="0" smtClean="0"/>
              <a:t>    2.3310    2.2130    2.2495    2.6083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894D72-58CC-42D4-BA3A-473EA12DED81}" type="slidenum">
              <a:rPr lang="zh-TW" altLang="en-US" smtClean="0"/>
              <a:pPr>
                <a:defRPr/>
              </a:pPr>
              <a:t>21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88849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Reduce 14.77sec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894D72-58CC-42D4-BA3A-473EA12DED81}" type="slidenum">
              <a:rPr lang="zh-TW" altLang="en-US" smtClean="0"/>
              <a:pPr>
                <a:defRPr/>
              </a:pPr>
              <a:t>23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62526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ChangeArrowheads="1"/>
          </p:cNvSpPr>
          <p:nvPr userDrawn="1"/>
        </p:nvSpPr>
        <p:spPr bwMode="auto">
          <a:xfrm>
            <a:off x="0" y="6232525"/>
            <a:ext cx="9144000" cy="92075"/>
          </a:xfrm>
          <a:prstGeom prst="rect">
            <a:avLst/>
          </a:prstGeom>
          <a:gradFill rotWithShape="0">
            <a:gsLst>
              <a:gs pos="0">
                <a:srgbClr val="CECED0"/>
              </a:gs>
              <a:gs pos="100000">
                <a:srgbClr val="D20634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TW" altLang="en-US">
              <a:ea typeface="新細明體" pitchFamily="18" charset="-120"/>
            </a:endParaRPr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0" y="1084263"/>
            <a:ext cx="9144000" cy="92075"/>
          </a:xfrm>
          <a:prstGeom prst="rect">
            <a:avLst/>
          </a:prstGeom>
          <a:solidFill>
            <a:srgbClr val="CECED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TW" altLang="en-US">
              <a:ea typeface="新細明體" pitchFamily="18" charset="-120"/>
            </a:endParaRPr>
          </a:p>
        </p:txBody>
      </p:sp>
      <p:pic>
        <p:nvPicPr>
          <p:cNvPr id="146449" name="Picture 12" descr="rutgers banne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Rectangle 7"/>
          <p:cNvSpPr>
            <a:spLocks noGrp="1" noChangeArrowheads="1"/>
          </p:cNvSpPr>
          <p:nvPr>
            <p:ph type="title"/>
          </p:nvPr>
        </p:nvSpPr>
        <p:spPr>
          <a:xfrm>
            <a:off x="685800" y="1431925"/>
            <a:ext cx="7772400" cy="1958975"/>
          </a:xfrm>
        </p:spPr>
        <p:txBody>
          <a:bodyPr/>
          <a:lstStyle>
            <a:lvl1pPr algn="ctr">
              <a:defRPr smtClean="0">
                <a:solidFill>
                  <a:srgbClr val="CC0000"/>
                </a:solidFill>
                <a:effectLst/>
              </a:defRPr>
            </a:lvl1pPr>
          </a:lstStyle>
          <a:p>
            <a:pPr lvl="0"/>
            <a:r>
              <a:rPr lang="en-US" altLang="zh-TW" noProof="0" smtClean="0"/>
              <a:t>Click to edit Master title style</a:t>
            </a:r>
          </a:p>
        </p:txBody>
      </p:sp>
      <p:sp>
        <p:nvSpPr>
          <p:cNvPr id="14643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693738" y="3736975"/>
            <a:ext cx="7756525" cy="221932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mtClean="0">
                <a:solidFill>
                  <a:srgbClr val="0033CC"/>
                </a:solidFill>
              </a:defRPr>
            </a:lvl1pPr>
          </a:lstStyle>
          <a:p>
            <a:pPr lvl="0"/>
            <a:r>
              <a:rPr lang="en-US" altLang="zh-TW" noProof="0" smtClean="0"/>
              <a:t>Click to edit Master subtitle style</a:t>
            </a:r>
          </a:p>
        </p:txBody>
      </p:sp>
      <p:pic>
        <p:nvPicPr>
          <p:cNvPr id="146451" name="Picture 19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6391275"/>
            <a:ext cx="433388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6452" name="Picture 20" descr="faa_logo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413" y="6350000"/>
            <a:ext cx="509587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453" name="Picture 21" descr="Rutgers%20Logo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6364288"/>
            <a:ext cx="463550" cy="47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454" name="Picture 22"/>
          <p:cNvPicPr>
            <a:picLocks noChangeAspect="1" noChangeArrowheads="1"/>
          </p:cNvPicPr>
          <p:nvPr userDrawn="1"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025" y="6370638"/>
            <a:ext cx="484188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55" name="Picture 23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425" y="6327775"/>
            <a:ext cx="1354138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Oct. 26, 2010</a:t>
            </a:r>
            <a:endParaRPr lang="en-US" altLang="zh-TW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P. </a:t>
            </a:r>
            <a:fld id="{395CA666-77D2-4C1C-A9EC-E34C028D96C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22852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Oct. 26, 2010</a:t>
            </a:r>
            <a:endParaRPr lang="en-US" altLang="zh-TW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P. </a:t>
            </a:r>
            <a:fld id="{720CBB59-CD35-469A-959D-88384D20016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12073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6863" y="0"/>
            <a:ext cx="2073275" cy="61166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3863" y="0"/>
            <a:ext cx="6070600" cy="61166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Oct. 26, 2010</a:t>
            </a:r>
            <a:endParaRPr lang="en-US" altLang="zh-TW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P. </a:t>
            </a:r>
            <a:fld id="{5BDDC1D8-8DF9-4139-B6C6-9D3260A3522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38360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Oct. 26, 2010</a:t>
            </a:r>
            <a:endParaRPr lang="en-US" altLang="zh-TW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P. </a:t>
            </a:r>
            <a:fld id="{FE776487-7051-47DB-96B5-38A09C502C5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56115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Oct. 26, 2010</a:t>
            </a:r>
            <a:endParaRPr lang="en-US" altLang="zh-TW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P. </a:t>
            </a:r>
            <a:fld id="{D8BA923D-6AE3-4367-AB8C-0A0DD5586A0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80479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Oct. 26, 2010</a:t>
            </a:r>
            <a:endParaRPr lang="en-US" altLang="zh-TW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P. </a:t>
            </a:r>
            <a:fld id="{42FAE5EC-0D35-41EE-9FCB-C524AA09C44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28046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3863" y="971550"/>
            <a:ext cx="4071937" cy="5145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71550"/>
            <a:ext cx="4071938" cy="5145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Oct. 26, 2010</a:t>
            </a:r>
            <a:endParaRPr lang="en-US" altLang="zh-TW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P. </a:t>
            </a:r>
            <a:fld id="{8D881D3F-7BC6-4C23-BB9D-592A76D21B7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25339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Oct. 26, 2010</a:t>
            </a:r>
            <a:endParaRPr lang="en-US" altLang="zh-TW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P. </a:t>
            </a:r>
            <a:fld id="{471E1E20-D4F9-4351-92B0-E581BC8E97F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78154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Oct. 26, 2010</a:t>
            </a:r>
            <a:endParaRPr lang="en-US" altLang="zh-TW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P. </a:t>
            </a:r>
            <a:fld id="{1CB2EFF0-EAC4-4294-974A-5C8A53695AF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66170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P. </a:t>
            </a:r>
            <a:fld id="{1FC070D5-3EDD-488B-AADC-CBC51EA1ABB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05707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Oct. 26, 2010</a:t>
            </a:r>
            <a:endParaRPr lang="en-US" altLang="zh-TW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P. </a:t>
            </a:r>
            <a:fld id="{07E4C24A-C7B3-41E9-A8EF-BBED4DBF8E2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86836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5"/>
          <p:cNvSpPr>
            <a:spLocks noChangeArrowheads="1"/>
          </p:cNvSpPr>
          <p:nvPr userDrawn="1"/>
        </p:nvSpPr>
        <p:spPr bwMode="auto">
          <a:xfrm>
            <a:off x="0" y="6232525"/>
            <a:ext cx="9144000" cy="92075"/>
          </a:xfrm>
          <a:prstGeom prst="rect">
            <a:avLst/>
          </a:prstGeom>
          <a:gradFill rotWithShape="0">
            <a:gsLst>
              <a:gs pos="0">
                <a:srgbClr val="CECED0"/>
              </a:gs>
              <a:gs pos="100000">
                <a:srgbClr val="D20634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TW" altLang="en-US">
              <a:ea typeface="新細明體" pitchFamily="18" charset="-120"/>
            </a:endParaRPr>
          </a:p>
        </p:txBody>
      </p:sp>
      <p:sp>
        <p:nvSpPr>
          <p:cNvPr id="2" name="Rectangle 5"/>
          <p:cNvSpPr>
            <a:spLocks noChangeArrowheads="1"/>
          </p:cNvSpPr>
          <p:nvPr userDrawn="1"/>
        </p:nvSpPr>
        <p:spPr bwMode="auto">
          <a:xfrm>
            <a:off x="0" y="684213"/>
            <a:ext cx="9144000" cy="92075"/>
          </a:xfrm>
          <a:prstGeom prst="rect">
            <a:avLst/>
          </a:prstGeom>
          <a:solidFill>
            <a:srgbClr val="CECED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TW" altLang="en-US">
              <a:ea typeface="新細明體" pitchFamily="18" charset="-120"/>
            </a:endParaRPr>
          </a:p>
        </p:txBody>
      </p:sp>
      <p:sp>
        <p:nvSpPr>
          <p:cNvPr id="3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84213"/>
          </a:xfrm>
          <a:prstGeom prst="rect">
            <a:avLst/>
          </a:prstGeom>
          <a:solidFill>
            <a:srgbClr val="D20634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TW" altLang="en-US">
              <a:ea typeface="新細明體" pitchFamily="18" charset="-120"/>
            </a:endParaRPr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588" y="0"/>
            <a:ext cx="9142412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Current</a:t>
            </a:r>
          </a:p>
        </p:txBody>
      </p:sp>
      <p:sp>
        <p:nvSpPr>
          <p:cNvPr id="512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3863" y="971550"/>
            <a:ext cx="8296275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3354" name="Rectangle 4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70163" y="6462713"/>
            <a:ext cx="2133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kumimoji="1" sz="1400">
                <a:ea typeface="新細明體" pitchFamily="18" charset="-120"/>
              </a:defRPr>
            </a:lvl1pPr>
          </a:lstStyle>
          <a:p>
            <a:r>
              <a:rPr lang="zh-TW" altLang="en-US"/>
              <a:t>Oct. 26, 2010</a:t>
            </a:r>
            <a:endParaRPr lang="en-US" altLang="zh-TW"/>
          </a:p>
        </p:txBody>
      </p:sp>
      <p:sp>
        <p:nvSpPr>
          <p:cNvPr id="5135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241925" y="6462713"/>
            <a:ext cx="750888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buFontTx/>
              <a:buNone/>
              <a:defRPr kumimoji="1" sz="1400">
                <a:ea typeface="新細明體" pitchFamily="18" charset="-120"/>
              </a:defRPr>
            </a:lvl1pPr>
          </a:lstStyle>
          <a:p>
            <a:r>
              <a:rPr lang="en-US" altLang="zh-TW"/>
              <a:t>P. </a:t>
            </a:r>
            <a:fld id="{DCDE763B-DC39-41A6-8BE1-FCA0147D3222}" type="slidenum">
              <a:rPr lang="en-US" altLang="zh-TW"/>
              <a:pPr/>
              <a:t>‹#›</a:t>
            </a:fld>
            <a:endParaRPr lang="en-US" altLang="zh-TW"/>
          </a:p>
        </p:txBody>
      </p:sp>
      <p:pic>
        <p:nvPicPr>
          <p:cNvPr id="5142" name="Picture 22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6391275"/>
            <a:ext cx="433388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43" name="Picture 23" descr="faa_logo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413" y="6350000"/>
            <a:ext cx="509587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 descr="Rutgers%20Logo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6364288"/>
            <a:ext cx="463550" cy="47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5" name="Picture 25"/>
          <p:cNvPicPr>
            <a:picLocks noChangeAspect="1" noChangeArrowheads="1"/>
          </p:cNvPicPr>
          <p:nvPr userDrawn="1"/>
        </p:nvPicPr>
        <p:blipFill>
          <a:blip r:embed="rId1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025" y="6370638"/>
            <a:ext cx="484188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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w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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image" Target="../media/image25.png"/><Relationship Id="rId5" Type="http://schemas.openxmlformats.org/officeDocument/2006/relationships/image" Target="../media/image24.emf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openxmlformats.org/officeDocument/2006/relationships/video" Target="../media/media2.gif"/><Relationship Id="rId1" Type="http://schemas.microsoft.com/office/2007/relationships/media" Target="../media/media2.gif"/><Relationship Id="rId6" Type="http://schemas.openxmlformats.org/officeDocument/2006/relationships/image" Target="../media/image29.png"/><Relationship Id="rId5" Type="http://schemas.openxmlformats.org/officeDocument/2006/relationships/image" Target="../media/image28.emf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image" Target="../media/image3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2.png"/><Relationship Id="rId2" Type="http://schemas.openxmlformats.org/officeDocument/2006/relationships/video" Target="../media/media3.gif"/><Relationship Id="rId1" Type="http://schemas.microsoft.com/office/2007/relationships/media" Target="../media/media3.gif"/><Relationship Id="rId6" Type="http://schemas.openxmlformats.org/officeDocument/2006/relationships/image" Target="../media/image35.png"/><Relationship Id="rId5" Type="http://schemas.openxmlformats.org/officeDocument/2006/relationships/image" Target="../media/image41.emf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openxmlformats.org/officeDocument/2006/relationships/video" Target="../media/media4.gif"/><Relationship Id="rId1" Type="http://schemas.microsoft.com/office/2007/relationships/media" Target="../media/media4.gif"/><Relationship Id="rId6" Type="http://schemas.openxmlformats.org/officeDocument/2006/relationships/image" Target="../media/image46.emf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openxmlformats.org/officeDocument/2006/relationships/video" Target="../media/media5.gif"/><Relationship Id="rId1" Type="http://schemas.microsoft.com/office/2007/relationships/media" Target="../media/media5.gif"/><Relationship Id="rId6" Type="http://schemas.openxmlformats.org/officeDocument/2006/relationships/image" Target="../media/image53.png"/><Relationship Id="rId5" Type="http://schemas.openxmlformats.org/officeDocument/2006/relationships/image" Target="../media/image52.emf"/><Relationship Id="rId4" Type="http://schemas.openxmlformats.org/officeDocument/2006/relationships/notesSlide" Target="../notesSlides/notesSlide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5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openxmlformats.org/officeDocument/2006/relationships/video" Target="../media/media6.gif"/><Relationship Id="rId1" Type="http://schemas.microsoft.com/office/2007/relationships/media" Target="../media/media6.gif"/><Relationship Id="rId6" Type="http://schemas.openxmlformats.org/officeDocument/2006/relationships/image" Target="../media/image57.png"/><Relationship Id="rId5" Type="http://schemas.openxmlformats.org/officeDocument/2006/relationships/image" Target="../media/image56.emf"/><Relationship Id="rId4" Type="http://schemas.openxmlformats.org/officeDocument/2006/relationships/notesSlide" Target="../notesSlides/notesSlide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openxmlformats.org/officeDocument/2006/relationships/video" Target="../media/media7.gif"/><Relationship Id="rId1" Type="http://schemas.microsoft.com/office/2007/relationships/media" Target="../media/media7.gif"/><Relationship Id="rId6" Type="http://schemas.openxmlformats.org/officeDocument/2006/relationships/image" Target="../media/image64.png"/><Relationship Id="rId5" Type="http://schemas.openxmlformats.org/officeDocument/2006/relationships/image" Target="../media/image63.emf"/><Relationship Id="rId4" Type="http://schemas.openxmlformats.org/officeDocument/2006/relationships/notesSlide" Target="../notesSlides/notesSlide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openxmlformats.org/officeDocument/2006/relationships/video" Target="../media/media8.gif"/><Relationship Id="rId1" Type="http://schemas.microsoft.com/office/2007/relationships/media" Target="../media/media8.gif"/><Relationship Id="rId6" Type="http://schemas.openxmlformats.org/officeDocument/2006/relationships/image" Target="../media/image68.png"/><Relationship Id="rId5" Type="http://schemas.openxmlformats.org/officeDocument/2006/relationships/image" Target="../media/image67.emf"/><Relationship Id="rId4" Type="http://schemas.openxmlformats.org/officeDocument/2006/relationships/notesSlide" Target="../notesSlides/notesSlide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1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openxmlformats.org/officeDocument/2006/relationships/video" Target="../media/media9.gif"/><Relationship Id="rId1" Type="http://schemas.microsoft.com/office/2007/relationships/media" Target="../media/media9.gif"/><Relationship Id="rId6" Type="http://schemas.openxmlformats.org/officeDocument/2006/relationships/image" Target="../media/image75.png"/><Relationship Id="rId5" Type="http://schemas.openxmlformats.org/officeDocument/2006/relationships/image" Target="../media/image74.emf"/><Relationship Id="rId4" Type="http://schemas.openxmlformats.org/officeDocument/2006/relationships/notesSlide" Target="../notesSlides/notesSlide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13.png"/><Relationship Id="rId4" Type="http://schemas.openxmlformats.org/officeDocument/2006/relationships/image" Target="../media/image77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openxmlformats.org/officeDocument/2006/relationships/video" Target="../media/media10.gif"/><Relationship Id="rId1" Type="http://schemas.microsoft.com/office/2007/relationships/media" Target="../media/media10.gif"/><Relationship Id="rId6" Type="http://schemas.openxmlformats.org/officeDocument/2006/relationships/image" Target="../media/image79.emf"/><Relationship Id="rId5" Type="http://schemas.openxmlformats.org/officeDocument/2006/relationships/image" Target="../media/image78.png"/><Relationship Id="rId4" Type="http://schemas.openxmlformats.org/officeDocument/2006/relationships/notesSlide" Target="../notesSlides/notesSlide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13.png"/><Relationship Id="rId4" Type="http://schemas.openxmlformats.org/officeDocument/2006/relationships/image" Target="../media/image81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13.png"/><Relationship Id="rId4" Type="http://schemas.openxmlformats.org/officeDocument/2006/relationships/image" Target="../media/image84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openxmlformats.org/officeDocument/2006/relationships/video" Target="../media/media11.gif"/><Relationship Id="rId1" Type="http://schemas.microsoft.com/office/2007/relationships/media" Target="../media/media11.gif"/><Relationship Id="rId6" Type="http://schemas.openxmlformats.org/officeDocument/2006/relationships/image" Target="../media/image86.png"/><Relationship Id="rId5" Type="http://schemas.openxmlformats.org/officeDocument/2006/relationships/image" Target="../media/image85.emf"/><Relationship Id="rId4" Type="http://schemas.openxmlformats.org/officeDocument/2006/relationships/notesSlide" Target="../notesSlides/notesSlide2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openxmlformats.org/officeDocument/2006/relationships/video" Target="../media/media12.gif"/><Relationship Id="rId1" Type="http://schemas.microsoft.com/office/2007/relationships/media" Target="../media/media12.gif"/><Relationship Id="rId6" Type="http://schemas.openxmlformats.org/officeDocument/2006/relationships/image" Target="../media/image90.emf"/><Relationship Id="rId5" Type="http://schemas.openxmlformats.org/officeDocument/2006/relationships/image" Target="../media/image89.png"/><Relationship Id="rId4" Type="http://schemas.openxmlformats.org/officeDocument/2006/relationships/notesSlide" Target="../notesSlides/notesSlide2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3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3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3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WMF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1431925"/>
            <a:ext cx="7772400" cy="157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新細明體" pitchFamily="18" charset="-120"/>
              </a:rPr>
              <a:t>Implementing Crew Redirection Algorithm into Airplane Evacuation Computer Simulation</a:t>
            </a:r>
            <a:endParaRPr lang="en-US" altLang="zh-TW" dirty="0">
              <a:effectLst>
                <a:outerShdw blurRad="38100" dist="38100" dir="2700000" algn="tl">
                  <a:srgbClr val="C0C0C0"/>
                </a:outerShdw>
              </a:effectLst>
              <a:ea typeface="新細明體" pitchFamily="18" charset="-120"/>
            </a:endParaRPr>
          </a:p>
        </p:txBody>
      </p:sp>
      <p:sp>
        <p:nvSpPr>
          <p:cNvPr id="22323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769938" y="3313113"/>
            <a:ext cx="7756525" cy="2459037"/>
          </a:xfrm>
        </p:spPr>
        <p:txBody>
          <a:bodyPr/>
          <a:lstStyle/>
          <a:p>
            <a:r>
              <a:rPr lang="en-US" altLang="zh-CN" b="1">
                <a:solidFill>
                  <a:srgbClr val="000099"/>
                </a:solidFill>
                <a:ea typeface="宋体" pitchFamily="2" charset="-122"/>
              </a:rPr>
              <a:t>Hae Chang Gea</a:t>
            </a:r>
          </a:p>
          <a:p>
            <a:endParaRPr lang="en-US" altLang="zh-CN" sz="800">
              <a:solidFill>
                <a:srgbClr val="000099"/>
              </a:solidFill>
              <a:ea typeface="宋体" pitchFamily="2" charset="-122"/>
            </a:endParaRPr>
          </a:p>
          <a:p>
            <a:r>
              <a:rPr lang="en-US" altLang="zh-CN">
                <a:solidFill>
                  <a:srgbClr val="000099"/>
                </a:solidFill>
                <a:ea typeface="宋体" pitchFamily="2" charset="-122"/>
              </a:rPr>
              <a:t>Department of Mechanical and Aerospace Engineering</a:t>
            </a:r>
          </a:p>
          <a:p>
            <a:r>
              <a:rPr lang="en-US" altLang="zh-CN">
                <a:solidFill>
                  <a:srgbClr val="000099"/>
                </a:solidFill>
                <a:ea typeface="宋体" pitchFamily="2" charset="-122"/>
              </a:rPr>
              <a:t>Rutgers University, New Jersey, USA</a:t>
            </a:r>
          </a:p>
          <a:p>
            <a:endParaRPr lang="zh-CN" altLang="en-US">
              <a:solidFill>
                <a:srgbClr val="000099"/>
              </a:solidFill>
              <a:ea typeface="宋体" pitchFamily="2" charset="-122"/>
            </a:endParaRPr>
          </a:p>
          <a:p>
            <a:r>
              <a:rPr lang="en-US" altLang="zh-CN" b="1">
                <a:solidFill>
                  <a:srgbClr val="000099"/>
                </a:solidFill>
                <a:ea typeface="宋体" pitchFamily="2" charset="-122"/>
              </a:rPr>
              <a:t>Program Manager: Dr. Mac McLean, FAA, CAMI</a:t>
            </a:r>
            <a:endParaRPr lang="en-US" altLang="zh-TW" b="1">
              <a:solidFill>
                <a:srgbClr val="000099"/>
              </a:solidFill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Model: B 767-300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Seat Number: 285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Seat Layout: 2-3-2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Exit Number: 8 Pairs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Exit Type: 4 Type A</a:t>
            </a:r>
            <a:br>
              <a:rPr lang="en-US" dirty="0" smtClean="0"/>
            </a:br>
            <a:r>
              <a:rPr lang="en-US" dirty="0" smtClean="0"/>
              <a:t>                 4 Type III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B72BDDFE-ABAF-4D14-847F-39ABECBDFD3B}" type="slidenum">
              <a:rPr lang="en-US" altLang="zh-TW" smtClean="0"/>
              <a:pPr/>
              <a:t>10</a:t>
            </a:fld>
            <a:endParaRPr lang="en-US" altLang="zh-TW"/>
          </a:p>
        </p:txBody>
      </p:sp>
      <p:pic>
        <p:nvPicPr>
          <p:cNvPr id="6" name="Picture 3" descr="C:\Users\packagingoffice1\Dropbox\2013_03_19_FAA_proposal\767-300 plane with sea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17" y="4542745"/>
            <a:ext cx="7620001" cy="135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9698" name="Picture 2" descr="File:Japan Airlines 767-300 Economy cabi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814" y="2563239"/>
            <a:ext cx="2159468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494972" y="5698908"/>
            <a:ext cx="114662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Type A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494972" y="4384361"/>
            <a:ext cx="114662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Type A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235371" y="4390219"/>
            <a:ext cx="114662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Type A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235371" y="5695560"/>
            <a:ext cx="114662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Type A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013200" y="4384361"/>
            <a:ext cx="14732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2: Type III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4049488" y="5668491"/>
            <a:ext cx="14732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2: Type III</a:t>
            </a:r>
            <a:endParaRPr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7913188" y="4696008"/>
            <a:ext cx="182880" cy="182880"/>
          </a:xfrm>
          <a:prstGeom prst="ellipse">
            <a:avLst/>
          </a:prstGeom>
          <a:solidFill>
            <a:srgbClr val="6600CC"/>
          </a:solidFill>
          <a:ln>
            <a:solidFill>
              <a:srgbClr val="7030A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1897017" y="4696008"/>
            <a:ext cx="182880" cy="182880"/>
          </a:xfrm>
          <a:prstGeom prst="ellipse">
            <a:avLst/>
          </a:prstGeom>
          <a:solidFill>
            <a:srgbClr val="6600CC"/>
          </a:solidFill>
          <a:ln>
            <a:solidFill>
              <a:srgbClr val="7030A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1897017" y="5577051"/>
            <a:ext cx="182880" cy="182880"/>
          </a:xfrm>
          <a:prstGeom prst="ellipse">
            <a:avLst/>
          </a:prstGeom>
          <a:solidFill>
            <a:srgbClr val="6600CC"/>
          </a:solidFill>
          <a:ln>
            <a:solidFill>
              <a:srgbClr val="7030A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7913188" y="5588573"/>
            <a:ext cx="182880" cy="182880"/>
          </a:xfrm>
          <a:prstGeom prst="ellipse">
            <a:avLst/>
          </a:prstGeom>
          <a:solidFill>
            <a:srgbClr val="6600CC"/>
          </a:solidFill>
          <a:ln>
            <a:solidFill>
              <a:srgbClr val="7030A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4639767" y="4691692"/>
            <a:ext cx="182880" cy="18288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4873445" y="4691692"/>
            <a:ext cx="182880" cy="18288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4679956" y="5545056"/>
            <a:ext cx="182880" cy="18288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4913634" y="5545056"/>
            <a:ext cx="182880" cy="18288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69702" name="Picture 6" descr="http://aviation-safety.net/photos/exits/750/990228-E-d-1-75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0" r="29120"/>
          <a:stretch/>
        </p:blipFill>
        <p:spPr bwMode="auto">
          <a:xfrm>
            <a:off x="7658099" y="2563239"/>
            <a:ext cx="1295401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9700" name="Picture 4" descr="http://aviation-safety.net/photos/exits/750/990068-E-d-3-75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4" r="5462"/>
          <a:stretch/>
        </p:blipFill>
        <p:spPr bwMode="auto">
          <a:xfrm>
            <a:off x="6446031" y="2563239"/>
            <a:ext cx="1212067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9708" name="Picture 12" descr="http://tasreports.files.wordpress.com/2010/07/cs-tqi-luzair-b767-300-w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3" r="3371" b="26796"/>
          <a:stretch/>
        </p:blipFill>
        <p:spPr bwMode="auto">
          <a:xfrm>
            <a:off x="4284814" y="1019175"/>
            <a:ext cx="4680815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76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 767-300: No Crew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D8BA923D-6AE3-4367-AB8C-0A0DD5586A0D}" type="slidenum">
              <a:rPr lang="en-US" altLang="zh-TW" smtClean="0"/>
              <a:pPr/>
              <a:t>11</a:t>
            </a:fld>
            <a:endParaRPr lang="en-US" altLang="zh-TW"/>
          </a:p>
        </p:txBody>
      </p:sp>
      <p:sp>
        <p:nvSpPr>
          <p:cNvPr id="6" name="TextBox 5"/>
          <p:cNvSpPr txBox="1"/>
          <p:nvPr/>
        </p:nvSpPr>
        <p:spPr>
          <a:xfrm>
            <a:off x="5532125" y="2507280"/>
            <a:ext cx="103693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/>
              <a:t>154.74sec</a:t>
            </a:r>
            <a:endParaRPr lang="en-US" sz="1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522394"/>
            <a:ext cx="4876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ModelANoCrew300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" y="907028"/>
            <a:ext cx="7772400" cy="1523442"/>
          </a:xfrm>
          <a:prstGeom prst="rect">
            <a:avLst/>
          </a:prstGeom>
        </p:spPr>
      </p:pic>
      <p:pic>
        <p:nvPicPr>
          <p:cNvPr id="16" name="Picture 1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005" y="858481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1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8391" y="2046420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408766" y="2045502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" name="Picture 1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572000" y="2049035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339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076" y="2816352"/>
            <a:ext cx="4632960" cy="347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 767-300: No Crew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D8BA923D-6AE3-4367-AB8C-0A0DD5586A0D}" type="slidenum">
              <a:rPr lang="en-US" altLang="zh-TW" smtClean="0"/>
              <a:pPr/>
              <a:t>12</a:t>
            </a:fld>
            <a:endParaRPr lang="en-US" altLang="zh-TW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2" y="2816352"/>
            <a:ext cx="4632960" cy="347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 descr="C:\Users\packagingoffice1\Dropbox\2013_03_19_FAA_proposal\767-300 plane with seat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88113"/>
            <a:ext cx="7620001" cy="135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416" y="855865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" name="Picture 1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710802" y="2202655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418380" y="2202655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" name="Picture 1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87215" y="2200040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576410" y="855865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/>
              <a:t>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581958" y="2357673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293117" y="2377769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4553061" y="2363708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3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 767-300: Crew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D8BA923D-6AE3-4367-AB8C-0A0DD5586A0D}" type="slidenum">
              <a:rPr lang="en-US" altLang="zh-TW" smtClean="0"/>
              <a:pPr/>
              <a:t>13</a:t>
            </a:fld>
            <a:endParaRPr lang="en-US" altLang="zh-TW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552" y="2523744"/>
            <a:ext cx="4876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074205" y="2507280"/>
            <a:ext cx="103693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/>
              <a:t>89.23sec</a:t>
            </a:r>
            <a:endParaRPr lang="en-US" sz="1400" dirty="0"/>
          </a:p>
        </p:txBody>
      </p:sp>
      <p:pic>
        <p:nvPicPr>
          <p:cNvPr id="3" name="ModelAWithCrew300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" y="907026"/>
            <a:ext cx="7772400" cy="15234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66796" y="2049035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004" y="858481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408766" y="2049035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560071" y="2049035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562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 767-300: Crew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D8BA923D-6AE3-4367-AB8C-0A0DD5586A0D}" type="slidenum">
              <a:rPr lang="en-US" altLang="zh-TW" smtClean="0"/>
              <a:pPr/>
              <a:t>14</a:t>
            </a:fld>
            <a:endParaRPr lang="en-US" altLang="zh-TW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" y="2816352"/>
            <a:ext cx="4632960" cy="347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432" y="2816352"/>
            <a:ext cx="4632960" cy="347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 descr="C:\Users\packagingoffice1\Dropbox\2013_03_19_FAA_proposal\767-300 plane with seat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88113"/>
            <a:ext cx="7620001" cy="135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416" y="855865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1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710802" y="2202655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418380" y="2202655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" name="Picture 1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87215" y="2200040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576410" y="855865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/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81958" y="2357673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293117" y="2377769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553061" y="2363708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02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552" y="2523744"/>
            <a:ext cx="4876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767-300: </a:t>
            </a:r>
            <a:r>
              <a:rPr lang="en-US" dirty="0" smtClean="0"/>
              <a:t>Comparison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D8BA923D-6AE3-4367-AB8C-0A0DD5586A0D}" type="slidenum">
              <a:rPr lang="en-US" altLang="zh-TW" smtClean="0"/>
              <a:pPr/>
              <a:t>15</a:t>
            </a:fld>
            <a:endParaRPr lang="en-US" altLang="zh-TW"/>
          </a:p>
        </p:txBody>
      </p:sp>
      <p:sp>
        <p:nvSpPr>
          <p:cNvPr id="8" name="Left Arrow 7"/>
          <p:cNvSpPr/>
          <p:nvPr/>
        </p:nvSpPr>
        <p:spPr bwMode="auto">
          <a:xfrm>
            <a:off x="3592672" y="2946325"/>
            <a:ext cx="2246693" cy="691290"/>
          </a:xfrm>
          <a:prstGeom prst="leftArrow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0000FF"/>
              </a:gs>
            </a:gsLst>
            <a:lin ang="0" scaled="1"/>
            <a:tileRect/>
          </a:gra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65.51sec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74205" y="2507280"/>
            <a:ext cx="103693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/>
              <a:t>89.23sec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532125" y="2507280"/>
            <a:ext cx="103693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/>
              <a:t>154.74sec</a:t>
            </a:r>
            <a:endParaRPr lang="en-US" sz="1400" dirty="0"/>
          </a:p>
        </p:txBody>
      </p:sp>
      <p:pic>
        <p:nvPicPr>
          <p:cNvPr id="11" name="Picture 3" descr="C:\Users\packagingoffice1\Dropbox\2013_03_19_FAA_proposal\767-300 plane with seat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88113"/>
            <a:ext cx="7620001" cy="135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416" y="855865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710802" y="2202655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418380" y="2202655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87215" y="2200040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576410" y="855865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/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81958" y="2357673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293117" y="2377769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553061" y="2363708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4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766965" y="2800829"/>
            <a:ext cx="3763690" cy="2962656"/>
            <a:chOff x="2766965" y="2800829"/>
            <a:chExt cx="3763690" cy="2962656"/>
          </a:xfrm>
        </p:grpSpPr>
        <p:cxnSp>
          <p:nvCxnSpPr>
            <p:cNvPr id="20" name="Straight Connector 19"/>
            <p:cNvCxnSpPr/>
            <p:nvPr/>
          </p:nvCxnSpPr>
          <p:spPr bwMode="auto">
            <a:xfrm>
              <a:off x="2766965" y="2803560"/>
              <a:ext cx="3763690" cy="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 rot="16200000">
              <a:off x="5047425" y="4282157"/>
              <a:ext cx="2962656" cy="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95294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767-300: C</a:t>
            </a:r>
            <a:r>
              <a:rPr lang="en-US" dirty="0" smtClean="0"/>
              <a:t>omparison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D8BA923D-6AE3-4367-AB8C-0A0DD5586A0D}" type="slidenum">
              <a:rPr lang="en-US" altLang="zh-TW" smtClean="0"/>
              <a:pPr/>
              <a:t>16</a:t>
            </a:fld>
            <a:endParaRPr lang="en-US" altLang="zh-TW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432" y="2816352"/>
            <a:ext cx="4632960" cy="347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" y="2816352"/>
            <a:ext cx="4632960" cy="347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 descr="C:\Users\packagingoffice1\Dropbox\2013_03_19_FAA_proposal\767-300 plane with seat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88113"/>
            <a:ext cx="7620001" cy="135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416" y="855865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1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710802" y="2202655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418380" y="2202655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" name="Picture 1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87215" y="2200040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576410" y="855865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/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81958" y="2357673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293117" y="2377769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553061" y="2363708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45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1"/>
          <p:cNvSpPr>
            <a:spLocks noGrp="1"/>
          </p:cNvSpPr>
          <p:nvPr>
            <p:ph idx="1"/>
          </p:nvPr>
        </p:nvSpPr>
        <p:spPr>
          <a:xfrm>
            <a:off x="423864" y="971550"/>
            <a:ext cx="3864422" cy="307009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Seat Number: 440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Seat Layout: 3-3-3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Exit Number: 4 Pairs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Exit Type: 8 Type A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Model: B </a:t>
            </a:r>
            <a:r>
              <a:rPr lang="en-US" dirty="0" smtClean="0"/>
              <a:t>777-200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B72BDDFE-ABAF-4D14-847F-39ABECBDFD3B}" type="slidenum">
              <a:rPr lang="en-US" altLang="zh-TW" smtClean="0"/>
              <a:pPr/>
              <a:t>17</a:t>
            </a:fld>
            <a:endParaRPr lang="en-US" altLang="zh-TW"/>
          </a:p>
        </p:txBody>
      </p:sp>
      <p:pic>
        <p:nvPicPr>
          <p:cNvPr id="15" name="Picture 2" descr="C:\Users\packagingoffice1\Dropbox\2013_03_19_FAA_proposal\777-200plane with sea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9" y="4699625"/>
            <a:ext cx="8876914" cy="140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945379" y="5795520"/>
            <a:ext cx="1146628" cy="463489"/>
            <a:chOff x="938712" y="5219453"/>
            <a:chExt cx="1146628" cy="463489"/>
          </a:xfrm>
        </p:grpSpPr>
        <p:sp>
          <p:nvSpPr>
            <p:cNvPr id="11" name="TextBox 10"/>
            <p:cNvSpPr txBox="1"/>
            <p:nvPr/>
          </p:nvSpPr>
          <p:spPr>
            <a:xfrm>
              <a:off x="938712" y="5341310"/>
              <a:ext cx="1146628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dirty="0" smtClean="0"/>
                <a:t>Type A</a:t>
              </a:r>
              <a:endParaRPr lang="en-US" dirty="0"/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1340757" y="5219453"/>
              <a:ext cx="182880" cy="182880"/>
            </a:xfrm>
            <a:prstGeom prst="ellipse">
              <a:avLst/>
            </a:prstGeom>
            <a:solidFill>
              <a:srgbClr val="6600CC"/>
            </a:solidFill>
            <a:ln>
              <a:solidFill>
                <a:srgbClr val="7030A0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887617" y="5795520"/>
            <a:ext cx="1146628" cy="463489"/>
            <a:chOff x="2927532" y="5219453"/>
            <a:chExt cx="1146628" cy="463489"/>
          </a:xfrm>
        </p:grpSpPr>
        <p:sp>
          <p:nvSpPr>
            <p:cNvPr id="13" name="TextBox 12"/>
            <p:cNvSpPr txBox="1"/>
            <p:nvPr/>
          </p:nvSpPr>
          <p:spPr>
            <a:xfrm>
              <a:off x="2927532" y="5341310"/>
              <a:ext cx="1146628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dirty="0" smtClean="0"/>
                <a:t>Type A</a:t>
              </a:r>
              <a:endParaRPr lang="en-US" dirty="0"/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3329577" y="5219453"/>
              <a:ext cx="182880" cy="182880"/>
            </a:xfrm>
            <a:prstGeom prst="ellipse">
              <a:avLst/>
            </a:prstGeom>
            <a:solidFill>
              <a:srgbClr val="6600CC"/>
            </a:solidFill>
            <a:ln>
              <a:solidFill>
                <a:srgbClr val="7030A0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782346" y="5795520"/>
            <a:ext cx="1146628" cy="463489"/>
            <a:chOff x="5852741" y="5189036"/>
            <a:chExt cx="1146628" cy="463489"/>
          </a:xfrm>
        </p:grpSpPr>
        <p:sp>
          <p:nvSpPr>
            <p:cNvPr id="16" name="TextBox 15"/>
            <p:cNvSpPr txBox="1"/>
            <p:nvPr/>
          </p:nvSpPr>
          <p:spPr>
            <a:xfrm>
              <a:off x="5852741" y="5310893"/>
              <a:ext cx="1146628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dirty="0" smtClean="0"/>
                <a:t>Type A</a:t>
              </a:r>
              <a:endParaRPr lang="en-US" dirty="0"/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6254786" y="5189036"/>
              <a:ext cx="182880" cy="182880"/>
            </a:xfrm>
            <a:prstGeom prst="ellipse">
              <a:avLst/>
            </a:prstGeom>
            <a:solidFill>
              <a:srgbClr val="6600CC"/>
            </a:solidFill>
            <a:ln>
              <a:solidFill>
                <a:srgbClr val="7030A0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896583" y="5795520"/>
            <a:ext cx="1146628" cy="463489"/>
            <a:chOff x="5852741" y="5189036"/>
            <a:chExt cx="1146628" cy="463489"/>
          </a:xfrm>
        </p:grpSpPr>
        <p:sp>
          <p:nvSpPr>
            <p:cNvPr id="21" name="TextBox 20"/>
            <p:cNvSpPr txBox="1"/>
            <p:nvPr/>
          </p:nvSpPr>
          <p:spPr>
            <a:xfrm>
              <a:off x="5852741" y="5310893"/>
              <a:ext cx="1146628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dirty="0" smtClean="0"/>
                <a:t>Type A</a:t>
              </a:r>
              <a:endParaRPr lang="en-US" dirty="0"/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6254786" y="5189036"/>
              <a:ext cx="182880" cy="182880"/>
            </a:xfrm>
            <a:prstGeom prst="ellipse">
              <a:avLst/>
            </a:prstGeom>
            <a:solidFill>
              <a:srgbClr val="6600CC"/>
            </a:solidFill>
            <a:ln>
              <a:solidFill>
                <a:srgbClr val="7030A0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45379" y="4506037"/>
            <a:ext cx="1146628" cy="494527"/>
            <a:chOff x="1494972" y="4308161"/>
            <a:chExt cx="1146628" cy="494527"/>
          </a:xfrm>
        </p:grpSpPr>
        <p:sp>
          <p:nvSpPr>
            <p:cNvPr id="23" name="TextBox 22"/>
            <p:cNvSpPr txBox="1"/>
            <p:nvPr/>
          </p:nvSpPr>
          <p:spPr>
            <a:xfrm>
              <a:off x="1494972" y="4308161"/>
              <a:ext cx="1146628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dirty="0" smtClean="0"/>
                <a:t>Type A</a:t>
              </a:r>
              <a:endParaRPr lang="en-US" dirty="0"/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1897017" y="4619808"/>
              <a:ext cx="182880" cy="182880"/>
            </a:xfrm>
            <a:prstGeom prst="ellipse">
              <a:avLst/>
            </a:prstGeom>
            <a:solidFill>
              <a:srgbClr val="6600CC"/>
            </a:solidFill>
            <a:ln>
              <a:solidFill>
                <a:srgbClr val="7030A0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887617" y="4506037"/>
            <a:ext cx="1146628" cy="494527"/>
            <a:chOff x="1494972" y="4308161"/>
            <a:chExt cx="1146628" cy="494527"/>
          </a:xfrm>
        </p:grpSpPr>
        <p:sp>
          <p:nvSpPr>
            <p:cNvPr id="27" name="TextBox 26"/>
            <p:cNvSpPr txBox="1"/>
            <p:nvPr/>
          </p:nvSpPr>
          <p:spPr>
            <a:xfrm>
              <a:off x="1494972" y="4308161"/>
              <a:ext cx="1146628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dirty="0" smtClean="0"/>
                <a:t>Type A</a:t>
              </a:r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1897017" y="4619808"/>
              <a:ext cx="182880" cy="182880"/>
            </a:xfrm>
            <a:prstGeom prst="ellipse">
              <a:avLst/>
            </a:prstGeom>
            <a:solidFill>
              <a:srgbClr val="6600CC"/>
            </a:solidFill>
            <a:ln>
              <a:solidFill>
                <a:srgbClr val="7030A0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782346" y="4506037"/>
            <a:ext cx="1146628" cy="494527"/>
            <a:chOff x="1494972" y="4308161"/>
            <a:chExt cx="1146628" cy="494527"/>
          </a:xfrm>
        </p:grpSpPr>
        <p:sp>
          <p:nvSpPr>
            <p:cNvPr id="30" name="TextBox 29"/>
            <p:cNvSpPr txBox="1"/>
            <p:nvPr/>
          </p:nvSpPr>
          <p:spPr>
            <a:xfrm>
              <a:off x="1494972" y="4308161"/>
              <a:ext cx="1146628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dirty="0" smtClean="0"/>
                <a:t>Type A</a:t>
              </a:r>
              <a:endParaRPr lang="en-US" dirty="0"/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1897017" y="4619808"/>
              <a:ext cx="182880" cy="182880"/>
            </a:xfrm>
            <a:prstGeom prst="ellipse">
              <a:avLst/>
            </a:prstGeom>
            <a:solidFill>
              <a:srgbClr val="6600CC"/>
            </a:solidFill>
            <a:ln>
              <a:solidFill>
                <a:srgbClr val="7030A0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896583" y="4506037"/>
            <a:ext cx="1146628" cy="494527"/>
            <a:chOff x="1494972" y="4308161"/>
            <a:chExt cx="1146628" cy="494527"/>
          </a:xfrm>
        </p:grpSpPr>
        <p:sp>
          <p:nvSpPr>
            <p:cNvPr id="33" name="TextBox 32"/>
            <p:cNvSpPr txBox="1"/>
            <p:nvPr/>
          </p:nvSpPr>
          <p:spPr>
            <a:xfrm>
              <a:off x="1494972" y="4308161"/>
              <a:ext cx="1146628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dirty="0" smtClean="0"/>
                <a:t>Type A</a:t>
              </a:r>
              <a:endParaRPr lang="en-US" dirty="0"/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1897017" y="4619808"/>
              <a:ext cx="182880" cy="182880"/>
            </a:xfrm>
            <a:prstGeom prst="ellipse">
              <a:avLst/>
            </a:prstGeom>
            <a:solidFill>
              <a:srgbClr val="6600CC"/>
            </a:solidFill>
            <a:ln>
              <a:solidFill>
                <a:srgbClr val="7030A0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288285" y="1024128"/>
            <a:ext cx="4729368" cy="3017520"/>
            <a:chOff x="4288285" y="1024128"/>
            <a:chExt cx="4729368" cy="3017520"/>
          </a:xfrm>
        </p:grpSpPr>
        <p:pic>
          <p:nvPicPr>
            <p:cNvPr id="675842" name="Picture 2" descr="http://www.seatmaestro.com/images/comments/1322404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8285" y="2578608"/>
              <a:ext cx="2189088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5844" name="Picture 4" descr="http://aviation-safety.net/photos/exits/990176-E-d-2-50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1648" y="2578608"/>
              <a:ext cx="2079255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5846" name="Picture 6" descr="http://aviation-safety.net/photos/exits/750/990023-E-d-2-750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8626" y="2578607"/>
              <a:ext cx="969027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3793" name="Picture 1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228" b="32928"/>
            <a:stretch/>
          </p:blipFill>
          <p:spPr bwMode="auto">
            <a:xfrm flipH="1">
              <a:off x="4288536" y="1024128"/>
              <a:ext cx="4727263" cy="1554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9410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Model: B </a:t>
            </a:r>
            <a:r>
              <a:rPr lang="en-US" dirty="0" smtClean="0"/>
              <a:t>777-300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Half number of exits are fully available during evacuation</a:t>
            </a:r>
          </a:p>
          <a:p>
            <a:r>
              <a:rPr lang="en-US" dirty="0" smtClean="0"/>
              <a:t>5 different sets of usable exit combinations are simulated by Monte Carlo Test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D8BA923D-6AE3-4367-AB8C-0A0DD5586A0D}" type="slidenum">
              <a:rPr lang="en-US" altLang="zh-TW" smtClean="0"/>
              <a:pPr/>
              <a:t>18</a:t>
            </a:fld>
            <a:endParaRPr lang="en-US" altLang="zh-TW"/>
          </a:p>
        </p:txBody>
      </p:sp>
      <p:grpSp>
        <p:nvGrpSpPr>
          <p:cNvPr id="6" name="Group 5"/>
          <p:cNvGrpSpPr/>
          <p:nvPr/>
        </p:nvGrpSpPr>
        <p:grpSpPr>
          <a:xfrm>
            <a:off x="2532048" y="2394197"/>
            <a:ext cx="4079904" cy="1081497"/>
            <a:chOff x="334194" y="3211333"/>
            <a:chExt cx="4079904" cy="1081497"/>
          </a:xfrm>
        </p:grpSpPr>
        <p:grpSp>
          <p:nvGrpSpPr>
            <p:cNvPr id="7" name="Group 6"/>
            <p:cNvGrpSpPr/>
            <p:nvPr/>
          </p:nvGrpSpPr>
          <p:grpSpPr>
            <a:xfrm>
              <a:off x="334194" y="3211333"/>
              <a:ext cx="4079904" cy="886489"/>
              <a:chOff x="415219" y="3091833"/>
              <a:chExt cx="3877233" cy="776512"/>
            </a:xfrm>
          </p:grpSpPr>
          <p:pic>
            <p:nvPicPr>
              <p:cNvPr id="9" name="Picture 13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878930" y="3621733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2" descr="C:\Users\packagingoffice1\Dropbox\2013_03_19_FAA_proposal\777-200plane with seats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219" y="3091833"/>
                <a:ext cx="3877233" cy="6146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13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1783550" y="3621734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13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3044020" y="3621733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13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3948640" y="3621732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" name="TextBox 7"/>
            <p:cNvSpPr txBox="1"/>
            <p:nvPr/>
          </p:nvSpPr>
          <p:spPr>
            <a:xfrm>
              <a:off x="1952962" y="3902813"/>
              <a:ext cx="1123989" cy="390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 smtClean="0"/>
                <a:t>Conf. A</a:t>
              </a:r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59417" y="3562189"/>
            <a:ext cx="4079904" cy="1225174"/>
            <a:chOff x="334194" y="3019271"/>
            <a:chExt cx="4079904" cy="1225174"/>
          </a:xfrm>
        </p:grpSpPr>
        <p:grpSp>
          <p:nvGrpSpPr>
            <p:cNvPr id="16" name="Group 15"/>
            <p:cNvGrpSpPr/>
            <p:nvPr/>
          </p:nvGrpSpPr>
          <p:grpSpPr>
            <a:xfrm>
              <a:off x="334194" y="3019271"/>
              <a:ext cx="4079904" cy="1078562"/>
              <a:chOff x="415219" y="2923591"/>
              <a:chExt cx="3877233" cy="944754"/>
            </a:xfrm>
          </p:grpSpPr>
          <p:pic>
            <p:nvPicPr>
              <p:cNvPr id="18" name="Picture 13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878930" y="3621733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9" name="Picture 2" descr="C:\Users\packagingoffice1\Dropbox\2013_03_19_FAA_proposal\777-200plane with seats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219" y="3091833"/>
                <a:ext cx="3877233" cy="6146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13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1783550" y="3621734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21" name="Picture 13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905632" y="2923591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22" name="Picture 13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810249" y="2923591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1952962" y="3902813"/>
              <a:ext cx="1123989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 smtClean="0"/>
                <a:t>Conf. B</a:t>
              </a:r>
              <a:endParaRPr lang="en-US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46825" y="4702406"/>
            <a:ext cx="4079904" cy="1225174"/>
            <a:chOff x="334194" y="3019271"/>
            <a:chExt cx="4079904" cy="1225174"/>
          </a:xfrm>
        </p:grpSpPr>
        <p:grpSp>
          <p:nvGrpSpPr>
            <p:cNvPr id="24" name="Group 23"/>
            <p:cNvGrpSpPr/>
            <p:nvPr/>
          </p:nvGrpSpPr>
          <p:grpSpPr>
            <a:xfrm>
              <a:off x="334194" y="3019271"/>
              <a:ext cx="4079904" cy="1078562"/>
              <a:chOff x="415219" y="2923591"/>
              <a:chExt cx="3877233" cy="944754"/>
            </a:xfrm>
          </p:grpSpPr>
          <p:pic>
            <p:nvPicPr>
              <p:cNvPr id="26" name="Picture 13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878930" y="3621733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27" name="Picture 2" descr="C:\Users\packagingoffice1\Dropbox\2013_03_19_FAA_proposal\777-200plane with seats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219" y="3091833"/>
                <a:ext cx="3877233" cy="6146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13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1783550" y="3621734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29" name="Picture 13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 flipV="1">
                <a:off x="3044346" y="3621441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30" name="Picture 13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810249" y="2923591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1952962" y="3902813"/>
              <a:ext cx="1123989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 smtClean="0"/>
                <a:t>Conf. C</a:t>
              </a:r>
              <a:endParaRPr lang="en-US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947505" y="3492530"/>
            <a:ext cx="4079904" cy="1225174"/>
            <a:chOff x="334194" y="3019271"/>
            <a:chExt cx="4079904" cy="1225174"/>
          </a:xfrm>
        </p:grpSpPr>
        <p:grpSp>
          <p:nvGrpSpPr>
            <p:cNvPr id="32" name="Group 31"/>
            <p:cNvGrpSpPr/>
            <p:nvPr/>
          </p:nvGrpSpPr>
          <p:grpSpPr>
            <a:xfrm>
              <a:off x="334194" y="3019271"/>
              <a:ext cx="4079904" cy="1078562"/>
              <a:chOff x="415219" y="2923591"/>
              <a:chExt cx="3877233" cy="944754"/>
            </a:xfrm>
          </p:grpSpPr>
          <p:pic>
            <p:nvPicPr>
              <p:cNvPr id="34" name="Picture 13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878930" y="3621733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35" name="Picture 2" descr="C:\Users\packagingoffice1\Dropbox\2013_03_19_FAA_proposal\777-200plane with seats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219" y="3091833"/>
                <a:ext cx="3877233" cy="6146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13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1783550" y="3621734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37" name="Picture 13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 flipV="1">
                <a:off x="3044346" y="3621441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38" name="Picture 13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889683" y="2923591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1952962" y="3902813"/>
              <a:ext cx="1123989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 smtClean="0"/>
                <a:t>Conf. D</a:t>
              </a:r>
              <a:endParaRPr lang="en-US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947505" y="4702406"/>
            <a:ext cx="4079904" cy="1225174"/>
            <a:chOff x="334194" y="3019271"/>
            <a:chExt cx="4079904" cy="1225174"/>
          </a:xfrm>
        </p:grpSpPr>
        <p:grpSp>
          <p:nvGrpSpPr>
            <p:cNvPr id="40" name="Group 39"/>
            <p:cNvGrpSpPr/>
            <p:nvPr/>
          </p:nvGrpSpPr>
          <p:grpSpPr>
            <a:xfrm>
              <a:off x="334194" y="3019271"/>
              <a:ext cx="4079904" cy="1078562"/>
              <a:chOff x="415219" y="2923591"/>
              <a:chExt cx="3877233" cy="944754"/>
            </a:xfrm>
          </p:grpSpPr>
          <p:pic>
            <p:nvPicPr>
              <p:cNvPr id="42" name="Picture 13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878930" y="3621733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43" name="Picture 2" descr="C:\Users\packagingoffice1\Dropbox\2013_03_19_FAA_proposal\777-200plane with seats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219" y="3091833"/>
                <a:ext cx="3877233" cy="6146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13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1783550" y="3621734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45" name="Picture 13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 flipV="1">
                <a:off x="3951614" y="3621441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46" name="Picture 13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889683" y="2923591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1" name="TextBox 40"/>
            <p:cNvSpPr txBox="1"/>
            <p:nvPr/>
          </p:nvSpPr>
          <p:spPr>
            <a:xfrm>
              <a:off x="1952962" y="3902813"/>
              <a:ext cx="1123989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 smtClean="0"/>
                <a:t>Conf. </a:t>
              </a:r>
              <a:r>
                <a:rPr lang="en-US" dirty="0"/>
                <a:t>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531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552" y="2523744"/>
            <a:ext cx="4876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C:\Users\packagingoffice1\Dropbox\2013_03_19_FAA_proposal\777-200plane with seats.png"/>
          <p:cNvPicPr>
            <a:picLocks noChangeArrowheads="1"/>
          </p:cNvPicPr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53" y="1086584"/>
            <a:ext cx="7781544" cy="128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odelANoCrew.g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00" y="984330"/>
            <a:ext cx="7772400" cy="152295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777-300: </a:t>
            </a:r>
            <a:r>
              <a:rPr lang="en-US" dirty="0" smtClean="0"/>
              <a:t>Conf. A-No Crew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D8BA923D-6AE3-4367-AB8C-0A0DD5586A0D}" type="slidenum">
              <a:rPr lang="en-US" altLang="zh-TW" smtClean="0"/>
              <a:pPr/>
              <a:t>19</a:t>
            </a:fld>
            <a:endParaRPr lang="en-US" altLang="zh-TW"/>
          </a:p>
        </p:txBody>
      </p:sp>
      <p:sp>
        <p:nvSpPr>
          <p:cNvPr id="10" name="TextBox 9"/>
          <p:cNvSpPr txBox="1"/>
          <p:nvPr/>
        </p:nvSpPr>
        <p:spPr>
          <a:xfrm>
            <a:off x="5032860" y="2507280"/>
            <a:ext cx="103693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/>
              <a:t>84.10sec</a:t>
            </a:r>
            <a:endParaRPr lang="en-US" sz="1400" dirty="0"/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43606" y="2160246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27825" y="2160246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906561" y="2161635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826811" y="2123230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995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/>
          <a:p>
            <a:r>
              <a:rPr lang="en-US" altLang="zh-TW"/>
              <a:t>P. </a:t>
            </a:r>
            <a:fld id="{E0351E5C-84B9-4646-A562-E0F3B1F813AC}" type="slidenum">
              <a:rPr lang="en-US" altLang="zh-TW"/>
              <a:pPr/>
              <a:t>2</a:t>
            </a:fld>
            <a:endParaRPr lang="en-US" altLang="zh-TW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zh-TW" smtClean="0">
                <a:effectLst/>
                <a:ea typeface="新細明體" pitchFamily="18" charset="-120"/>
              </a:rPr>
              <a:t>Aircraft Emergency Evacuation</a:t>
            </a:r>
          </a:p>
        </p:txBody>
      </p:sp>
      <p:sp>
        <p:nvSpPr>
          <p:cNvPr id="258051" name="Content Placeholder 5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 altLang="zh-TW" sz="2800" smtClean="0">
                <a:ea typeface="新細明體" pitchFamily="18" charset="-120"/>
              </a:rPr>
              <a:t>A full scale test is…</a:t>
            </a:r>
          </a:p>
          <a:p>
            <a:pPr lvl="1">
              <a:buFont typeface="Symbol" pitchFamily="18" charset="2"/>
              <a:buChar char="-"/>
            </a:pPr>
            <a:r>
              <a:rPr lang="en-US" altLang="zh-TW" sz="2400" smtClean="0">
                <a:ea typeface="新細明體" pitchFamily="18" charset="-120"/>
              </a:rPr>
              <a:t>risky;</a:t>
            </a:r>
          </a:p>
          <a:p>
            <a:pPr lvl="1">
              <a:buFont typeface="Symbol" pitchFamily="18" charset="2"/>
              <a:buChar char="-"/>
            </a:pPr>
            <a:r>
              <a:rPr lang="en-US" altLang="zh-TW" sz="2400" smtClean="0">
                <a:ea typeface="新細明體" pitchFamily="18" charset="-120"/>
              </a:rPr>
              <a:t>costly;</a:t>
            </a:r>
          </a:p>
          <a:p>
            <a:pPr lvl="1">
              <a:buFont typeface="Symbol" pitchFamily="18" charset="2"/>
              <a:buChar char="-"/>
            </a:pPr>
            <a:r>
              <a:rPr lang="en-US" altLang="zh-TW" sz="2400" smtClean="0">
                <a:ea typeface="新細明體" pitchFamily="18" charset="-120"/>
              </a:rPr>
              <a:t>time consuming;</a:t>
            </a:r>
          </a:p>
          <a:p>
            <a:pPr lvl="1">
              <a:buFont typeface="Symbol" pitchFamily="18" charset="2"/>
              <a:buChar char="-"/>
            </a:pPr>
            <a:r>
              <a:rPr lang="en-US" altLang="zh-TW" sz="2400" smtClean="0">
                <a:ea typeface="新細明體" pitchFamily="18" charset="-120"/>
              </a:rPr>
              <a:t>inconsistent.</a:t>
            </a:r>
          </a:p>
          <a:p>
            <a:pPr lvl="1">
              <a:buFont typeface="Symbol" pitchFamily="18" charset="2"/>
              <a:buNone/>
            </a:pPr>
            <a:endParaRPr lang="en-US" altLang="zh-TW" sz="1200" smtClean="0">
              <a:ea typeface="新細明體" pitchFamily="18" charset="-120"/>
            </a:endParaRPr>
          </a:p>
          <a:p>
            <a:r>
              <a:rPr lang="en-US" altLang="zh-TW" sz="2800" smtClean="0">
                <a:ea typeface="新細明體" pitchFamily="18" charset="-120"/>
              </a:rPr>
              <a:t>Simulations can…</a:t>
            </a:r>
          </a:p>
          <a:p>
            <a:pPr lvl="1">
              <a:buFont typeface="Symbol" pitchFamily="18" charset="2"/>
              <a:buChar char="-"/>
            </a:pPr>
            <a:r>
              <a:rPr lang="en-US" altLang="zh-TW" sz="2400" smtClean="0">
                <a:ea typeface="新細明體" pitchFamily="18" charset="-120"/>
              </a:rPr>
              <a:t>study many </a:t>
            </a:r>
            <a:r>
              <a:rPr lang="en-US" altLang="zh-TW" sz="2400" smtClean="0">
                <a:solidFill>
                  <a:srgbClr val="FF0000"/>
                </a:solidFill>
                <a:ea typeface="新細明體" pitchFamily="18" charset="-120"/>
              </a:rPr>
              <a:t>what-if</a:t>
            </a:r>
            <a:r>
              <a:rPr lang="en-US" altLang="zh-TW" sz="2400" smtClean="0">
                <a:ea typeface="新細明體" pitchFamily="18" charset="-120"/>
              </a:rPr>
              <a:t> scenarios;</a:t>
            </a:r>
          </a:p>
          <a:p>
            <a:pPr lvl="1">
              <a:buFont typeface="Symbol" pitchFamily="18" charset="2"/>
              <a:buChar char="-"/>
            </a:pPr>
            <a:r>
              <a:rPr lang="en-US" altLang="zh-TW" sz="2400" smtClean="0">
                <a:ea typeface="新細明體" pitchFamily="18" charset="-120"/>
              </a:rPr>
              <a:t>incorporate various </a:t>
            </a:r>
            <a:r>
              <a:rPr lang="en-US" altLang="zh-TW" sz="2400" smtClean="0">
                <a:solidFill>
                  <a:srgbClr val="FF0000"/>
                </a:solidFill>
                <a:ea typeface="新細明體" pitchFamily="18" charset="-120"/>
              </a:rPr>
              <a:t>hazardous conditions</a:t>
            </a:r>
            <a:r>
              <a:rPr lang="en-US" altLang="zh-TW" sz="2400" smtClean="0">
                <a:ea typeface="新細明體" pitchFamily="18" charset="-120"/>
              </a:rPr>
              <a:t>;</a:t>
            </a:r>
          </a:p>
          <a:p>
            <a:pPr lvl="1">
              <a:buClr>
                <a:schemeClr val="tx1"/>
              </a:buClr>
              <a:buFont typeface="Symbol" pitchFamily="18" charset="2"/>
              <a:buChar char="-"/>
            </a:pPr>
            <a:r>
              <a:rPr lang="en-US" altLang="zh-TW" sz="2400" smtClean="0">
                <a:ea typeface="新細明體" pitchFamily="18" charset="-120"/>
              </a:rPr>
              <a:t>evaluate the impact of </a:t>
            </a:r>
            <a:r>
              <a:rPr lang="en-US" altLang="zh-TW" sz="2400" smtClean="0">
                <a:solidFill>
                  <a:srgbClr val="FF0000"/>
                </a:solidFill>
                <a:ea typeface="新細明體" pitchFamily="18" charset="-120"/>
              </a:rPr>
              <a:t>new devices</a:t>
            </a:r>
            <a:r>
              <a:rPr lang="en-US" altLang="zh-TW" sz="2400" smtClean="0">
                <a:ea typeface="新細明體" pitchFamily="18" charset="-120"/>
              </a:rPr>
              <a:t>;</a:t>
            </a:r>
          </a:p>
          <a:p>
            <a:pPr lvl="1">
              <a:buClr>
                <a:schemeClr val="tx1"/>
              </a:buClr>
              <a:buFont typeface="Symbol" pitchFamily="18" charset="2"/>
              <a:buChar char="-"/>
            </a:pPr>
            <a:r>
              <a:rPr lang="en-US" altLang="zh-TW" sz="2400" smtClean="0">
                <a:solidFill>
                  <a:srgbClr val="FF0000"/>
                </a:solidFill>
                <a:ea typeface="新細明體" pitchFamily="18" charset="-120"/>
              </a:rPr>
              <a:t>better understanding</a:t>
            </a:r>
            <a:r>
              <a:rPr lang="en-US" altLang="zh-TW" sz="2400" smtClean="0">
                <a:ea typeface="新細明體" pitchFamily="18" charset="-120"/>
              </a:rPr>
              <a:t> of the entire evacuation process</a:t>
            </a:r>
            <a:r>
              <a:rPr lang="en-US" altLang="zh-TW" smtClean="0">
                <a:ea typeface="新細明體" pitchFamily="18" charset="-120"/>
              </a:rPr>
              <a:t>.</a:t>
            </a:r>
            <a:endParaRPr lang="zh-TW" altLang="en-US" smtClean="0">
              <a:ea typeface="新細明體" pitchFamily="18" charset="-120"/>
            </a:endParaRPr>
          </a:p>
        </p:txBody>
      </p:sp>
      <p:pic>
        <p:nvPicPr>
          <p:cNvPr id="258058" name="Picture 4" descr="a380es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663" y="1090613"/>
            <a:ext cx="4154487" cy="276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777-300: Conf. A-No Crew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" y="971550"/>
            <a:ext cx="8296275" cy="51450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D8BA923D-6AE3-4367-AB8C-0A0DD5586A0D}" type="slidenum">
              <a:rPr lang="en-US" altLang="zh-TW" smtClean="0"/>
              <a:pPr/>
              <a:t>20</a:t>
            </a:fld>
            <a:endParaRPr lang="en-US" altLang="zh-TW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" y="2816352"/>
            <a:ext cx="4632960" cy="347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432" y="2816352"/>
            <a:ext cx="4632960" cy="347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484643" y="1124700"/>
            <a:ext cx="8174715" cy="1562373"/>
            <a:chOff x="593064" y="1213741"/>
            <a:chExt cx="8174715" cy="1562373"/>
          </a:xfrm>
        </p:grpSpPr>
        <p:pic>
          <p:nvPicPr>
            <p:cNvPr id="23" name="Picture 2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643606" y="2317870"/>
              <a:ext cx="278449" cy="458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4" name="Picture 2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487046" y="2317870"/>
              <a:ext cx="278449" cy="458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5" name="Picture 24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6136991" y="2317870"/>
              <a:ext cx="278449" cy="458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6" name="Picture 2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105260" y="2317870"/>
              <a:ext cx="278449" cy="458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7" name="Picture 2" descr="C:\Users\packagingoffice1\Dropbox\2013_03_19_FAA_proposal\777-200plane with seats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064" y="1213741"/>
              <a:ext cx="8174715" cy="1295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extBox 27"/>
          <p:cNvSpPr txBox="1"/>
          <p:nvPr/>
        </p:nvSpPr>
        <p:spPr>
          <a:xfrm>
            <a:off x="1402694" y="2395229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/>
              <a:t>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246134" y="2395229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5907284" y="2395229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/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853628" y="2395229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05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odelAWithCrew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983836"/>
            <a:ext cx="7772400" cy="1523444"/>
          </a:xfrm>
          <a:prstGeom prst="rect">
            <a:avLst/>
          </a:prstGeom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552" y="2523744"/>
            <a:ext cx="4876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777-300: Conf. </a:t>
            </a:r>
            <a:r>
              <a:rPr lang="en-US" dirty="0" smtClean="0"/>
              <a:t>A- </a:t>
            </a:r>
            <a:r>
              <a:rPr lang="en-US" dirty="0"/>
              <a:t>Crew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D8BA923D-6AE3-4367-AB8C-0A0DD5586A0D}" type="slidenum">
              <a:rPr lang="en-US" altLang="zh-TW" smtClean="0"/>
              <a:pPr/>
              <a:t>21</a:t>
            </a:fld>
            <a:endParaRPr lang="en-US" altLang="zh-TW"/>
          </a:p>
        </p:txBody>
      </p:sp>
      <p:sp>
        <p:nvSpPr>
          <p:cNvPr id="12" name="TextBox 11"/>
          <p:cNvSpPr txBox="1"/>
          <p:nvPr/>
        </p:nvSpPr>
        <p:spPr>
          <a:xfrm>
            <a:off x="4264760" y="2507280"/>
            <a:ext cx="103693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/>
              <a:t>69.33sec</a:t>
            </a:r>
            <a:endParaRPr lang="en-US" sz="1400" dirty="0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43606" y="2164251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27825" y="2164250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68156" y="2161635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836425" y="2147835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275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777-300: Conf. A- Crew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D8BA923D-6AE3-4367-AB8C-0A0DD5586A0D}" type="slidenum">
              <a:rPr lang="en-US" altLang="zh-TW" smtClean="0"/>
              <a:pPr/>
              <a:t>22</a:t>
            </a:fld>
            <a:endParaRPr lang="en-US" altLang="zh-TW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" y="2816352"/>
            <a:ext cx="4632960" cy="347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432" y="2816352"/>
            <a:ext cx="4632960" cy="347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84643" y="1124700"/>
            <a:ext cx="8174715" cy="1562373"/>
            <a:chOff x="593064" y="1213741"/>
            <a:chExt cx="8174715" cy="1562373"/>
          </a:xfrm>
        </p:grpSpPr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643606" y="2317870"/>
              <a:ext cx="278449" cy="458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487046" y="2317870"/>
              <a:ext cx="278449" cy="458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6136991" y="2317870"/>
              <a:ext cx="278449" cy="458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105260" y="2317870"/>
              <a:ext cx="278449" cy="458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4" name="Picture 2" descr="C:\Users\packagingoffice1\Dropbox\2013_03_19_FAA_proposal\777-200plane with seats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064" y="1213741"/>
              <a:ext cx="8174715" cy="1295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1402694" y="2395229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/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46134" y="2395229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907284" y="2395229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/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53628" y="2395229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44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777-300: Conf. </a:t>
            </a:r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D8BA923D-6AE3-4367-AB8C-0A0DD5586A0D}" type="slidenum">
              <a:rPr lang="en-US" altLang="zh-TW" smtClean="0"/>
              <a:pPr/>
              <a:t>23</a:t>
            </a:fld>
            <a:endParaRPr lang="en-US" altLang="zh-TW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552" y="2523744"/>
            <a:ext cx="4876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402694" y="2318419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/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46134" y="2318419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907284" y="2318419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/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53628" y="2318419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4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2766965" y="2800829"/>
            <a:ext cx="3763690" cy="2962656"/>
            <a:chOff x="2766965" y="2800829"/>
            <a:chExt cx="3763690" cy="2962656"/>
          </a:xfrm>
        </p:grpSpPr>
        <p:cxnSp>
          <p:nvCxnSpPr>
            <p:cNvPr id="20" name="Straight Connector 19"/>
            <p:cNvCxnSpPr/>
            <p:nvPr/>
          </p:nvCxnSpPr>
          <p:spPr bwMode="auto">
            <a:xfrm>
              <a:off x="2766965" y="2803560"/>
              <a:ext cx="3763690" cy="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 rot="16200000">
              <a:off x="5047425" y="4282157"/>
              <a:ext cx="2962656" cy="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2" name="Left Arrow 21"/>
          <p:cNvSpPr/>
          <p:nvPr/>
        </p:nvSpPr>
        <p:spPr bwMode="auto">
          <a:xfrm>
            <a:off x="4341570" y="2776115"/>
            <a:ext cx="768100" cy="691290"/>
          </a:xfrm>
          <a:prstGeom prst="leftArrow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0000FF"/>
              </a:gs>
            </a:gsLst>
            <a:lin ang="0" scaled="1"/>
            <a:tileRect/>
          </a:gra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14.77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957520" y="2510773"/>
            <a:ext cx="103693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/>
              <a:t>69.33sec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4840835" y="2510773"/>
            <a:ext cx="103693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/>
              <a:t>84.10sec</a:t>
            </a:r>
            <a:endParaRPr lang="en-US" sz="1400" dirty="0"/>
          </a:p>
        </p:txBody>
      </p:sp>
      <p:grpSp>
        <p:nvGrpSpPr>
          <p:cNvPr id="26" name="Group 25"/>
          <p:cNvGrpSpPr/>
          <p:nvPr/>
        </p:nvGrpSpPr>
        <p:grpSpPr>
          <a:xfrm>
            <a:off x="484643" y="1124700"/>
            <a:ext cx="8174715" cy="1562373"/>
            <a:chOff x="593064" y="1213741"/>
            <a:chExt cx="8174715" cy="1562373"/>
          </a:xfrm>
        </p:grpSpPr>
        <p:pic>
          <p:nvPicPr>
            <p:cNvPr id="27" name="Picture 26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643606" y="2317870"/>
              <a:ext cx="278449" cy="458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8" name="Picture 27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487046" y="2317870"/>
              <a:ext cx="278449" cy="458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9" name="Picture 28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6136991" y="2317870"/>
              <a:ext cx="278449" cy="458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0" name="Picture 29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105260" y="2317870"/>
              <a:ext cx="278449" cy="458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1" name="Picture 2" descr="C:\Users\packagingoffice1\Dropbox\2013_03_19_FAA_proposal\777-200plane with seats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064" y="1213741"/>
              <a:ext cx="8174715" cy="1295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TextBox 31"/>
          <p:cNvSpPr txBox="1"/>
          <p:nvPr/>
        </p:nvSpPr>
        <p:spPr>
          <a:xfrm>
            <a:off x="1402694" y="2395229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/>
              <a:t>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246134" y="2395229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907284" y="2395229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853628" y="2395229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31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777-300: Conf. </a:t>
            </a:r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D8BA923D-6AE3-4367-AB8C-0A0DD5586A0D}" type="slidenum">
              <a:rPr lang="en-US" altLang="zh-TW" smtClean="0"/>
              <a:pPr/>
              <a:t>24</a:t>
            </a:fld>
            <a:endParaRPr lang="en-US" altLang="zh-TW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" y="2816352"/>
            <a:ext cx="4632960" cy="347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432" y="2816352"/>
            <a:ext cx="4632960" cy="347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484643" y="1124700"/>
            <a:ext cx="8174715" cy="1562373"/>
            <a:chOff x="593064" y="1213741"/>
            <a:chExt cx="8174715" cy="1562373"/>
          </a:xfrm>
        </p:grpSpPr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643606" y="2317870"/>
              <a:ext cx="278449" cy="458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487046" y="2317870"/>
              <a:ext cx="278449" cy="458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6136991" y="2317870"/>
              <a:ext cx="278449" cy="458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105260" y="2317870"/>
              <a:ext cx="278449" cy="458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3" name="Picture 2" descr="C:\Users\packagingoffice1\Dropbox\2013_03_19_FAA_proposal\777-200plane with seats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064" y="1213741"/>
              <a:ext cx="8174715" cy="1295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1402694" y="2395229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/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46134" y="2395229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907284" y="2395229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/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853628" y="2395229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70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777-300: Conf. </a:t>
            </a:r>
            <a:r>
              <a:rPr lang="en-US" dirty="0" smtClean="0"/>
              <a:t>B- No Crew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D8BA923D-6AE3-4367-AB8C-0A0DD5586A0D}" type="slidenum">
              <a:rPr lang="en-US" altLang="zh-TW" smtClean="0"/>
              <a:pPr/>
              <a:t>25</a:t>
            </a:fld>
            <a:endParaRPr lang="en-US" altLang="zh-TW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552" y="2523744"/>
            <a:ext cx="4876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301695" y="2507280"/>
            <a:ext cx="103693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/>
              <a:t>153.53sec</a:t>
            </a:r>
            <a:endParaRPr lang="en-US" sz="1400" dirty="0"/>
          </a:p>
        </p:txBody>
      </p:sp>
      <p:pic>
        <p:nvPicPr>
          <p:cNvPr id="3" name="ModelBNoCrew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" y="1012100"/>
            <a:ext cx="7772400" cy="15234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14816" y="2164250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27826" y="2202655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815" y="858481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211" y="858481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76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packagingoffice1\Dropbox\2013_03_19_FAA_proposal\777-200plane with sea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43" y="1124700"/>
            <a:ext cx="8174715" cy="129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777-300: Conf. B- No Crew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D8BA923D-6AE3-4367-AB8C-0A0DD5586A0D}" type="slidenum">
              <a:rPr lang="en-US" altLang="zh-TW" smtClean="0"/>
              <a:pPr/>
              <a:t>26</a:t>
            </a:fld>
            <a:endParaRPr lang="en-US" altLang="zh-TW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" y="2816352"/>
            <a:ext cx="4632960" cy="347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432" y="2816352"/>
            <a:ext cx="4632960" cy="347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35185" y="2228829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378625" y="2228829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535184" y="820076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378624" y="840172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402694" y="2395229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/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46134" y="2395229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391973" y="803164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/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44163" y="813212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16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777-300: Conf. </a:t>
            </a:r>
            <a:r>
              <a:rPr lang="en-US" dirty="0" smtClean="0"/>
              <a:t>B- Crew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D8BA923D-6AE3-4367-AB8C-0A0DD5586A0D}" type="slidenum">
              <a:rPr lang="en-US" altLang="zh-TW" smtClean="0"/>
              <a:pPr/>
              <a:t>27</a:t>
            </a:fld>
            <a:endParaRPr lang="en-US" altLang="zh-TW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552" y="2523744"/>
            <a:ext cx="4876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419850" y="2507280"/>
            <a:ext cx="103693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/>
              <a:t>79.58sec</a:t>
            </a:r>
            <a:endParaRPr lang="en-US" sz="1400" dirty="0"/>
          </a:p>
        </p:txBody>
      </p:sp>
      <p:pic>
        <p:nvPicPr>
          <p:cNvPr id="6" name="ModelBWithCrew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" y="1009485"/>
            <a:ext cx="7772400" cy="15234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14816" y="2164250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27826" y="2202655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815" y="858481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211" y="858481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907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777-300: Conf. B- Crew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D8BA923D-6AE3-4367-AB8C-0A0DD5586A0D}" type="slidenum">
              <a:rPr lang="en-US" altLang="zh-TW" smtClean="0"/>
              <a:pPr/>
              <a:t>28</a:t>
            </a:fld>
            <a:endParaRPr lang="en-US" altLang="zh-TW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" y="2816352"/>
            <a:ext cx="4632960" cy="347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432" y="2816352"/>
            <a:ext cx="4632960" cy="347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packagingoffice1\Dropbox\2013_03_19_FAA_proposal\777-200plane with seat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43" y="1124700"/>
            <a:ext cx="8174715" cy="129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35185" y="2228829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378625" y="2228829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535184" y="820076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378624" y="840172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402694" y="2395229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/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46134" y="2395229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391973" y="803164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/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44163" y="813212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43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777-300: Conf. 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D8BA923D-6AE3-4367-AB8C-0A0DD5586A0D}" type="slidenum">
              <a:rPr lang="en-US" altLang="zh-TW" smtClean="0"/>
              <a:pPr/>
              <a:t>29</a:t>
            </a:fld>
            <a:endParaRPr lang="en-US" altLang="zh-TW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552" y="2523744"/>
            <a:ext cx="4876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657074" y="2517328"/>
            <a:ext cx="103693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/>
              <a:t>79.58sec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5301695" y="2507280"/>
            <a:ext cx="103693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/>
              <a:t>153.53sec</a:t>
            </a:r>
            <a:endParaRPr lang="en-US" sz="14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2766965" y="2800829"/>
            <a:ext cx="3763690" cy="2962656"/>
            <a:chOff x="2766965" y="2800829"/>
            <a:chExt cx="3763690" cy="2962656"/>
          </a:xfrm>
        </p:grpSpPr>
        <p:cxnSp>
          <p:nvCxnSpPr>
            <p:cNvPr id="12" name="Straight Connector 11"/>
            <p:cNvCxnSpPr/>
            <p:nvPr/>
          </p:nvCxnSpPr>
          <p:spPr bwMode="auto">
            <a:xfrm>
              <a:off x="2766965" y="2803560"/>
              <a:ext cx="3763690" cy="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 rot="16200000">
              <a:off x="5047425" y="4282157"/>
              <a:ext cx="2962656" cy="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14" name="Picture 2" descr="C:\Users\packagingoffice1\Dropbox\2013_03_19_FAA_proposal\777-200plane with seat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43" y="1124700"/>
            <a:ext cx="8174715" cy="129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35185" y="2228829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378625" y="2228829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535184" y="820076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378624" y="840172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402694" y="2395229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/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46134" y="2395229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391973" y="803164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/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44163" y="813212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23" name="Left Arrow 22"/>
          <p:cNvSpPr/>
          <p:nvPr/>
        </p:nvSpPr>
        <p:spPr bwMode="auto">
          <a:xfrm>
            <a:off x="3727090" y="2776115"/>
            <a:ext cx="1997060" cy="691290"/>
          </a:xfrm>
          <a:prstGeom prst="leftArrow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0000FF"/>
              </a:gs>
            </a:gsLst>
            <a:lin ang="0" scaled="1"/>
            <a:tileRect/>
          </a:gra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73.95 sec</a:t>
            </a:r>
          </a:p>
        </p:txBody>
      </p:sp>
    </p:spTree>
    <p:extLst>
      <p:ext uri="{BB962C8B-B14F-4D97-AF65-F5344CB8AC3E}">
        <p14:creationId xmlns:p14="http://schemas.microsoft.com/office/powerpoint/2010/main" val="224843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/>
          <a:p>
            <a:r>
              <a:rPr lang="en-US" altLang="zh-TW"/>
              <a:t>P. </a:t>
            </a:r>
            <a:fld id="{A6EC389D-2922-430B-8071-20E7AF4AF63C}" type="slidenum">
              <a:rPr lang="en-US" altLang="zh-TW"/>
              <a:pPr/>
              <a:t>3</a:t>
            </a:fld>
            <a:endParaRPr lang="en-US" altLang="zh-TW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zh-TW" smtClean="0">
                <a:effectLst/>
                <a:ea typeface="新細明體" pitchFamily="18" charset="-120"/>
              </a:rPr>
              <a:t>Aircraft Emergency Evacuation</a:t>
            </a:r>
          </a:p>
        </p:txBody>
      </p:sp>
      <p:sp>
        <p:nvSpPr>
          <p:cNvPr id="679939" name="Content Placeholder 5"/>
          <p:cNvSpPr>
            <a:spLocks noGrp="1"/>
          </p:cNvSpPr>
          <p:nvPr>
            <p:ph idx="4294967295"/>
          </p:nvPr>
        </p:nvSpPr>
        <p:spPr>
          <a:xfrm>
            <a:off x="423863" y="971550"/>
            <a:ext cx="8296275" cy="2419350"/>
          </a:xfrm>
        </p:spPr>
        <p:txBody>
          <a:bodyPr/>
          <a:lstStyle/>
          <a:p>
            <a:r>
              <a:rPr lang="en-US" altLang="zh-TW" sz="2800" smtClean="0">
                <a:ea typeface="新細明體" pitchFamily="18" charset="-120"/>
              </a:rPr>
              <a:t>Simulations can…</a:t>
            </a:r>
          </a:p>
          <a:p>
            <a:pPr lvl="1">
              <a:buFont typeface="Symbol" pitchFamily="18" charset="2"/>
              <a:buChar char="-"/>
            </a:pPr>
            <a:r>
              <a:rPr lang="en-US" altLang="zh-TW" sz="2400" smtClean="0">
                <a:ea typeface="新細明體" pitchFamily="18" charset="-120"/>
              </a:rPr>
              <a:t>study many </a:t>
            </a:r>
            <a:r>
              <a:rPr lang="en-US" altLang="zh-TW" sz="2400" smtClean="0">
                <a:solidFill>
                  <a:srgbClr val="FF0000"/>
                </a:solidFill>
                <a:ea typeface="新細明體" pitchFamily="18" charset="-120"/>
              </a:rPr>
              <a:t>what-if</a:t>
            </a:r>
            <a:r>
              <a:rPr lang="en-US" altLang="zh-TW" sz="2400" smtClean="0">
                <a:ea typeface="新細明體" pitchFamily="18" charset="-120"/>
              </a:rPr>
              <a:t> scenarios;</a:t>
            </a:r>
          </a:p>
          <a:p>
            <a:pPr lvl="1">
              <a:buFont typeface="Symbol" pitchFamily="18" charset="2"/>
              <a:buChar char="-"/>
            </a:pPr>
            <a:r>
              <a:rPr lang="en-US" altLang="zh-TW" sz="2400" smtClean="0">
                <a:ea typeface="新細明體" pitchFamily="18" charset="-120"/>
              </a:rPr>
              <a:t>incorporate various </a:t>
            </a:r>
            <a:r>
              <a:rPr lang="en-US" altLang="zh-TW" sz="2400" smtClean="0">
                <a:solidFill>
                  <a:srgbClr val="FF0000"/>
                </a:solidFill>
                <a:ea typeface="新細明體" pitchFamily="18" charset="-120"/>
              </a:rPr>
              <a:t>hazardous conditions</a:t>
            </a:r>
            <a:r>
              <a:rPr lang="en-US" altLang="zh-TW" sz="2400" smtClean="0">
                <a:ea typeface="新細明體" pitchFamily="18" charset="-120"/>
              </a:rPr>
              <a:t>;</a:t>
            </a:r>
          </a:p>
          <a:p>
            <a:pPr lvl="1">
              <a:buClr>
                <a:schemeClr val="tx1"/>
              </a:buClr>
              <a:buFont typeface="Symbol" pitchFamily="18" charset="2"/>
              <a:buChar char="-"/>
            </a:pPr>
            <a:r>
              <a:rPr lang="en-US" altLang="zh-TW" sz="2400" smtClean="0">
                <a:ea typeface="新細明體" pitchFamily="18" charset="-120"/>
              </a:rPr>
              <a:t>evaluate the impact of </a:t>
            </a:r>
            <a:r>
              <a:rPr lang="en-US" altLang="zh-TW" sz="2400" smtClean="0">
                <a:solidFill>
                  <a:srgbClr val="FF0000"/>
                </a:solidFill>
                <a:ea typeface="新細明體" pitchFamily="18" charset="-120"/>
              </a:rPr>
              <a:t>new devices</a:t>
            </a:r>
            <a:r>
              <a:rPr lang="en-US" altLang="zh-TW" sz="2400" smtClean="0">
                <a:ea typeface="新細明體" pitchFamily="18" charset="-120"/>
              </a:rPr>
              <a:t>;</a:t>
            </a:r>
          </a:p>
          <a:p>
            <a:pPr lvl="1">
              <a:buClr>
                <a:schemeClr val="tx1"/>
              </a:buClr>
              <a:buFont typeface="Symbol" pitchFamily="18" charset="2"/>
              <a:buChar char="-"/>
            </a:pPr>
            <a:r>
              <a:rPr lang="en-US" altLang="zh-TW" sz="2400" smtClean="0">
                <a:solidFill>
                  <a:srgbClr val="FF0000"/>
                </a:solidFill>
                <a:ea typeface="新細明體" pitchFamily="18" charset="-120"/>
              </a:rPr>
              <a:t>better understanding</a:t>
            </a:r>
            <a:r>
              <a:rPr lang="en-US" altLang="zh-TW" sz="2400" smtClean="0">
                <a:ea typeface="新細明體" pitchFamily="18" charset="-120"/>
              </a:rPr>
              <a:t> of the entire evacuation process</a:t>
            </a:r>
            <a:r>
              <a:rPr lang="en-US" altLang="zh-TW" smtClean="0">
                <a:ea typeface="新細明體" pitchFamily="18" charset="-120"/>
              </a:rPr>
              <a:t>.</a:t>
            </a:r>
          </a:p>
          <a:p>
            <a:pPr lvl="1">
              <a:buClr>
                <a:schemeClr val="tx1"/>
              </a:buClr>
              <a:buFont typeface="Symbol" pitchFamily="18" charset="2"/>
              <a:buNone/>
            </a:pPr>
            <a:endParaRPr lang="zh-TW" altLang="en-US" smtClean="0">
              <a:ea typeface="新細明體" pitchFamily="18" charset="-120"/>
            </a:endParaRPr>
          </a:p>
          <a:p>
            <a:pPr>
              <a:buClr>
                <a:schemeClr val="tx1"/>
              </a:buClr>
              <a:buFont typeface="Symbol" pitchFamily="18" charset="2"/>
              <a:buNone/>
            </a:pPr>
            <a:endParaRPr lang="zh-TW" altLang="en-US" smtClean="0">
              <a:ea typeface="新細明體" pitchFamily="18" charset="-120"/>
            </a:endParaRPr>
          </a:p>
          <a:p>
            <a:pPr>
              <a:buClr>
                <a:schemeClr val="tx1"/>
              </a:buClr>
              <a:buFont typeface="Symbol" pitchFamily="18" charset="2"/>
              <a:buNone/>
            </a:pPr>
            <a:endParaRPr lang="zh-TW" altLang="en-US" smtClean="0">
              <a:ea typeface="新細明體" pitchFamily="18" charset="-120"/>
            </a:endParaRPr>
          </a:p>
        </p:txBody>
      </p:sp>
      <p:sp>
        <p:nvSpPr>
          <p:cNvPr id="679942" name="Rectangle 6"/>
          <p:cNvSpPr>
            <a:spLocks noChangeArrowheads="1"/>
          </p:cNvSpPr>
          <p:nvPr/>
        </p:nvSpPr>
        <p:spPr bwMode="auto">
          <a:xfrm>
            <a:off x="423863" y="3582988"/>
            <a:ext cx="8296275" cy="2381250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79941" name="Content Placeholder 2"/>
          <p:cNvSpPr>
            <a:spLocks/>
          </p:cNvSpPr>
          <p:nvPr/>
        </p:nvSpPr>
        <p:spPr bwMode="auto">
          <a:xfrm>
            <a:off x="423863" y="3736975"/>
            <a:ext cx="8296275" cy="215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609600" indent="-609600" eaLnBrk="0" hangingPunct="0">
              <a:lnSpc>
                <a:spcPct val="100000"/>
              </a:lnSpc>
              <a:buClr>
                <a:schemeClr val="tx1"/>
              </a:buClr>
              <a:buFont typeface="Wingdings" pitchFamily="2" charset="2"/>
              <a:buAutoNum type="romanUcPeriod"/>
            </a:pPr>
            <a:r>
              <a:rPr lang="en-US" altLang="zh-TW" sz="2000" b="0" dirty="0" smtClean="0">
                <a:solidFill>
                  <a:srgbClr val="FF0000"/>
                </a:solidFill>
                <a:ea typeface="新細明體" pitchFamily="18" charset="-120"/>
              </a:rPr>
              <a:t>Crew Redirection </a:t>
            </a:r>
            <a:r>
              <a:rPr lang="en-US" altLang="zh-TW" sz="2000" b="0" dirty="0" smtClean="0">
                <a:ea typeface="新細明體" pitchFamily="18" charset="-120"/>
              </a:rPr>
              <a:t>Algorithm </a:t>
            </a:r>
          </a:p>
          <a:p>
            <a:pPr marL="609600" indent="-609600" eaLnBrk="0" hangingPunct="0">
              <a:lnSpc>
                <a:spcPct val="100000"/>
              </a:lnSpc>
              <a:buClr>
                <a:schemeClr val="tx1"/>
              </a:buClr>
              <a:buFont typeface="Wingdings" pitchFamily="2" charset="2"/>
              <a:buAutoNum type="romanUcPeriod"/>
            </a:pPr>
            <a:r>
              <a:rPr lang="en-US" altLang="zh-TW" sz="2000" b="0" dirty="0" smtClean="0">
                <a:solidFill>
                  <a:srgbClr val="FF0000"/>
                </a:solidFill>
                <a:ea typeface="新細明體" pitchFamily="18" charset="-120"/>
              </a:rPr>
              <a:t>Crew Redirection </a:t>
            </a:r>
            <a:r>
              <a:rPr lang="en-US" altLang="zh-TW" sz="2000" b="0" dirty="0" smtClean="0">
                <a:ea typeface="新細明體" pitchFamily="18" charset="-120"/>
              </a:rPr>
              <a:t>with </a:t>
            </a:r>
            <a:r>
              <a:rPr lang="en-US" altLang="zh-TW" sz="2000" b="0" dirty="0" smtClean="0">
                <a:solidFill>
                  <a:srgbClr val="FF0000"/>
                </a:solidFill>
                <a:ea typeface="新細明體" pitchFamily="18" charset="-120"/>
              </a:rPr>
              <a:t>Interior Access Vehicles </a:t>
            </a:r>
            <a:r>
              <a:rPr lang="en-US" altLang="zh-TW" sz="2000" b="0" dirty="0" smtClean="0">
                <a:ea typeface="新細明體" pitchFamily="18" charset="-120"/>
              </a:rPr>
              <a:t>for Emergency Evacuation </a:t>
            </a:r>
          </a:p>
          <a:p>
            <a:pPr marL="609600" indent="-609600" eaLnBrk="0" hangingPunct="0">
              <a:lnSpc>
                <a:spcPct val="100000"/>
              </a:lnSpc>
              <a:buClr>
                <a:schemeClr val="tx1"/>
              </a:buClr>
              <a:buFont typeface="Wingdings" pitchFamily="2" charset="2"/>
              <a:buAutoNum type="romanUcPeriod"/>
            </a:pPr>
            <a:r>
              <a:rPr lang="en-US" altLang="zh-TW" sz="2000" b="0" dirty="0" smtClean="0">
                <a:solidFill>
                  <a:srgbClr val="FF0000"/>
                </a:solidFill>
                <a:ea typeface="新細明體" pitchFamily="18" charset="-120"/>
              </a:rPr>
              <a:t>Crew Redirection </a:t>
            </a:r>
            <a:r>
              <a:rPr lang="en-US" altLang="zh-TW" sz="2000" b="0" dirty="0" smtClean="0">
                <a:ea typeface="新細明體" pitchFamily="18" charset="-120"/>
              </a:rPr>
              <a:t>with </a:t>
            </a:r>
            <a:r>
              <a:rPr lang="en-US" altLang="zh-TW" sz="2000" b="0" dirty="0" smtClean="0">
                <a:solidFill>
                  <a:srgbClr val="FF0000"/>
                </a:solidFill>
                <a:ea typeface="新細明體" pitchFamily="18" charset="-120"/>
              </a:rPr>
              <a:t>Injured Passenger </a:t>
            </a:r>
            <a:r>
              <a:rPr lang="en-US" altLang="zh-TW" sz="2000" b="0" dirty="0" smtClean="0">
                <a:ea typeface="新細明體" pitchFamily="18" charset="-120"/>
              </a:rPr>
              <a:t>for </a:t>
            </a:r>
            <a:r>
              <a:rPr lang="en-US" altLang="zh-TW" sz="2000" b="0" dirty="0">
                <a:ea typeface="新細明體" pitchFamily="18" charset="-120"/>
              </a:rPr>
              <a:t>Emergency Evacuation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777-300: Conf. 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D8BA923D-6AE3-4367-AB8C-0A0DD5586A0D}" type="slidenum">
              <a:rPr lang="en-US" altLang="zh-TW" smtClean="0"/>
              <a:pPr/>
              <a:t>30</a:t>
            </a:fld>
            <a:endParaRPr lang="en-US" altLang="zh-TW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" y="2816352"/>
            <a:ext cx="4632960" cy="347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432" y="2816352"/>
            <a:ext cx="4632960" cy="347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packagingoffice1\Dropbox\2013_03_19_FAA_proposal\777-200plane with seat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43" y="1124700"/>
            <a:ext cx="8174715" cy="129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35185" y="2228829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378625" y="2228829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535184" y="820076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378624" y="840172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402694" y="2395229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/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46134" y="2395229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391973" y="803164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/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44163" y="813212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89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777-300: Conf. </a:t>
            </a:r>
            <a:r>
              <a:rPr lang="en-US" dirty="0" smtClean="0"/>
              <a:t>C- No Crew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D8BA923D-6AE3-4367-AB8C-0A0DD5586A0D}" type="slidenum">
              <a:rPr lang="en-US" altLang="zh-TW" smtClean="0"/>
              <a:pPr/>
              <a:t>31</a:t>
            </a:fld>
            <a:endParaRPr lang="en-US" altLang="zh-TW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552" y="2523744"/>
            <a:ext cx="4632960" cy="347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917645" y="2507280"/>
            <a:ext cx="103693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/>
              <a:t>118.26sec</a:t>
            </a:r>
            <a:endParaRPr lang="en-US" sz="1400" dirty="0"/>
          </a:p>
        </p:txBody>
      </p:sp>
      <p:pic>
        <p:nvPicPr>
          <p:cNvPr id="7" name="ModelC1NoCrew.g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4690" y="932675"/>
            <a:ext cx="7772400" cy="1522950"/>
          </a:xfrm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05201" y="2125846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189421" y="2125845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68156" y="2125846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420" y="779055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018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777-300: Conf. C- No Crew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D8BA923D-6AE3-4367-AB8C-0A0DD5586A0D}" type="slidenum">
              <a:rPr lang="en-US" altLang="zh-TW" smtClean="0"/>
              <a:pPr/>
              <a:t>32</a:t>
            </a:fld>
            <a:endParaRPr lang="en-US" altLang="zh-TW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" y="2816352"/>
            <a:ext cx="4632960" cy="347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432" y="2816352"/>
            <a:ext cx="4632960" cy="347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484643" y="1124700"/>
            <a:ext cx="8174715" cy="1562373"/>
            <a:chOff x="593064" y="1213741"/>
            <a:chExt cx="8174715" cy="1562373"/>
          </a:xfrm>
        </p:grpSpPr>
        <p:pic>
          <p:nvPicPr>
            <p:cNvPr id="14" name="Picture 1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643606" y="2317870"/>
              <a:ext cx="278449" cy="458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5" name="Picture 14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487046" y="2317870"/>
              <a:ext cx="278449" cy="458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6136991" y="2317870"/>
              <a:ext cx="278449" cy="458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7" name="Picture 2" descr="C:\Users\packagingoffice1\Dropbox\2013_03_19_FAA_proposal\777-200plane with seats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064" y="1213741"/>
              <a:ext cx="8174715" cy="1295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1402694" y="2395229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/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46134" y="2395229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907284" y="2395229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/>
              <a:t>3</a:t>
            </a:r>
          </a:p>
        </p:txBody>
      </p:sp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378624" y="840172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244163" y="813212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82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777-300: Conf. </a:t>
            </a:r>
            <a:r>
              <a:rPr lang="en-US" dirty="0" smtClean="0"/>
              <a:t>C- Crew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D8BA923D-6AE3-4367-AB8C-0A0DD5586A0D}" type="slidenum">
              <a:rPr lang="en-US" altLang="zh-TW" smtClean="0"/>
              <a:pPr/>
              <a:t>33</a:t>
            </a:fld>
            <a:endParaRPr lang="en-US" altLang="zh-TW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523744"/>
            <a:ext cx="4876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419850" y="2517328"/>
            <a:ext cx="103693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/>
              <a:t>79.58sec</a:t>
            </a:r>
            <a:endParaRPr lang="en-US" sz="1400" dirty="0"/>
          </a:p>
        </p:txBody>
      </p:sp>
      <p:pic>
        <p:nvPicPr>
          <p:cNvPr id="3" name="ModelC1WithCrew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" y="932675"/>
            <a:ext cx="7772400" cy="15234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43606" y="2125846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27826" y="2125845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906561" y="2125846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211" y="779055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192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84643" y="1124700"/>
            <a:ext cx="8174715" cy="1562373"/>
            <a:chOff x="593064" y="1213741"/>
            <a:chExt cx="8174715" cy="1562373"/>
          </a:xfrm>
        </p:grpSpPr>
        <p:pic>
          <p:nvPicPr>
            <p:cNvPr id="14" name="Picture 1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643606" y="2317870"/>
              <a:ext cx="278449" cy="458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5" name="Picture 14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487046" y="2317870"/>
              <a:ext cx="278449" cy="458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6136991" y="2317870"/>
              <a:ext cx="278449" cy="458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8" name="Picture 2" descr="C:\Users\packagingoffice1\Dropbox\2013_03_19_FAA_proposal\777-200plane with seats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064" y="1213741"/>
              <a:ext cx="8174715" cy="1295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777-300: Conf. C- Crew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D8BA923D-6AE3-4367-AB8C-0A0DD5586A0D}" type="slidenum">
              <a:rPr lang="en-US" altLang="zh-TW" smtClean="0"/>
              <a:pPr/>
              <a:t>34</a:t>
            </a:fld>
            <a:endParaRPr lang="en-US" altLang="zh-TW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" y="2816352"/>
            <a:ext cx="4632960" cy="347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432" y="2816352"/>
            <a:ext cx="4632960" cy="347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402694" y="2395229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/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46134" y="2395229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907284" y="2395229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/>
              <a:t>3</a:t>
            </a:r>
          </a:p>
        </p:txBody>
      </p:sp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378624" y="840172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244163" y="813212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03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777-300: Conf. </a:t>
            </a:r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D8BA923D-6AE3-4367-AB8C-0A0DD5586A0D}" type="slidenum">
              <a:rPr lang="en-US" altLang="zh-TW" smtClean="0"/>
              <a:pPr/>
              <a:t>35</a:t>
            </a:fld>
            <a:endParaRPr lang="en-US" altLang="zh-TW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552" y="2523744"/>
            <a:ext cx="4876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611875" y="2517328"/>
            <a:ext cx="103693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/>
              <a:t>79.58sec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917645" y="2517328"/>
            <a:ext cx="103693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/>
              <a:t>118.26sec</a:t>
            </a:r>
            <a:endParaRPr lang="en-US" sz="14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2766965" y="2800829"/>
            <a:ext cx="3763690" cy="2962656"/>
            <a:chOff x="2766965" y="2800829"/>
            <a:chExt cx="3763690" cy="2962656"/>
          </a:xfrm>
        </p:grpSpPr>
        <p:cxnSp>
          <p:nvCxnSpPr>
            <p:cNvPr id="16" name="Straight Connector 15"/>
            <p:cNvCxnSpPr/>
            <p:nvPr/>
          </p:nvCxnSpPr>
          <p:spPr bwMode="auto">
            <a:xfrm>
              <a:off x="2766965" y="2803560"/>
              <a:ext cx="3763690" cy="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 rot="16200000">
              <a:off x="5047425" y="4282157"/>
              <a:ext cx="2962656" cy="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8" name="Group 17"/>
          <p:cNvGrpSpPr/>
          <p:nvPr/>
        </p:nvGrpSpPr>
        <p:grpSpPr>
          <a:xfrm>
            <a:off x="484643" y="1124700"/>
            <a:ext cx="8174715" cy="1562373"/>
            <a:chOff x="593064" y="1213741"/>
            <a:chExt cx="8174715" cy="1562373"/>
          </a:xfrm>
        </p:grpSpPr>
        <p:pic>
          <p:nvPicPr>
            <p:cNvPr id="19" name="Picture 18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643606" y="2317870"/>
              <a:ext cx="278449" cy="458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487046" y="2317870"/>
              <a:ext cx="278449" cy="458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1" name="Picture 20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6136991" y="2317870"/>
              <a:ext cx="278449" cy="458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2" name="Picture 2" descr="C:\Users\packagingoffice1\Dropbox\2013_03_19_FAA_proposal\777-200plane with seats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064" y="1213741"/>
              <a:ext cx="8174715" cy="1295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TextBox 22"/>
          <p:cNvSpPr txBox="1"/>
          <p:nvPr/>
        </p:nvSpPr>
        <p:spPr>
          <a:xfrm>
            <a:off x="1402694" y="2395229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/>
              <a:t>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246134" y="2395229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907284" y="2395229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/>
              <a:t>3</a:t>
            </a:r>
          </a:p>
        </p:txBody>
      </p:sp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378624" y="840172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244163" y="813212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28" name="Left Arrow 27"/>
          <p:cNvSpPr/>
          <p:nvPr/>
        </p:nvSpPr>
        <p:spPr bwMode="auto">
          <a:xfrm>
            <a:off x="3611874" y="2776115"/>
            <a:ext cx="1881845" cy="691290"/>
          </a:xfrm>
          <a:prstGeom prst="leftArrow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0000FF"/>
              </a:gs>
            </a:gsLst>
            <a:lin ang="0" scaled="1"/>
            <a:tileRect/>
          </a:gra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38.68 sec</a:t>
            </a:r>
          </a:p>
        </p:txBody>
      </p:sp>
    </p:spTree>
    <p:extLst>
      <p:ext uri="{BB962C8B-B14F-4D97-AF65-F5344CB8AC3E}">
        <p14:creationId xmlns:p14="http://schemas.microsoft.com/office/powerpoint/2010/main" val="403105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777-300: Conf. 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D8BA923D-6AE3-4367-AB8C-0A0DD5586A0D}" type="slidenum">
              <a:rPr lang="en-US" altLang="zh-TW" smtClean="0"/>
              <a:pPr/>
              <a:t>36</a:t>
            </a:fld>
            <a:endParaRPr lang="en-US" altLang="zh-TW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75" y="2832497"/>
            <a:ext cx="4619288" cy="34747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712" y="2696097"/>
            <a:ext cx="4619288" cy="347472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84643" y="1124700"/>
            <a:ext cx="8174715" cy="1562373"/>
            <a:chOff x="593064" y="1213741"/>
            <a:chExt cx="8174715" cy="1562373"/>
          </a:xfrm>
        </p:grpSpPr>
        <p:pic>
          <p:nvPicPr>
            <p:cNvPr id="14" name="Picture 1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643606" y="2317870"/>
              <a:ext cx="278449" cy="458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5" name="Picture 14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487046" y="2317870"/>
              <a:ext cx="278449" cy="458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6136991" y="2317870"/>
              <a:ext cx="278449" cy="458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7" name="Picture 2" descr="C:\Users\packagingoffice1\Dropbox\2013_03_19_FAA_proposal\777-200plane with seats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064" y="1213741"/>
              <a:ext cx="8174715" cy="1295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1402694" y="2395229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/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46134" y="2395229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907284" y="2395229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/>
              <a:t>3</a:t>
            </a:r>
          </a:p>
        </p:txBody>
      </p:sp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378624" y="840172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244163" y="813212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9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777-300: Conf. D</a:t>
            </a:r>
            <a:r>
              <a:rPr lang="en-US" dirty="0" smtClean="0"/>
              <a:t>- No Crew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D8BA923D-6AE3-4367-AB8C-0A0DD5586A0D}" type="slidenum">
              <a:rPr lang="en-US" altLang="zh-TW" smtClean="0"/>
              <a:pPr/>
              <a:t>37</a:t>
            </a:fld>
            <a:endParaRPr lang="en-US" altLang="zh-TW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552" y="2523744"/>
            <a:ext cx="4876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218669" y="2516804"/>
            <a:ext cx="103693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/>
              <a:t>127.09sec</a:t>
            </a:r>
            <a:endParaRPr lang="en-US" sz="1400" dirty="0"/>
          </a:p>
        </p:txBody>
      </p:sp>
      <p:pic>
        <p:nvPicPr>
          <p:cNvPr id="6" name="ModelDNoCrew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" y="981132"/>
            <a:ext cx="7772400" cy="15234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43606" y="2164250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18211" y="2164250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906561" y="2164251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749" y="855865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739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777-300: Conf. </a:t>
            </a:r>
            <a:r>
              <a:rPr lang="en-US" dirty="0" smtClean="0"/>
              <a:t>D- </a:t>
            </a:r>
            <a:r>
              <a:rPr lang="en-US" dirty="0"/>
              <a:t>No Crew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D8BA923D-6AE3-4367-AB8C-0A0DD5586A0D}" type="slidenum">
              <a:rPr lang="en-US" altLang="zh-TW" smtClean="0"/>
              <a:pPr/>
              <a:t>38</a:t>
            </a:fld>
            <a:endParaRPr lang="en-US" altLang="zh-TW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" y="2816352"/>
            <a:ext cx="4632960" cy="347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432" y="2816352"/>
            <a:ext cx="4632960" cy="347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484643" y="1124700"/>
            <a:ext cx="8174715" cy="1562373"/>
            <a:chOff x="593064" y="1213741"/>
            <a:chExt cx="8174715" cy="1562373"/>
          </a:xfrm>
        </p:grpSpPr>
        <p:pic>
          <p:nvPicPr>
            <p:cNvPr id="14" name="Picture 1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643606" y="2317870"/>
              <a:ext cx="278449" cy="458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5" name="Picture 14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487046" y="2317870"/>
              <a:ext cx="278449" cy="458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6136991" y="2317870"/>
              <a:ext cx="278449" cy="458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7" name="Picture 2" descr="C:\Users\packagingoffice1\Dropbox\2013_03_19_FAA_proposal\777-200plane with seats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064" y="1213741"/>
              <a:ext cx="8174715" cy="1295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1402694" y="2395229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/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46134" y="2395229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907284" y="2395229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/>
              <a:t>3</a:t>
            </a:r>
          </a:p>
        </p:txBody>
      </p:sp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557251" y="840172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422790" y="813212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52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777-300: Conf. </a:t>
            </a:r>
            <a:r>
              <a:rPr lang="en-US" dirty="0" smtClean="0"/>
              <a:t>D- Crew</a:t>
            </a:r>
            <a:endParaRPr lang="en-US" dirty="0"/>
          </a:p>
        </p:txBody>
      </p:sp>
      <p:pic>
        <p:nvPicPr>
          <p:cNvPr id="8" name="ModelDWithCrew.g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505" y="943309"/>
            <a:ext cx="7772400" cy="152295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D8BA923D-6AE3-4367-AB8C-0A0DD5586A0D}" type="slidenum">
              <a:rPr lang="en-US" altLang="zh-TW" smtClean="0"/>
              <a:pPr/>
              <a:t>39</a:t>
            </a:fld>
            <a:endParaRPr lang="en-US" altLang="zh-TW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552" y="2523744"/>
            <a:ext cx="4876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66230" y="2517328"/>
            <a:ext cx="103693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/>
              <a:t>79.54sec</a:t>
            </a:r>
            <a:endParaRPr lang="en-US" sz="1400" dirty="0"/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21721" y="2123230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13236" y="2123229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84676" y="2123230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721" y="817460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133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/>
          <a:p>
            <a:r>
              <a:rPr lang="en-US" altLang="zh-TW"/>
              <a:t>P. </a:t>
            </a:r>
            <a:fld id="{A6EC389D-2922-430B-8071-20E7AF4AF63C}" type="slidenum">
              <a:rPr lang="en-US" altLang="zh-TW"/>
              <a:pPr/>
              <a:t>4</a:t>
            </a:fld>
            <a:endParaRPr lang="en-US" altLang="zh-TW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zh-TW" smtClean="0">
                <a:effectLst/>
                <a:ea typeface="新細明體" pitchFamily="18" charset="-120"/>
              </a:rPr>
              <a:t>Aircraft Emergency Evacuation</a:t>
            </a:r>
          </a:p>
        </p:txBody>
      </p:sp>
      <p:sp>
        <p:nvSpPr>
          <p:cNvPr id="679939" name="Content Placeholder 5"/>
          <p:cNvSpPr>
            <a:spLocks noGrp="1"/>
          </p:cNvSpPr>
          <p:nvPr>
            <p:ph idx="4294967295"/>
          </p:nvPr>
        </p:nvSpPr>
        <p:spPr>
          <a:xfrm>
            <a:off x="423863" y="971550"/>
            <a:ext cx="8296275" cy="2419350"/>
          </a:xfrm>
        </p:spPr>
        <p:txBody>
          <a:bodyPr/>
          <a:lstStyle/>
          <a:p>
            <a:r>
              <a:rPr lang="en-US" altLang="zh-TW" sz="2800" smtClean="0">
                <a:ea typeface="新細明體" pitchFamily="18" charset="-120"/>
              </a:rPr>
              <a:t>Simulations can…</a:t>
            </a:r>
          </a:p>
          <a:p>
            <a:pPr lvl="1">
              <a:buFont typeface="Symbol" pitchFamily="18" charset="2"/>
              <a:buChar char="-"/>
            </a:pPr>
            <a:r>
              <a:rPr lang="en-US" altLang="zh-TW" sz="2400" smtClean="0">
                <a:ea typeface="新細明體" pitchFamily="18" charset="-120"/>
              </a:rPr>
              <a:t>study many </a:t>
            </a:r>
            <a:r>
              <a:rPr lang="en-US" altLang="zh-TW" sz="2400" smtClean="0">
                <a:solidFill>
                  <a:srgbClr val="FF0000"/>
                </a:solidFill>
                <a:ea typeface="新細明體" pitchFamily="18" charset="-120"/>
              </a:rPr>
              <a:t>what-if</a:t>
            </a:r>
            <a:r>
              <a:rPr lang="en-US" altLang="zh-TW" sz="2400" smtClean="0">
                <a:ea typeface="新細明體" pitchFamily="18" charset="-120"/>
              </a:rPr>
              <a:t> scenarios;</a:t>
            </a:r>
          </a:p>
          <a:p>
            <a:pPr lvl="1">
              <a:buFont typeface="Symbol" pitchFamily="18" charset="2"/>
              <a:buChar char="-"/>
            </a:pPr>
            <a:r>
              <a:rPr lang="en-US" altLang="zh-TW" sz="2400" smtClean="0">
                <a:ea typeface="新細明體" pitchFamily="18" charset="-120"/>
              </a:rPr>
              <a:t>incorporate various </a:t>
            </a:r>
            <a:r>
              <a:rPr lang="en-US" altLang="zh-TW" sz="2400" smtClean="0">
                <a:solidFill>
                  <a:srgbClr val="FF0000"/>
                </a:solidFill>
                <a:ea typeface="新細明體" pitchFamily="18" charset="-120"/>
              </a:rPr>
              <a:t>hazardous conditions</a:t>
            </a:r>
            <a:r>
              <a:rPr lang="en-US" altLang="zh-TW" sz="2400" smtClean="0">
                <a:ea typeface="新細明體" pitchFamily="18" charset="-120"/>
              </a:rPr>
              <a:t>;</a:t>
            </a:r>
          </a:p>
          <a:p>
            <a:pPr lvl="1">
              <a:buClr>
                <a:schemeClr val="tx1"/>
              </a:buClr>
              <a:buFont typeface="Symbol" pitchFamily="18" charset="2"/>
              <a:buChar char="-"/>
            </a:pPr>
            <a:r>
              <a:rPr lang="en-US" altLang="zh-TW" sz="2400" smtClean="0">
                <a:ea typeface="新細明體" pitchFamily="18" charset="-120"/>
              </a:rPr>
              <a:t>evaluate the impact of </a:t>
            </a:r>
            <a:r>
              <a:rPr lang="en-US" altLang="zh-TW" sz="2400" smtClean="0">
                <a:solidFill>
                  <a:srgbClr val="FF0000"/>
                </a:solidFill>
                <a:ea typeface="新細明體" pitchFamily="18" charset="-120"/>
              </a:rPr>
              <a:t>new devices</a:t>
            </a:r>
            <a:r>
              <a:rPr lang="en-US" altLang="zh-TW" sz="2400" smtClean="0">
                <a:ea typeface="新細明體" pitchFamily="18" charset="-120"/>
              </a:rPr>
              <a:t>;</a:t>
            </a:r>
          </a:p>
          <a:p>
            <a:pPr lvl="1">
              <a:buClr>
                <a:schemeClr val="tx1"/>
              </a:buClr>
              <a:buFont typeface="Symbol" pitchFamily="18" charset="2"/>
              <a:buChar char="-"/>
            </a:pPr>
            <a:r>
              <a:rPr lang="en-US" altLang="zh-TW" sz="2400" smtClean="0">
                <a:solidFill>
                  <a:srgbClr val="FF0000"/>
                </a:solidFill>
                <a:ea typeface="新細明體" pitchFamily="18" charset="-120"/>
              </a:rPr>
              <a:t>better understanding</a:t>
            </a:r>
            <a:r>
              <a:rPr lang="en-US" altLang="zh-TW" sz="2400" smtClean="0">
                <a:ea typeface="新細明體" pitchFamily="18" charset="-120"/>
              </a:rPr>
              <a:t> of the entire evacuation process</a:t>
            </a:r>
            <a:r>
              <a:rPr lang="en-US" altLang="zh-TW" smtClean="0">
                <a:ea typeface="新細明體" pitchFamily="18" charset="-120"/>
              </a:rPr>
              <a:t>.</a:t>
            </a:r>
          </a:p>
          <a:p>
            <a:pPr lvl="1">
              <a:buClr>
                <a:schemeClr val="tx1"/>
              </a:buClr>
              <a:buFont typeface="Symbol" pitchFamily="18" charset="2"/>
              <a:buNone/>
            </a:pPr>
            <a:endParaRPr lang="zh-TW" altLang="en-US" smtClean="0">
              <a:ea typeface="新細明體" pitchFamily="18" charset="-120"/>
            </a:endParaRPr>
          </a:p>
          <a:p>
            <a:pPr>
              <a:buClr>
                <a:schemeClr val="tx1"/>
              </a:buClr>
              <a:buFont typeface="Symbol" pitchFamily="18" charset="2"/>
              <a:buNone/>
            </a:pPr>
            <a:endParaRPr lang="zh-TW" altLang="en-US" smtClean="0">
              <a:ea typeface="新細明體" pitchFamily="18" charset="-120"/>
            </a:endParaRPr>
          </a:p>
          <a:p>
            <a:pPr>
              <a:buClr>
                <a:schemeClr val="tx1"/>
              </a:buClr>
              <a:buFont typeface="Symbol" pitchFamily="18" charset="2"/>
              <a:buNone/>
            </a:pPr>
            <a:endParaRPr lang="zh-TW" altLang="en-US" smtClean="0">
              <a:ea typeface="新細明體" pitchFamily="18" charset="-120"/>
            </a:endParaRPr>
          </a:p>
        </p:txBody>
      </p:sp>
      <p:sp>
        <p:nvSpPr>
          <p:cNvPr id="679942" name="Rectangle 6"/>
          <p:cNvSpPr>
            <a:spLocks noChangeArrowheads="1"/>
          </p:cNvSpPr>
          <p:nvPr/>
        </p:nvSpPr>
        <p:spPr bwMode="auto">
          <a:xfrm>
            <a:off x="423863" y="3582988"/>
            <a:ext cx="8296275" cy="2381250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79941" name="Content Placeholder 2"/>
          <p:cNvSpPr>
            <a:spLocks/>
          </p:cNvSpPr>
          <p:nvPr/>
        </p:nvSpPr>
        <p:spPr bwMode="auto">
          <a:xfrm>
            <a:off x="423863" y="3736975"/>
            <a:ext cx="8296275" cy="215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609600" indent="-609600" eaLnBrk="0" hangingPunct="0">
              <a:lnSpc>
                <a:spcPct val="100000"/>
              </a:lnSpc>
              <a:buClr>
                <a:schemeClr val="tx1"/>
              </a:buClr>
              <a:buFont typeface="Wingdings" pitchFamily="2" charset="2"/>
              <a:buAutoNum type="romanUcPeriod"/>
            </a:pPr>
            <a:r>
              <a:rPr lang="en-US" altLang="zh-TW" sz="2000" b="0" dirty="0" smtClean="0">
                <a:solidFill>
                  <a:srgbClr val="FF0000"/>
                </a:solidFill>
                <a:ea typeface="新細明體" pitchFamily="18" charset="-120"/>
              </a:rPr>
              <a:t>Crew Redirection </a:t>
            </a:r>
            <a:r>
              <a:rPr lang="en-US" altLang="zh-TW" sz="2000" b="0" dirty="0" smtClean="0">
                <a:ea typeface="新細明體" pitchFamily="18" charset="-120"/>
              </a:rPr>
              <a:t>Algorithm </a:t>
            </a:r>
            <a:r>
              <a:rPr lang="en-US" altLang="zh-TW" sz="2000" b="0" dirty="0">
                <a:ea typeface="新細明體" pitchFamily="18" charset="-120"/>
              </a:rPr>
              <a:t>(Cabin Safety I: 10:30-11:00AM)</a:t>
            </a:r>
          </a:p>
          <a:p>
            <a:pPr marL="609600" indent="-609600" eaLnBrk="0" hangingPunct="0">
              <a:lnSpc>
                <a:spcPct val="100000"/>
              </a:lnSpc>
              <a:buClr>
                <a:schemeClr val="tx1"/>
              </a:buClr>
              <a:buFont typeface="Wingdings" pitchFamily="2" charset="2"/>
              <a:buAutoNum type="romanUcPeriod"/>
            </a:pPr>
            <a:r>
              <a:rPr lang="en-US" altLang="zh-TW" sz="2000" b="0" dirty="0" smtClean="0">
                <a:solidFill>
                  <a:srgbClr val="FF0000"/>
                </a:solidFill>
                <a:ea typeface="新細明體" pitchFamily="18" charset="-120"/>
              </a:rPr>
              <a:t>Crew Redirection </a:t>
            </a:r>
            <a:r>
              <a:rPr lang="en-US" altLang="zh-TW" sz="2000" b="0" dirty="0" smtClean="0">
                <a:ea typeface="新細明體" pitchFamily="18" charset="-120"/>
              </a:rPr>
              <a:t>with </a:t>
            </a:r>
            <a:r>
              <a:rPr lang="en-US" altLang="zh-TW" sz="2000" b="0" dirty="0" smtClean="0">
                <a:solidFill>
                  <a:srgbClr val="FF0000"/>
                </a:solidFill>
                <a:ea typeface="新細明體" pitchFamily="18" charset="-120"/>
              </a:rPr>
              <a:t>Interior Access Vehicles </a:t>
            </a:r>
            <a:r>
              <a:rPr lang="en-US" altLang="zh-TW" sz="2000" b="0" dirty="0" smtClean="0">
                <a:ea typeface="新細明體" pitchFamily="18" charset="-120"/>
              </a:rPr>
              <a:t>for Emergency Evacuation </a:t>
            </a:r>
            <a:r>
              <a:rPr lang="en-US" altLang="zh-TW" sz="2000" b="0" dirty="0">
                <a:ea typeface="新細明體" pitchFamily="18" charset="-120"/>
              </a:rPr>
              <a:t>(Cabin Safety II: 2:30-3:00PM)</a:t>
            </a:r>
          </a:p>
          <a:p>
            <a:pPr marL="609600" indent="-609600" eaLnBrk="0" hangingPunct="0">
              <a:lnSpc>
                <a:spcPct val="100000"/>
              </a:lnSpc>
              <a:buClr>
                <a:schemeClr val="tx1"/>
              </a:buClr>
              <a:buFont typeface="Wingdings" pitchFamily="2" charset="2"/>
              <a:buAutoNum type="romanUcPeriod"/>
            </a:pPr>
            <a:r>
              <a:rPr lang="en-US" altLang="zh-TW" sz="2000" b="0" dirty="0" smtClean="0">
                <a:solidFill>
                  <a:srgbClr val="FF0000"/>
                </a:solidFill>
                <a:ea typeface="新細明體" pitchFamily="18" charset="-120"/>
              </a:rPr>
              <a:t>Crew Redirection </a:t>
            </a:r>
            <a:r>
              <a:rPr lang="en-US" altLang="zh-TW" sz="2000" b="0" dirty="0" smtClean="0">
                <a:ea typeface="新細明體" pitchFamily="18" charset="-120"/>
              </a:rPr>
              <a:t>with </a:t>
            </a:r>
            <a:r>
              <a:rPr lang="en-US" altLang="zh-TW" sz="2000" b="0" dirty="0" smtClean="0">
                <a:solidFill>
                  <a:srgbClr val="FF0000"/>
                </a:solidFill>
                <a:ea typeface="新細明體" pitchFamily="18" charset="-120"/>
              </a:rPr>
              <a:t>Injured Passenger </a:t>
            </a:r>
            <a:r>
              <a:rPr lang="en-US" altLang="zh-TW" sz="2000" b="0" dirty="0" smtClean="0">
                <a:ea typeface="新細明體" pitchFamily="18" charset="-120"/>
              </a:rPr>
              <a:t>for </a:t>
            </a:r>
            <a:r>
              <a:rPr lang="en-US" altLang="zh-TW" sz="2000" b="0" dirty="0">
                <a:ea typeface="新細明體" pitchFamily="18" charset="-120"/>
              </a:rPr>
              <a:t>Emergency Evacuation (Cabin Safety II: 4:30-5:00PM)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61963" y="4197100"/>
            <a:ext cx="8142287" cy="1651250"/>
          </a:xfrm>
          <a:prstGeom prst="rect">
            <a:avLst/>
          </a:prstGeom>
          <a:solidFill>
            <a:srgbClr val="FFFF99">
              <a:alpha val="74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7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777-300: Conf. </a:t>
            </a:r>
            <a:r>
              <a:rPr lang="en-US" dirty="0" smtClean="0"/>
              <a:t>D- Crew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D8BA923D-6AE3-4367-AB8C-0A0DD5586A0D}" type="slidenum">
              <a:rPr lang="en-US" altLang="zh-TW" smtClean="0"/>
              <a:pPr/>
              <a:t>40</a:t>
            </a:fld>
            <a:endParaRPr lang="en-US" altLang="zh-TW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" y="2816352"/>
            <a:ext cx="4632960" cy="347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432" y="2816352"/>
            <a:ext cx="4632960" cy="347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484643" y="1124700"/>
            <a:ext cx="8174715" cy="1562373"/>
            <a:chOff x="593064" y="1213741"/>
            <a:chExt cx="8174715" cy="1562373"/>
          </a:xfrm>
        </p:grpSpPr>
        <p:pic>
          <p:nvPicPr>
            <p:cNvPr id="14" name="Picture 1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643606" y="2317870"/>
              <a:ext cx="278449" cy="458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5" name="Picture 14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487046" y="2317870"/>
              <a:ext cx="278449" cy="458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6136991" y="2317870"/>
              <a:ext cx="278449" cy="458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7" name="Picture 2" descr="C:\Users\packagingoffice1\Dropbox\2013_03_19_FAA_proposal\777-200plane with seats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064" y="1213741"/>
              <a:ext cx="8174715" cy="1295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1402694" y="2395229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/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46134" y="2395229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907284" y="2395229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/>
              <a:t>3</a:t>
            </a:r>
          </a:p>
        </p:txBody>
      </p:sp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557251" y="840172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422790" y="813212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93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777-300: Conf. </a:t>
            </a:r>
            <a:r>
              <a:rPr lang="en-US" dirty="0" smtClean="0"/>
              <a:t>D- Crew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D8BA923D-6AE3-4367-AB8C-0A0DD5586A0D}" type="slidenum">
              <a:rPr lang="en-US" altLang="zh-TW" smtClean="0"/>
              <a:pPr/>
              <a:t>41</a:t>
            </a:fld>
            <a:endParaRPr lang="en-US" altLang="zh-TW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552" y="2523744"/>
            <a:ext cx="4876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766965" y="2800829"/>
            <a:ext cx="3763690" cy="2962656"/>
            <a:chOff x="2766965" y="2800829"/>
            <a:chExt cx="3763690" cy="2962656"/>
          </a:xfrm>
        </p:grpSpPr>
        <p:cxnSp>
          <p:nvCxnSpPr>
            <p:cNvPr id="15" name="Straight Connector 14"/>
            <p:cNvCxnSpPr/>
            <p:nvPr/>
          </p:nvCxnSpPr>
          <p:spPr bwMode="auto">
            <a:xfrm>
              <a:off x="2766965" y="2803560"/>
              <a:ext cx="3763690" cy="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 rot="16200000">
              <a:off x="5047425" y="4282157"/>
              <a:ext cx="2962656" cy="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7" name="Group 16"/>
          <p:cNvGrpSpPr/>
          <p:nvPr/>
        </p:nvGrpSpPr>
        <p:grpSpPr>
          <a:xfrm>
            <a:off x="484643" y="1124700"/>
            <a:ext cx="8174715" cy="1562373"/>
            <a:chOff x="593064" y="1213741"/>
            <a:chExt cx="8174715" cy="1562373"/>
          </a:xfrm>
        </p:grpSpPr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643606" y="2317870"/>
              <a:ext cx="278449" cy="458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9" name="Picture 18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487046" y="2317870"/>
              <a:ext cx="278449" cy="458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6136991" y="2317870"/>
              <a:ext cx="278449" cy="458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1" name="Picture 2" descr="C:\Users\packagingoffice1\Dropbox\2013_03_19_FAA_proposal\777-200plane with seats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064" y="1213741"/>
              <a:ext cx="8174715" cy="1295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Box 21"/>
          <p:cNvSpPr txBox="1"/>
          <p:nvPr/>
        </p:nvSpPr>
        <p:spPr>
          <a:xfrm>
            <a:off x="1402694" y="2395229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/>
              <a:t>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246134" y="2395229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907284" y="2395229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/>
              <a:t>3</a:t>
            </a:r>
          </a:p>
        </p:txBody>
      </p:sp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557251" y="840172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422790" y="813212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27" name="Left Arrow 26"/>
          <p:cNvSpPr/>
          <p:nvPr/>
        </p:nvSpPr>
        <p:spPr bwMode="auto">
          <a:xfrm>
            <a:off x="3706994" y="2776115"/>
            <a:ext cx="2189085" cy="691290"/>
          </a:xfrm>
          <a:prstGeom prst="leftArrow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0000FF"/>
              </a:gs>
            </a:gsLst>
            <a:lin ang="0" scaled="1"/>
            <a:tileRect/>
          </a:gra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47.55 sec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650280" y="2584090"/>
            <a:ext cx="103693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/>
              <a:t>79.54sec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5196528" y="2584090"/>
            <a:ext cx="103693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/>
              <a:t>127.09sec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7367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777-300: Conf. D</a:t>
            </a:r>
            <a:r>
              <a:rPr lang="en-US" dirty="0" smtClean="0"/>
              <a:t>- Crew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D8BA923D-6AE3-4367-AB8C-0A0DD5586A0D}" type="slidenum">
              <a:rPr lang="en-US" altLang="zh-TW" smtClean="0"/>
              <a:pPr/>
              <a:t>42</a:t>
            </a:fld>
            <a:endParaRPr lang="en-US" altLang="zh-TW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" y="2816352"/>
            <a:ext cx="4632960" cy="347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432" y="2816352"/>
            <a:ext cx="4632960" cy="347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484643" y="1124700"/>
            <a:ext cx="8174715" cy="1562373"/>
            <a:chOff x="593064" y="1213741"/>
            <a:chExt cx="8174715" cy="1562373"/>
          </a:xfrm>
        </p:grpSpPr>
        <p:pic>
          <p:nvPicPr>
            <p:cNvPr id="14" name="Picture 1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643606" y="2317870"/>
              <a:ext cx="278449" cy="458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5" name="Picture 14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487046" y="2317870"/>
              <a:ext cx="278449" cy="458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6136991" y="2317870"/>
              <a:ext cx="278449" cy="458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7" name="Picture 2" descr="C:\Users\packagingoffice1\Dropbox\2013_03_19_FAA_proposal\777-200plane with seats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064" y="1213741"/>
              <a:ext cx="8174715" cy="1295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1402694" y="2395229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/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46134" y="2395229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907284" y="2395229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/>
              <a:t>3</a:t>
            </a:r>
          </a:p>
        </p:txBody>
      </p:sp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557251" y="840172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422790" y="813212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49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777-300: Conf. </a:t>
            </a:r>
            <a:r>
              <a:rPr lang="en-US" dirty="0" smtClean="0"/>
              <a:t>E- </a:t>
            </a:r>
            <a:r>
              <a:rPr lang="en-US" dirty="0"/>
              <a:t>No Crew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D8BA923D-6AE3-4367-AB8C-0A0DD5586A0D}" type="slidenum">
              <a:rPr lang="en-US" altLang="zh-TW" smtClean="0"/>
              <a:pPr/>
              <a:t>43</a:t>
            </a:fld>
            <a:endParaRPr lang="en-US" altLang="zh-TW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552" y="2523744"/>
            <a:ext cx="4876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33595" y="2507280"/>
            <a:ext cx="103693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/>
              <a:t>106.23sec</a:t>
            </a:r>
            <a:endParaRPr lang="en-US" sz="1400" dirty="0"/>
          </a:p>
        </p:txBody>
      </p:sp>
      <p:pic>
        <p:nvPicPr>
          <p:cNvPr id="3" name="ModelD2NoCrew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" y="945431"/>
            <a:ext cx="7772400" cy="15234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21721" y="2123230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13236" y="2123229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836425" y="2117392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721" y="817460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925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777-300: Conf. </a:t>
            </a:r>
            <a:r>
              <a:rPr lang="en-US" dirty="0" smtClean="0"/>
              <a:t>E- </a:t>
            </a:r>
            <a:r>
              <a:rPr lang="en-US" dirty="0"/>
              <a:t>No Crew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D8BA923D-6AE3-4367-AB8C-0A0DD5586A0D}" type="slidenum">
              <a:rPr lang="en-US" altLang="zh-TW" smtClean="0"/>
              <a:pPr/>
              <a:t>44</a:t>
            </a:fld>
            <a:endParaRPr lang="en-US" altLang="zh-TW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" y="2816352"/>
            <a:ext cx="4632960" cy="347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432" y="2816352"/>
            <a:ext cx="4632960" cy="347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484643" y="813212"/>
            <a:ext cx="8174715" cy="1923649"/>
            <a:chOff x="484643" y="813212"/>
            <a:chExt cx="8174715" cy="1923649"/>
          </a:xfrm>
        </p:grpSpPr>
        <p:pic>
          <p:nvPicPr>
            <p:cNvPr id="17" name="Picture 2" descr="C:\Users\packagingoffice1\Dropbox\2013_03_19_FAA_proposal\777-200plane with seats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643" y="1124700"/>
              <a:ext cx="8174715" cy="1295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535185" y="2228829"/>
              <a:ext cx="278449" cy="458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5" name="Picture 14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378625" y="2228829"/>
              <a:ext cx="278449" cy="458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7957711" y="2228829"/>
              <a:ext cx="278449" cy="458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1402694" y="2395229"/>
              <a:ext cx="564870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dirty="0"/>
                <a:t>1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246134" y="2395229"/>
              <a:ext cx="564870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dirty="0" smtClean="0"/>
                <a:t>2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836425" y="2395229"/>
              <a:ext cx="564870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dirty="0"/>
                <a:t>3</a:t>
              </a:r>
            </a:p>
          </p:txBody>
        </p:sp>
        <p:pic>
          <p:nvPicPr>
            <p:cNvPr id="21" name="Picture 20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557251" y="840172"/>
              <a:ext cx="278449" cy="458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1422790" y="813212"/>
              <a:ext cx="564870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dirty="0" smtClean="0"/>
                <a:t>4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9380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777-300: Conf. </a:t>
            </a:r>
            <a:r>
              <a:rPr lang="en-US" dirty="0" smtClean="0"/>
              <a:t>E- </a:t>
            </a:r>
            <a:r>
              <a:rPr lang="en-US" dirty="0"/>
              <a:t>Crew</a:t>
            </a:r>
          </a:p>
        </p:txBody>
      </p:sp>
      <p:pic>
        <p:nvPicPr>
          <p:cNvPr id="6" name="ModelD2WithCrew.g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945925"/>
            <a:ext cx="7772400" cy="152295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D8BA923D-6AE3-4367-AB8C-0A0DD5586A0D}" type="slidenum">
              <a:rPr lang="en-US" altLang="zh-TW" smtClean="0"/>
              <a:pPr/>
              <a:t>45</a:t>
            </a:fld>
            <a:endParaRPr lang="en-US" altLang="zh-TW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552" y="2523744"/>
            <a:ext cx="4876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765495" y="2507280"/>
            <a:ext cx="103693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/>
              <a:t>80.01sec</a:t>
            </a:r>
            <a:endParaRPr lang="en-US" sz="1400" dirty="0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21721" y="2123230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13236" y="2123229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865216" y="2117392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721" y="817460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543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777-300: Conf. </a:t>
            </a:r>
            <a:r>
              <a:rPr lang="en-US" dirty="0" smtClean="0"/>
              <a:t>E- </a:t>
            </a:r>
            <a:r>
              <a:rPr lang="en-US" dirty="0"/>
              <a:t>Crew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D8BA923D-6AE3-4367-AB8C-0A0DD5586A0D}" type="slidenum">
              <a:rPr lang="en-US" altLang="zh-TW" smtClean="0"/>
              <a:pPr/>
              <a:t>46</a:t>
            </a:fld>
            <a:endParaRPr lang="en-US" altLang="zh-TW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" y="2816352"/>
            <a:ext cx="4632960" cy="347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432" y="2816352"/>
            <a:ext cx="4632960" cy="347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484643" y="813212"/>
            <a:ext cx="8174715" cy="1923649"/>
            <a:chOff x="484643" y="813212"/>
            <a:chExt cx="8174715" cy="1923649"/>
          </a:xfrm>
        </p:grpSpPr>
        <p:pic>
          <p:nvPicPr>
            <p:cNvPr id="14" name="Picture 2" descr="C:\Users\packagingoffice1\Dropbox\2013_03_19_FAA_proposal\777-200plane with seats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643" y="1124700"/>
              <a:ext cx="8174715" cy="1295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535185" y="2228829"/>
              <a:ext cx="278449" cy="458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378625" y="2228829"/>
              <a:ext cx="278449" cy="458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7" name="Picture 16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7957711" y="2228829"/>
              <a:ext cx="278449" cy="458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1402694" y="2395229"/>
              <a:ext cx="564870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dirty="0"/>
                <a:t>1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246134" y="2395229"/>
              <a:ext cx="564870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dirty="0" smtClean="0"/>
                <a:t>2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836425" y="2395229"/>
              <a:ext cx="564870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dirty="0"/>
                <a:t>3</a:t>
              </a:r>
            </a:p>
          </p:txBody>
        </p:sp>
        <p:pic>
          <p:nvPicPr>
            <p:cNvPr id="21" name="Picture 20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557251" y="840172"/>
              <a:ext cx="278449" cy="458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1422790" y="813212"/>
              <a:ext cx="564870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dirty="0" smtClean="0"/>
                <a:t>4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9926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777-300: Conf. </a:t>
            </a:r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365" y="945442"/>
            <a:ext cx="8296275" cy="51450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D8BA923D-6AE3-4367-AB8C-0A0DD5586A0D}" type="slidenum">
              <a:rPr lang="en-US" altLang="zh-TW" smtClean="0"/>
              <a:pPr/>
              <a:t>47</a:t>
            </a:fld>
            <a:endParaRPr lang="en-US" altLang="zh-TW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552" y="2523744"/>
            <a:ext cx="4876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650280" y="2507280"/>
            <a:ext cx="103693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/>
              <a:t>80.01sec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533595" y="2507280"/>
            <a:ext cx="103693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/>
              <a:t>106.23sec</a:t>
            </a:r>
            <a:endParaRPr lang="en-US" sz="14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2766965" y="2800829"/>
            <a:ext cx="3763690" cy="2962656"/>
            <a:chOff x="2766965" y="2800829"/>
            <a:chExt cx="3763690" cy="2962656"/>
          </a:xfrm>
        </p:grpSpPr>
        <p:cxnSp>
          <p:nvCxnSpPr>
            <p:cNvPr id="16" name="Straight Connector 15"/>
            <p:cNvCxnSpPr/>
            <p:nvPr/>
          </p:nvCxnSpPr>
          <p:spPr bwMode="auto">
            <a:xfrm>
              <a:off x="2766965" y="2803560"/>
              <a:ext cx="3763690" cy="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 rot="16200000">
              <a:off x="5047425" y="4282157"/>
              <a:ext cx="2962656" cy="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8" name="Group 27"/>
          <p:cNvGrpSpPr/>
          <p:nvPr/>
        </p:nvGrpSpPr>
        <p:grpSpPr>
          <a:xfrm>
            <a:off x="484643" y="813212"/>
            <a:ext cx="8174715" cy="1923649"/>
            <a:chOff x="484643" y="813212"/>
            <a:chExt cx="8174715" cy="1923649"/>
          </a:xfrm>
        </p:grpSpPr>
        <p:pic>
          <p:nvPicPr>
            <p:cNvPr id="29" name="Picture 2" descr="C:\Users\packagingoffice1\Dropbox\2013_03_19_FAA_proposal\777-200plane with seats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643" y="1124700"/>
              <a:ext cx="8174715" cy="1295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9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535185" y="2228829"/>
              <a:ext cx="278449" cy="458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1" name="Picture 30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378625" y="2228829"/>
              <a:ext cx="278449" cy="458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2" name="Picture 31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7957711" y="2228829"/>
              <a:ext cx="278449" cy="458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1402694" y="2395229"/>
              <a:ext cx="564870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dirty="0"/>
                <a:t>1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246134" y="2395229"/>
              <a:ext cx="564870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dirty="0" smtClean="0"/>
                <a:t>2</a:t>
              </a:r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836425" y="2395229"/>
              <a:ext cx="564870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dirty="0"/>
                <a:t>3</a:t>
              </a:r>
            </a:p>
          </p:txBody>
        </p:sp>
        <p:pic>
          <p:nvPicPr>
            <p:cNvPr id="36" name="Picture 35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557251" y="840172"/>
              <a:ext cx="278449" cy="458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1422790" y="813212"/>
              <a:ext cx="564870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dirty="0" smtClean="0"/>
                <a:t>4</a:t>
              </a:r>
              <a:endParaRPr lang="en-US" dirty="0"/>
            </a:p>
          </p:txBody>
        </p:sp>
      </p:grpSp>
      <p:sp>
        <p:nvSpPr>
          <p:cNvPr id="38" name="Left Arrow 37"/>
          <p:cNvSpPr/>
          <p:nvPr/>
        </p:nvSpPr>
        <p:spPr bwMode="auto">
          <a:xfrm>
            <a:off x="4072735" y="2776115"/>
            <a:ext cx="868680" cy="691290"/>
          </a:xfrm>
          <a:prstGeom prst="leftArrow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0000FF"/>
              </a:gs>
            </a:gsLst>
            <a:lin ang="0" scaled="1"/>
            <a:tileRect/>
          </a:gra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26.22</a:t>
            </a:r>
          </a:p>
        </p:txBody>
      </p:sp>
    </p:spTree>
    <p:extLst>
      <p:ext uri="{BB962C8B-B14F-4D97-AF65-F5344CB8AC3E}">
        <p14:creationId xmlns:p14="http://schemas.microsoft.com/office/powerpoint/2010/main" val="77555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777-300: Conf. 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D8BA923D-6AE3-4367-AB8C-0A0DD5586A0D}" type="slidenum">
              <a:rPr lang="en-US" altLang="zh-TW" smtClean="0"/>
              <a:pPr/>
              <a:t>48</a:t>
            </a:fld>
            <a:endParaRPr lang="en-US" altLang="zh-TW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" y="2816352"/>
            <a:ext cx="4632960" cy="347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432" y="2816352"/>
            <a:ext cx="4632960" cy="347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484643" y="813212"/>
            <a:ext cx="8174715" cy="1923649"/>
            <a:chOff x="484643" y="813212"/>
            <a:chExt cx="8174715" cy="1923649"/>
          </a:xfrm>
        </p:grpSpPr>
        <p:pic>
          <p:nvPicPr>
            <p:cNvPr id="14" name="Picture 2" descr="C:\Users\packagingoffice1\Dropbox\2013_03_19_FAA_proposal\777-200plane with seats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643" y="1124700"/>
              <a:ext cx="8174715" cy="1295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535185" y="2228829"/>
              <a:ext cx="278449" cy="458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378625" y="2228829"/>
              <a:ext cx="278449" cy="458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7" name="Picture 16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7957711" y="2228829"/>
              <a:ext cx="278449" cy="458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1402694" y="2395229"/>
              <a:ext cx="564870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dirty="0"/>
                <a:t>1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246134" y="2395229"/>
              <a:ext cx="564870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dirty="0" smtClean="0"/>
                <a:t>2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836425" y="2395229"/>
              <a:ext cx="564870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dirty="0"/>
                <a:t>3</a:t>
              </a:r>
            </a:p>
          </p:txBody>
        </p:sp>
        <p:pic>
          <p:nvPicPr>
            <p:cNvPr id="21" name="Picture 20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557251" y="840172"/>
              <a:ext cx="278449" cy="458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1422790" y="813212"/>
              <a:ext cx="564870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dirty="0" smtClean="0"/>
                <a:t>4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3543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ts val="3500"/>
              </a:lnSpc>
            </a:pPr>
            <a:r>
              <a:rPr lang="en-US" dirty="0" smtClean="0"/>
              <a:t>Crew redirection algorithm and results are presented based on 2 types of double aisle airplane</a:t>
            </a:r>
          </a:p>
          <a:p>
            <a:pPr>
              <a:lnSpc>
                <a:spcPts val="3500"/>
              </a:lnSpc>
            </a:pPr>
            <a:r>
              <a:rPr lang="en-US" dirty="0" smtClean="0"/>
              <a:t>Crew redirection </a:t>
            </a:r>
            <a:r>
              <a:rPr lang="en-US" dirty="0" smtClean="0">
                <a:solidFill>
                  <a:srgbClr val="FF0000"/>
                </a:solidFill>
              </a:rPr>
              <a:t>reduce significant amount of time</a:t>
            </a:r>
            <a:r>
              <a:rPr lang="en-US" dirty="0" smtClean="0"/>
              <a:t> if either front or rear section is completely block</a:t>
            </a:r>
          </a:p>
          <a:p>
            <a:pPr>
              <a:lnSpc>
                <a:spcPts val="3500"/>
              </a:lnSpc>
            </a:pPr>
            <a:r>
              <a:rPr lang="en-US" dirty="0" smtClean="0"/>
              <a:t>B 777-300: Conf. B shows </a:t>
            </a:r>
            <a:r>
              <a:rPr lang="en-US" dirty="0" smtClean="0">
                <a:solidFill>
                  <a:srgbClr val="FF0000"/>
                </a:solidFill>
              </a:rPr>
              <a:t>worst evacuation time </a:t>
            </a:r>
            <a:r>
              <a:rPr lang="en-US" dirty="0" smtClean="0"/>
              <a:t>without crew redirection. However, crew redirection algorithm reduced about </a:t>
            </a:r>
            <a:r>
              <a:rPr lang="en-US" dirty="0" smtClean="0">
                <a:solidFill>
                  <a:srgbClr val="FF0000"/>
                </a:solidFill>
              </a:rPr>
              <a:t>74 second</a:t>
            </a:r>
            <a:r>
              <a:rPr lang="en-US" dirty="0" smtClean="0"/>
              <a:t> evacuation time which can meet the 90 second evacuation rule.</a:t>
            </a:r>
          </a:p>
          <a:p>
            <a:pPr>
              <a:lnSpc>
                <a:spcPts val="3500"/>
              </a:lnSpc>
            </a:pPr>
            <a:r>
              <a:rPr lang="en-US" dirty="0" smtClean="0"/>
              <a:t>Different types of airplane can be studied to apply the crew redirection algorithm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D8BA923D-6AE3-4367-AB8C-0A0DD5586A0D}" type="slidenum">
              <a:rPr lang="en-US" altLang="zh-TW" smtClean="0"/>
              <a:pPr/>
              <a:t>49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4663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691892664"/>
              </p:ext>
            </p:extLst>
          </p:nvPr>
        </p:nvGraphicFramePr>
        <p:xfrm>
          <a:off x="436460" y="894270"/>
          <a:ext cx="8271080" cy="52580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Rectangle 10"/>
          <p:cNvSpPr/>
          <p:nvPr/>
        </p:nvSpPr>
        <p:spPr bwMode="auto">
          <a:xfrm>
            <a:off x="4495189" y="3544215"/>
            <a:ext cx="3878905" cy="2573135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 of Airplane Evacuation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D8BA923D-6AE3-4367-AB8C-0A0DD5586A0D}" type="slidenum">
              <a:rPr lang="en-US" altLang="zh-TW" smtClean="0"/>
              <a:pPr/>
              <a:t>5</a:t>
            </a:fld>
            <a:endParaRPr lang="en-US" altLang="zh-TW"/>
          </a:p>
        </p:txBody>
      </p:sp>
      <p:sp>
        <p:nvSpPr>
          <p:cNvPr id="9" name="Rounded Rectangle 8"/>
          <p:cNvSpPr/>
          <p:nvPr/>
        </p:nvSpPr>
        <p:spPr bwMode="auto">
          <a:xfrm>
            <a:off x="5608935" y="4331517"/>
            <a:ext cx="3379640" cy="1075340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en-US" sz="2800" dirty="0" smtClean="0"/>
              <a:t>In efficient evacuation flow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4" name="Right Arrow 13"/>
          <p:cNvSpPr/>
          <p:nvPr/>
        </p:nvSpPr>
        <p:spPr bwMode="auto">
          <a:xfrm>
            <a:off x="4495190" y="4657960"/>
            <a:ext cx="921720" cy="422455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Right Arrow 22"/>
          <p:cNvSpPr/>
          <p:nvPr/>
        </p:nvSpPr>
        <p:spPr bwMode="auto">
          <a:xfrm rot="2050998">
            <a:off x="4423614" y="3621211"/>
            <a:ext cx="1171143" cy="422455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Right Arrow 23"/>
          <p:cNvSpPr/>
          <p:nvPr/>
        </p:nvSpPr>
        <p:spPr bwMode="auto">
          <a:xfrm rot="5400000">
            <a:off x="6195407" y="3621210"/>
            <a:ext cx="682301" cy="422455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84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70640" y="3885858"/>
            <a:ext cx="8895624" cy="1962657"/>
            <a:chOff x="323381" y="3772644"/>
            <a:chExt cx="8895624" cy="1962657"/>
          </a:xfrm>
        </p:grpSpPr>
        <p:grpSp>
          <p:nvGrpSpPr>
            <p:cNvPr id="6" name="Group 5"/>
            <p:cNvGrpSpPr>
              <a:grpSpLocks noChangeAspect="1"/>
            </p:cNvGrpSpPr>
            <p:nvPr/>
          </p:nvGrpSpPr>
          <p:grpSpPr>
            <a:xfrm>
              <a:off x="323381" y="4009102"/>
              <a:ext cx="8895624" cy="1402914"/>
              <a:chOff x="323381" y="4009101"/>
              <a:chExt cx="10086180" cy="1590675"/>
            </a:xfrm>
          </p:grpSpPr>
          <p:pic>
            <p:nvPicPr>
              <p:cNvPr id="1027" name="Picture 3" descr="C:\Users\packagingoffice1\Google Drive\packagingpep\Google Drive\Packaging Engineer\HelenStuff\PlaneVideos\Plane300\767-300 plane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381" y="4009101"/>
                <a:ext cx="10086180" cy="15906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527" y="4254470"/>
                <a:ext cx="8449100" cy="11204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9" name="Picture 1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7575" y="3772644"/>
              <a:ext cx="327927" cy="5396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0" name="Picture 1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345980" y="5195630"/>
              <a:ext cx="327927" cy="5396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1" name="Picture 1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551313" y="5157225"/>
              <a:ext cx="327927" cy="5396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2" name="Picture 1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764025" y="5157225"/>
              <a:ext cx="327927" cy="5396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Evacuation Flow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From observation of evacuation flow</a:t>
            </a:r>
            <a:br>
              <a:rPr lang="en-US" dirty="0" smtClean="0"/>
            </a:br>
            <a:r>
              <a:rPr lang="en-US" dirty="0" smtClean="0"/>
              <a:t>- Heavy congestion at the mid section exits were commonly observed. </a:t>
            </a:r>
            <a:br>
              <a:rPr lang="en-US" dirty="0" smtClean="0"/>
            </a:br>
            <a:r>
              <a:rPr lang="en-US" dirty="0" smtClean="0"/>
              <a:t>- Some of the exits are not fully utilized when both side of exits are available.</a:t>
            </a:r>
          </a:p>
          <a:p>
            <a:r>
              <a:rPr lang="en-US" dirty="0" smtClean="0"/>
              <a:t>Redirect Passengers evacuation path is required to have more efficient flow.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D8BA923D-6AE3-4367-AB8C-0A0DD5586A0D}" type="slidenum">
              <a:rPr lang="en-US" altLang="zh-TW" smtClean="0"/>
              <a:pPr/>
              <a:t>6</a:t>
            </a:fld>
            <a:endParaRPr lang="en-US" altLang="zh-TW"/>
          </a:p>
        </p:txBody>
      </p:sp>
      <p:sp>
        <p:nvSpPr>
          <p:cNvPr id="8" name="Rectangle 7"/>
          <p:cNvSpPr/>
          <p:nvPr/>
        </p:nvSpPr>
        <p:spPr bwMode="auto">
          <a:xfrm>
            <a:off x="4226355" y="4339079"/>
            <a:ext cx="2227490" cy="1006169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en-US" sz="2400" dirty="0" smtClean="0"/>
              <a:t>Heavy Congestions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1845245" y="4338723"/>
            <a:ext cx="1574605" cy="1005840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en-US" sz="2400" dirty="0" smtClean="0"/>
              <a:t>Not Fully Utilized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16" name="Straight Arrow Connector 15"/>
          <p:cNvCxnSpPr>
            <a:stCxn id="20" idx="1"/>
            <a:endCxn id="9" idx="2"/>
          </p:cNvCxnSpPr>
          <p:nvPr/>
        </p:nvCxnSpPr>
        <p:spPr bwMode="auto">
          <a:xfrm flipH="1" flipV="1">
            <a:off x="1418798" y="4425529"/>
            <a:ext cx="426447" cy="416114"/>
          </a:xfrm>
          <a:prstGeom prst="straightConnector1">
            <a:avLst/>
          </a:prstGeom>
          <a:solidFill>
            <a:schemeClr val="bg1"/>
          </a:solidFill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3" name="Straight Arrow Connector 22"/>
          <p:cNvCxnSpPr>
            <a:stCxn id="20" idx="1"/>
            <a:endCxn id="10" idx="2"/>
          </p:cNvCxnSpPr>
          <p:nvPr/>
        </p:nvCxnSpPr>
        <p:spPr bwMode="auto">
          <a:xfrm flipH="1">
            <a:off x="1457203" y="4841643"/>
            <a:ext cx="388042" cy="467201"/>
          </a:xfrm>
          <a:prstGeom prst="straightConnector1">
            <a:avLst/>
          </a:prstGeom>
          <a:solidFill>
            <a:schemeClr val="bg1"/>
          </a:solidFill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flipH="1">
            <a:off x="1890124" y="4653682"/>
            <a:ext cx="2702075" cy="0"/>
          </a:xfrm>
          <a:prstGeom prst="straightConnector1">
            <a:avLst/>
          </a:prstGeom>
          <a:solidFill>
            <a:schemeClr val="bg1"/>
          </a:solidFill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 flipH="1">
            <a:off x="1873602" y="4975248"/>
            <a:ext cx="2702075" cy="0"/>
          </a:xfrm>
          <a:prstGeom prst="straightConnector1">
            <a:avLst/>
          </a:prstGeom>
          <a:solidFill>
            <a:schemeClr val="bg1"/>
          </a:solidFill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654690" y="5116819"/>
            <a:ext cx="7926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Crew Redirection Algorithm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Striped Right Arrow 27"/>
          <p:cNvSpPr/>
          <p:nvPr/>
        </p:nvSpPr>
        <p:spPr bwMode="auto">
          <a:xfrm rot="5400000">
            <a:off x="4226355" y="4090881"/>
            <a:ext cx="812856" cy="718054"/>
          </a:xfrm>
          <a:prstGeom prst="stripedRightArrow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92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20" grpId="0" animBg="1"/>
      <p:bldP spid="20" grpId="1" animBg="1"/>
      <p:bldP spid="20" grpId="2" animBg="1"/>
      <p:bldP spid="26" grpId="0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Crew Redirection 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Crew Redirection algorithm can be used to develop </a:t>
            </a:r>
            <a:r>
              <a:rPr lang="en-US" dirty="0" smtClean="0">
                <a:solidFill>
                  <a:srgbClr val="FF0000"/>
                </a:solidFill>
              </a:rPr>
              <a:t>more efficient evacuation procedure </a:t>
            </a:r>
            <a:r>
              <a:rPr lang="en-US" dirty="0" smtClean="0"/>
              <a:t>for emergency evacuation situation</a:t>
            </a:r>
          </a:p>
          <a:p>
            <a:r>
              <a:rPr lang="en-US" dirty="0" smtClean="0"/>
              <a:t>The crew redirection algorithm can be applied differently depending on available exits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D8BA923D-6AE3-4367-AB8C-0A0DD5586A0D}" type="slidenum">
              <a:rPr lang="en-US" altLang="zh-TW" smtClean="0"/>
              <a:pPr/>
              <a:t>7</a:t>
            </a:fld>
            <a:endParaRPr lang="en-US" altLang="zh-TW"/>
          </a:p>
        </p:txBody>
      </p:sp>
      <p:pic>
        <p:nvPicPr>
          <p:cNvPr id="1036" name="Picture 12" descr="http://s1.reutersmedia.net/resources/r/?m=02&amp;d=20110223&amp;t=2&amp;i=344670263&amp;w=460&amp;fh=&amp;fw=&amp;ll=&amp;pl=&amp;r=2011-02-23T102449Z_01_ALNE71M0SXE00_RTROPTP_0_GARU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40" y="3659430"/>
            <a:ext cx="3793785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telstarlogistics.typepad.com/telstarlogistics/images/2007/05/04/airbus_evacuat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6"/>
          <a:stretch/>
        </p:blipFill>
        <p:spPr bwMode="auto">
          <a:xfrm>
            <a:off x="4832524" y="3659430"/>
            <a:ext cx="3409210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87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C:\Users\packagingoffice1\Dropbox\2013_03_19_FAA_proposal\767-300 plane with seat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4700" y="3107918"/>
            <a:ext cx="14416443" cy="300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oup 43"/>
          <p:cNvGrpSpPr/>
          <p:nvPr/>
        </p:nvGrpSpPr>
        <p:grpSpPr>
          <a:xfrm>
            <a:off x="961930" y="2929735"/>
            <a:ext cx="5491916" cy="3379640"/>
            <a:chOff x="-263777" y="1731345"/>
            <a:chExt cx="7042589" cy="4906192"/>
          </a:xfrm>
        </p:grpSpPr>
        <p:pic>
          <p:nvPicPr>
            <p:cNvPr id="47" name="Picture 1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421741" y="5526292"/>
              <a:ext cx="357071" cy="665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5" name="Picture 1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2700" y="1731345"/>
              <a:ext cx="570011" cy="10619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6" name="Picture 1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-263777" y="5575596"/>
              <a:ext cx="570012" cy="10619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30" name="Picture 1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377" y="3919387"/>
            <a:ext cx="4159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4192" y="3260116"/>
            <a:ext cx="1084578" cy="128156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4687215" y="3759479"/>
            <a:ext cx="4877435" cy="1750950"/>
          </a:xfrm>
          <a:prstGeom prst="rect">
            <a:avLst/>
          </a:prstGeom>
          <a:solidFill>
            <a:srgbClr val="FF0000">
              <a:alpha val="80000"/>
            </a:srgbClr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Increase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congestions </a:t>
            </a:r>
          </a:p>
          <a:p>
            <a:pPr marR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at the mid exits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Left Arrow 30"/>
          <p:cNvSpPr/>
          <p:nvPr/>
        </p:nvSpPr>
        <p:spPr bwMode="auto">
          <a:xfrm>
            <a:off x="1100982" y="3208746"/>
            <a:ext cx="5146270" cy="2857234"/>
          </a:xfrm>
          <a:prstGeom prst="leftArrow">
            <a:avLst>
              <a:gd name="adj1" fmla="val 61374"/>
              <a:gd name="adj2" fmla="val 50000"/>
            </a:avLst>
          </a:prstGeom>
          <a:solidFill>
            <a:srgbClr val="FFFF00">
              <a:alpha val="80000"/>
            </a:srgb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Redirect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To the Front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Crew Redirection Principles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863" y="971550"/>
            <a:ext cx="8296275" cy="2995120"/>
          </a:xfrm>
        </p:spPr>
        <p:txBody>
          <a:bodyPr/>
          <a:lstStyle/>
          <a:p>
            <a:r>
              <a:rPr lang="en-US" dirty="0" smtClean="0"/>
              <a:t>Redirecting entire section</a:t>
            </a:r>
            <a:br>
              <a:rPr lang="en-US" dirty="0" smtClean="0"/>
            </a:br>
            <a:r>
              <a:rPr lang="en-US" dirty="0" smtClean="0"/>
              <a:t>-  send entire section passengers which are connected to the a pair of opened exit.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D8BA923D-6AE3-4367-AB8C-0A0DD5586A0D}" type="slidenum">
              <a:rPr lang="en-US" altLang="zh-TW" smtClean="0"/>
              <a:pPr/>
              <a:t>8</a:t>
            </a:fld>
            <a:endParaRPr lang="en-US" altLang="zh-TW"/>
          </a:p>
        </p:txBody>
      </p:sp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29672" y="3910542"/>
            <a:ext cx="415443" cy="54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569060" y="5543892"/>
            <a:ext cx="278449" cy="458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51048" y="3910542"/>
            <a:ext cx="415443" cy="54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21783" y="3900900"/>
            <a:ext cx="415443" cy="54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14210" y="4637363"/>
            <a:ext cx="415443" cy="54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29653" y="4612634"/>
            <a:ext cx="415443" cy="54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45398" y="4672917"/>
            <a:ext cx="415443" cy="54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87215" y="3945488"/>
            <a:ext cx="415443" cy="54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932" y="3919387"/>
            <a:ext cx="415443" cy="54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6039530" y="3945488"/>
            <a:ext cx="415443" cy="54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6084711" y="4327228"/>
            <a:ext cx="415443" cy="54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6084711" y="4679232"/>
            <a:ext cx="415443" cy="54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6098264" y="5020761"/>
            <a:ext cx="415443" cy="54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66470" y="4637363"/>
            <a:ext cx="415443" cy="54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922" y="3924419"/>
            <a:ext cx="415443" cy="54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818" y="3919387"/>
            <a:ext cx="415443" cy="54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375" y="3945488"/>
            <a:ext cx="415443" cy="54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258" y="4703136"/>
            <a:ext cx="415443" cy="54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365" y="4703136"/>
            <a:ext cx="415443" cy="54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783" y="4685095"/>
            <a:ext cx="415443" cy="54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344" y="4685095"/>
            <a:ext cx="415443" cy="54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926" y="4703136"/>
            <a:ext cx="415443" cy="54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589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81481E-6 L 0.05799 4.81481E-6 C 0.08386 4.81481E-6 0.11632 0.06851 0.11632 0.1243 L 0.11632 0.24884 " pathEditMode="relative" rAng="0" ptsTypes="FfFF">
                                      <p:cBhvr>
                                        <p:cTn id="1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16" y="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-0.43906 -4.07407E-6 L -0.43906 -0.12129 L -0.4651 -0.23449 " pathEditMode="relative" rAng="0" ptsTypes="AAAA">
                                      <p:cBhvr>
                                        <p:cTn id="12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64" y="-1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" descr="C:\Users\packagingoffice1\Dropbox\2013_03_19_FAA_proposal\767-300 plane with sea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4700" y="3107918"/>
            <a:ext cx="14416443" cy="300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961930" y="2929735"/>
            <a:ext cx="5491916" cy="3379640"/>
            <a:chOff x="-263777" y="1731345"/>
            <a:chExt cx="7042589" cy="4906192"/>
          </a:xfrm>
        </p:grpSpPr>
        <p:pic>
          <p:nvPicPr>
            <p:cNvPr id="36" name="Picture 1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2700" y="1731345"/>
              <a:ext cx="570011" cy="10619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7" name="Picture 1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-263777" y="5575596"/>
              <a:ext cx="570012" cy="10619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8" name="Picture 1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421741" y="5526292"/>
              <a:ext cx="357071" cy="665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Crew Redirection Principles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863" y="971550"/>
            <a:ext cx="8296275" cy="299512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Redirecting at the intersection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-  </a:t>
            </a:r>
            <a:r>
              <a:rPr lang="en-US" dirty="0"/>
              <a:t>redirecting passenger to the further exit when closest exit is congested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D8BA923D-6AE3-4367-AB8C-0A0DD5586A0D}" type="slidenum">
              <a:rPr lang="en-US" altLang="zh-TW" smtClean="0"/>
              <a:pPr/>
              <a:t>9</a:t>
            </a:fld>
            <a:endParaRPr lang="en-US" altLang="zh-TW"/>
          </a:p>
        </p:txBody>
      </p:sp>
      <p:pic>
        <p:nvPicPr>
          <p:cNvPr id="30" name="Picture 1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200" y="3907949"/>
            <a:ext cx="4159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6524125" y="4053594"/>
            <a:ext cx="1225475" cy="274320"/>
            <a:chOff x="7453916" y="4227530"/>
            <a:chExt cx="1225475" cy="274320"/>
          </a:xfrm>
        </p:grpSpPr>
        <p:pic>
          <p:nvPicPr>
            <p:cNvPr id="17" name="Picture 11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3916" y="4227530"/>
              <a:ext cx="207722" cy="27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1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7467" y="4227530"/>
              <a:ext cx="207722" cy="27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1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1018" y="4227530"/>
              <a:ext cx="207722" cy="27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1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4569" y="4227530"/>
              <a:ext cx="207722" cy="27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1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8120" y="4227530"/>
              <a:ext cx="207722" cy="27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1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1669" y="4227530"/>
              <a:ext cx="207722" cy="27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" name="Picture 1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200" y="3853669"/>
            <a:ext cx="4159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6203209" y="4299084"/>
            <a:ext cx="280970" cy="1016055"/>
            <a:chOff x="7133000" y="4473020"/>
            <a:chExt cx="280970" cy="1016055"/>
          </a:xfrm>
        </p:grpSpPr>
        <p:pic>
          <p:nvPicPr>
            <p:cNvPr id="26" name="Picture 11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7172949" y="5248054"/>
              <a:ext cx="207722" cy="27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1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7169624" y="5045970"/>
              <a:ext cx="207722" cy="27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1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7169624" y="4843887"/>
              <a:ext cx="207722" cy="27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1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7169624" y="4641804"/>
              <a:ext cx="207722" cy="27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1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7166299" y="4439721"/>
              <a:ext cx="207722" cy="27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3" name="Picture 1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569060" y="5543892"/>
            <a:ext cx="278449" cy="458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655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33333E-6 L -0.54306 -3.33333E-6 L -0.55538 -0.01551 L -0.55747 -0.07106 L -0.55903 -0.14328 L -0.58559 -0.22222 " pathEditMode="relative" rAng="0" ptsTypes="AAAAAA">
                                      <p:cBhvr>
                                        <p:cTn id="1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88" y="-1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hite_bg">
  <a:themeElements>
    <a:clrScheme name="white_b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white_b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hite_b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_b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_b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_b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_b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_b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_b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_b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_b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_b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_b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_b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E:\Reports\template\white_bg.pot</Template>
  <TotalTime>86968</TotalTime>
  <Words>1450</Words>
  <Application>Microsoft Office PowerPoint</Application>
  <PresentationFormat>On-screen Show (4:3)</PresentationFormat>
  <Paragraphs>645</Paragraphs>
  <Slides>49</Slides>
  <Notes>22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white_bg</vt:lpstr>
      <vt:lpstr>Implementing Crew Redirection Algorithm into Airplane Evacuation Computer Simulation</vt:lpstr>
      <vt:lpstr>Aircraft Emergency Evacuation</vt:lpstr>
      <vt:lpstr>Aircraft Emergency Evacuation</vt:lpstr>
      <vt:lpstr>Aircraft Emergency Evacuation</vt:lpstr>
      <vt:lpstr>Limitation of Airplane Evacuation</vt:lpstr>
      <vt:lpstr>Evacuation Flow Study</vt:lpstr>
      <vt:lpstr>Crew Redirection Simulation</vt:lpstr>
      <vt:lpstr>Crew Redirection Principles </vt:lpstr>
      <vt:lpstr>Crew Redirection Principles </vt:lpstr>
      <vt:lpstr>Simulation Model: B 767-300</vt:lpstr>
      <vt:lpstr>B 767-300: No Crew</vt:lpstr>
      <vt:lpstr>B 767-300: No Crew</vt:lpstr>
      <vt:lpstr>B 767-300: Crew</vt:lpstr>
      <vt:lpstr>B 767-300: Crew</vt:lpstr>
      <vt:lpstr>B 767-300: Comparison</vt:lpstr>
      <vt:lpstr>B 767-300: Comparison </vt:lpstr>
      <vt:lpstr>Simulation Model: B 777-200</vt:lpstr>
      <vt:lpstr>Simulation Model: B 777-300</vt:lpstr>
      <vt:lpstr>B 777-300: Conf. A-No Crew</vt:lpstr>
      <vt:lpstr>B 777-300: Conf. A-No Crew</vt:lpstr>
      <vt:lpstr>B 777-300: Conf. A- Crew</vt:lpstr>
      <vt:lpstr>B 777-300: Conf. A- Crew</vt:lpstr>
      <vt:lpstr>B 777-300: Conf. A</vt:lpstr>
      <vt:lpstr>B 777-300: Conf. A</vt:lpstr>
      <vt:lpstr>B 777-300: Conf. B- No Crew</vt:lpstr>
      <vt:lpstr>B 777-300: Conf. B- No Crew</vt:lpstr>
      <vt:lpstr>B 777-300: Conf. B- Crew</vt:lpstr>
      <vt:lpstr>B 777-300: Conf. B- Crew</vt:lpstr>
      <vt:lpstr>B 777-300: Conf. B</vt:lpstr>
      <vt:lpstr>B 777-300: Conf. B</vt:lpstr>
      <vt:lpstr>B 777-300: Conf. C- No Crew</vt:lpstr>
      <vt:lpstr>B 777-300: Conf. C- No Crew</vt:lpstr>
      <vt:lpstr>B 777-300: Conf. C- Crew</vt:lpstr>
      <vt:lpstr>B 777-300: Conf. C- Crew</vt:lpstr>
      <vt:lpstr>B 777-300: Conf. C</vt:lpstr>
      <vt:lpstr>B 777-300: Conf. C</vt:lpstr>
      <vt:lpstr>B 777-300: Conf. D- No Crew</vt:lpstr>
      <vt:lpstr>B 777-300: Conf. D- No Crew</vt:lpstr>
      <vt:lpstr>B 777-300: Conf. D- Crew</vt:lpstr>
      <vt:lpstr>B 777-300: Conf. D- Crew</vt:lpstr>
      <vt:lpstr>B 777-300: Conf. D- Crew</vt:lpstr>
      <vt:lpstr>B 777-300: Conf. D- Crew</vt:lpstr>
      <vt:lpstr>B 777-300: Conf. E- No Crew</vt:lpstr>
      <vt:lpstr>B 777-300: Conf. E- No Crew</vt:lpstr>
      <vt:lpstr>B 777-300: Conf. E- Crew</vt:lpstr>
      <vt:lpstr>B 777-300: Conf. E- Crew</vt:lpstr>
      <vt:lpstr>B 777-300: Conf. E</vt:lpstr>
      <vt:lpstr>B 777-300: Conf. E</vt:lpstr>
      <vt:lpstr>Conclusion</vt:lpstr>
    </vt:vector>
  </TitlesOfParts>
  <Company>RUMEMS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Po Ting Lin</dc:creator>
  <cp:lastModifiedBy>Horner, April CTR (FAA)</cp:lastModifiedBy>
  <cp:revision>1562</cp:revision>
  <cp:lastPrinted>2013-11-18T17:15:04Z</cp:lastPrinted>
  <dcterms:created xsi:type="dcterms:W3CDTF">2005-09-16T02:31:10Z</dcterms:created>
  <dcterms:modified xsi:type="dcterms:W3CDTF">2013-11-20T14:13:54Z</dcterms:modified>
</cp:coreProperties>
</file>