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3">
  <p:sldMasterIdLst>
    <p:sldMasterId id="2147483651" r:id="rId1"/>
  </p:sldMasterIdLst>
  <p:notesMasterIdLst>
    <p:notesMasterId r:id="rId42"/>
  </p:notesMasterIdLst>
  <p:handoutMasterIdLst>
    <p:handoutMasterId r:id="rId43"/>
  </p:handoutMasterIdLst>
  <p:sldIdLst>
    <p:sldId id="260" r:id="rId2"/>
    <p:sldId id="563" r:id="rId3"/>
    <p:sldId id="488" r:id="rId4"/>
    <p:sldId id="522" r:id="rId5"/>
    <p:sldId id="564" r:id="rId6"/>
    <p:sldId id="507" r:id="rId7"/>
    <p:sldId id="523" r:id="rId8"/>
    <p:sldId id="524" r:id="rId9"/>
    <p:sldId id="521" r:id="rId10"/>
    <p:sldId id="526" r:id="rId11"/>
    <p:sldId id="532" r:id="rId12"/>
    <p:sldId id="562" r:id="rId13"/>
    <p:sldId id="537" r:id="rId14"/>
    <p:sldId id="528" r:id="rId15"/>
    <p:sldId id="534" r:id="rId16"/>
    <p:sldId id="535" r:id="rId17"/>
    <p:sldId id="536" r:id="rId18"/>
    <p:sldId id="539" r:id="rId19"/>
    <p:sldId id="540" r:id="rId20"/>
    <p:sldId id="538" r:id="rId21"/>
    <p:sldId id="542" r:id="rId22"/>
    <p:sldId id="543" r:id="rId23"/>
    <p:sldId id="544" r:id="rId24"/>
    <p:sldId id="541" r:id="rId25"/>
    <p:sldId id="550" r:id="rId26"/>
    <p:sldId id="547" r:id="rId27"/>
    <p:sldId id="553" r:id="rId28"/>
    <p:sldId id="549" r:id="rId29"/>
    <p:sldId id="546" r:id="rId30"/>
    <p:sldId id="551" r:id="rId31"/>
    <p:sldId id="554" r:id="rId32"/>
    <p:sldId id="556" r:id="rId33"/>
    <p:sldId id="566" r:id="rId34"/>
    <p:sldId id="567" r:id="rId35"/>
    <p:sldId id="545" r:id="rId36"/>
    <p:sldId id="557" r:id="rId37"/>
    <p:sldId id="560" r:id="rId38"/>
    <p:sldId id="568" r:id="rId39"/>
    <p:sldId id="552" r:id="rId40"/>
    <p:sldId id="561" r:id="rId41"/>
  </p:sldIdLst>
  <p:sldSz cx="9144000" cy="6858000" type="screen4x3"/>
  <p:notesSz cx="7315200" cy="9601200"/>
  <p:defaultTextStyle>
    <a:defPPr>
      <a:defRPr lang="en-US"/>
    </a:defPPr>
    <a:lvl1pPr algn="l" rtl="0" fontAlgn="base">
      <a:lnSpc>
        <a:spcPct val="90000"/>
      </a:lnSpc>
      <a:spcBef>
        <a:spcPct val="20000"/>
      </a:spcBef>
      <a:spcAft>
        <a:spcPct val="0"/>
      </a:spcAft>
      <a:buChar char="•"/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lnSpc>
        <a:spcPct val="90000"/>
      </a:lnSpc>
      <a:spcBef>
        <a:spcPct val="20000"/>
      </a:spcBef>
      <a:spcAft>
        <a:spcPct val="0"/>
      </a:spcAft>
      <a:buChar char="•"/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lnSpc>
        <a:spcPct val="90000"/>
      </a:lnSpc>
      <a:spcBef>
        <a:spcPct val="20000"/>
      </a:spcBef>
      <a:spcAft>
        <a:spcPct val="0"/>
      </a:spcAft>
      <a:buChar char="•"/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lnSpc>
        <a:spcPct val="90000"/>
      </a:lnSpc>
      <a:spcBef>
        <a:spcPct val="20000"/>
      </a:spcBef>
      <a:spcAft>
        <a:spcPct val="0"/>
      </a:spcAft>
      <a:buChar char="•"/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lnSpc>
        <a:spcPct val="90000"/>
      </a:lnSpc>
      <a:spcBef>
        <a:spcPct val="20000"/>
      </a:spcBef>
      <a:spcAft>
        <a:spcPct val="0"/>
      </a:spcAft>
      <a:buChar char="•"/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600CC"/>
    <a:srgbClr val="FF0000"/>
    <a:srgbClr val="00B050"/>
    <a:srgbClr val="FFFF66"/>
    <a:srgbClr val="FF9933"/>
    <a:srgbClr val="FFCC00"/>
    <a:srgbClr val="FFCC66"/>
    <a:srgbClr val="FF0066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18" autoAdjust="0"/>
    <p:restoredTop sz="90888" autoAdjust="0"/>
  </p:normalViewPr>
  <p:slideViewPr>
    <p:cSldViewPr snapToGrid="0">
      <p:cViewPr>
        <p:scale>
          <a:sx n="75" d="100"/>
          <a:sy n="75" d="100"/>
        </p:scale>
        <p:origin x="-1008" y="-6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512"/>
    </p:cViewPr>
  </p:sorterViewPr>
  <p:notesViewPr>
    <p:cSldViewPr snapToGrid="0">
      <p:cViewPr varScale="1">
        <p:scale>
          <a:sx n="53" d="100"/>
          <a:sy n="53" d="100"/>
        </p:scale>
        <p:origin x="-1254" y="-96"/>
      </p:cViewPr>
      <p:guideLst>
        <p:guide orient="horz" pos="3024"/>
        <p:guide pos="2304"/>
      </p:guideLst>
    </p:cSldViewPr>
  </p:notesViewPr>
  <p:gridSpacing cx="38405" cy="384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 b="0"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 b="0"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 b="0"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 b="0" smtClean="0"/>
            </a:lvl1pPr>
          </a:lstStyle>
          <a:p>
            <a:pPr>
              <a:defRPr/>
            </a:pPr>
            <a:fld id="{8E1A780A-FBA5-4B59-AC03-09432C51A85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368585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 b="0"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 b="0"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 b="0"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 b="0" smtClean="0"/>
            </a:lvl1pPr>
          </a:lstStyle>
          <a:p>
            <a:pPr>
              <a:defRPr/>
            </a:pPr>
            <a:fld id="{51561AEA-3C08-42B7-8E84-198536AA1E7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206525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561AEA-3C08-42B7-8E84-198536AA1E7C}" type="slidenum">
              <a:rPr lang="zh-TW" altLang="en-US" smtClean="0"/>
              <a:pPr>
                <a:defRPr/>
              </a:pPr>
              <a:t>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415029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561AEA-3C08-42B7-8E84-198536AA1E7C}" type="slidenum">
              <a:rPr lang="zh-TW" altLang="en-US" smtClean="0"/>
              <a:pPr>
                <a:defRPr/>
              </a:pPr>
              <a:t>31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870044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561AEA-3C08-42B7-8E84-198536AA1E7C}" type="slidenum">
              <a:rPr lang="zh-TW" altLang="en-US" smtClean="0"/>
              <a:pPr>
                <a:defRPr/>
              </a:pPr>
              <a:t>36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131712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561AEA-3C08-42B7-8E84-198536AA1E7C}" type="slidenum">
              <a:rPr lang="zh-TW" altLang="en-US" smtClean="0"/>
              <a:pPr>
                <a:defRPr/>
              </a:pPr>
              <a:t>37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848840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561AEA-3C08-42B7-8E84-198536AA1E7C}" type="slidenum">
              <a:rPr lang="zh-TW" altLang="en-US" smtClean="0"/>
              <a:pPr>
                <a:defRPr/>
              </a:pPr>
              <a:t>38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00926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561AEA-3C08-42B7-8E84-198536AA1E7C}" type="slidenum">
              <a:rPr lang="zh-TW" altLang="en-US" smtClean="0"/>
              <a:pPr>
                <a:defRPr/>
              </a:pPr>
              <a:t>39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87196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561AEA-3C08-42B7-8E84-198536AA1E7C}" type="slidenum">
              <a:rPr lang="zh-TW" altLang="en-US" smtClean="0"/>
              <a:pPr>
                <a:defRPr/>
              </a:pPr>
              <a:t>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537409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561AEA-3C08-42B7-8E84-198536AA1E7C}" type="slidenum">
              <a:rPr lang="zh-TW" altLang="en-US" smtClean="0"/>
              <a:pPr>
                <a:defRPr/>
              </a:pPr>
              <a:t>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95242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561AEA-3C08-42B7-8E84-198536AA1E7C}" type="slidenum">
              <a:rPr lang="zh-TW" altLang="en-US" smtClean="0"/>
              <a:pPr>
                <a:defRPr/>
              </a:pPr>
              <a:t>16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370487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561AEA-3C08-42B7-8E84-198536AA1E7C}" type="slidenum">
              <a:rPr lang="zh-TW" altLang="en-US" smtClean="0"/>
              <a:pPr>
                <a:defRPr/>
              </a:pPr>
              <a:t>18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702057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561AEA-3C08-42B7-8E84-198536AA1E7C}" type="slidenum">
              <a:rPr lang="zh-TW" altLang="en-US" smtClean="0"/>
              <a:pPr>
                <a:defRPr/>
              </a:pPr>
              <a:t>23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370487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561AEA-3C08-42B7-8E84-198536AA1E7C}" type="slidenum">
              <a:rPr lang="zh-TW" altLang="en-US" smtClean="0"/>
              <a:pPr>
                <a:defRPr/>
              </a:pPr>
              <a:t>24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551374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561AEA-3C08-42B7-8E84-198536AA1E7C}" type="slidenum">
              <a:rPr lang="zh-TW" altLang="en-US" smtClean="0"/>
              <a:pPr>
                <a:defRPr/>
              </a:pPr>
              <a:t>27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283534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561AEA-3C08-42B7-8E84-198536AA1E7C}" type="slidenum">
              <a:rPr lang="zh-TW" altLang="en-US" smtClean="0"/>
              <a:pPr>
                <a:defRPr/>
              </a:pPr>
              <a:t>28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37048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>
            <a:spLocks noChangeArrowheads="1"/>
          </p:cNvSpPr>
          <p:nvPr userDrawn="1"/>
        </p:nvSpPr>
        <p:spPr bwMode="auto">
          <a:xfrm>
            <a:off x="0" y="6232525"/>
            <a:ext cx="9144000" cy="92075"/>
          </a:xfrm>
          <a:prstGeom prst="rect">
            <a:avLst/>
          </a:prstGeom>
          <a:gradFill rotWithShape="0">
            <a:gsLst>
              <a:gs pos="0">
                <a:srgbClr val="CECED0"/>
              </a:gs>
              <a:gs pos="100000">
                <a:srgbClr val="D20634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TW" altLang="en-US">
              <a:ea typeface="新細明體" pitchFamily="18" charset="-120"/>
            </a:endParaRPr>
          </a:p>
        </p:txBody>
      </p:sp>
      <p:sp>
        <p:nvSpPr>
          <p:cNvPr id="11" name="Rectangle 5"/>
          <p:cNvSpPr>
            <a:spLocks noChangeArrowheads="1"/>
          </p:cNvSpPr>
          <p:nvPr userDrawn="1"/>
        </p:nvSpPr>
        <p:spPr bwMode="auto">
          <a:xfrm>
            <a:off x="0" y="1084263"/>
            <a:ext cx="9144000" cy="92075"/>
          </a:xfrm>
          <a:prstGeom prst="rect">
            <a:avLst/>
          </a:prstGeom>
          <a:solidFill>
            <a:srgbClr val="CECED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TW" altLang="en-US">
              <a:ea typeface="新細明體" pitchFamily="18" charset="-120"/>
            </a:endParaRPr>
          </a:p>
        </p:txBody>
      </p:sp>
      <p:pic>
        <p:nvPicPr>
          <p:cNvPr id="146449" name="Picture 12" descr="rutgers banner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Rectangle 7"/>
          <p:cNvSpPr>
            <a:spLocks noGrp="1" noChangeArrowheads="1"/>
          </p:cNvSpPr>
          <p:nvPr>
            <p:ph type="title"/>
          </p:nvPr>
        </p:nvSpPr>
        <p:spPr>
          <a:xfrm>
            <a:off x="685800" y="1431925"/>
            <a:ext cx="7772400" cy="1958975"/>
          </a:xfrm>
        </p:spPr>
        <p:txBody>
          <a:bodyPr/>
          <a:lstStyle>
            <a:lvl1pPr algn="ctr">
              <a:defRPr smtClean="0">
                <a:solidFill>
                  <a:srgbClr val="CC0000"/>
                </a:solidFill>
                <a:effectLst/>
              </a:defRPr>
            </a:lvl1pPr>
          </a:lstStyle>
          <a:p>
            <a:pPr lvl="0"/>
            <a:r>
              <a:rPr lang="en-US" altLang="zh-TW" noProof="0" smtClean="0"/>
              <a:t>Click to edit Master title style</a:t>
            </a:r>
          </a:p>
        </p:txBody>
      </p:sp>
      <p:sp>
        <p:nvSpPr>
          <p:cNvPr id="146438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693738" y="3736975"/>
            <a:ext cx="7756525" cy="221932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mtClean="0">
                <a:solidFill>
                  <a:srgbClr val="0033CC"/>
                </a:solidFill>
              </a:defRPr>
            </a:lvl1pPr>
          </a:lstStyle>
          <a:p>
            <a:pPr lvl="0"/>
            <a:r>
              <a:rPr lang="en-US" altLang="zh-TW" noProof="0" smtClean="0"/>
              <a:t>Click to edit Master subtitle style</a:t>
            </a:r>
          </a:p>
        </p:txBody>
      </p:sp>
      <p:pic>
        <p:nvPicPr>
          <p:cNvPr id="146451" name="Picture 19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" y="6391275"/>
            <a:ext cx="433388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6452" name="Picture 20" descr="faa_logo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4413" y="6350000"/>
            <a:ext cx="509587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453" name="Picture 21" descr="Rutgers%20Logo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6364288"/>
            <a:ext cx="463550" cy="47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454" name="Picture 22"/>
          <p:cNvPicPr>
            <a:picLocks noChangeAspect="1" noChangeArrowheads="1"/>
          </p:cNvPicPr>
          <p:nvPr userDrawn="1"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025" y="6370638"/>
            <a:ext cx="484188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55" name="Picture 23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425" y="6327775"/>
            <a:ext cx="1354138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P. </a:t>
            </a:r>
            <a:fld id="{34648127-0687-420A-97D9-A6B20D4CC8C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09420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P. </a:t>
            </a:r>
            <a:fld id="{654707C1-231F-463C-990C-773CA8BAB63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83988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6863" y="0"/>
            <a:ext cx="2073275" cy="61166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3863" y="0"/>
            <a:ext cx="6070600" cy="61166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P. </a:t>
            </a:r>
            <a:fld id="{CBF46265-901D-495F-A968-5A9B557B6FD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2243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P. </a:t>
            </a:r>
            <a:fld id="{78AA09A9-4868-4425-B893-0F3F711F233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02927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2"/>
          <p:cNvSpPr>
            <a:spLocks noGrp="1" noChangeArrowheads="1"/>
          </p:cNvSpPr>
          <p:nvPr>
            <p:ph type="dt" sz="half" idx="10"/>
          </p:nvPr>
        </p:nvSpPr>
        <p:spPr>
          <a:xfrm>
            <a:off x="2570163" y="6462713"/>
            <a:ext cx="2133600" cy="3333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Oct. 26, 2010</a:t>
            </a:r>
            <a:endParaRPr lang="en-US" altLang="zh-TW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P. </a:t>
            </a:r>
            <a:fld id="{B72BDDFE-ABAF-4D14-847F-39ABECBDFD3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2780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P. </a:t>
            </a:r>
            <a:fld id="{FD010527-5182-4C33-887B-83C75A9AB2A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83886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3863" y="971550"/>
            <a:ext cx="4071937" cy="5145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71550"/>
            <a:ext cx="4071938" cy="5145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P. </a:t>
            </a:r>
            <a:fld id="{D8DEE378-396D-4B84-9E34-37F82CDFE6E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08986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P. </a:t>
            </a:r>
            <a:fld id="{2CFC35CB-8418-4C05-A4BB-CC22A998F4A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77334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P. </a:t>
            </a:r>
            <a:fld id="{F75592F1-EE84-42CB-A337-44E03F46C14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4511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P. </a:t>
            </a:r>
            <a:fld id="{620CD3D2-C167-4C10-8661-099B7850E5D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91162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P. </a:t>
            </a:r>
            <a:fld id="{8B71D32E-CB9E-403E-973F-4FCDC8ADA71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06023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Rectangle 5"/>
          <p:cNvSpPr>
            <a:spLocks noChangeArrowheads="1"/>
          </p:cNvSpPr>
          <p:nvPr userDrawn="1"/>
        </p:nvSpPr>
        <p:spPr bwMode="auto">
          <a:xfrm>
            <a:off x="0" y="6232525"/>
            <a:ext cx="9144000" cy="92075"/>
          </a:xfrm>
          <a:prstGeom prst="rect">
            <a:avLst/>
          </a:prstGeom>
          <a:gradFill rotWithShape="0">
            <a:gsLst>
              <a:gs pos="0">
                <a:srgbClr val="CECED0"/>
              </a:gs>
              <a:gs pos="100000">
                <a:srgbClr val="D20634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TW" altLang="en-US">
              <a:ea typeface="新細明體" pitchFamily="18" charset="-120"/>
            </a:endParaRPr>
          </a:p>
        </p:txBody>
      </p:sp>
      <p:sp>
        <p:nvSpPr>
          <p:cNvPr id="2" name="Rectangle 5"/>
          <p:cNvSpPr>
            <a:spLocks noChangeArrowheads="1"/>
          </p:cNvSpPr>
          <p:nvPr userDrawn="1"/>
        </p:nvSpPr>
        <p:spPr bwMode="auto">
          <a:xfrm>
            <a:off x="0" y="684213"/>
            <a:ext cx="9144000" cy="92075"/>
          </a:xfrm>
          <a:prstGeom prst="rect">
            <a:avLst/>
          </a:prstGeom>
          <a:solidFill>
            <a:srgbClr val="CECED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TW" altLang="en-US">
              <a:ea typeface="新細明體" pitchFamily="18" charset="-120"/>
            </a:endParaRPr>
          </a:p>
        </p:txBody>
      </p:sp>
      <p:sp>
        <p:nvSpPr>
          <p:cNvPr id="3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684213"/>
          </a:xfrm>
          <a:prstGeom prst="rect">
            <a:avLst/>
          </a:prstGeom>
          <a:solidFill>
            <a:srgbClr val="D20634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TW" altLang="en-US">
              <a:ea typeface="新細明體" pitchFamily="18" charset="-120"/>
            </a:endParaRPr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588" y="0"/>
            <a:ext cx="9142412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Current</a:t>
            </a:r>
          </a:p>
        </p:txBody>
      </p:sp>
      <p:sp>
        <p:nvSpPr>
          <p:cNvPr id="512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3863" y="971550"/>
            <a:ext cx="8296275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5135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241925" y="6462713"/>
            <a:ext cx="750888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buFontTx/>
              <a:buNone/>
              <a:defRPr kumimoji="1" sz="1400">
                <a:ea typeface="新細明體" pitchFamily="18" charset="-120"/>
              </a:defRPr>
            </a:lvl1pPr>
          </a:lstStyle>
          <a:p>
            <a:r>
              <a:rPr lang="en-US" altLang="zh-TW"/>
              <a:t>P. </a:t>
            </a:r>
            <a:fld id="{88D019FC-59F0-4151-A4AD-8466F07C22C8}" type="slidenum">
              <a:rPr lang="en-US" altLang="zh-TW"/>
              <a:pPr/>
              <a:t>‹#›</a:t>
            </a:fld>
            <a:endParaRPr lang="en-US" altLang="zh-TW"/>
          </a:p>
        </p:txBody>
      </p:sp>
      <p:pic>
        <p:nvPicPr>
          <p:cNvPr id="5142" name="Picture 22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" y="6391275"/>
            <a:ext cx="433388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43" name="Picture 23" descr="faa_logo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4413" y="6350000"/>
            <a:ext cx="509587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4" name="Picture 24" descr="Rutgers%20Logo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6364288"/>
            <a:ext cx="463550" cy="47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5" name="Picture 25"/>
          <p:cNvPicPr>
            <a:picLocks noChangeAspect="1" noChangeArrowheads="1"/>
          </p:cNvPicPr>
          <p:nvPr userDrawn="1"/>
        </p:nvPicPr>
        <p:blipFill>
          <a:blip r:embed="rId1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025" y="6370638"/>
            <a:ext cx="484188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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w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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3.gif"/><Relationship Id="rId7" Type="http://schemas.openxmlformats.org/officeDocument/2006/relationships/image" Target="../media/image14.png"/><Relationship Id="rId2" Type="http://schemas.openxmlformats.org/officeDocument/2006/relationships/video" Target="../media/media5.gif"/><Relationship Id="rId1" Type="http://schemas.microsoft.com/office/2007/relationships/media" Target="../media/media5.gif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3.gif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gif"/><Relationship Id="rId7" Type="http://schemas.openxmlformats.org/officeDocument/2006/relationships/image" Target="../media/image13.png"/><Relationship Id="rId2" Type="http://schemas.openxmlformats.org/officeDocument/2006/relationships/video" Target="../media/media6.gif"/><Relationship Id="rId1" Type="http://schemas.microsoft.com/office/2007/relationships/media" Target="../media/media6.gif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gif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1.gif"/><Relationship Id="rId7" Type="http://schemas.openxmlformats.org/officeDocument/2006/relationships/image" Target="../media/image36.png"/><Relationship Id="rId2" Type="http://schemas.openxmlformats.org/officeDocument/2006/relationships/video" Target="../media/media7.gif"/><Relationship Id="rId1" Type="http://schemas.microsoft.com/office/2007/relationships/media" Target="../media/media7.gif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20.png"/><Relationship Id="rId4" Type="http://schemas.openxmlformats.org/officeDocument/2006/relationships/video" Target="../media/media1.gif"/><Relationship Id="rId9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1.emf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emf"/><Relationship Id="rId5" Type="http://schemas.openxmlformats.org/officeDocument/2006/relationships/image" Target="../media/image42.emf"/><Relationship Id="rId4" Type="http://schemas.openxmlformats.org/officeDocument/2006/relationships/image" Target="../media/image40.emf"/><Relationship Id="rId9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9.gif"/><Relationship Id="rId7" Type="http://schemas.openxmlformats.org/officeDocument/2006/relationships/image" Target="../media/image47.png"/><Relationship Id="rId2" Type="http://schemas.openxmlformats.org/officeDocument/2006/relationships/video" Target="../media/media8.gif"/><Relationship Id="rId1" Type="http://schemas.microsoft.com/office/2007/relationships/media" Target="../media/media8.gif"/><Relationship Id="rId6" Type="http://schemas.openxmlformats.org/officeDocument/2006/relationships/image" Target="../media/image46.png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9.gif"/><Relationship Id="rId9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11.gif"/><Relationship Id="rId7" Type="http://schemas.openxmlformats.org/officeDocument/2006/relationships/image" Target="../media/image49.png"/><Relationship Id="rId2" Type="http://schemas.openxmlformats.org/officeDocument/2006/relationships/video" Target="../media/media10.gif"/><Relationship Id="rId1" Type="http://schemas.microsoft.com/office/2007/relationships/media" Target="../media/media10.gif"/><Relationship Id="rId6" Type="http://schemas.openxmlformats.org/officeDocument/2006/relationships/image" Target="../media/image48.png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11.gif"/><Relationship Id="rId9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media" Target="../media/media13.gif"/><Relationship Id="rId7" Type="http://schemas.openxmlformats.org/officeDocument/2006/relationships/image" Target="../media/image50.png"/><Relationship Id="rId2" Type="http://schemas.openxmlformats.org/officeDocument/2006/relationships/video" Target="../media/media12.gif"/><Relationship Id="rId1" Type="http://schemas.microsoft.com/office/2007/relationships/media" Target="../media/media12.gif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25.png"/><Relationship Id="rId4" Type="http://schemas.openxmlformats.org/officeDocument/2006/relationships/video" Target="../media/media13.gif"/><Relationship Id="rId9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33.pn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15.gif"/><Relationship Id="rId7" Type="http://schemas.openxmlformats.org/officeDocument/2006/relationships/image" Target="../media/image33.png"/><Relationship Id="rId2" Type="http://schemas.openxmlformats.org/officeDocument/2006/relationships/video" Target="../media/media14.gif"/><Relationship Id="rId1" Type="http://schemas.microsoft.com/office/2007/relationships/media" Target="../media/media14.gif"/><Relationship Id="rId6" Type="http://schemas.openxmlformats.org/officeDocument/2006/relationships/image" Target="../media/image53.png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15.gif"/><Relationship Id="rId9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microsoft.com/office/2007/relationships/media" Target="../media/media17.gif"/><Relationship Id="rId7" Type="http://schemas.openxmlformats.org/officeDocument/2006/relationships/image" Target="../media/image55.png"/><Relationship Id="rId2" Type="http://schemas.openxmlformats.org/officeDocument/2006/relationships/video" Target="../media/media16.gif"/><Relationship Id="rId1" Type="http://schemas.microsoft.com/office/2007/relationships/media" Target="../media/media16.gif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25.png"/><Relationship Id="rId4" Type="http://schemas.openxmlformats.org/officeDocument/2006/relationships/video" Target="../media/media17.gif"/><Relationship Id="rId9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microsoft.com/office/2007/relationships/media" Target="../media/media19.gif"/><Relationship Id="rId7" Type="http://schemas.openxmlformats.org/officeDocument/2006/relationships/image" Target="../media/image57.png"/><Relationship Id="rId2" Type="http://schemas.openxmlformats.org/officeDocument/2006/relationships/video" Target="../media/media18.gif"/><Relationship Id="rId1" Type="http://schemas.microsoft.com/office/2007/relationships/media" Target="../media/media18.gif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25.png"/><Relationship Id="rId4" Type="http://schemas.openxmlformats.org/officeDocument/2006/relationships/video" Target="../media/media19.gif"/><Relationship Id="rId9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1.gif"/><Relationship Id="rId7" Type="http://schemas.openxmlformats.org/officeDocument/2006/relationships/image" Target="../media/image66.png"/><Relationship Id="rId2" Type="http://schemas.openxmlformats.org/officeDocument/2006/relationships/video" Target="../media/media20.gif"/><Relationship Id="rId1" Type="http://schemas.microsoft.com/office/2007/relationships/media" Target="../media/media20.gif"/><Relationship Id="rId6" Type="http://schemas.openxmlformats.org/officeDocument/2006/relationships/image" Target="../media/image65.png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1.gif"/><Relationship Id="rId9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23.gif"/><Relationship Id="rId7" Type="http://schemas.openxmlformats.org/officeDocument/2006/relationships/image" Target="../media/image68.png"/><Relationship Id="rId2" Type="http://schemas.openxmlformats.org/officeDocument/2006/relationships/video" Target="../media/media22.gif"/><Relationship Id="rId1" Type="http://schemas.microsoft.com/office/2007/relationships/media" Target="../media/media22.gif"/><Relationship Id="rId6" Type="http://schemas.openxmlformats.org/officeDocument/2006/relationships/image" Target="../media/image67.png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3.gif"/><Relationship Id="rId9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25.gif"/><Relationship Id="rId7" Type="http://schemas.openxmlformats.org/officeDocument/2006/relationships/image" Target="../media/image70.png"/><Relationship Id="rId2" Type="http://schemas.openxmlformats.org/officeDocument/2006/relationships/video" Target="../media/media24.gif"/><Relationship Id="rId1" Type="http://schemas.microsoft.com/office/2007/relationships/media" Target="../media/media24.gif"/><Relationship Id="rId6" Type="http://schemas.openxmlformats.org/officeDocument/2006/relationships/image" Target="../media/image69.png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5.gif"/><Relationship Id="rId9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microsoft.com/office/2007/relationships/media" Target="../media/media27.gif"/><Relationship Id="rId7" Type="http://schemas.openxmlformats.org/officeDocument/2006/relationships/image" Target="../media/image72.png"/><Relationship Id="rId2" Type="http://schemas.openxmlformats.org/officeDocument/2006/relationships/video" Target="../media/media26.gif"/><Relationship Id="rId1" Type="http://schemas.microsoft.com/office/2007/relationships/media" Target="../media/media26.gif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20.png"/><Relationship Id="rId4" Type="http://schemas.openxmlformats.org/officeDocument/2006/relationships/video" Target="../media/media27.gif"/><Relationship Id="rId9" Type="http://schemas.openxmlformats.org/officeDocument/2006/relationships/image" Target="../media/image1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4.gif"/><Relationship Id="rId7" Type="http://schemas.openxmlformats.org/officeDocument/2006/relationships/image" Target="../media/image74.png"/><Relationship Id="rId2" Type="http://schemas.openxmlformats.org/officeDocument/2006/relationships/video" Target="../media/media28.gif"/><Relationship Id="rId1" Type="http://schemas.microsoft.com/office/2007/relationships/media" Target="../media/media28.gif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20.png"/><Relationship Id="rId4" Type="http://schemas.openxmlformats.org/officeDocument/2006/relationships/video" Target="../media/media4.gif"/><Relationship Id="rId9" Type="http://schemas.openxmlformats.org/officeDocument/2006/relationships/image" Target="../media/image1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16.png"/><Relationship Id="rId3" Type="http://schemas.microsoft.com/office/2007/relationships/media" Target="../media/media2.gif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15.png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6" Type="http://schemas.openxmlformats.org/officeDocument/2006/relationships/video" Target="../media/media3.gif"/><Relationship Id="rId11" Type="http://schemas.openxmlformats.org/officeDocument/2006/relationships/image" Target="../media/image14.png"/><Relationship Id="rId5" Type="http://schemas.microsoft.com/office/2007/relationships/media" Target="../media/media3.gif"/><Relationship Id="rId10" Type="http://schemas.openxmlformats.org/officeDocument/2006/relationships/image" Target="../media/image13.png"/><Relationship Id="rId4" Type="http://schemas.openxmlformats.org/officeDocument/2006/relationships/video" Target="../media/media2.gif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1.emf"/><Relationship Id="rId2" Type="http://schemas.openxmlformats.org/officeDocument/2006/relationships/video" Target="../media/media3.gif"/><Relationship Id="rId1" Type="http://schemas.microsoft.com/office/2007/relationships/media" Target="../media/media3.gif"/><Relationship Id="rId6" Type="http://schemas.openxmlformats.org/officeDocument/2006/relationships/image" Target="../media/image20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gif"/><Relationship Id="rId1" Type="http://schemas.microsoft.com/office/2007/relationships/media" Target="../media/media4.gif"/><Relationship Id="rId6" Type="http://schemas.openxmlformats.org/officeDocument/2006/relationships/image" Target="../media/image20.png"/><Relationship Id="rId5" Type="http://schemas.openxmlformats.org/officeDocument/2006/relationships/image" Target="../media/image10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1431925"/>
            <a:ext cx="7772400" cy="157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TW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新細明體" pitchFamily="18" charset="-120"/>
              </a:rPr>
              <a:t>Simulated Effectiveness </a:t>
            </a:r>
            <a:br>
              <a:rPr lang="en-US" altLang="zh-TW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新細明體" pitchFamily="18" charset="-120"/>
              </a:rPr>
            </a:br>
            <a:r>
              <a:rPr lang="en-US" altLang="zh-TW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新細明體" pitchFamily="18" charset="-120"/>
              </a:rPr>
              <a:t>of Crew Redirection </a:t>
            </a:r>
            <a:br>
              <a:rPr lang="en-US" altLang="zh-TW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新細明體" pitchFamily="18" charset="-120"/>
              </a:rPr>
            </a:br>
            <a:r>
              <a:rPr lang="en-US" altLang="zh-TW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新細明體" pitchFamily="18" charset="-120"/>
              </a:rPr>
              <a:t>with Interior Access Vehicle</a:t>
            </a:r>
            <a:endParaRPr lang="en-US" altLang="zh-TW" dirty="0">
              <a:effectLst>
                <a:outerShdw blurRad="38100" dist="38100" dir="2700000" algn="tl">
                  <a:srgbClr val="C0C0C0"/>
                </a:outerShdw>
              </a:effectLst>
              <a:ea typeface="新細明體" pitchFamily="18" charset="-120"/>
            </a:endParaRPr>
          </a:p>
        </p:txBody>
      </p:sp>
      <p:sp>
        <p:nvSpPr>
          <p:cNvPr id="22323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769938" y="3313113"/>
            <a:ext cx="7756525" cy="2459037"/>
          </a:xfrm>
        </p:spPr>
        <p:txBody>
          <a:bodyPr/>
          <a:lstStyle/>
          <a:p>
            <a:r>
              <a:rPr lang="en-US" altLang="zh-CN" b="1">
                <a:solidFill>
                  <a:srgbClr val="000099"/>
                </a:solidFill>
                <a:ea typeface="SimSun" pitchFamily="2" charset="-122"/>
              </a:rPr>
              <a:t>Hae Chang Gea</a:t>
            </a:r>
          </a:p>
          <a:p>
            <a:endParaRPr lang="en-US" altLang="zh-CN" sz="800">
              <a:solidFill>
                <a:srgbClr val="000099"/>
              </a:solidFill>
              <a:ea typeface="SimSun" pitchFamily="2" charset="-122"/>
            </a:endParaRPr>
          </a:p>
          <a:p>
            <a:r>
              <a:rPr lang="en-US" altLang="zh-CN">
                <a:solidFill>
                  <a:srgbClr val="000099"/>
                </a:solidFill>
                <a:ea typeface="SimSun" pitchFamily="2" charset="-122"/>
              </a:rPr>
              <a:t>Department of Mechanical and Aerospace Engineering</a:t>
            </a:r>
          </a:p>
          <a:p>
            <a:r>
              <a:rPr lang="en-US" altLang="zh-CN">
                <a:solidFill>
                  <a:srgbClr val="000099"/>
                </a:solidFill>
                <a:ea typeface="SimSun" pitchFamily="2" charset="-122"/>
              </a:rPr>
              <a:t>Rutgers University, New Jersey, USA</a:t>
            </a:r>
          </a:p>
          <a:p>
            <a:endParaRPr lang="zh-CN" altLang="en-US">
              <a:solidFill>
                <a:srgbClr val="000099"/>
              </a:solidFill>
              <a:ea typeface="SimSun" pitchFamily="2" charset="-122"/>
            </a:endParaRPr>
          </a:p>
          <a:p>
            <a:r>
              <a:rPr lang="en-US" altLang="zh-CN" b="1">
                <a:solidFill>
                  <a:srgbClr val="000099"/>
                </a:solidFill>
                <a:ea typeface="SimSun" pitchFamily="2" charset="-122"/>
              </a:rPr>
              <a:t>Program Manager: Dr. Mac McLean, FAA, CAMI</a:t>
            </a:r>
            <a:endParaRPr lang="en-US" altLang="zh-TW" b="1">
              <a:solidFill>
                <a:srgbClr val="000099"/>
              </a:solidFill>
              <a:ea typeface="SimSun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 of IAV without Crew Redirection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863" y="971550"/>
            <a:ext cx="8296275" cy="22955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When IAV deployed the other side of available exits, the exits are not fully utilized.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Depending on available exit locations, the early IAV deployment cannot help to reduce overall evacuation time because of inefficient egress flow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TW" altLang="en-US" smtClean="0"/>
              <a:t>Oct. 26, 2010</a:t>
            </a:r>
            <a:endParaRPr lang="en-US" altLang="zh-T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B72BDDFE-ABAF-4D14-847F-39ABECBDFD3B}" type="slidenum">
              <a:rPr lang="en-US" altLang="zh-TW" smtClean="0"/>
              <a:pPr/>
              <a:t>10</a:t>
            </a:fld>
            <a:endParaRPr lang="en-US" altLang="zh-TW"/>
          </a:p>
        </p:txBody>
      </p:sp>
      <p:sp>
        <p:nvSpPr>
          <p:cNvPr id="6" name="Down Arrow 5"/>
          <p:cNvSpPr/>
          <p:nvPr/>
        </p:nvSpPr>
        <p:spPr bwMode="auto">
          <a:xfrm>
            <a:off x="3990975" y="4044950"/>
            <a:ext cx="895350" cy="847725"/>
          </a:xfrm>
          <a:prstGeom prst="downArrow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32739" y="4972718"/>
            <a:ext cx="5878532" cy="8402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buNone/>
            </a:pPr>
            <a:r>
              <a:rPr lang="en-US" sz="5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Crew Redirection</a:t>
            </a:r>
            <a:endParaRPr lang="en-US" sz="54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755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C:\Users\packagingoffice1\Dropbox\2013_03_19_FAA_proposal\767-300 plane with seat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44" y="3957890"/>
            <a:ext cx="8671513" cy="153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Crew Redirection for IAV deployment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Crew redirection algorithm is activate when a pair of same section’s exits is available.</a:t>
            </a:r>
          </a:p>
          <a:p>
            <a:r>
              <a:rPr lang="en-US" dirty="0" smtClean="0"/>
              <a:t>Redirecting at the mid-cabin intersection also activate depending on the criteria which was defined in the Crew Redirection Algorithm presentation</a:t>
            </a:r>
          </a:p>
          <a:p>
            <a:r>
              <a:rPr lang="en-US" dirty="0" smtClean="0"/>
              <a:t>Crew redirection algorithm is revised depending on exits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TW" altLang="en-US" dirty="0" smtClean="0"/>
              <a:t>Oct. 26, 2010</a:t>
            </a:r>
            <a:endParaRPr lang="en-US" altLang="zh-TW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B72BDDFE-ABAF-4D14-847F-39ABECBDFD3B}" type="slidenum">
              <a:rPr lang="en-US" altLang="zh-TW" smtClean="0"/>
              <a:pPr/>
              <a:t>11</a:t>
            </a:fld>
            <a:endParaRPr lang="en-US" altLang="zh-TW"/>
          </a:p>
        </p:txBody>
      </p:sp>
      <p:pic>
        <p:nvPicPr>
          <p:cNvPr id="27" name="Picture 1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210470" y="5197913"/>
            <a:ext cx="442433" cy="728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2648" y="3656048"/>
            <a:ext cx="829984" cy="364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241538" y="5197913"/>
            <a:ext cx="442433" cy="728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Picture 1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513556" y="5197913"/>
            <a:ext cx="442433" cy="728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1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955256" y="5197913"/>
            <a:ext cx="442433" cy="728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" name="Left Arrow 17"/>
          <p:cNvSpPr/>
          <p:nvPr/>
        </p:nvSpPr>
        <p:spPr bwMode="auto">
          <a:xfrm>
            <a:off x="1612505" y="4025884"/>
            <a:ext cx="2400695" cy="1428617"/>
          </a:xfrm>
          <a:prstGeom prst="leftArrow">
            <a:avLst>
              <a:gd name="adj1" fmla="val 61374"/>
              <a:gd name="adj2" fmla="val 50000"/>
            </a:avLst>
          </a:prstGeom>
          <a:solidFill>
            <a:srgbClr val="FFFF00">
              <a:alpha val="80000"/>
            </a:srgb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Redirect</a:t>
            </a:r>
            <a:r>
              <a:rPr kumimoji="0" lang="en-US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To </a:t>
            </a:r>
            <a:br>
              <a:rPr kumimoji="0" lang="en-US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r>
              <a:rPr kumimoji="0" lang="en-US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the Front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1324770" y="4162805"/>
            <a:ext cx="228600" cy="228600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1320405" y="5083613"/>
            <a:ext cx="228600" cy="228600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Left-Up Arrow 8"/>
          <p:cNvSpPr/>
          <p:nvPr/>
        </p:nvSpPr>
        <p:spPr bwMode="auto">
          <a:xfrm flipV="1">
            <a:off x="4048947" y="4420152"/>
            <a:ext cx="640080" cy="640080"/>
          </a:xfrm>
          <a:prstGeom prst="leftUpArrow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3695700" y="4597400"/>
            <a:ext cx="988271" cy="60051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23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8" grpId="0" animBg="1"/>
      <p:bldP spid="8" grpId="1" animBg="1"/>
      <p:bldP spid="21" grpId="0" animBg="1"/>
      <p:bldP spid="21" grpId="1" animBg="1"/>
      <p:bldP spid="9" grpId="0" animBg="1"/>
      <p:bldP spid="9" grpId="1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Model: B 767-300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Seat Number: 285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Seat Layout: 2-3-2 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Exit Number: 8 Pairs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Exit Type: 4 Type A</a:t>
            </a:r>
            <a:br>
              <a:rPr lang="en-US" dirty="0" smtClean="0"/>
            </a:br>
            <a:r>
              <a:rPr lang="en-US" dirty="0" smtClean="0"/>
              <a:t>                 4 Type III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B72BDDFE-ABAF-4D14-847F-39ABECBDFD3B}" type="slidenum">
              <a:rPr lang="en-US" altLang="zh-TW" smtClean="0"/>
              <a:pPr/>
              <a:t>12</a:t>
            </a:fld>
            <a:endParaRPr lang="en-US" altLang="zh-TW"/>
          </a:p>
        </p:txBody>
      </p:sp>
      <p:pic>
        <p:nvPicPr>
          <p:cNvPr id="6" name="Picture 3" descr="C:\Users\packagingoffice1\Dropbox\2013_03_19_FAA_proposal\767-300 plane with seat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117" y="4542745"/>
            <a:ext cx="7620001" cy="135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9698" name="Picture 2" descr="File:Japan Airlines 767-300 Economy cabi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814" y="2563239"/>
            <a:ext cx="2159468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494972" y="5698908"/>
            <a:ext cx="114662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 smtClean="0"/>
              <a:t>Type A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494972" y="4384361"/>
            <a:ext cx="114662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 smtClean="0"/>
              <a:t>Type A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235371" y="4390219"/>
            <a:ext cx="114662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 smtClean="0"/>
              <a:t>Type A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235371" y="5695560"/>
            <a:ext cx="114662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 smtClean="0"/>
              <a:t>Type A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013200" y="4384361"/>
            <a:ext cx="14732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 smtClean="0"/>
              <a:t>2: Type III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4049488" y="5668491"/>
            <a:ext cx="14732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 smtClean="0"/>
              <a:t>2: Type III</a:t>
            </a:r>
            <a:endParaRPr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7913188" y="4696008"/>
            <a:ext cx="182880" cy="182880"/>
          </a:xfrm>
          <a:prstGeom prst="ellipse">
            <a:avLst/>
          </a:prstGeom>
          <a:solidFill>
            <a:srgbClr val="6600CC"/>
          </a:solidFill>
          <a:ln>
            <a:solidFill>
              <a:srgbClr val="7030A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1897017" y="4696008"/>
            <a:ext cx="182880" cy="182880"/>
          </a:xfrm>
          <a:prstGeom prst="ellipse">
            <a:avLst/>
          </a:prstGeom>
          <a:solidFill>
            <a:srgbClr val="6600CC"/>
          </a:solidFill>
          <a:ln>
            <a:solidFill>
              <a:srgbClr val="7030A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1897017" y="5577051"/>
            <a:ext cx="182880" cy="182880"/>
          </a:xfrm>
          <a:prstGeom prst="ellipse">
            <a:avLst/>
          </a:prstGeom>
          <a:solidFill>
            <a:srgbClr val="6600CC"/>
          </a:solidFill>
          <a:ln>
            <a:solidFill>
              <a:srgbClr val="7030A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7913188" y="5588573"/>
            <a:ext cx="182880" cy="182880"/>
          </a:xfrm>
          <a:prstGeom prst="ellipse">
            <a:avLst/>
          </a:prstGeom>
          <a:solidFill>
            <a:srgbClr val="6600CC"/>
          </a:solidFill>
          <a:ln>
            <a:solidFill>
              <a:srgbClr val="7030A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4639767" y="4691692"/>
            <a:ext cx="182880" cy="18288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4873445" y="4691692"/>
            <a:ext cx="182880" cy="18288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" name="Oval 33"/>
          <p:cNvSpPr/>
          <p:nvPr/>
        </p:nvSpPr>
        <p:spPr bwMode="auto">
          <a:xfrm>
            <a:off x="4679956" y="5545056"/>
            <a:ext cx="182880" cy="18288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4913634" y="5545056"/>
            <a:ext cx="182880" cy="18288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69702" name="Picture 6" descr="http://aviation-safety.net/photos/exits/750/990228-E-d-1-75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0" r="29120"/>
          <a:stretch/>
        </p:blipFill>
        <p:spPr bwMode="auto">
          <a:xfrm>
            <a:off x="7658099" y="2563239"/>
            <a:ext cx="1295401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9700" name="Picture 4" descr="http://aviation-safety.net/photos/exits/750/990068-E-d-3-75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4" r="5462"/>
          <a:stretch/>
        </p:blipFill>
        <p:spPr bwMode="auto">
          <a:xfrm>
            <a:off x="6446031" y="2563239"/>
            <a:ext cx="1212067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9708" name="Picture 12" descr="http://tasreports.files.wordpress.com/2010/07/cs-tqi-luzair-b767-300-w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3" r="3371" b="26796"/>
          <a:stretch/>
        </p:blipFill>
        <p:spPr bwMode="auto">
          <a:xfrm>
            <a:off x="4284814" y="1019175"/>
            <a:ext cx="4680815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627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Model: B </a:t>
            </a:r>
            <a:r>
              <a:rPr lang="en-US" dirty="0" smtClean="0"/>
              <a:t>767-300 / Group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Four fully usable exits were evenly placed along the fuselage (front, middle, rear)</a:t>
            </a:r>
          </a:p>
          <a:p>
            <a:r>
              <a:rPr lang="en-US" dirty="0" smtClean="0"/>
              <a:t>IAV deployed either front or rear exit of the cabin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B72BDDFE-ABAF-4D14-847F-39ABECBDFD3B}" type="slidenum">
              <a:rPr lang="en-US" altLang="zh-TW" smtClean="0"/>
              <a:pPr/>
              <a:t>13</a:t>
            </a:fld>
            <a:endParaRPr lang="en-US" altLang="zh-TW"/>
          </a:p>
        </p:txBody>
      </p:sp>
      <p:grpSp>
        <p:nvGrpSpPr>
          <p:cNvPr id="12" name="Group 11"/>
          <p:cNvGrpSpPr/>
          <p:nvPr/>
        </p:nvGrpSpPr>
        <p:grpSpPr>
          <a:xfrm>
            <a:off x="509408" y="2624273"/>
            <a:ext cx="3510539" cy="3383344"/>
            <a:chOff x="509408" y="2624273"/>
            <a:chExt cx="3510539" cy="3383344"/>
          </a:xfrm>
        </p:grpSpPr>
        <p:grpSp>
          <p:nvGrpSpPr>
            <p:cNvPr id="6" name="Group 5"/>
            <p:cNvGrpSpPr/>
            <p:nvPr/>
          </p:nvGrpSpPr>
          <p:grpSpPr>
            <a:xfrm>
              <a:off x="509409" y="2624273"/>
              <a:ext cx="3482073" cy="1073100"/>
              <a:chOff x="509409" y="2624273"/>
              <a:chExt cx="3482073" cy="1073100"/>
            </a:xfrm>
          </p:grpSpPr>
          <p:grpSp>
            <p:nvGrpSpPr>
              <p:cNvPr id="21" name="Group 20"/>
              <p:cNvGrpSpPr>
                <a:grpSpLocks noChangeAspect="1"/>
              </p:cNvGrpSpPr>
              <p:nvPr/>
            </p:nvGrpSpPr>
            <p:grpSpPr>
              <a:xfrm>
                <a:off x="509409" y="2624273"/>
                <a:ext cx="3482073" cy="1015586"/>
                <a:chOff x="734188" y="1165503"/>
                <a:chExt cx="7620001" cy="2222459"/>
              </a:xfrm>
            </p:grpSpPr>
            <p:pic>
              <p:nvPicPr>
                <p:cNvPr id="14" name="Picture 3" descr="C:\Users\packagingoffice1\Dropbox\2013_03_19_FAA_proposal\767-300 plane with seats.png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34188" y="1507133"/>
                  <a:ext cx="7620001" cy="159067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" name="Picture 14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V="1">
                  <a:off x="4216261" y="2827972"/>
                  <a:ext cx="327927" cy="53967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6" name="Picture 1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V="1">
                  <a:off x="4442519" y="2827972"/>
                  <a:ext cx="327927" cy="53967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7" name="Picture 1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V="1">
                  <a:off x="7539086" y="2827971"/>
                  <a:ext cx="327927" cy="53967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8" name="Picture 1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V="1">
                  <a:off x="1611217" y="2848291"/>
                  <a:ext cx="327927" cy="53967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0" name="Picture 5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1485710" y="1323938"/>
                  <a:ext cx="564789" cy="2479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64" name="TextBox 63"/>
              <p:cNvSpPr txBox="1"/>
              <p:nvPr/>
            </p:nvSpPr>
            <p:spPr>
              <a:xfrm>
                <a:off x="2450643" y="3383441"/>
                <a:ext cx="1481560" cy="313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None/>
                </a:pPr>
                <a:r>
                  <a:rPr lang="en-US" sz="1600" dirty="0" smtClean="0"/>
                  <a:t>Conf. </a:t>
                </a:r>
                <a:r>
                  <a:rPr lang="en-US" sz="1600" dirty="0"/>
                  <a:t>A</a:t>
                </a: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509408" y="3759247"/>
              <a:ext cx="3482073" cy="1068917"/>
              <a:chOff x="509408" y="3759247"/>
              <a:chExt cx="3482073" cy="1068917"/>
            </a:xfrm>
          </p:grpSpPr>
          <p:grpSp>
            <p:nvGrpSpPr>
              <p:cNvPr id="22" name="Group 21"/>
              <p:cNvGrpSpPr>
                <a:grpSpLocks noChangeAspect="1"/>
              </p:cNvGrpSpPr>
              <p:nvPr/>
            </p:nvGrpSpPr>
            <p:grpSpPr>
              <a:xfrm>
                <a:off x="509408" y="3759247"/>
                <a:ext cx="3482073" cy="1019661"/>
                <a:chOff x="734188" y="1178060"/>
                <a:chExt cx="7620001" cy="2231376"/>
              </a:xfrm>
            </p:grpSpPr>
            <p:pic>
              <p:nvPicPr>
                <p:cNvPr id="23" name="Picture 3" descr="C:\Users\packagingoffice1\Dropbox\2013_03_19_FAA_proposal\767-300 plane with seats.png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34188" y="1507133"/>
                  <a:ext cx="7620001" cy="159067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4" name="Picture 2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V="1">
                  <a:off x="4216261" y="2827972"/>
                  <a:ext cx="327927" cy="53967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5" name="Picture 1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V="1">
                  <a:off x="4442519" y="2827972"/>
                  <a:ext cx="327927" cy="53967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6" name="Picture 1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V="1">
                  <a:off x="7539086" y="2827971"/>
                  <a:ext cx="327927" cy="53967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7" name="Picture 1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72830" y="1178060"/>
                  <a:ext cx="327927" cy="5396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8" name="Picture 5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6200000" flipV="1">
                  <a:off x="1447359" y="3003081"/>
                  <a:ext cx="564789" cy="2479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65" name="TextBox 64"/>
              <p:cNvSpPr txBox="1"/>
              <p:nvPr/>
            </p:nvSpPr>
            <p:spPr>
              <a:xfrm>
                <a:off x="2450643" y="4514232"/>
                <a:ext cx="1481560" cy="313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None/>
                </a:pPr>
                <a:r>
                  <a:rPr lang="en-US" sz="1600" dirty="0" smtClean="0"/>
                  <a:t>Conf. </a:t>
                </a:r>
                <a:r>
                  <a:rPr lang="en-US" sz="1600" dirty="0"/>
                  <a:t>B</a:t>
                </a: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537874" y="4923815"/>
              <a:ext cx="3482073" cy="1083802"/>
              <a:chOff x="537874" y="4923815"/>
              <a:chExt cx="3482073" cy="1083802"/>
            </a:xfrm>
          </p:grpSpPr>
          <p:grpSp>
            <p:nvGrpSpPr>
              <p:cNvPr id="43" name="Group 42"/>
              <p:cNvGrpSpPr>
                <a:grpSpLocks noChangeAspect="1"/>
              </p:cNvGrpSpPr>
              <p:nvPr/>
            </p:nvGrpSpPr>
            <p:grpSpPr>
              <a:xfrm>
                <a:off x="537874" y="4923815"/>
                <a:ext cx="3482073" cy="1012041"/>
                <a:chOff x="734188" y="1152942"/>
                <a:chExt cx="7620001" cy="2214701"/>
              </a:xfrm>
            </p:grpSpPr>
            <p:pic>
              <p:nvPicPr>
                <p:cNvPr id="44" name="Picture 3" descr="C:\Users\packagingoffice1\Dropbox\2013_03_19_FAA_proposal\767-300 plane with seats.png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34188" y="1507133"/>
                  <a:ext cx="7620001" cy="159067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5" name="Picture 44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V="1">
                  <a:off x="4216261" y="2827972"/>
                  <a:ext cx="327927" cy="53967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6" name="Picture 1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V="1">
                  <a:off x="4442519" y="2827972"/>
                  <a:ext cx="327927" cy="53967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7" name="Picture 1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V="1">
                  <a:off x="7539086" y="2827971"/>
                  <a:ext cx="327927" cy="53967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8" name="Picture 1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72830" y="1178060"/>
                  <a:ext cx="327927" cy="5396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9" name="Picture 5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7482323" y="1311376"/>
                  <a:ext cx="564789" cy="2479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66" name="TextBox 65"/>
              <p:cNvSpPr txBox="1"/>
              <p:nvPr/>
            </p:nvSpPr>
            <p:spPr>
              <a:xfrm>
                <a:off x="2450643" y="5693685"/>
                <a:ext cx="1481560" cy="313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None/>
                </a:pPr>
                <a:r>
                  <a:rPr lang="en-US" sz="1600" dirty="0" smtClean="0"/>
                  <a:t>Conf. </a:t>
                </a:r>
                <a:r>
                  <a:rPr lang="en-US" sz="1600" dirty="0"/>
                  <a:t>C</a:t>
                </a:r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4845189" y="2533998"/>
            <a:ext cx="3484621" cy="3526729"/>
            <a:chOff x="4845189" y="2533998"/>
            <a:chExt cx="3484621" cy="3526729"/>
          </a:xfrm>
        </p:grpSpPr>
        <p:grpSp>
          <p:nvGrpSpPr>
            <p:cNvPr id="9" name="Group 8"/>
            <p:cNvGrpSpPr/>
            <p:nvPr/>
          </p:nvGrpSpPr>
          <p:grpSpPr>
            <a:xfrm>
              <a:off x="4845189" y="2533998"/>
              <a:ext cx="3482073" cy="1061426"/>
              <a:chOff x="4845189" y="2533998"/>
              <a:chExt cx="3482073" cy="1061426"/>
            </a:xfrm>
          </p:grpSpPr>
          <p:grpSp>
            <p:nvGrpSpPr>
              <p:cNvPr id="50" name="Group 49"/>
              <p:cNvGrpSpPr>
                <a:grpSpLocks noChangeAspect="1"/>
              </p:cNvGrpSpPr>
              <p:nvPr/>
            </p:nvGrpSpPr>
            <p:grpSpPr>
              <a:xfrm>
                <a:off x="4845189" y="2533998"/>
                <a:ext cx="3482073" cy="1011651"/>
                <a:chOff x="734188" y="1174115"/>
                <a:chExt cx="7620001" cy="2213847"/>
              </a:xfrm>
            </p:grpSpPr>
            <p:pic>
              <p:nvPicPr>
                <p:cNvPr id="51" name="Picture 3" descr="C:\Users\packagingoffice1\Dropbox\2013_03_19_FAA_proposal\767-300 plane with seats.png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34188" y="1507133"/>
                  <a:ext cx="7620001" cy="159067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2" name="Picture 5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V="1">
                  <a:off x="4216261" y="2827972"/>
                  <a:ext cx="327927" cy="53967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3" name="Picture 1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V="1">
                  <a:off x="4442519" y="2827972"/>
                  <a:ext cx="327927" cy="53967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4" name="Picture 1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V="1">
                  <a:off x="7539086" y="2827971"/>
                  <a:ext cx="327927" cy="53967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5" name="Picture 1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V="1">
                  <a:off x="1611217" y="2848291"/>
                  <a:ext cx="327927" cy="53967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6" name="Picture 5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7474909" y="1332549"/>
                  <a:ext cx="564789" cy="2479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67" name="TextBox 66"/>
              <p:cNvSpPr txBox="1"/>
              <p:nvPr/>
            </p:nvSpPr>
            <p:spPr>
              <a:xfrm>
                <a:off x="6791405" y="3281492"/>
                <a:ext cx="1481560" cy="313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None/>
                </a:pPr>
                <a:r>
                  <a:rPr lang="en-US" sz="1600" dirty="0" smtClean="0"/>
                  <a:t>Conf. D</a:t>
                </a:r>
                <a:endParaRPr lang="en-US" sz="1600" dirty="0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4847737" y="3823376"/>
              <a:ext cx="3482073" cy="1043060"/>
              <a:chOff x="4847737" y="3823376"/>
              <a:chExt cx="3482073" cy="1043060"/>
            </a:xfrm>
          </p:grpSpPr>
          <p:grpSp>
            <p:nvGrpSpPr>
              <p:cNvPr id="57" name="Group 56"/>
              <p:cNvGrpSpPr>
                <a:grpSpLocks noChangeAspect="1"/>
              </p:cNvGrpSpPr>
              <p:nvPr/>
            </p:nvGrpSpPr>
            <p:grpSpPr>
              <a:xfrm>
                <a:off x="4847737" y="3823376"/>
                <a:ext cx="3482073" cy="1002439"/>
                <a:chOff x="734188" y="1237296"/>
                <a:chExt cx="7620001" cy="2193689"/>
              </a:xfrm>
            </p:grpSpPr>
            <p:pic>
              <p:nvPicPr>
                <p:cNvPr id="58" name="Picture 3" descr="C:\Users\packagingoffice1\Dropbox\2013_03_19_FAA_proposal\767-300 plane with seats.png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34188" y="1507133"/>
                  <a:ext cx="7620001" cy="159067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9" name="Picture 58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V="1">
                  <a:off x="4216261" y="2827972"/>
                  <a:ext cx="327927" cy="53967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60" name="Picture 1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V="1">
                  <a:off x="4442519" y="2827972"/>
                  <a:ext cx="327927" cy="53967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61" name="Picture 1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539087" y="1237296"/>
                  <a:ext cx="327927" cy="5396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62" name="Picture 1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V="1">
                  <a:off x="1611217" y="2848291"/>
                  <a:ext cx="327927" cy="53967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63" name="Picture 5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6200000" flipV="1">
                  <a:off x="7420653" y="3024630"/>
                  <a:ext cx="564789" cy="2479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68" name="TextBox 67"/>
              <p:cNvSpPr txBox="1"/>
              <p:nvPr/>
            </p:nvSpPr>
            <p:spPr>
              <a:xfrm>
                <a:off x="6791405" y="4552504"/>
                <a:ext cx="1481560" cy="313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None/>
                </a:pPr>
                <a:r>
                  <a:rPr lang="en-US" sz="1600" dirty="0" smtClean="0"/>
                  <a:t>Conf. </a:t>
                </a:r>
                <a:r>
                  <a:rPr lang="en-US" sz="1600" dirty="0"/>
                  <a:t>E</a:t>
                </a: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4845189" y="5009333"/>
              <a:ext cx="3482073" cy="1051394"/>
              <a:chOff x="4845189" y="5009333"/>
              <a:chExt cx="3482073" cy="1051394"/>
            </a:xfrm>
          </p:grpSpPr>
          <p:grpSp>
            <p:nvGrpSpPr>
              <p:cNvPr id="36" name="Group 35"/>
              <p:cNvGrpSpPr>
                <a:grpSpLocks noChangeAspect="1"/>
              </p:cNvGrpSpPr>
              <p:nvPr/>
            </p:nvGrpSpPr>
            <p:grpSpPr>
              <a:xfrm>
                <a:off x="4845189" y="5009333"/>
                <a:ext cx="3482073" cy="1015586"/>
                <a:chOff x="734188" y="1165503"/>
                <a:chExt cx="7620001" cy="2222459"/>
              </a:xfrm>
            </p:grpSpPr>
            <p:pic>
              <p:nvPicPr>
                <p:cNvPr id="37" name="Picture 3" descr="C:\Users\packagingoffice1\Dropbox\2013_03_19_FAA_proposal\767-300 plane with seats.png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34188" y="1507133"/>
                  <a:ext cx="7620001" cy="159067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8" name="Picture 37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V="1">
                  <a:off x="4216261" y="2827972"/>
                  <a:ext cx="327927" cy="53967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9" name="Picture 1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V="1">
                  <a:off x="4442519" y="2827972"/>
                  <a:ext cx="327927" cy="53967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0" name="Picture 1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539087" y="1237296"/>
                  <a:ext cx="327927" cy="5396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1" name="Picture 1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V="1">
                  <a:off x="1611217" y="2848291"/>
                  <a:ext cx="327927" cy="53967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2" name="Picture 5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1485710" y="1323938"/>
                  <a:ext cx="564789" cy="2479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69" name="TextBox 68"/>
              <p:cNvSpPr txBox="1"/>
              <p:nvPr/>
            </p:nvSpPr>
            <p:spPr>
              <a:xfrm>
                <a:off x="6791405" y="5746795"/>
                <a:ext cx="1481560" cy="313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None/>
                </a:pPr>
                <a:r>
                  <a:rPr lang="en-US" sz="1600" dirty="0" smtClean="0"/>
                  <a:t>Conf. F</a:t>
                </a:r>
                <a:endParaRPr lang="en-US" sz="16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204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ig5AWithCrew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4272448"/>
            <a:ext cx="8229600" cy="1543050"/>
          </a:xfrm>
          <a:prstGeom prst="rect">
            <a:avLst/>
          </a:prstGeom>
        </p:spPr>
      </p:pic>
      <p:pic>
        <p:nvPicPr>
          <p:cNvPr id="20" name="Fig5ANoCrew.gi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" y="1715022"/>
            <a:ext cx="8229600" cy="1543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767-300 / Group </a:t>
            </a:r>
            <a:r>
              <a:rPr lang="en-US" dirty="0" smtClean="0"/>
              <a:t>1-Conf.A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0 second IAV deployment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B72BDDFE-ABAF-4D14-847F-39ABECBDFD3B}" type="slidenum">
              <a:rPr lang="en-US" altLang="zh-TW" smtClean="0"/>
              <a:pPr/>
              <a:t>14</a:t>
            </a:fld>
            <a:endParaRPr lang="en-US" altLang="zh-TW"/>
          </a:p>
        </p:txBody>
      </p:sp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317930" y="5507564"/>
            <a:ext cx="327927" cy="539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496063" y="5507564"/>
            <a:ext cx="327927" cy="539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867013" y="5507563"/>
            <a:ext cx="327927" cy="539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370592" y="5507565"/>
            <a:ext cx="327927" cy="539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73960" y="4166087"/>
            <a:ext cx="564789" cy="247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293263" y="2931466"/>
            <a:ext cx="327927" cy="539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490646" y="2931466"/>
            <a:ext cx="327927" cy="539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Picture 1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876638" y="2932540"/>
            <a:ext cx="327927" cy="539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1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360967" y="2932540"/>
            <a:ext cx="327927" cy="539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73960" y="1610312"/>
            <a:ext cx="564789" cy="247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2450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8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0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423863" y="971550"/>
            <a:ext cx="8296275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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w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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en-US" b="0" kern="0" dirty="0" smtClean="0"/>
              <a:t>30 second IAV deployment</a:t>
            </a:r>
            <a:endParaRPr lang="en-US" b="0" kern="0" dirty="0"/>
          </a:p>
        </p:txBody>
      </p:sp>
      <p:pic>
        <p:nvPicPr>
          <p:cNvPr id="3" name="Fig5A30WithCrew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4270248"/>
            <a:ext cx="8229600" cy="1543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767-300 / Group 1-Conf.A </a:t>
            </a:r>
          </a:p>
        </p:txBody>
      </p:sp>
      <p:pic>
        <p:nvPicPr>
          <p:cNvPr id="20" name="Fig5A30NoCrew.gif">
            <a:hlinkClick r:id="" action="ppaction://media"/>
          </p:cNvPr>
          <p:cNvPicPr>
            <a:picLocks noGrp="1" noChangeAspect="1"/>
          </p:cNvPicPr>
          <p:nvPr>
            <p:ph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" y="1719072"/>
            <a:ext cx="8229600" cy="1543247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B72BDDFE-ABAF-4D14-847F-39ABECBDFD3B}" type="slidenum">
              <a:rPr lang="en-US" altLang="zh-TW" smtClean="0"/>
              <a:pPr/>
              <a:t>15</a:t>
            </a:fld>
            <a:endParaRPr lang="en-US" altLang="zh-TW"/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69148" y="4201488"/>
            <a:ext cx="564789" cy="247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69148" y="1645713"/>
            <a:ext cx="564789" cy="247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293263" y="2931466"/>
            <a:ext cx="327927" cy="539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" name="Picture 1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490646" y="2931466"/>
            <a:ext cx="327927" cy="539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" name="Picture 1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876638" y="2932540"/>
            <a:ext cx="327927" cy="539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" name="Picture 1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360967" y="2932540"/>
            <a:ext cx="327927" cy="539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" name="Picture 1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317930" y="5507564"/>
            <a:ext cx="327927" cy="539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" name="Picture 1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496063" y="5507564"/>
            <a:ext cx="327927" cy="539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" name="Picture 1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867013" y="5507563"/>
            <a:ext cx="327927" cy="539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" name="Picture 1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370592" y="5507565"/>
            <a:ext cx="327927" cy="539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387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8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73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Fig5A60WithCrew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" y="4270248"/>
            <a:ext cx="8229600" cy="1543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767-300 / Group 1-Conf.A </a:t>
            </a:r>
          </a:p>
        </p:txBody>
      </p:sp>
      <p:pic>
        <p:nvPicPr>
          <p:cNvPr id="20" name="Fig5A60NoCrew.gif">
            <a:hlinkClick r:id="" action="ppaction://media"/>
          </p:cNvPr>
          <p:cNvPicPr>
            <a:picLocks noGrp="1" noChangeAspect="1"/>
          </p:cNvPicPr>
          <p:nvPr>
            <p:ph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7200" y="1719072"/>
            <a:ext cx="8229600" cy="1543247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B72BDDFE-ABAF-4D14-847F-39ABECBDFD3B}" type="slidenum">
              <a:rPr lang="en-US" altLang="zh-TW" smtClean="0"/>
              <a:pPr/>
              <a:t>16</a:t>
            </a:fld>
            <a:endParaRPr lang="en-US" altLang="zh-TW"/>
          </a:p>
        </p:txBody>
      </p:sp>
      <p:pic>
        <p:nvPicPr>
          <p:cNvPr id="22" name="Picture 1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317930" y="5507564"/>
            <a:ext cx="327927" cy="539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" name="Picture 1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496063" y="5507564"/>
            <a:ext cx="327927" cy="539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" name="Picture 1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867013" y="5507563"/>
            <a:ext cx="327927" cy="539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" name="Picture 1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370592" y="5507565"/>
            <a:ext cx="327927" cy="539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293263" y="2931466"/>
            <a:ext cx="327927" cy="539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" name="Picture 1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490646" y="2931466"/>
            <a:ext cx="327927" cy="539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" name="Picture 1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876638" y="2932540"/>
            <a:ext cx="327927" cy="539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" name="Picture 1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360967" y="2932540"/>
            <a:ext cx="327927" cy="539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69148" y="4201488"/>
            <a:ext cx="564789" cy="247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69148" y="1645713"/>
            <a:ext cx="564789" cy="247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Content Placeholder 2"/>
          <p:cNvSpPr txBox="1">
            <a:spLocks/>
          </p:cNvSpPr>
          <p:nvPr/>
        </p:nvSpPr>
        <p:spPr bwMode="auto">
          <a:xfrm>
            <a:off x="423863" y="971550"/>
            <a:ext cx="8296275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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w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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en-US" b="0" kern="0" dirty="0"/>
              <a:t>6</a:t>
            </a:r>
            <a:r>
              <a:rPr lang="en-US" b="0" kern="0" dirty="0" smtClean="0"/>
              <a:t>0 second IAV deployment</a:t>
            </a:r>
            <a:endParaRPr lang="en-US" b="0" kern="0" dirty="0"/>
          </a:p>
        </p:txBody>
      </p:sp>
    </p:spTree>
    <p:extLst>
      <p:ext uri="{BB962C8B-B14F-4D97-AF65-F5344CB8AC3E}">
        <p14:creationId xmlns:p14="http://schemas.microsoft.com/office/powerpoint/2010/main" val="49822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8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192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>
            <a:grpSpLocks noChangeAspect="1"/>
          </p:cNvGrpSpPr>
          <p:nvPr/>
        </p:nvGrpSpPr>
        <p:grpSpPr>
          <a:xfrm rot="5400000">
            <a:off x="5097802" y="2715285"/>
            <a:ext cx="5439192" cy="1586402"/>
            <a:chOff x="734188" y="1165503"/>
            <a:chExt cx="7620001" cy="2222459"/>
          </a:xfrm>
        </p:grpSpPr>
        <p:pic>
          <p:nvPicPr>
            <p:cNvPr id="17" name="Picture 3" descr="C:\Users\packagingoffice1\Dropbox\2013_03_19_FAA_proposal\767-300 plane with seats.png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188" y="1507133"/>
              <a:ext cx="7620001" cy="1590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216261" y="2827972"/>
              <a:ext cx="327927" cy="5396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9" name="Picture 1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442519" y="2827972"/>
              <a:ext cx="327927" cy="5396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0" name="Picture 1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7539086" y="2827971"/>
              <a:ext cx="327927" cy="5396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1" name="Picture 1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611217" y="2848291"/>
              <a:ext cx="327927" cy="5396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3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485710" y="1323938"/>
              <a:ext cx="564789" cy="247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78915" name="Picture 3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3" t="37917" b="37361"/>
          <a:stretch/>
        </p:blipFill>
        <p:spPr bwMode="auto">
          <a:xfrm>
            <a:off x="952500" y="3175000"/>
            <a:ext cx="53594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8914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428750"/>
            <a:ext cx="6096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Down Arrow 15"/>
          <p:cNvSpPr/>
          <p:nvPr/>
        </p:nvSpPr>
        <p:spPr bwMode="auto">
          <a:xfrm>
            <a:off x="1016000" y="3486918"/>
            <a:ext cx="203200" cy="640080"/>
          </a:xfrm>
          <a:prstGeom prst="downArrow">
            <a:avLst/>
          </a:prstGeom>
          <a:solidFill>
            <a:srgbClr val="00B05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767-300 / Group 1-Conf.A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B72BDDFE-ABAF-4D14-847F-39ABECBDFD3B}" type="slidenum">
              <a:rPr lang="en-US" altLang="zh-TW" smtClean="0"/>
              <a:pPr/>
              <a:t>17</a:t>
            </a:fld>
            <a:endParaRPr lang="en-US" altLang="zh-TW"/>
          </a:p>
        </p:txBody>
      </p:sp>
      <p:sp>
        <p:nvSpPr>
          <p:cNvPr id="8" name="TextBox 7"/>
          <p:cNvSpPr txBox="1"/>
          <p:nvPr/>
        </p:nvSpPr>
        <p:spPr>
          <a:xfrm>
            <a:off x="1489546" y="2107670"/>
            <a:ext cx="3548705" cy="8402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b="0" dirty="0" smtClean="0">
                <a:solidFill>
                  <a:srgbClr val="0000FF"/>
                </a:solidFill>
              </a:rPr>
              <a:t>Early IAV deployment </a:t>
            </a:r>
            <a:r>
              <a:rPr lang="en-US" b="0" dirty="0" smtClean="0"/>
              <a:t>reduce about 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sec </a:t>
            </a:r>
            <a:r>
              <a:rPr lang="en-US" b="0" dirty="0" smtClean="0"/>
              <a:t>for total evacuation time</a:t>
            </a:r>
            <a:endParaRPr lang="en-US" b="0" dirty="0"/>
          </a:p>
        </p:txBody>
      </p:sp>
      <p:cxnSp>
        <p:nvCxnSpPr>
          <p:cNvPr id="9" name="Straight Connector 8"/>
          <p:cNvCxnSpPr/>
          <p:nvPr/>
        </p:nvCxnSpPr>
        <p:spPr bwMode="auto">
          <a:xfrm flipH="1">
            <a:off x="1003300" y="3486918"/>
            <a:ext cx="4816476" cy="0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Down Arrow 10"/>
          <p:cNvSpPr/>
          <p:nvPr/>
        </p:nvSpPr>
        <p:spPr bwMode="auto">
          <a:xfrm>
            <a:off x="952500" y="3486918"/>
            <a:ext cx="203200" cy="227832"/>
          </a:xfrm>
          <a:prstGeom prst="downArrow">
            <a:avLst/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89547" y="4422604"/>
            <a:ext cx="3548705" cy="8402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b="0" dirty="0" smtClean="0">
                <a:solidFill>
                  <a:srgbClr val="0000FF"/>
                </a:solidFill>
              </a:rPr>
              <a:t>Early IAV deployment </a:t>
            </a:r>
            <a:r>
              <a:rPr lang="en-US" b="0" dirty="0" smtClean="0"/>
              <a:t>with </a:t>
            </a:r>
            <a:r>
              <a:rPr lang="en-US" dirty="0" smtClean="0">
                <a:solidFill>
                  <a:srgbClr val="FF0000"/>
                </a:solidFill>
              </a:rPr>
              <a:t>Crew redirection</a:t>
            </a:r>
            <a:r>
              <a:rPr lang="en-US" b="0" dirty="0" smtClean="0"/>
              <a:t> reduce about 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 sec </a:t>
            </a:r>
            <a:r>
              <a:rPr lang="en-US" b="0" dirty="0" smtClean="0"/>
              <a:t>for total evacuation time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74143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8" grpId="0" animBg="1"/>
      <p:bldP spid="11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0964" name="Picture 4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5" t="41117" b="34617"/>
          <a:stretch/>
        </p:blipFill>
        <p:spPr bwMode="auto">
          <a:xfrm>
            <a:off x="965200" y="3311759"/>
            <a:ext cx="5344095" cy="1109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8914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428750"/>
            <a:ext cx="6096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0963" name="Picture 3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0" t="41087" b="41493"/>
          <a:stretch/>
        </p:blipFill>
        <p:spPr bwMode="auto">
          <a:xfrm>
            <a:off x="960120" y="3310745"/>
            <a:ext cx="5349240" cy="796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8915" name="Picture 3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3" t="37917" b="37361"/>
          <a:stretch/>
        </p:blipFill>
        <p:spPr bwMode="auto">
          <a:xfrm>
            <a:off x="952500" y="3159760"/>
            <a:ext cx="53594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1" name="Group 30"/>
          <p:cNvGrpSpPr>
            <a:grpSpLocks noChangeAspect="1"/>
          </p:cNvGrpSpPr>
          <p:nvPr/>
        </p:nvGrpSpPr>
        <p:grpSpPr>
          <a:xfrm rot="5400000">
            <a:off x="5073788" y="2716877"/>
            <a:ext cx="5476368" cy="1591056"/>
            <a:chOff x="734188" y="1174115"/>
            <a:chExt cx="7620001" cy="2213847"/>
          </a:xfrm>
        </p:grpSpPr>
        <p:pic>
          <p:nvPicPr>
            <p:cNvPr id="32" name="Picture 3" descr="C:\Users\packagingoffice1\Dropbox\2013_03_19_FAA_proposal\767-300 plane with seats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188" y="1507133"/>
              <a:ext cx="7620001" cy="1590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2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216261" y="2827972"/>
              <a:ext cx="327927" cy="5396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34" name="Picture 13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442519" y="2827972"/>
              <a:ext cx="327927" cy="5396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35" name="Picture 13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7539086" y="2827971"/>
              <a:ext cx="327927" cy="5396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36" name="Picture 13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611217" y="2848291"/>
              <a:ext cx="327927" cy="5396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37" name="Picture 5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74909" y="1332549"/>
              <a:ext cx="564789" cy="247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Down Arrow 15"/>
          <p:cNvSpPr/>
          <p:nvPr/>
        </p:nvSpPr>
        <p:spPr bwMode="auto">
          <a:xfrm>
            <a:off x="1016000" y="3486918"/>
            <a:ext cx="203200" cy="803142"/>
          </a:xfrm>
          <a:prstGeom prst="downArrow">
            <a:avLst/>
          </a:prstGeom>
          <a:solidFill>
            <a:srgbClr val="00B05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767-300 / Group </a:t>
            </a:r>
            <a:r>
              <a:rPr lang="en-US" dirty="0" smtClean="0"/>
              <a:t>1-Conf.D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B72BDDFE-ABAF-4D14-847F-39ABECBDFD3B}" type="slidenum">
              <a:rPr lang="en-US" altLang="zh-TW" smtClean="0"/>
              <a:pPr/>
              <a:t>18</a:t>
            </a:fld>
            <a:endParaRPr lang="en-US" altLang="zh-TW"/>
          </a:p>
        </p:txBody>
      </p:sp>
      <p:sp>
        <p:nvSpPr>
          <p:cNvPr id="8" name="TextBox 7"/>
          <p:cNvSpPr txBox="1"/>
          <p:nvPr/>
        </p:nvSpPr>
        <p:spPr>
          <a:xfrm>
            <a:off x="1489546" y="2107670"/>
            <a:ext cx="3548705" cy="8402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b="0" dirty="0" smtClean="0">
                <a:solidFill>
                  <a:srgbClr val="0000FF"/>
                </a:solidFill>
              </a:rPr>
              <a:t>Early IAV deployment </a:t>
            </a:r>
            <a:r>
              <a:rPr lang="en-US" b="0" dirty="0" smtClean="0"/>
              <a:t>reduce about 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sec </a:t>
            </a:r>
            <a:r>
              <a:rPr lang="en-US" b="0" dirty="0" smtClean="0"/>
              <a:t>for total evacuation time</a:t>
            </a:r>
            <a:endParaRPr lang="en-US" b="0" dirty="0"/>
          </a:p>
        </p:txBody>
      </p:sp>
      <p:cxnSp>
        <p:nvCxnSpPr>
          <p:cNvPr id="9" name="Straight Connector 8"/>
          <p:cNvCxnSpPr/>
          <p:nvPr/>
        </p:nvCxnSpPr>
        <p:spPr bwMode="auto">
          <a:xfrm flipH="1">
            <a:off x="1003300" y="3486918"/>
            <a:ext cx="4816476" cy="0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Down Arrow 10"/>
          <p:cNvSpPr/>
          <p:nvPr/>
        </p:nvSpPr>
        <p:spPr bwMode="auto">
          <a:xfrm>
            <a:off x="952500" y="3486918"/>
            <a:ext cx="203200" cy="320040"/>
          </a:xfrm>
          <a:prstGeom prst="downArrow">
            <a:avLst/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89547" y="4422604"/>
            <a:ext cx="3548705" cy="8402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b="0" dirty="0" smtClean="0">
                <a:solidFill>
                  <a:srgbClr val="0000FF"/>
                </a:solidFill>
              </a:rPr>
              <a:t>Early IAV deployment </a:t>
            </a:r>
            <a:r>
              <a:rPr lang="en-US" b="0" dirty="0" smtClean="0"/>
              <a:t>with </a:t>
            </a:r>
            <a:r>
              <a:rPr lang="en-US" dirty="0" smtClean="0">
                <a:solidFill>
                  <a:srgbClr val="FF0000"/>
                </a:solidFill>
              </a:rPr>
              <a:t>Crew redirection</a:t>
            </a:r>
            <a:r>
              <a:rPr lang="en-US" b="0" dirty="0" smtClean="0"/>
              <a:t> reduce about 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 sec </a:t>
            </a:r>
            <a:r>
              <a:rPr lang="en-US" b="0" dirty="0" smtClean="0"/>
              <a:t>for total evacuation time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67568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767-300 / Group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B72BDDFE-ABAF-4D14-847F-39ABECBDFD3B}" type="slidenum">
              <a:rPr lang="en-US" altLang="zh-TW" smtClean="0"/>
              <a:pPr/>
              <a:t>19</a:t>
            </a:fld>
            <a:endParaRPr lang="en-US" altLang="zh-TW"/>
          </a:p>
        </p:txBody>
      </p:sp>
      <p:pic>
        <p:nvPicPr>
          <p:cNvPr id="68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56" y="1426464"/>
            <a:ext cx="6096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5802420" y="819842"/>
            <a:ext cx="2834640" cy="873574"/>
            <a:chOff x="509409" y="2624273"/>
            <a:chExt cx="3482073" cy="1073100"/>
          </a:xfrm>
        </p:grpSpPr>
        <p:grpSp>
          <p:nvGrpSpPr>
            <p:cNvPr id="9" name="Group 8"/>
            <p:cNvGrpSpPr>
              <a:grpSpLocks noChangeAspect="1"/>
            </p:cNvGrpSpPr>
            <p:nvPr/>
          </p:nvGrpSpPr>
          <p:grpSpPr>
            <a:xfrm>
              <a:off x="509409" y="2624273"/>
              <a:ext cx="3482073" cy="1015586"/>
              <a:chOff x="734188" y="1165503"/>
              <a:chExt cx="7620001" cy="2222459"/>
            </a:xfrm>
          </p:grpSpPr>
          <p:pic>
            <p:nvPicPr>
              <p:cNvPr id="11" name="Picture 3" descr="C:\Users\packagingoffice1\Dropbox\2013_03_19_FAA_proposal\767-300 plane with seats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4188" y="1507133"/>
                <a:ext cx="7620001" cy="15906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11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4216261" y="2827972"/>
                <a:ext cx="327927" cy="5396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13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4442519" y="2827972"/>
                <a:ext cx="327927" cy="5396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14" name="Picture 13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7539086" y="2827971"/>
                <a:ext cx="327927" cy="5396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15" name="Picture 13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1611217" y="2848291"/>
                <a:ext cx="327927" cy="5396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16" name="Picture 5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485710" y="1323938"/>
                <a:ext cx="564789" cy="2479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2450643" y="3383441"/>
              <a:ext cx="1481560" cy="31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sz="1600" dirty="0" smtClean="0"/>
                <a:t>Conf. </a:t>
              </a:r>
              <a:r>
                <a:rPr lang="en-US" sz="1600" dirty="0"/>
                <a:t>A</a:t>
              </a:r>
            </a:p>
          </p:txBody>
        </p:sp>
      </p:grpSp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5802420" y="1709944"/>
            <a:ext cx="2834640" cy="870170"/>
            <a:chOff x="509408" y="3759247"/>
            <a:chExt cx="3482073" cy="1068917"/>
          </a:xfrm>
        </p:grpSpPr>
        <p:grpSp>
          <p:nvGrpSpPr>
            <p:cNvPr id="18" name="Group 17"/>
            <p:cNvGrpSpPr>
              <a:grpSpLocks noChangeAspect="1"/>
            </p:cNvGrpSpPr>
            <p:nvPr/>
          </p:nvGrpSpPr>
          <p:grpSpPr>
            <a:xfrm>
              <a:off x="509408" y="3759247"/>
              <a:ext cx="3482073" cy="1019661"/>
              <a:chOff x="734188" y="1178060"/>
              <a:chExt cx="7620001" cy="2231376"/>
            </a:xfrm>
          </p:grpSpPr>
          <p:pic>
            <p:nvPicPr>
              <p:cNvPr id="20" name="Picture 3" descr="C:\Users\packagingoffice1\Dropbox\2013_03_19_FAA_proposal\767-300 plane with seats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4188" y="1507133"/>
                <a:ext cx="7620001" cy="15906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20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4216261" y="2827972"/>
                <a:ext cx="327927" cy="5396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22" name="Picture 13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4442519" y="2827972"/>
                <a:ext cx="327927" cy="5396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23" name="Picture 13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7539086" y="2827971"/>
                <a:ext cx="327927" cy="5396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24" name="Picture 13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72830" y="1178060"/>
                <a:ext cx="327927" cy="5396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25" name="Picture 5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 flipV="1">
                <a:off x="1447359" y="3003081"/>
                <a:ext cx="564789" cy="2479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9" name="TextBox 18"/>
            <p:cNvSpPr txBox="1"/>
            <p:nvPr/>
          </p:nvSpPr>
          <p:spPr>
            <a:xfrm>
              <a:off x="2450643" y="4514232"/>
              <a:ext cx="1481560" cy="31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sz="1600" dirty="0" smtClean="0"/>
                <a:t>Conf. </a:t>
              </a:r>
              <a:r>
                <a:rPr lang="en-US" sz="1600" dirty="0"/>
                <a:t>B</a:t>
              </a:r>
            </a:p>
          </p:txBody>
        </p:sp>
      </p:grpSp>
      <p:grpSp>
        <p:nvGrpSpPr>
          <p:cNvPr id="26" name="Group 25"/>
          <p:cNvGrpSpPr>
            <a:grpSpLocks noChangeAspect="1"/>
          </p:cNvGrpSpPr>
          <p:nvPr/>
        </p:nvGrpSpPr>
        <p:grpSpPr>
          <a:xfrm>
            <a:off x="5802420" y="2596642"/>
            <a:ext cx="2834640" cy="882286"/>
            <a:chOff x="537874" y="4923815"/>
            <a:chExt cx="3482073" cy="1083802"/>
          </a:xfrm>
        </p:grpSpPr>
        <p:grpSp>
          <p:nvGrpSpPr>
            <p:cNvPr id="27" name="Group 26"/>
            <p:cNvGrpSpPr>
              <a:grpSpLocks noChangeAspect="1"/>
            </p:cNvGrpSpPr>
            <p:nvPr/>
          </p:nvGrpSpPr>
          <p:grpSpPr>
            <a:xfrm>
              <a:off x="537874" y="4923815"/>
              <a:ext cx="3482073" cy="1012041"/>
              <a:chOff x="734188" y="1152942"/>
              <a:chExt cx="7620001" cy="2214701"/>
            </a:xfrm>
          </p:grpSpPr>
          <p:pic>
            <p:nvPicPr>
              <p:cNvPr id="29" name="Picture 3" descr="C:\Users\packagingoffice1\Dropbox\2013_03_19_FAA_proposal\767-300 plane with seats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4188" y="1507133"/>
                <a:ext cx="7620001" cy="15906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29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4216261" y="2827972"/>
                <a:ext cx="327927" cy="5396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31" name="Picture 13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4442519" y="2827972"/>
                <a:ext cx="327927" cy="5396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32" name="Picture 13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7539086" y="2827971"/>
                <a:ext cx="327927" cy="5396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33" name="Picture 13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72830" y="1178060"/>
                <a:ext cx="327927" cy="5396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34" name="Picture 5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7482323" y="1311376"/>
                <a:ext cx="564789" cy="2479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8" name="TextBox 27"/>
            <p:cNvSpPr txBox="1"/>
            <p:nvPr/>
          </p:nvSpPr>
          <p:spPr>
            <a:xfrm>
              <a:off x="2450643" y="5693685"/>
              <a:ext cx="1481560" cy="31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sz="1600" dirty="0" smtClean="0"/>
                <a:t>Conf. </a:t>
              </a:r>
              <a:r>
                <a:rPr lang="en-US" sz="1600" dirty="0"/>
                <a:t>C</a:t>
              </a:r>
            </a:p>
          </p:txBody>
        </p:sp>
      </p:grpSp>
      <p:grpSp>
        <p:nvGrpSpPr>
          <p:cNvPr id="35" name="Group 34"/>
          <p:cNvGrpSpPr>
            <a:grpSpLocks noChangeAspect="1"/>
          </p:cNvGrpSpPr>
          <p:nvPr/>
        </p:nvGrpSpPr>
        <p:grpSpPr>
          <a:xfrm>
            <a:off x="5802420" y="3495456"/>
            <a:ext cx="2834640" cy="864074"/>
            <a:chOff x="4845189" y="2533998"/>
            <a:chExt cx="3482073" cy="1061426"/>
          </a:xfrm>
        </p:grpSpPr>
        <p:grpSp>
          <p:nvGrpSpPr>
            <p:cNvPr id="36" name="Group 35"/>
            <p:cNvGrpSpPr>
              <a:grpSpLocks noChangeAspect="1"/>
            </p:cNvGrpSpPr>
            <p:nvPr/>
          </p:nvGrpSpPr>
          <p:grpSpPr>
            <a:xfrm>
              <a:off x="4845189" y="2533998"/>
              <a:ext cx="3482073" cy="1011651"/>
              <a:chOff x="734188" y="1174115"/>
              <a:chExt cx="7620001" cy="2213847"/>
            </a:xfrm>
          </p:grpSpPr>
          <p:pic>
            <p:nvPicPr>
              <p:cNvPr id="38" name="Picture 3" descr="C:\Users\packagingoffice1\Dropbox\2013_03_19_FAA_proposal\767-300 plane with seats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4188" y="1507133"/>
                <a:ext cx="7620001" cy="15906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38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4216261" y="2827972"/>
                <a:ext cx="327927" cy="5396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40" name="Picture 13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4442519" y="2827972"/>
                <a:ext cx="327927" cy="5396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41" name="Picture 13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7539086" y="2827971"/>
                <a:ext cx="327927" cy="5396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42" name="Picture 13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1611217" y="2848291"/>
                <a:ext cx="327927" cy="5396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43" name="Picture 5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7474909" y="1332549"/>
                <a:ext cx="564789" cy="2479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6791405" y="3281492"/>
              <a:ext cx="1481560" cy="31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sz="1600" dirty="0" smtClean="0"/>
                <a:t>Conf. D</a:t>
              </a:r>
              <a:endParaRPr lang="en-US" sz="1600" dirty="0"/>
            </a:p>
          </p:txBody>
        </p:sp>
      </p:grpSp>
      <p:grpSp>
        <p:nvGrpSpPr>
          <p:cNvPr id="44" name="Group 43"/>
          <p:cNvGrpSpPr>
            <a:grpSpLocks noChangeAspect="1"/>
          </p:cNvGrpSpPr>
          <p:nvPr/>
        </p:nvGrpSpPr>
        <p:grpSpPr>
          <a:xfrm>
            <a:off x="5802420" y="4376058"/>
            <a:ext cx="2834640" cy="849120"/>
            <a:chOff x="4847737" y="3823376"/>
            <a:chExt cx="3482073" cy="1043060"/>
          </a:xfrm>
        </p:grpSpPr>
        <p:grpSp>
          <p:nvGrpSpPr>
            <p:cNvPr id="45" name="Group 44"/>
            <p:cNvGrpSpPr>
              <a:grpSpLocks noChangeAspect="1"/>
            </p:cNvGrpSpPr>
            <p:nvPr/>
          </p:nvGrpSpPr>
          <p:grpSpPr>
            <a:xfrm>
              <a:off x="4847737" y="3823376"/>
              <a:ext cx="3482073" cy="1002439"/>
              <a:chOff x="734188" y="1237296"/>
              <a:chExt cx="7620001" cy="2193689"/>
            </a:xfrm>
          </p:grpSpPr>
          <p:pic>
            <p:nvPicPr>
              <p:cNvPr id="47" name="Picture 3" descr="C:\Users\packagingoffice1\Dropbox\2013_03_19_FAA_proposal\767-300 plane with seats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4188" y="1507133"/>
                <a:ext cx="7620001" cy="15906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47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4216261" y="2827972"/>
                <a:ext cx="327927" cy="5396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49" name="Picture 13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4442519" y="2827972"/>
                <a:ext cx="327927" cy="5396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50" name="Picture 13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9087" y="1237296"/>
                <a:ext cx="327927" cy="5396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51" name="Picture 13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1611217" y="2848291"/>
                <a:ext cx="327927" cy="5396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52" name="Picture 5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 flipV="1">
                <a:off x="7420653" y="3024630"/>
                <a:ext cx="564789" cy="2479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6" name="TextBox 45"/>
            <p:cNvSpPr txBox="1"/>
            <p:nvPr/>
          </p:nvSpPr>
          <p:spPr>
            <a:xfrm>
              <a:off x="6791405" y="4552504"/>
              <a:ext cx="1481560" cy="31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sz="1600" dirty="0" smtClean="0"/>
                <a:t>Conf. </a:t>
              </a:r>
              <a:r>
                <a:rPr lang="en-US" sz="1600" dirty="0"/>
                <a:t>E</a:t>
              </a:r>
            </a:p>
          </p:txBody>
        </p:sp>
      </p:grpSp>
      <p:grpSp>
        <p:nvGrpSpPr>
          <p:cNvPr id="53" name="Group 52"/>
          <p:cNvGrpSpPr>
            <a:grpSpLocks noChangeAspect="1"/>
          </p:cNvGrpSpPr>
          <p:nvPr/>
        </p:nvGrpSpPr>
        <p:grpSpPr>
          <a:xfrm>
            <a:off x="5802420" y="5241704"/>
            <a:ext cx="2834640" cy="855904"/>
            <a:chOff x="4845189" y="5009333"/>
            <a:chExt cx="3482073" cy="1051394"/>
          </a:xfrm>
        </p:grpSpPr>
        <p:grpSp>
          <p:nvGrpSpPr>
            <p:cNvPr id="54" name="Group 53"/>
            <p:cNvGrpSpPr>
              <a:grpSpLocks noChangeAspect="1"/>
            </p:cNvGrpSpPr>
            <p:nvPr/>
          </p:nvGrpSpPr>
          <p:grpSpPr>
            <a:xfrm>
              <a:off x="4845189" y="5009333"/>
              <a:ext cx="3482073" cy="1015586"/>
              <a:chOff x="734188" y="1165503"/>
              <a:chExt cx="7620001" cy="2222459"/>
            </a:xfrm>
          </p:grpSpPr>
          <p:pic>
            <p:nvPicPr>
              <p:cNvPr id="56" name="Picture 3" descr="C:\Users\packagingoffice1\Dropbox\2013_03_19_FAA_proposal\767-300 plane with seats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4188" y="1507133"/>
                <a:ext cx="7620001" cy="15906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56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4216261" y="2827972"/>
                <a:ext cx="327927" cy="5396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58" name="Picture 13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4442519" y="2827972"/>
                <a:ext cx="327927" cy="5396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59" name="Picture 13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9087" y="1237296"/>
                <a:ext cx="327927" cy="5396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60" name="Picture 13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1611217" y="2848291"/>
                <a:ext cx="327927" cy="5396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61" name="Picture 5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485710" y="1323938"/>
                <a:ext cx="564789" cy="2479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5" name="TextBox 54"/>
            <p:cNvSpPr txBox="1"/>
            <p:nvPr/>
          </p:nvSpPr>
          <p:spPr>
            <a:xfrm>
              <a:off x="6791405" y="5746795"/>
              <a:ext cx="1481560" cy="31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sz="1600" dirty="0" smtClean="0"/>
                <a:t>Conf. F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3747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/>
          <a:p>
            <a:r>
              <a:rPr lang="en-US" altLang="zh-TW"/>
              <a:t>P. </a:t>
            </a:r>
            <a:fld id="{A6EC389D-2922-430B-8071-20E7AF4AF63C}" type="slidenum">
              <a:rPr lang="en-US" altLang="zh-TW"/>
              <a:pPr/>
              <a:t>2</a:t>
            </a:fld>
            <a:endParaRPr lang="en-US" altLang="zh-TW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zh-TW" smtClean="0">
                <a:effectLst/>
                <a:ea typeface="新細明體" pitchFamily="18" charset="-120"/>
              </a:rPr>
              <a:t>Aircraft Emergency Evacuation</a:t>
            </a:r>
          </a:p>
        </p:txBody>
      </p:sp>
      <p:sp>
        <p:nvSpPr>
          <p:cNvPr id="679939" name="Content Placeholder 5"/>
          <p:cNvSpPr>
            <a:spLocks noGrp="1"/>
          </p:cNvSpPr>
          <p:nvPr>
            <p:ph idx="4294967295"/>
          </p:nvPr>
        </p:nvSpPr>
        <p:spPr>
          <a:xfrm>
            <a:off x="423863" y="971550"/>
            <a:ext cx="8296275" cy="2419350"/>
          </a:xfrm>
        </p:spPr>
        <p:txBody>
          <a:bodyPr/>
          <a:lstStyle/>
          <a:p>
            <a:r>
              <a:rPr lang="en-US" altLang="zh-TW" sz="2800" smtClean="0">
                <a:ea typeface="新細明體" pitchFamily="18" charset="-120"/>
              </a:rPr>
              <a:t>Simulations can…</a:t>
            </a:r>
          </a:p>
          <a:p>
            <a:pPr lvl="1">
              <a:buFont typeface="Symbol" pitchFamily="18" charset="2"/>
              <a:buChar char="-"/>
            </a:pPr>
            <a:r>
              <a:rPr lang="en-US" altLang="zh-TW" sz="2400" smtClean="0">
                <a:ea typeface="新細明體" pitchFamily="18" charset="-120"/>
              </a:rPr>
              <a:t>study many </a:t>
            </a:r>
            <a:r>
              <a:rPr lang="en-US" altLang="zh-TW" sz="2400" smtClean="0">
                <a:solidFill>
                  <a:srgbClr val="FF0000"/>
                </a:solidFill>
                <a:ea typeface="新細明體" pitchFamily="18" charset="-120"/>
              </a:rPr>
              <a:t>what-if</a:t>
            </a:r>
            <a:r>
              <a:rPr lang="en-US" altLang="zh-TW" sz="2400" smtClean="0">
                <a:ea typeface="新細明體" pitchFamily="18" charset="-120"/>
              </a:rPr>
              <a:t> scenarios;</a:t>
            </a:r>
          </a:p>
          <a:p>
            <a:pPr lvl="1">
              <a:buFont typeface="Symbol" pitchFamily="18" charset="2"/>
              <a:buChar char="-"/>
            </a:pPr>
            <a:r>
              <a:rPr lang="en-US" altLang="zh-TW" sz="2400" smtClean="0">
                <a:ea typeface="新細明體" pitchFamily="18" charset="-120"/>
              </a:rPr>
              <a:t>incorporate various </a:t>
            </a:r>
            <a:r>
              <a:rPr lang="en-US" altLang="zh-TW" sz="2400" smtClean="0">
                <a:solidFill>
                  <a:srgbClr val="FF0000"/>
                </a:solidFill>
                <a:ea typeface="新細明體" pitchFamily="18" charset="-120"/>
              </a:rPr>
              <a:t>hazardous conditions</a:t>
            </a:r>
            <a:r>
              <a:rPr lang="en-US" altLang="zh-TW" sz="2400" smtClean="0">
                <a:ea typeface="新細明體" pitchFamily="18" charset="-120"/>
              </a:rPr>
              <a:t>;</a:t>
            </a:r>
          </a:p>
          <a:p>
            <a:pPr lvl="1">
              <a:buClr>
                <a:schemeClr val="tx1"/>
              </a:buClr>
              <a:buFont typeface="Symbol" pitchFamily="18" charset="2"/>
              <a:buChar char="-"/>
            </a:pPr>
            <a:r>
              <a:rPr lang="en-US" altLang="zh-TW" sz="2400" smtClean="0">
                <a:ea typeface="新細明體" pitchFamily="18" charset="-120"/>
              </a:rPr>
              <a:t>evaluate the impact of </a:t>
            </a:r>
            <a:r>
              <a:rPr lang="en-US" altLang="zh-TW" sz="2400" smtClean="0">
                <a:solidFill>
                  <a:srgbClr val="FF0000"/>
                </a:solidFill>
                <a:ea typeface="新細明體" pitchFamily="18" charset="-120"/>
              </a:rPr>
              <a:t>new devices</a:t>
            </a:r>
            <a:r>
              <a:rPr lang="en-US" altLang="zh-TW" sz="2400" smtClean="0">
                <a:ea typeface="新細明體" pitchFamily="18" charset="-120"/>
              </a:rPr>
              <a:t>;</a:t>
            </a:r>
          </a:p>
          <a:p>
            <a:pPr lvl="1">
              <a:buClr>
                <a:schemeClr val="tx1"/>
              </a:buClr>
              <a:buFont typeface="Symbol" pitchFamily="18" charset="2"/>
              <a:buChar char="-"/>
            </a:pPr>
            <a:r>
              <a:rPr lang="en-US" altLang="zh-TW" sz="2400" smtClean="0">
                <a:solidFill>
                  <a:srgbClr val="FF0000"/>
                </a:solidFill>
                <a:ea typeface="新細明體" pitchFamily="18" charset="-120"/>
              </a:rPr>
              <a:t>better understanding</a:t>
            </a:r>
            <a:r>
              <a:rPr lang="en-US" altLang="zh-TW" sz="2400" smtClean="0">
                <a:ea typeface="新細明體" pitchFamily="18" charset="-120"/>
              </a:rPr>
              <a:t> of the entire evacuation process</a:t>
            </a:r>
            <a:r>
              <a:rPr lang="en-US" altLang="zh-TW" smtClean="0">
                <a:ea typeface="新細明體" pitchFamily="18" charset="-120"/>
              </a:rPr>
              <a:t>.</a:t>
            </a:r>
          </a:p>
          <a:p>
            <a:pPr lvl="1">
              <a:buClr>
                <a:schemeClr val="tx1"/>
              </a:buClr>
              <a:buFont typeface="Symbol" pitchFamily="18" charset="2"/>
              <a:buNone/>
            </a:pPr>
            <a:endParaRPr lang="zh-TW" altLang="en-US" smtClean="0">
              <a:ea typeface="新細明體" pitchFamily="18" charset="-120"/>
            </a:endParaRPr>
          </a:p>
          <a:p>
            <a:pPr>
              <a:buClr>
                <a:schemeClr val="tx1"/>
              </a:buClr>
              <a:buFont typeface="Symbol" pitchFamily="18" charset="2"/>
              <a:buNone/>
            </a:pPr>
            <a:endParaRPr lang="zh-TW" altLang="en-US" smtClean="0">
              <a:ea typeface="新細明體" pitchFamily="18" charset="-120"/>
            </a:endParaRPr>
          </a:p>
          <a:p>
            <a:pPr>
              <a:buClr>
                <a:schemeClr val="tx1"/>
              </a:buClr>
              <a:buFont typeface="Symbol" pitchFamily="18" charset="2"/>
              <a:buNone/>
            </a:pPr>
            <a:endParaRPr lang="zh-TW" altLang="en-US" smtClean="0">
              <a:ea typeface="新細明體" pitchFamily="18" charset="-120"/>
            </a:endParaRPr>
          </a:p>
        </p:txBody>
      </p:sp>
      <p:sp>
        <p:nvSpPr>
          <p:cNvPr id="679942" name="Rectangle 6"/>
          <p:cNvSpPr>
            <a:spLocks noChangeArrowheads="1"/>
          </p:cNvSpPr>
          <p:nvPr/>
        </p:nvSpPr>
        <p:spPr bwMode="auto">
          <a:xfrm>
            <a:off x="423863" y="3582988"/>
            <a:ext cx="8296275" cy="2381250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79941" name="Content Placeholder 2"/>
          <p:cNvSpPr>
            <a:spLocks/>
          </p:cNvSpPr>
          <p:nvPr/>
        </p:nvSpPr>
        <p:spPr bwMode="auto">
          <a:xfrm>
            <a:off x="423863" y="3736975"/>
            <a:ext cx="8296275" cy="215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609600" indent="-609600" eaLnBrk="0" hangingPunct="0">
              <a:lnSpc>
                <a:spcPct val="100000"/>
              </a:lnSpc>
              <a:buClr>
                <a:schemeClr val="tx1"/>
              </a:buClr>
              <a:buFont typeface="Wingdings" pitchFamily="2" charset="2"/>
              <a:buAutoNum type="romanUcPeriod"/>
            </a:pPr>
            <a:r>
              <a:rPr lang="en-US" altLang="zh-TW" sz="2000" b="0" dirty="0" smtClean="0">
                <a:solidFill>
                  <a:srgbClr val="FF0000"/>
                </a:solidFill>
                <a:ea typeface="新細明體" pitchFamily="18" charset="-120"/>
              </a:rPr>
              <a:t>Crew Redirection </a:t>
            </a:r>
            <a:r>
              <a:rPr lang="en-US" altLang="zh-TW" sz="2000" b="0" dirty="0" smtClean="0">
                <a:ea typeface="新細明體" pitchFamily="18" charset="-120"/>
              </a:rPr>
              <a:t>Algorithm </a:t>
            </a:r>
            <a:endParaRPr lang="en-US" altLang="zh-TW" sz="2000" b="0" dirty="0">
              <a:ea typeface="新細明體" pitchFamily="18" charset="-120"/>
            </a:endParaRPr>
          </a:p>
          <a:p>
            <a:pPr marL="609600" indent="-609600" eaLnBrk="0" hangingPunct="0">
              <a:lnSpc>
                <a:spcPct val="100000"/>
              </a:lnSpc>
              <a:buClr>
                <a:schemeClr val="tx1"/>
              </a:buClr>
              <a:buFont typeface="Wingdings" pitchFamily="2" charset="2"/>
              <a:buAutoNum type="romanUcPeriod"/>
            </a:pPr>
            <a:r>
              <a:rPr lang="en-US" altLang="zh-TW" sz="2000" b="0" dirty="0" smtClean="0">
                <a:solidFill>
                  <a:srgbClr val="FF0000"/>
                </a:solidFill>
                <a:ea typeface="新細明體" pitchFamily="18" charset="-120"/>
              </a:rPr>
              <a:t>Crew Redirection </a:t>
            </a:r>
            <a:r>
              <a:rPr lang="en-US" altLang="zh-TW" sz="2000" b="0" dirty="0" smtClean="0">
                <a:ea typeface="新細明體" pitchFamily="18" charset="-120"/>
              </a:rPr>
              <a:t>with </a:t>
            </a:r>
            <a:r>
              <a:rPr lang="en-US" altLang="zh-TW" sz="2000" b="0" dirty="0" smtClean="0">
                <a:solidFill>
                  <a:srgbClr val="FF0000"/>
                </a:solidFill>
                <a:ea typeface="新細明體" pitchFamily="18" charset="-120"/>
              </a:rPr>
              <a:t>Interior Access Vehicles </a:t>
            </a:r>
            <a:r>
              <a:rPr lang="en-US" altLang="zh-TW" sz="2000" b="0" dirty="0" smtClean="0">
                <a:ea typeface="新細明體" pitchFamily="18" charset="-120"/>
              </a:rPr>
              <a:t>for Emergency Evacuation </a:t>
            </a:r>
            <a:endParaRPr lang="en-US" altLang="zh-TW" sz="2000" b="0" dirty="0">
              <a:ea typeface="新細明體" pitchFamily="18" charset="-120"/>
            </a:endParaRPr>
          </a:p>
          <a:p>
            <a:pPr marL="609600" indent="-609600" eaLnBrk="0" hangingPunct="0">
              <a:lnSpc>
                <a:spcPct val="100000"/>
              </a:lnSpc>
              <a:buClr>
                <a:schemeClr val="tx1"/>
              </a:buClr>
              <a:buFont typeface="Wingdings" pitchFamily="2" charset="2"/>
              <a:buAutoNum type="romanUcPeriod"/>
            </a:pPr>
            <a:r>
              <a:rPr lang="en-US" altLang="zh-TW" sz="2000" b="0" dirty="0" smtClean="0">
                <a:solidFill>
                  <a:srgbClr val="FF0000"/>
                </a:solidFill>
                <a:ea typeface="新細明體" pitchFamily="18" charset="-120"/>
              </a:rPr>
              <a:t>Crew Redirection </a:t>
            </a:r>
            <a:r>
              <a:rPr lang="en-US" altLang="zh-TW" sz="2000" b="0" dirty="0" smtClean="0">
                <a:ea typeface="新細明體" pitchFamily="18" charset="-120"/>
              </a:rPr>
              <a:t>with </a:t>
            </a:r>
            <a:r>
              <a:rPr lang="en-US" altLang="zh-TW" sz="2000" b="0" dirty="0" smtClean="0">
                <a:solidFill>
                  <a:srgbClr val="FF0000"/>
                </a:solidFill>
                <a:ea typeface="新細明體" pitchFamily="18" charset="-120"/>
              </a:rPr>
              <a:t>Injured Passenger </a:t>
            </a:r>
            <a:r>
              <a:rPr lang="en-US" altLang="zh-TW" sz="2000" b="0" dirty="0" smtClean="0">
                <a:ea typeface="新細明體" pitchFamily="18" charset="-120"/>
              </a:rPr>
              <a:t>for </a:t>
            </a:r>
            <a:r>
              <a:rPr lang="en-US" altLang="zh-TW" sz="2000" b="0" dirty="0">
                <a:ea typeface="新細明體" pitchFamily="18" charset="-120"/>
              </a:rPr>
              <a:t>Emergency Evacuation 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V="1">
            <a:off x="461963" y="3693432"/>
            <a:ext cx="8142287" cy="460125"/>
          </a:xfrm>
          <a:prstGeom prst="rect">
            <a:avLst/>
          </a:prstGeom>
          <a:solidFill>
            <a:srgbClr val="FFFF99">
              <a:alpha val="74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 flipV="1">
            <a:off x="512765" y="4754312"/>
            <a:ext cx="8142287" cy="935287"/>
          </a:xfrm>
          <a:prstGeom prst="rect">
            <a:avLst/>
          </a:prstGeom>
          <a:solidFill>
            <a:srgbClr val="FFFF99">
              <a:alpha val="74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5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Model: B </a:t>
            </a:r>
            <a:r>
              <a:rPr lang="en-US" dirty="0" smtClean="0"/>
              <a:t>767-300 </a:t>
            </a:r>
            <a:r>
              <a:rPr lang="en-US" dirty="0"/>
              <a:t>/ Group 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Either front or rear exits are initially blocked and IAV deployed one of the blocked exit depending on the time</a:t>
            </a:r>
          </a:p>
          <a:p>
            <a:r>
              <a:rPr lang="en-US" dirty="0" smtClean="0"/>
              <a:t>Deployment of IAV restored egress to all three cabin sections</a:t>
            </a:r>
          </a:p>
          <a:p>
            <a:r>
              <a:rPr lang="en-US" dirty="0" smtClean="0"/>
              <a:t>Crew redirection will be applied form the beginning of the evacuation</a:t>
            </a: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B72BDDFE-ABAF-4D14-847F-39ABECBDFD3B}" type="slidenum">
              <a:rPr lang="en-US" altLang="zh-TW" smtClean="0"/>
              <a:pPr/>
              <a:t>20</a:t>
            </a:fld>
            <a:endParaRPr lang="en-US" altLang="zh-TW"/>
          </a:p>
        </p:txBody>
      </p:sp>
      <p:grpSp>
        <p:nvGrpSpPr>
          <p:cNvPr id="8" name="Group 7"/>
          <p:cNvGrpSpPr/>
          <p:nvPr/>
        </p:nvGrpSpPr>
        <p:grpSpPr>
          <a:xfrm>
            <a:off x="509408" y="3709431"/>
            <a:ext cx="3482073" cy="1043515"/>
            <a:chOff x="509408" y="3709431"/>
            <a:chExt cx="3482073" cy="1043515"/>
          </a:xfrm>
        </p:grpSpPr>
        <p:grpSp>
          <p:nvGrpSpPr>
            <p:cNvPr id="6" name="Group 5"/>
            <p:cNvGrpSpPr/>
            <p:nvPr/>
          </p:nvGrpSpPr>
          <p:grpSpPr>
            <a:xfrm>
              <a:off x="509408" y="3709431"/>
              <a:ext cx="3482073" cy="1000563"/>
              <a:chOff x="509408" y="3759247"/>
              <a:chExt cx="3482073" cy="1000563"/>
            </a:xfrm>
          </p:grpSpPr>
          <p:grpSp>
            <p:nvGrpSpPr>
              <p:cNvPr id="22" name="Group 21"/>
              <p:cNvGrpSpPr>
                <a:grpSpLocks noChangeAspect="1"/>
              </p:cNvGrpSpPr>
              <p:nvPr/>
            </p:nvGrpSpPr>
            <p:grpSpPr>
              <a:xfrm>
                <a:off x="509408" y="3759247"/>
                <a:ext cx="3482073" cy="877258"/>
                <a:chOff x="734188" y="1178060"/>
                <a:chExt cx="7620001" cy="1919748"/>
              </a:xfrm>
            </p:grpSpPr>
            <p:pic>
              <p:nvPicPr>
                <p:cNvPr id="23" name="Picture 3" descr="C:\Users\packagingoffice1\Dropbox\2013_03_19_FAA_proposal\767-300 plane with seats.png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34188" y="1507133"/>
                  <a:ext cx="7620001" cy="159067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4" name="Picture 2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57949" y="1229930"/>
                  <a:ext cx="327927" cy="53967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5" name="Picture 1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84207" y="1229930"/>
                  <a:ext cx="327927" cy="53967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7" name="Picture 1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72830" y="1178060"/>
                  <a:ext cx="327927" cy="5396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8" name="Picture 5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6200000" flipH="1">
                  <a:off x="7380653" y="1336494"/>
                  <a:ext cx="564789" cy="2479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64" name="Picture 6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889420" y="4513199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2477563" y="4439014"/>
              <a:ext cx="1481560" cy="31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sz="1600" dirty="0" smtClean="0"/>
                <a:t>Conf. G</a:t>
              </a:r>
              <a:endParaRPr lang="en-US" sz="16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09408" y="4964739"/>
            <a:ext cx="3482073" cy="1057373"/>
            <a:chOff x="509408" y="4964739"/>
            <a:chExt cx="3482073" cy="1057373"/>
          </a:xfrm>
        </p:grpSpPr>
        <p:grpSp>
          <p:nvGrpSpPr>
            <p:cNvPr id="71" name="Group 70"/>
            <p:cNvGrpSpPr/>
            <p:nvPr/>
          </p:nvGrpSpPr>
          <p:grpSpPr>
            <a:xfrm>
              <a:off x="509408" y="4964739"/>
              <a:ext cx="3482073" cy="1032789"/>
              <a:chOff x="509408" y="3759247"/>
              <a:chExt cx="3482073" cy="1032789"/>
            </a:xfrm>
          </p:grpSpPr>
          <p:grpSp>
            <p:nvGrpSpPr>
              <p:cNvPr id="72" name="Group 71"/>
              <p:cNvGrpSpPr>
                <a:grpSpLocks noChangeAspect="1"/>
              </p:cNvGrpSpPr>
              <p:nvPr/>
            </p:nvGrpSpPr>
            <p:grpSpPr>
              <a:xfrm>
                <a:off x="509408" y="3759247"/>
                <a:ext cx="3482073" cy="1032789"/>
                <a:chOff x="734188" y="1178060"/>
                <a:chExt cx="7620001" cy="2260104"/>
              </a:xfrm>
            </p:grpSpPr>
            <p:pic>
              <p:nvPicPr>
                <p:cNvPr id="74" name="Picture 3" descr="C:\Users\packagingoffice1\Dropbox\2013_03_19_FAA_proposal\767-300 plane with seats.png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34188" y="1507133"/>
                  <a:ext cx="7620001" cy="159067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5" name="Picture 74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57949" y="1229930"/>
                  <a:ext cx="327927" cy="53967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76" name="Picture 1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84207" y="1229930"/>
                  <a:ext cx="327927" cy="53967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77" name="Picture 1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72830" y="1178060"/>
                  <a:ext cx="327927" cy="5396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78" name="Picture 5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 flipH="1" flipV="1">
                  <a:off x="7380653" y="3031809"/>
                  <a:ext cx="564789" cy="2479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73" name="Picture 72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889420" y="4513199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86" name="TextBox 85"/>
            <p:cNvSpPr txBox="1"/>
            <p:nvPr/>
          </p:nvSpPr>
          <p:spPr>
            <a:xfrm>
              <a:off x="2442838" y="5708180"/>
              <a:ext cx="1481560" cy="31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sz="1600" dirty="0" smtClean="0"/>
                <a:t>Conf. H</a:t>
              </a:r>
              <a:endParaRPr lang="en-US" sz="16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794777" y="3709721"/>
            <a:ext cx="3482073" cy="1025643"/>
            <a:chOff x="4794777" y="3709721"/>
            <a:chExt cx="3482073" cy="1025643"/>
          </a:xfrm>
        </p:grpSpPr>
        <p:grpSp>
          <p:nvGrpSpPr>
            <p:cNvPr id="79" name="Group 78"/>
            <p:cNvGrpSpPr>
              <a:grpSpLocks noChangeAspect="1"/>
            </p:cNvGrpSpPr>
            <p:nvPr/>
          </p:nvGrpSpPr>
          <p:grpSpPr>
            <a:xfrm>
              <a:off x="4794777" y="3709721"/>
              <a:ext cx="3482073" cy="999982"/>
              <a:chOff x="734188" y="1237296"/>
              <a:chExt cx="7620001" cy="2188311"/>
            </a:xfrm>
          </p:grpSpPr>
          <p:pic>
            <p:nvPicPr>
              <p:cNvPr id="80" name="Picture 3" descr="C:\Users\packagingoffice1\Dropbox\2013_03_19_FAA_proposal\767-300 plane with seats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4188" y="1507133"/>
                <a:ext cx="7620001" cy="15906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" name="Picture 80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4216261" y="2827972"/>
                <a:ext cx="327927" cy="5396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82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4442519" y="2827972"/>
                <a:ext cx="327927" cy="5396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83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9087" y="1237296"/>
                <a:ext cx="327927" cy="5396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84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7538363" y="2860887"/>
                <a:ext cx="327927" cy="5396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85" name="Picture 5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 flipV="1">
                <a:off x="1527398" y="3019252"/>
                <a:ext cx="564789" cy="2479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87" name="TextBox 86"/>
            <p:cNvSpPr txBox="1"/>
            <p:nvPr/>
          </p:nvSpPr>
          <p:spPr>
            <a:xfrm>
              <a:off x="6719989" y="4421432"/>
              <a:ext cx="1481560" cy="31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sz="1600" dirty="0" smtClean="0"/>
                <a:t>Conf. J</a:t>
              </a:r>
              <a:endParaRPr lang="en-US" sz="1600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794777" y="4973637"/>
            <a:ext cx="3482073" cy="1059697"/>
            <a:chOff x="4794777" y="4973637"/>
            <a:chExt cx="3482073" cy="1059697"/>
          </a:xfrm>
        </p:grpSpPr>
        <p:grpSp>
          <p:nvGrpSpPr>
            <p:cNvPr id="36" name="Group 35"/>
            <p:cNvGrpSpPr>
              <a:grpSpLocks noChangeAspect="1"/>
            </p:cNvGrpSpPr>
            <p:nvPr/>
          </p:nvGrpSpPr>
          <p:grpSpPr>
            <a:xfrm>
              <a:off x="4794777" y="4973637"/>
              <a:ext cx="3482073" cy="1014992"/>
              <a:chOff x="734188" y="1165503"/>
              <a:chExt cx="7620001" cy="2221160"/>
            </a:xfrm>
          </p:grpSpPr>
          <p:pic>
            <p:nvPicPr>
              <p:cNvPr id="37" name="Picture 3" descr="C:\Users\packagingoffice1\Dropbox\2013_03_19_FAA_proposal\767-300 plane with seats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4188" y="1507133"/>
                <a:ext cx="7620001" cy="15906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37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4216261" y="2827972"/>
                <a:ext cx="327927" cy="5396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39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4442519" y="2827972"/>
                <a:ext cx="327927" cy="5396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40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9087" y="1237296"/>
                <a:ext cx="327927" cy="5396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41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7538363" y="2846991"/>
                <a:ext cx="327927" cy="5396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42" name="Picture 5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485710" y="1323938"/>
                <a:ext cx="564789" cy="2479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88" name="TextBox 87"/>
            <p:cNvSpPr txBox="1"/>
            <p:nvPr/>
          </p:nvSpPr>
          <p:spPr>
            <a:xfrm>
              <a:off x="6735950" y="5719402"/>
              <a:ext cx="1481560" cy="31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sz="1600" dirty="0" smtClean="0"/>
                <a:t>Conf. I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8155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Fig5GWithCrew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4270248"/>
            <a:ext cx="8229600" cy="1451610"/>
          </a:xfrm>
          <a:prstGeom prst="rect">
            <a:avLst/>
          </a:prstGeom>
        </p:spPr>
      </p:pic>
      <p:pic>
        <p:nvPicPr>
          <p:cNvPr id="8" name="Fig5GNoCrew.gi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" y="1958127"/>
            <a:ext cx="8229600" cy="1451610"/>
          </a:xfrm>
          <a:prstGeom prst="rect">
            <a:avLst/>
          </a:prstGeom>
        </p:spPr>
      </p:pic>
      <p:grpSp>
        <p:nvGrpSpPr>
          <p:cNvPr id="28" name="Group 27"/>
          <p:cNvGrpSpPr>
            <a:grpSpLocks noChangeAspect="1"/>
          </p:cNvGrpSpPr>
          <p:nvPr/>
        </p:nvGrpSpPr>
        <p:grpSpPr>
          <a:xfrm>
            <a:off x="1344036" y="3976645"/>
            <a:ext cx="6823892" cy="2028579"/>
            <a:chOff x="889420" y="3763622"/>
            <a:chExt cx="3100945" cy="921830"/>
          </a:xfrm>
        </p:grpSpPr>
        <p:grpSp>
          <p:nvGrpSpPr>
            <p:cNvPr id="29" name="Group 28"/>
            <p:cNvGrpSpPr>
              <a:grpSpLocks noChangeAspect="1"/>
            </p:cNvGrpSpPr>
            <p:nvPr/>
          </p:nvGrpSpPr>
          <p:grpSpPr>
            <a:xfrm>
              <a:off x="892638" y="3763622"/>
              <a:ext cx="3097727" cy="268481"/>
              <a:chOff x="1572830" y="1187631"/>
              <a:chExt cx="6778885" cy="587530"/>
            </a:xfrm>
          </p:grpSpPr>
          <p:pic>
            <p:nvPicPr>
              <p:cNvPr id="32" name="Picture 31"/>
              <p:cNvPicPr>
                <a:picLocks noChangeAspect="1" noChangeArrowheads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97235" y="1229930"/>
                <a:ext cx="327927" cy="5396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33" name="Picture 13"/>
              <p:cNvPicPr>
                <a:picLocks noChangeAspect="1" noChangeArrowheads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66065" y="1229930"/>
                <a:ext cx="327927" cy="5396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34" name="Picture 13"/>
              <p:cNvPicPr>
                <a:picLocks noChangeAspect="1" noChangeArrowheads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72830" y="1235489"/>
                <a:ext cx="327927" cy="5396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35" name="Picture 5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 flipH="1">
                <a:off x="7945360" y="1346065"/>
                <a:ext cx="564789" cy="2479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0" name="Picture 29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89420" y="4438841"/>
              <a:ext cx="149851" cy="2466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767-300 / Group </a:t>
            </a:r>
            <a:r>
              <a:rPr lang="en-US" dirty="0" smtClean="0"/>
              <a:t>2-Conf.G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0 second IAV deployment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B72BDDFE-ABAF-4D14-847F-39ABECBDFD3B}" type="slidenum">
              <a:rPr lang="en-US" altLang="zh-TW" smtClean="0"/>
              <a:pPr/>
              <a:t>21</a:t>
            </a:fld>
            <a:endParaRPr lang="en-US" altLang="zh-TW"/>
          </a:p>
        </p:txBody>
      </p:sp>
      <p:grpSp>
        <p:nvGrpSpPr>
          <p:cNvPr id="26" name="Group 25"/>
          <p:cNvGrpSpPr>
            <a:grpSpLocks noChangeAspect="1"/>
          </p:cNvGrpSpPr>
          <p:nvPr/>
        </p:nvGrpSpPr>
        <p:grpSpPr>
          <a:xfrm>
            <a:off x="1344036" y="1669642"/>
            <a:ext cx="6823892" cy="2028579"/>
            <a:chOff x="889420" y="3763622"/>
            <a:chExt cx="3100945" cy="921830"/>
          </a:xfrm>
        </p:grpSpPr>
        <p:grpSp>
          <p:nvGrpSpPr>
            <p:cNvPr id="27" name="Group 26"/>
            <p:cNvGrpSpPr>
              <a:grpSpLocks noChangeAspect="1"/>
            </p:cNvGrpSpPr>
            <p:nvPr/>
          </p:nvGrpSpPr>
          <p:grpSpPr>
            <a:xfrm>
              <a:off x="892638" y="3763622"/>
              <a:ext cx="3097727" cy="268481"/>
              <a:chOff x="1572830" y="1187631"/>
              <a:chExt cx="6778885" cy="587530"/>
            </a:xfrm>
          </p:grpSpPr>
          <p:pic>
            <p:nvPicPr>
              <p:cNvPr id="39" name="Picture 38"/>
              <p:cNvPicPr>
                <a:picLocks noChangeAspect="1" noChangeArrowheads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97235" y="1229930"/>
                <a:ext cx="327927" cy="5396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44" name="Picture 13"/>
              <p:cNvPicPr>
                <a:picLocks noChangeAspect="1" noChangeArrowheads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66065" y="1229930"/>
                <a:ext cx="327927" cy="5396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45" name="Picture 13"/>
              <p:cNvPicPr>
                <a:picLocks noChangeAspect="1" noChangeArrowheads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72830" y="1235489"/>
                <a:ext cx="327927" cy="5396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46" name="Picture 5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 flipH="1">
                <a:off x="7945360" y="1346065"/>
                <a:ext cx="564789" cy="2479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1" name="Picture 30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89420" y="4438841"/>
              <a:ext cx="149851" cy="2466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9469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83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Fig5G30WithCrew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4270248"/>
            <a:ext cx="8229600" cy="1451610"/>
          </a:xfrm>
          <a:prstGeom prst="rect">
            <a:avLst/>
          </a:prstGeom>
        </p:spPr>
      </p:pic>
      <p:pic>
        <p:nvPicPr>
          <p:cNvPr id="6" name="Fig5G30NoCrew.gi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" y="1956816"/>
            <a:ext cx="8229600" cy="14516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767-300 / Group 2-Conf.G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30 </a:t>
            </a:r>
            <a:r>
              <a:rPr lang="en-US" dirty="0"/>
              <a:t>second IAV deployment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TW" altLang="en-US" smtClean="0"/>
              <a:t>Oct. 26, 2010</a:t>
            </a:r>
            <a:endParaRPr lang="en-US" altLang="zh-T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B72BDDFE-ABAF-4D14-847F-39ABECBDFD3B}" type="slidenum">
              <a:rPr lang="en-US" altLang="zh-TW" smtClean="0"/>
              <a:pPr/>
              <a:t>22</a:t>
            </a:fld>
            <a:endParaRPr lang="en-US" altLang="zh-TW"/>
          </a:p>
        </p:txBody>
      </p:sp>
      <p:sp>
        <p:nvSpPr>
          <p:cNvPr id="11" name="TextBox 10"/>
          <p:cNvSpPr txBox="1"/>
          <p:nvPr/>
        </p:nvSpPr>
        <p:spPr>
          <a:xfrm>
            <a:off x="9262758" y="4834892"/>
            <a:ext cx="4319474" cy="3416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Fig5G_30 crew Animation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9368636" y="2414031"/>
            <a:ext cx="4319474" cy="3416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Fig5G_30 No crew Animation</a:t>
            </a:r>
            <a:endParaRPr lang="en-US" dirty="0"/>
          </a:p>
        </p:txBody>
      </p:sp>
      <p:pic>
        <p:nvPicPr>
          <p:cNvPr id="39" name="Picture 38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883" y="4019181"/>
            <a:ext cx="329762" cy="542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" name="Picture 1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658" y="4019181"/>
            <a:ext cx="329762" cy="542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" name="Picture 1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117" y="4024771"/>
            <a:ext cx="329762" cy="542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2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7759299" y="4135966"/>
            <a:ext cx="567951" cy="24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344036" y="5462532"/>
            <a:ext cx="329760" cy="542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6" name="Picture 45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882" y="1712178"/>
            <a:ext cx="329762" cy="542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" name="Picture 1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657" y="1712178"/>
            <a:ext cx="329762" cy="542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8" name="Picture 1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117" y="1717768"/>
            <a:ext cx="329762" cy="542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7759297" y="1828963"/>
            <a:ext cx="567951" cy="24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4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344036" y="3155529"/>
            <a:ext cx="329760" cy="542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9557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83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ig5G60NoCrew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" y="1956816"/>
            <a:ext cx="8229600" cy="1451610"/>
          </a:xfrm>
          <a:prstGeom prst="rect">
            <a:avLst/>
          </a:prstGeom>
        </p:spPr>
      </p:pic>
      <p:pic>
        <p:nvPicPr>
          <p:cNvPr id="7" name="Fig5G60WithCrew.gi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7200" y="4270248"/>
            <a:ext cx="8229600" cy="14516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767-300 / Group 2-Conf.G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60 </a:t>
            </a:r>
            <a:r>
              <a:rPr lang="en-US" dirty="0"/>
              <a:t>second IAV deployment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B72BDDFE-ABAF-4D14-847F-39ABECBDFD3B}" type="slidenum">
              <a:rPr lang="en-US" altLang="zh-TW" smtClean="0"/>
              <a:pPr/>
              <a:t>23</a:t>
            </a:fld>
            <a:endParaRPr lang="en-US" altLang="zh-TW"/>
          </a:p>
        </p:txBody>
      </p:sp>
      <p:sp>
        <p:nvSpPr>
          <p:cNvPr id="11" name="TextBox 10"/>
          <p:cNvSpPr txBox="1"/>
          <p:nvPr/>
        </p:nvSpPr>
        <p:spPr>
          <a:xfrm>
            <a:off x="8423785" y="4815933"/>
            <a:ext cx="4319474" cy="3416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Fig5G_60 crew Animation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8995285" y="2772105"/>
            <a:ext cx="4319474" cy="3416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Fig5G_60 No crew Animation</a:t>
            </a:r>
            <a:endParaRPr lang="en-US" dirty="0"/>
          </a:p>
        </p:txBody>
      </p:sp>
      <p:grpSp>
        <p:nvGrpSpPr>
          <p:cNvPr id="36" name="Group 35"/>
          <p:cNvGrpSpPr>
            <a:grpSpLocks noChangeAspect="1"/>
          </p:cNvGrpSpPr>
          <p:nvPr/>
        </p:nvGrpSpPr>
        <p:grpSpPr>
          <a:xfrm>
            <a:off x="1344036" y="4019181"/>
            <a:ext cx="3447383" cy="1986041"/>
            <a:chOff x="889420" y="3782952"/>
            <a:chExt cx="1566576" cy="902500"/>
          </a:xfrm>
        </p:grpSpPr>
        <p:grpSp>
          <p:nvGrpSpPr>
            <p:cNvPr id="37" name="Group 36"/>
            <p:cNvGrpSpPr>
              <a:grpSpLocks noChangeAspect="1"/>
            </p:cNvGrpSpPr>
            <p:nvPr/>
          </p:nvGrpSpPr>
          <p:grpSpPr>
            <a:xfrm>
              <a:off x="892638" y="3782952"/>
              <a:ext cx="1563358" cy="249152"/>
              <a:chOff x="1572830" y="1229930"/>
              <a:chExt cx="3421162" cy="545231"/>
            </a:xfrm>
          </p:grpSpPr>
          <p:pic>
            <p:nvPicPr>
              <p:cNvPr id="39" name="Picture 38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97235" y="1229930"/>
                <a:ext cx="327927" cy="5396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40" name="Picture 13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66065" y="1229930"/>
                <a:ext cx="327927" cy="5396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41" name="Picture 13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72830" y="1235489"/>
                <a:ext cx="327927" cy="5396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38" name="Picture 37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89420" y="4438841"/>
              <a:ext cx="149851" cy="2466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43" name="Group 42"/>
          <p:cNvGrpSpPr>
            <a:grpSpLocks noChangeAspect="1"/>
          </p:cNvGrpSpPr>
          <p:nvPr/>
        </p:nvGrpSpPr>
        <p:grpSpPr>
          <a:xfrm>
            <a:off x="1344036" y="1712178"/>
            <a:ext cx="3447383" cy="1986041"/>
            <a:chOff x="889420" y="3782952"/>
            <a:chExt cx="1566576" cy="902500"/>
          </a:xfrm>
        </p:grpSpPr>
        <p:grpSp>
          <p:nvGrpSpPr>
            <p:cNvPr id="44" name="Group 43"/>
            <p:cNvGrpSpPr>
              <a:grpSpLocks noChangeAspect="1"/>
            </p:cNvGrpSpPr>
            <p:nvPr/>
          </p:nvGrpSpPr>
          <p:grpSpPr>
            <a:xfrm>
              <a:off x="892638" y="3782952"/>
              <a:ext cx="1563358" cy="249152"/>
              <a:chOff x="1572830" y="1229930"/>
              <a:chExt cx="3421162" cy="545231"/>
            </a:xfrm>
          </p:grpSpPr>
          <p:pic>
            <p:nvPicPr>
              <p:cNvPr id="46" name="Picture 45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97235" y="1229930"/>
                <a:ext cx="327927" cy="5396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47" name="Picture 13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66065" y="1229930"/>
                <a:ext cx="327927" cy="5396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48" name="Picture 13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72830" y="1235489"/>
                <a:ext cx="327927" cy="5396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45" name="Picture 44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89420" y="4438841"/>
              <a:ext cx="149851" cy="2466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50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7759299" y="4135966"/>
            <a:ext cx="567951" cy="24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7759297" y="1828963"/>
            <a:ext cx="567951" cy="24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4152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18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767-300 / Group 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B72BDDFE-ABAF-4D14-847F-39ABECBDFD3B}" type="slidenum">
              <a:rPr lang="en-US" altLang="zh-TW" smtClean="0"/>
              <a:pPr/>
              <a:t>24</a:t>
            </a:fld>
            <a:endParaRPr lang="en-US" altLang="zh-TW"/>
          </a:p>
        </p:txBody>
      </p:sp>
      <p:pic>
        <p:nvPicPr>
          <p:cNvPr id="6830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783" y="1426464"/>
            <a:ext cx="6096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Down Arrow 8"/>
          <p:cNvSpPr/>
          <p:nvPr/>
        </p:nvSpPr>
        <p:spPr bwMode="auto">
          <a:xfrm>
            <a:off x="568688" y="4670112"/>
            <a:ext cx="203200" cy="457200"/>
          </a:xfrm>
          <a:prstGeom prst="downArrow">
            <a:avLst/>
          </a:prstGeom>
          <a:solidFill>
            <a:srgbClr val="FFFF66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1888" y="2042474"/>
            <a:ext cx="3606241" cy="8402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b="0" dirty="0" smtClean="0">
                <a:solidFill>
                  <a:srgbClr val="0000FF"/>
                </a:solidFill>
              </a:rPr>
              <a:t>Early IAV deployment </a:t>
            </a:r>
            <a:r>
              <a:rPr lang="en-US" b="0" dirty="0" smtClean="0"/>
              <a:t>with </a:t>
            </a:r>
            <a:r>
              <a:rPr lang="en-US" dirty="0" smtClean="0">
                <a:solidFill>
                  <a:srgbClr val="FF0000"/>
                </a:solidFill>
              </a:rPr>
              <a:t>Crew redirection</a:t>
            </a:r>
            <a:r>
              <a:rPr lang="en-US" b="0" dirty="0" smtClean="0"/>
              <a:t> reduce about 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sec </a:t>
            </a:r>
            <a:r>
              <a:rPr lang="en-US" b="0" dirty="0" smtClean="0"/>
              <a:t>compare with no crew redirection</a:t>
            </a:r>
            <a:endParaRPr lang="en-US" b="0" dirty="0"/>
          </a:p>
        </p:txBody>
      </p:sp>
      <p:cxnSp>
        <p:nvCxnSpPr>
          <p:cNvPr id="15" name="Straight Connector 14"/>
          <p:cNvCxnSpPr/>
          <p:nvPr/>
        </p:nvCxnSpPr>
        <p:spPr bwMode="auto">
          <a:xfrm flipV="1">
            <a:off x="670288" y="3627455"/>
            <a:ext cx="4662435" cy="0"/>
          </a:xfrm>
          <a:prstGeom prst="line">
            <a:avLst/>
          </a:prstGeom>
          <a:solidFill>
            <a:schemeClr val="bg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Down Arrow 28"/>
          <p:cNvSpPr/>
          <p:nvPr/>
        </p:nvSpPr>
        <p:spPr bwMode="auto">
          <a:xfrm rot="16200000">
            <a:off x="3053708" y="3346490"/>
            <a:ext cx="558800" cy="571919"/>
          </a:xfrm>
          <a:prstGeom prst="downArrow">
            <a:avLst/>
          </a:prstGeom>
          <a:solidFill>
            <a:srgbClr val="FFFF66">
              <a:alpha val="50196"/>
            </a:srgb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5596516" y="1228134"/>
            <a:ext cx="3482073" cy="1043515"/>
            <a:chOff x="509408" y="3709431"/>
            <a:chExt cx="3482073" cy="1043515"/>
          </a:xfrm>
        </p:grpSpPr>
        <p:grpSp>
          <p:nvGrpSpPr>
            <p:cNvPr id="85" name="Group 84"/>
            <p:cNvGrpSpPr/>
            <p:nvPr/>
          </p:nvGrpSpPr>
          <p:grpSpPr>
            <a:xfrm>
              <a:off x="509408" y="3709431"/>
              <a:ext cx="3482073" cy="1000563"/>
              <a:chOff x="509408" y="3759247"/>
              <a:chExt cx="3482073" cy="1000563"/>
            </a:xfrm>
          </p:grpSpPr>
          <p:grpSp>
            <p:nvGrpSpPr>
              <p:cNvPr id="87" name="Group 86"/>
              <p:cNvGrpSpPr>
                <a:grpSpLocks noChangeAspect="1"/>
              </p:cNvGrpSpPr>
              <p:nvPr/>
            </p:nvGrpSpPr>
            <p:grpSpPr>
              <a:xfrm>
                <a:off x="509408" y="3759247"/>
                <a:ext cx="3482073" cy="877258"/>
                <a:chOff x="734188" y="1178060"/>
                <a:chExt cx="7620001" cy="1919748"/>
              </a:xfrm>
            </p:grpSpPr>
            <p:pic>
              <p:nvPicPr>
                <p:cNvPr id="89" name="Picture 3" descr="C:\Users\packagingoffice1\Dropbox\2013_03_19_FAA_proposal\767-300 plane with seats.png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34188" y="1507133"/>
                  <a:ext cx="7620001" cy="159067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0" name="Picture 89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57949" y="1229930"/>
                  <a:ext cx="327927" cy="53967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91" name="Picture 13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84207" y="1229930"/>
                  <a:ext cx="327927" cy="53967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92" name="Picture 13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72830" y="1178060"/>
                  <a:ext cx="327927" cy="5396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93" name="Picture 5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6200000" flipH="1">
                  <a:off x="7380653" y="1336494"/>
                  <a:ext cx="564789" cy="2479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88" name="Picture 87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889420" y="4513199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86" name="TextBox 85"/>
            <p:cNvSpPr txBox="1"/>
            <p:nvPr/>
          </p:nvSpPr>
          <p:spPr>
            <a:xfrm>
              <a:off x="2477563" y="4439014"/>
              <a:ext cx="1481560" cy="31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sz="1600" dirty="0" smtClean="0"/>
                <a:t>Conf. G</a:t>
              </a:r>
              <a:endParaRPr lang="en-US" sz="1600" dirty="0"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5596516" y="2442161"/>
            <a:ext cx="3482073" cy="1057373"/>
            <a:chOff x="509408" y="4964739"/>
            <a:chExt cx="3482073" cy="1057373"/>
          </a:xfrm>
        </p:grpSpPr>
        <p:grpSp>
          <p:nvGrpSpPr>
            <p:cNvPr id="95" name="Group 94"/>
            <p:cNvGrpSpPr/>
            <p:nvPr/>
          </p:nvGrpSpPr>
          <p:grpSpPr>
            <a:xfrm>
              <a:off x="509408" y="4964739"/>
              <a:ext cx="3482073" cy="1032789"/>
              <a:chOff x="509408" y="3759247"/>
              <a:chExt cx="3482073" cy="1032789"/>
            </a:xfrm>
          </p:grpSpPr>
          <p:grpSp>
            <p:nvGrpSpPr>
              <p:cNvPr id="97" name="Group 96"/>
              <p:cNvGrpSpPr>
                <a:grpSpLocks noChangeAspect="1"/>
              </p:cNvGrpSpPr>
              <p:nvPr/>
            </p:nvGrpSpPr>
            <p:grpSpPr>
              <a:xfrm>
                <a:off x="509408" y="3759247"/>
                <a:ext cx="3482073" cy="1032789"/>
                <a:chOff x="734188" y="1178060"/>
                <a:chExt cx="7620001" cy="2260104"/>
              </a:xfrm>
            </p:grpSpPr>
            <p:pic>
              <p:nvPicPr>
                <p:cNvPr id="99" name="Picture 3" descr="C:\Users\packagingoffice1\Dropbox\2013_03_19_FAA_proposal\767-300 plane with seats.png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34188" y="1507133"/>
                  <a:ext cx="7620001" cy="159067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0" name="Picture 99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57949" y="1229930"/>
                  <a:ext cx="327927" cy="53967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1" name="Picture 13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84207" y="1229930"/>
                  <a:ext cx="327927" cy="53967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2" name="Picture 13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72830" y="1178060"/>
                  <a:ext cx="327927" cy="5396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3" name="Picture 5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 flipH="1" flipV="1">
                  <a:off x="7380653" y="3031809"/>
                  <a:ext cx="564789" cy="2479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98" name="Picture 97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889420" y="4513199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96" name="TextBox 95"/>
            <p:cNvSpPr txBox="1"/>
            <p:nvPr/>
          </p:nvSpPr>
          <p:spPr>
            <a:xfrm>
              <a:off x="2442838" y="5708180"/>
              <a:ext cx="1481560" cy="31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sz="1600" dirty="0" smtClean="0"/>
                <a:t>Conf. H</a:t>
              </a:r>
              <a:endParaRPr lang="en-US" sz="1600" dirty="0"/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5596516" y="3670046"/>
            <a:ext cx="3482073" cy="1025643"/>
            <a:chOff x="4794777" y="3709721"/>
            <a:chExt cx="3482073" cy="1025643"/>
          </a:xfrm>
        </p:grpSpPr>
        <p:grpSp>
          <p:nvGrpSpPr>
            <p:cNvPr id="105" name="Group 104"/>
            <p:cNvGrpSpPr>
              <a:grpSpLocks noChangeAspect="1"/>
            </p:cNvGrpSpPr>
            <p:nvPr/>
          </p:nvGrpSpPr>
          <p:grpSpPr>
            <a:xfrm>
              <a:off x="4794777" y="3709721"/>
              <a:ext cx="3482073" cy="999982"/>
              <a:chOff x="734188" y="1237296"/>
              <a:chExt cx="7620001" cy="2188311"/>
            </a:xfrm>
          </p:grpSpPr>
          <p:pic>
            <p:nvPicPr>
              <p:cNvPr id="107" name="Picture 3" descr="C:\Users\packagingoffice1\Dropbox\2013_03_19_FAA_proposal\767-300 plane with seats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4188" y="1507133"/>
                <a:ext cx="7620001" cy="15906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" name="Picture 107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4216261" y="2827972"/>
                <a:ext cx="327927" cy="5396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109" name="Picture 13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4442519" y="2827972"/>
                <a:ext cx="327927" cy="5396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110" name="Picture 13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9087" y="1237296"/>
                <a:ext cx="327927" cy="5396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111" name="Picture 13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7538363" y="2860887"/>
                <a:ext cx="327927" cy="5396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112" name="Picture 5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 flipV="1">
                <a:off x="1527398" y="3019252"/>
                <a:ext cx="564789" cy="2479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06" name="TextBox 105"/>
            <p:cNvSpPr txBox="1"/>
            <p:nvPr/>
          </p:nvSpPr>
          <p:spPr>
            <a:xfrm>
              <a:off x="6719989" y="4421432"/>
              <a:ext cx="1481560" cy="31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sz="1600" dirty="0" smtClean="0"/>
                <a:t>Conf. J</a:t>
              </a:r>
              <a:endParaRPr lang="en-US" sz="1600" dirty="0"/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5596516" y="4866202"/>
            <a:ext cx="3482073" cy="1059697"/>
            <a:chOff x="4794777" y="4973637"/>
            <a:chExt cx="3482073" cy="1059697"/>
          </a:xfrm>
        </p:grpSpPr>
        <p:grpSp>
          <p:nvGrpSpPr>
            <p:cNvPr id="114" name="Group 113"/>
            <p:cNvGrpSpPr>
              <a:grpSpLocks noChangeAspect="1"/>
            </p:cNvGrpSpPr>
            <p:nvPr/>
          </p:nvGrpSpPr>
          <p:grpSpPr>
            <a:xfrm>
              <a:off x="4794777" y="4973637"/>
              <a:ext cx="3482073" cy="1014992"/>
              <a:chOff x="734188" y="1165503"/>
              <a:chExt cx="7620001" cy="2221160"/>
            </a:xfrm>
          </p:grpSpPr>
          <p:pic>
            <p:nvPicPr>
              <p:cNvPr id="116" name="Picture 3" descr="C:\Users\packagingoffice1\Dropbox\2013_03_19_FAA_proposal\767-300 plane with seats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4188" y="1507133"/>
                <a:ext cx="7620001" cy="15906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" name="Picture 116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4216261" y="2827972"/>
                <a:ext cx="327927" cy="5396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118" name="Picture 13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4442519" y="2827972"/>
                <a:ext cx="327927" cy="5396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119" name="Picture 13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9087" y="1237296"/>
                <a:ext cx="327927" cy="5396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120" name="Picture 13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7538363" y="2846991"/>
                <a:ext cx="327927" cy="5396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121" name="Picture 5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485710" y="1323938"/>
                <a:ext cx="564789" cy="2479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15" name="TextBox 114"/>
            <p:cNvSpPr txBox="1"/>
            <p:nvPr/>
          </p:nvSpPr>
          <p:spPr>
            <a:xfrm>
              <a:off x="6735950" y="5719402"/>
              <a:ext cx="1481560" cy="31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sz="1600" dirty="0" smtClean="0"/>
                <a:t>Conf. I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83123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Model: B </a:t>
            </a:r>
            <a:r>
              <a:rPr lang="en-US" dirty="0" smtClean="0"/>
              <a:t>767-300 </a:t>
            </a:r>
            <a:r>
              <a:rPr lang="en-US" dirty="0"/>
              <a:t>/ Group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Both mid-cabin Type-III exits and one of the end cabin exit are usable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IAV deployed at the other side of usable Type A door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One section exits are completely blocked for entire evacuation process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B72BDDFE-ABAF-4D14-847F-39ABECBDFD3B}" type="slidenum">
              <a:rPr lang="en-US" altLang="zh-TW" smtClean="0"/>
              <a:pPr/>
              <a:t>25</a:t>
            </a:fld>
            <a:endParaRPr lang="en-US" altLang="zh-TW"/>
          </a:p>
        </p:txBody>
      </p:sp>
      <p:grpSp>
        <p:nvGrpSpPr>
          <p:cNvPr id="6" name="Group 5"/>
          <p:cNvGrpSpPr/>
          <p:nvPr/>
        </p:nvGrpSpPr>
        <p:grpSpPr>
          <a:xfrm>
            <a:off x="638200" y="4522433"/>
            <a:ext cx="3482073" cy="1043515"/>
            <a:chOff x="638200" y="4858098"/>
            <a:chExt cx="3482073" cy="1043515"/>
          </a:xfrm>
        </p:grpSpPr>
        <p:grpSp>
          <p:nvGrpSpPr>
            <p:cNvPr id="66" name="Group 65"/>
            <p:cNvGrpSpPr/>
            <p:nvPr/>
          </p:nvGrpSpPr>
          <p:grpSpPr>
            <a:xfrm>
              <a:off x="638200" y="4858098"/>
              <a:ext cx="3482073" cy="1043515"/>
              <a:chOff x="509408" y="3709431"/>
              <a:chExt cx="3482073" cy="1043515"/>
            </a:xfrm>
          </p:grpSpPr>
          <p:grpSp>
            <p:nvGrpSpPr>
              <p:cNvPr id="67" name="Group 66"/>
              <p:cNvGrpSpPr/>
              <p:nvPr/>
            </p:nvGrpSpPr>
            <p:grpSpPr>
              <a:xfrm>
                <a:off x="509408" y="3709431"/>
                <a:ext cx="3482073" cy="1000563"/>
                <a:chOff x="509408" y="3759247"/>
                <a:chExt cx="3482073" cy="1000563"/>
              </a:xfrm>
            </p:grpSpPr>
            <p:grpSp>
              <p:nvGrpSpPr>
                <p:cNvPr id="69" name="Group 68"/>
                <p:cNvGrpSpPr>
                  <a:grpSpLocks noChangeAspect="1"/>
                </p:cNvGrpSpPr>
                <p:nvPr/>
              </p:nvGrpSpPr>
              <p:grpSpPr>
                <a:xfrm>
                  <a:off x="509408" y="3759247"/>
                  <a:ext cx="3482073" cy="877258"/>
                  <a:chOff x="734188" y="1178060"/>
                  <a:chExt cx="7620001" cy="1919748"/>
                </a:xfrm>
              </p:grpSpPr>
              <p:pic>
                <p:nvPicPr>
                  <p:cNvPr id="71" name="Picture 3" descr="C:\Users\packagingoffice1\Dropbox\2013_03_19_FAA_proposal\767-300 plane with seats.png"/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34188" y="1507133"/>
                    <a:ext cx="7620001" cy="159067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72" name="Picture 71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257949" y="1229930"/>
                    <a:ext cx="327927" cy="53967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73" name="Picture 13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484207" y="1229930"/>
                    <a:ext cx="327927" cy="53967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75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6200000" flipH="1">
                    <a:off x="1460942" y="1336494"/>
                    <a:ext cx="564789" cy="24792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70" name="Picture 69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V="1">
                  <a:off x="889420" y="4513199"/>
                  <a:ext cx="149851" cy="2466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68" name="TextBox 67"/>
              <p:cNvSpPr txBox="1"/>
              <p:nvPr/>
            </p:nvSpPr>
            <p:spPr>
              <a:xfrm>
                <a:off x="2477563" y="4439014"/>
                <a:ext cx="1481560" cy="313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None/>
                </a:pPr>
                <a:r>
                  <a:rPr lang="en-US" sz="1600" dirty="0" smtClean="0"/>
                  <a:t>Conf. </a:t>
                </a:r>
                <a:r>
                  <a:rPr lang="en-US" sz="1600" dirty="0"/>
                  <a:t>K</a:t>
                </a:r>
              </a:p>
            </p:txBody>
          </p:sp>
        </p:grpSp>
        <p:pic>
          <p:nvPicPr>
            <p:cNvPr id="76" name="Picture 75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249720" y="5616902"/>
              <a:ext cx="149851" cy="2466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7" name="Picture 1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353112" y="5616902"/>
              <a:ext cx="149851" cy="2466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90" name="Group 89"/>
          <p:cNvGrpSpPr/>
          <p:nvPr/>
        </p:nvGrpSpPr>
        <p:grpSpPr>
          <a:xfrm>
            <a:off x="4662990" y="4531431"/>
            <a:ext cx="3482073" cy="1026575"/>
            <a:chOff x="638200" y="4875038"/>
            <a:chExt cx="3482073" cy="1026575"/>
          </a:xfrm>
        </p:grpSpPr>
        <p:grpSp>
          <p:nvGrpSpPr>
            <p:cNvPr id="91" name="Group 90"/>
            <p:cNvGrpSpPr/>
            <p:nvPr/>
          </p:nvGrpSpPr>
          <p:grpSpPr>
            <a:xfrm>
              <a:off x="638200" y="4875038"/>
              <a:ext cx="3482073" cy="1026575"/>
              <a:chOff x="509408" y="3726371"/>
              <a:chExt cx="3482073" cy="1026575"/>
            </a:xfrm>
          </p:grpSpPr>
          <p:grpSp>
            <p:nvGrpSpPr>
              <p:cNvPr id="94" name="Group 93"/>
              <p:cNvGrpSpPr/>
              <p:nvPr/>
            </p:nvGrpSpPr>
            <p:grpSpPr>
              <a:xfrm>
                <a:off x="509408" y="3726371"/>
                <a:ext cx="3482073" cy="997303"/>
                <a:chOff x="509408" y="3776187"/>
                <a:chExt cx="3482073" cy="997303"/>
              </a:xfrm>
            </p:grpSpPr>
            <p:grpSp>
              <p:nvGrpSpPr>
                <p:cNvPr id="96" name="Group 95"/>
                <p:cNvGrpSpPr>
                  <a:grpSpLocks noChangeAspect="1"/>
                </p:cNvGrpSpPr>
                <p:nvPr/>
              </p:nvGrpSpPr>
              <p:grpSpPr>
                <a:xfrm>
                  <a:off x="509408" y="3782950"/>
                  <a:ext cx="3482073" cy="990540"/>
                  <a:chOff x="734188" y="1229930"/>
                  <a:chExt cx="7620001" cy="2167649"/>
                </a:xfrm>
              </p:grpSpPr>
              <p:pic>
                <p:nvPicPr>
                  <p:cNvPr id="98" name="Picture 3" descr="C:\Users\packagingoffice1\Dropbox\2013_03_19_FAA_proposal\767-300 plane with seats.png"/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34188" y="1507133"/>
                    <a:ext cx="7620001" cy="159067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99" name="Picture 98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257949" y="1229930"/>
                    <a:ext cx="327927" cy="53967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00" name="Picture 13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484207" y="1229930"/>
                    <a:ext cx="327927" cy="53967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01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5400000" flipH="1" flipV="1">
                    <a:off x="7393645" y="2991224"/>
                    <a:ext cx="564789" cy="24792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97" name="Picture 96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06666" y="3776187"/>
                  <a:ext cx="149851" cy="2466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95" name="TextBox 94"/>
              <p:cNvSpPr txBox="1"/>
              <p:nvPr/>
            </p:nvSpPr>
            <p:spPr>
              <a:xfrm>
                <a:off x="2477563" y="4439014"/>
                <a:ext cx="1481560" cy="313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None/>
                </a:pPr>
                <a:r>
                  <a:rPr lang="en-US" sz="1600" dirty="0" smtClean="0"/>
                  <a:t>Conf. </a:t>
                </a:r>
                <a:r>
                  <a:rPr lang="en-US" sz="1600" dirty="0"/>
                  <a:t>L</a:t>
                </a:r>
              </a:p>
            </p:txBody>
          </p:sp>
        </p:grpSp>
        <p:pic>
          <p:nvPicPr>
            <p:cNvPr id="92" name="Picture 91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249720" y="5616902"/>
              <a:ext cx="149851" cy="2466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93" name="Picture 1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353112" y="5616902"/>
              <a:ext cx="149851" cy="2466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8647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ig5RNoCrew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1745199"/>
            <a:ext cx="8229600" cy="161305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0 second IAV deployment</a:t>
            </a:r>
            <a:endParaRPr lang="en-US" dirty="0"/>
          </a:p>
        </p:txBody>
      </p:sp>
      <p:grpSp>
        <p:nvGrpSpPr>
          <p:cNvPr id="20" name="Group 19"/>
          <p:cNvGrpSpPr>
            <a:grpSpLocks noChangeAspect="1"/>
          </p:cNvGrpSpPr>
          <p:nvPr/>
        </p:nvGrpSpPr>
        <p:grpSpPr>
          <a:xfrm>
            <a:off x="1337129" y="1508513"/>
            <a:ext cx="3582334" cy="2020909"/>
            <a:chOff x="912548" y="4943951"/>
            <a:chExt cx="1630039" cy="919562"/>
          </a:xfrm>
        </p:grpSpPr>
        <p:grpSp>
          <p:nvGrpSpPr>
            <p:cNvPr id="24" name="Group 23"/>
            <p:cNvGrpSpPr/>
            <p:nvPr/>
          </p:nvGrpSpPr>
          <p:grpSpPr>
            <a:xfrm>
              <a:off x="912548" y="4943951"/>
              <a:ext cx="1628754" cy="914710"/>
              <a:chOff x="783756" y="3845100"/>
              <a:chExt cx="1628754" cy="914710"/>
            </a:xfrm>
          </p:grpSpPr>
          <p:grpSp>
            <p:nvGrpSpPr>
              <p:cNvPr id="26" name="Group 25"/>
              <p:cNvGrpSpPr>
                <a:grpSpLocks noChangeAspect="1"/>
              </p:cNvGrpSpPr>
              <p:nvPr/>
            </p:nvGrpSpPr>
            <p:grpSpPr>
              <a:xfrm>
                <a:off x="808244" y="3845100"/>
                <a:ext cx="1604266" cy="270315"/>
                <a:chOff x="1388144" y="1365936"/>
                <a:chExt cx="3510702" cy="591543"/>
              </a:xfrm>
            </p:grpSpPr>
            <p:pic>
              <p:nvPicPr>
                <p:cNvPr id="29" name="Picture 28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44661" y="1417806"/>
                  <a:ext cx="327927" cy="53967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0" name="Picture 13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70919" y="1417808"/>
                  <a:ext cx="327927" cy="53967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1" name="Picture 5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6200000" flipH="1">
                  <a:off x="1229710" y="1524370"/>
                  <a:ext cx="564789" cy="2479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27" name="Picture 26"/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783756" y="4513199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2" name="Picture 21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289344" y="5616902"/>
              <a:ext cx="149851" cy="2466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3" name="Picture 13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392736" y="5616902"/>
              <a:ext cx="149851" cy="2466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767-300 / Group </a:t>
            </a:r>
            <a:r>
              <a:rPr lang="en-US" dirty="0" smtClean="0"/>
              <a:t>3-Conf.K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B72BDDFE-ABAF-4D14-847F-39ABECBDFD3B}" type="slidenum">
              <a:rPr lang="en-US" altLang="zh-TW" smtClean="0"/>
              <a:pPr/>
              <a:t>26</a:t>
            </a:fld>
            <a:endParaRPr lang="en-US" altLang="zh-TW"/>
          </a:p>
        </p:txBody>
      </p:sp>
      <p:sp>
        <p:nvSpPr>
          <p:cNvPr id="11" name="TextBox 10"/>
          <p:cNvSpPr txBox="1"/>
          <p:nvPr/>
        </p:nvSpPr>
        <p:spPr>
          <a:xfrm>
            <a:off x="2502922" y="4964178"/>
            <a:ext cx="4319474" cy="3416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Fig5K crew Animation</a:t>
            </a:r>
            <a:endParaRPr lang="en-US" dirty="0"/>
          </a:p>
        </p:txBody>
      </p:sp>
      <p:pic>
        <p:nvPicPr>
          <p:cNvPr id="7" name="Fig5RWithCrew.gi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7200" y="4114107"/>
            <a:ext cx="8229600" cy="1613058"/>
          </a:xfrm>
          <a:prstGeom prst="rect">
            <a:avLst/>
          </a:prstGeom>
        </p:spPr>
      </p:pic>
      <p:grpSp>
        <p:nvGrpSpPr>
          <p:cNvPr id="42" name="Group 41"/>
          <p:cNvGrpSpPr>
            <a:grpSpLocks noChangeAspect="1"/>
          </p:cNvGrpSpPr>
          <p:nvPr/>
        </p:nvGrpSpPr>
        <p:grpSpPr>
          <a:xfrm>
            <a:off x="1334305" y="3895667"/>
            <a:ext cx="3582334" cy="2020909"/>
            <a:chOff x="912548" y="4943951"/>
            <a:chExt cx="1630039" cy="919562"/>
          </a:xfrm>
        </p:grpSpPr>
        <p:grpSp>
          <p:nvGrpSpPr>
            <p:cNvPr id="43" name="Group 42"/>
            <p:cNvGrpSpPr/>
            <p:nvPr/>
          </p:nvGrpSpPr>
          <p:grpSpPr>
            <a:xfrm>
              <a:off x="912548" y="4943951"/>
              <a:ext cx="1628754" cy="914710"/>
              <a:chOff x="783756" y="3845100"/>
              <a:chExt cx="1628754" cy="914710"/>
            </a:xfrm>
          </p:grpSpPr>
          <p:grpSp>
            <p:nvGrpSpPr>
              <p:cNvPr id="46" name="Group 45"/>
              <p:cNvGrpSpPr>
                <a:grpSpLocks noChangeAspect="1"/>
              </p:cNvGrpSpPr>
              <p:nvPr/>
            </p:nvGrpSpPr>
            <p:grpSpPr>
              <a:xfrm>
                <a:off x="808244" y="3845100"/>
                <a:ext cx="1604266" cy="270315"/>
                <a:chOff x="1388144" y="1365936"/>
                <a:chExt cx="3510702" cy="591543"/>
              </a:xfrm>
            </p:grpSpPr>
            <p:pic>
              <p:nvPicPr>
                <p:cNvPr id="48" name="Picture 47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44661" y="1417806"/>
                  <a:ext cx="327927" cy="53967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9" name="Picture 13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70919" y="1417808"/>
                  <a:ext cx="327927" cy="53967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0" name="Picture 5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6200000" flipH="1">
                  <a:off x="1229710" y="1524370"/>
                  <a:ext cx="564789" cy="2479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47" name="Picture 46"/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783756" y="4513199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44" name="Picture 43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289344" y="5616902"/>
              <a:ext cx="149851" cy="2466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45" name="Picture 13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392736" y="5616902"/>
              <a:ext cx="149851" cy="2466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9720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6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g5R30NoCrew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" y="1746504"/>
            <a:ext cx="8229600" cy="1613058"/>
          </a:xfrm>
          <a:prstGeom prst="rect">
            <a:avLst/>
          </a:prstGeom>
        </p:spPr>
      </p:pic>
      <p:pic>
        <p:nvPicPr>
          <p:cNvPr id="5" name="Fig5R30WithCrew.gi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7200" y="4114800"/>
            <a:ext cx="8229600" cy="16130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767-300 / Group </a:t>
            </a:r>
            <a:r>
              <a:rPr lang="en-US" dirty="0" smtClean="0"/>
              <a:t>3-Conf.K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30 </a:t>
            </a:r>
            <a:r>
              <a:rPr lang="en-US" dirty="0"/>
              <a:t>second IAV deployment</a:t>
            </a:r>
          </a:p>
          <a:p>
            <a:endParaRPr lang="en-US" dirty="0"/>
          </a:p>
        </p:txBody>
      </p:sp>
      <p:pic>
        <p:nvPicPr>
          <p:cNvPr id="48" name="Picture 47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088" y="1560604"/>
            <a:ext cx="329327" cy="54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9" name="Picture 1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312" y="1560606"/>
            <a:ext cx="329327" cy="54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0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1231836" y="1667623"/>
            <a:ext cx="567200" cy="248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6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337129" y="2976785"/>
            <a:ext cx="329327" cy="541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4" name="Picture 4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362911" y="2987448"/>
            <a:ext cx="329327" cy="541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5" name="Picture 1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590136" y="2987448"/>
            <a:ext cx="329327" cy="541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7" name="Picture 56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264" y="3947758"/>
            <a:ext cx="329327" cy="54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8" name="Picture 1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488" y="3947760"/>
            <a:ext cx="329327" cy="54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9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1229012" y="4054777"/>
            <a:ext cx="567200" cy="248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55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334305" y="5363939"/>
            <a:ext cx="329327" cy="541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3" name="Picture 52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360087" y="5374602"/>
            <a:ext cx="329327" cy="541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4" name="Picture 1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587312" y="5374602"/>
            <a:ext cx="329327" cy="541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0273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6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ig5R60WithCrew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" y="4114800"/>
            <a:ext cx="8229600" cy="1613058"/>
          </a:xfrm>
          <a:prstGeom prst="rect">
            <a:avLst/>
          </a:prstGeom>
        </p:spPr>
      </p:pic>
      <p:pic>
        <p:nvPicPr>
          <p:cNvPr id="4" name="Fig5R60NoCrew.gi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7200" y="1746504"/>
            <a:ext cx="8229600" cy="16130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767-300 / Group </a:t>
            </a:r>
            <a:r>
              <a:rPr lang="en-US" dirty="0" smtClean="0"/>
              <a:t>3-Conf.K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60 </a:t>
            </a:r>
            <a:r>
              <a:rPr lang="en-US" dirty="0"/>
              <a:t>second IAV deployment</a:t>
            </a:r>
          </a:p>
          <a:p>
            <a:endParaRPr lang="en-US" dirty="0"/>
          </a:p>
        </p:txBody>
      </p:sp>
      <p:grpSp>
        <p:nvGrpSpPr>
          <p:cNvPr id="42" name="Group 41"/>
          <p:cNvGrpSpPr>
            <a:grpSpLocks noChangeAspect="1"/>
          </p:cNvGrpSpPr>
          <p:nvPr/>
        </p:nvGrpSpPr>
        <p:grpSpPr>
          <a:xfrm>
            <a:off x="1337129" y="1560600"/>
            <a:ext cx="3582334" cy="1968819"/>
            <a:chOff x="912548" y="4967653"/>
            <a:chExt cx="1630039" cy="895860"/>
          </a:xfrm>
        </p:grpSpPr>
        <p:grpSp>
          <p:nvGrpSpPr>
            <p:cNvPr id="43" name="Group 42"/>
            <p:cNvGrpSpPr/>
            <p:nvPr/>
          </p:nvGrpSpPr>
          <p:grpSpPr>
            <a:xfrm>
              <a:off x="912548" y="4967653"/>
              <a:ext cx="1628755" cy="891008"/>
              <a:chOff x="783756" y="3868802"/>
              <a:chExt cx="1628755" cy="891008"/>
            </a:xfrm>
          </p:grpSpPr>
          <p:grpSp>
            <p:nvGrpSpPr>
              <p:cNvPr id="46" name="Group 45"/>
              <p:cNvGrpSpPr>
                <a:grpSpLocks noChangeAspect="1"/>
              </p:cNvGrpSpPr>
              <p:nvPr/>
            </p:nvGrpSpPr>
            <p:grpSpPr>
              <a:xfrm>
                <a:off x="2159268" y="3868802"/>
                <a:ext cx="253243" cy="246612"/>
                <a:chOff x="4344661" y="1417806"/>
                <a:chExt cx="554185" cy="539673"/>
              </a:xfrm>
            </p:grpSpPr>
            <p:pic>
              <p:nvPicPr>
                <p:cNvPr id="48" name="Picture 47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44661" y="1417806"/>
                  <a:ext cx="327927" cy="53967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9" name="Picture 13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70919" y="1417808"/>
                  <a:ext cx="327927" cy="53967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47" name="Picture 46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783756" y="4513199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44" name="Picture 43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289344" y="5616902"/>
              <a:ext cx="149851" cy="2466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45" name="Picture 13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392736" y="5616902"/>
              <a:ext cx="149851" cy="2466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51" name="Group 50"/>
          <p:cNvGrpSpPr>
            <a:grpSpLocks noChangeAspect="1"/>
          </p:cNvGrpSpPr>
          <p:nvPr/>
        </p:nvGrpSpPr>
        <p:grpSpPr>
          <a:xfrm>
            <a:off x="1334305" y="3947754"/>
            <a:ext cx="3582334" cy="1968819"/>
            <a:chOff x="912548" y="4967653"/>
            <a:chExt cx="1630039" cy="895860"/>
          </a:xfrm>
        </p:grpSpPr>
        <p:grpSp>
          <p:nvGrpSpPr>
            <p:cNvPr id="52" name="Group 51"/>
            <p:cNvGrpSpPr/>
            <p:nvPr/>
          </p:nvGrpSpPr>
          <p:grpSpPr>
            <a:xfrm>
              <a:off x="912548" y="4967653"/>
              <a:ext cx="1628755" cy="891008"/>
              <a:chOff x="783756" y="3868802"/>
              <a:chExt cx="1628755" cy="891008"/>
            </a:xfrm>
          </p:grpSpPr>
          <p:grpSp>
            <p:nvGrpSpPr>
              <p:cNvPr id="55" name="Group 54"/>
              <p:cNvGrpSpPr>
                <a:grpSpLocks noChangeAspect="1"/>
              </p:cNvGrpSpPr>
              <p:nvPr/>
            </p:nvGrpSpPr>
            <p:grpSpPr>
              <a:xfrm>
                <a:off x="2159268" y="3868802"/>
                <a:ext cx="253243" cy="246612"/>
                <a:chOff x="4344661" y="1417806"/>
                <a:chExt cx="554185" cy="539673"/>
              </a:xfrm>
            </p:grpSpPr>
            <p:pic>
              <p:nvPicPr>
                <p:cNvPr id="57" name="Picture 56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44661" y="1417806"/>
                  <a:ext cx="327927" cy="53967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8" name="Picture 13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70919" y="1417808"/>
                  <a:ext cx="327927" cy="53967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56" name="Picture 55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783756" y="4513199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53" name="Picture 52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289344" y="5616902"/>
              <a:ext cx="149851" cy="2466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4" name="Picture 13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392736" y="5616902"/>
              <a:ext cx="149851" cy="2466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60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1231836" y="1667623"/>
            <a:ext cx="567200" cy="248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1229012" y="4054777"/>
            <a:ext cx="567200" cy="248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06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58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767-300 / Group </a:t>
            </a:r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B72BDDFE-ABAF-4D14-847F-39ABECBDFD3B}" type="slidenum">
              <a:rPr lang="en-US" altLang="zh-TW" smtClean="0"/>
              <a:pPr/>
              <a:t>29</a:t>
            </a:fld>
            <a:endParaRPr lang="en-US" altLang="zh-TW"/>
          </a:p>
        </p:txBody>
      </p:sp>
      <p:pic>
        <p:nvPicPr>
          <p:cNvPr id="68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" y="1438039"/>
            <a:ext cx="6096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5661011" y="2002150"/>
            <a:ext cx="3482073" cy="1043515"/>
            <a:chOff x="638200" y="4858098"/>
            <a:chExt cx="3482073" cy="1043515"/>
          </a:xfrm>
        </p:grpSpPr>
        <p:grpSp>
          <p:nvGrpSpPr>
            <p:cNvPr id="9" name="Group 8"/>
            <p:cNvGrpSpPr/>
            <p:nvPr/>
          </p:nvGrpSpPr>
          <p:grpSpPr>
            <a:xfrm>
              <a:off x="638200" y="4858098"/>
              <a:ext cx="3482073" cy="1043515"/>
              <a:chOff x="509408" y="3709431"/>
              <a:chExt cx="3482073" cy="1043515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509408" y="3709431"/>
                <a:ext cx="3482073" cy="1000563"/>
                <a:chOff x="509408" y="3759247"/>
                <a:chExt cx="3482073" cy="1000563"/>
              </a:xfrm>
            </p:grpSpPr>
            <p:grpSp>
              <p:nvGrpSpPr>
                <p:cNvPr id="14" name="Group 13"/>
                <p:cNvGrpSpPr>
                  <a:grpSpLocks noChangeAspect="1"/>
                </p:cNvGrpSpPr>
                <p:nvPr/>
              </p:nvGrpSpPr>
              <p:grpSpPr>
                <a:xfrm>
                  <a:off x="509408" y="3759247"/>
                  <a:ext cx="3482073" cy="877258"/>
                  <a:chOff x="734188" y="1178060"/>
                  <a:chExt cx="7620001" cy="1919748"/>
                </a:xfrm>
              </p:grpSpPr>
              <p:pic>
                <p:nvPicPr>
                  <p:cNvPr id="16" name="Picture 3" descr="C:\Users\packagingoffice1\Dropbox\2013_03_19_FAA_proposal\767-300 plane with seats.png"/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34188" y="1507133"/>
                    <a:ext cx="7620001" cy="159067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7" name="Picture 16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257949" y="1229930"/>
                    <a:ext cx="327927" cy="53967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8" name="Picture 13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484207" y="1229930"/>
                    <a:ext cx="327927" cy="53967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9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6200000" flipH="1">
                    <a:off x="1460942" y="1336494"/>
                    <a:ext cx="564789" cy="24792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15" name="Picture 14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V="1">
                  <a:off x="889420" y="4513199"/>
                  <a:ext cx="149851" cy="2466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13" name="TextBox 12"/>
              <p:cNvSpPr txBox="1"/>
              <p:nvPr/>
            </p:nvSpPr>
            <p:spPr>
              <a:xfrm>
                <a:off x="2477563" y="4439014"/>
                <a:ext cx="1481560" cy="313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None/>
                </a:pPr>
                <a:r>
                  <a:rPr lang="en-US" sz="1600" dirty="0" smtClean="0"/>
                  <a:t>Conf. </a:t>
                </a:r>
                <a:r>
                  <a:rPr lang="en-US" sz="1600" dirty="0"/>
                  <a:t>K</a:t>
                </a:r>
              </a:p>
            </p:txBody>
          </p:sp>
        </p:grpSp>
        <p:pic>
          <p:nvPicPr>
            <p:cNvPr id="10" name="Picture 9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249720" y="5616902"/>
              <a:ext cx="149851" cy="2466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1" name="Picture 1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353112" y="5616902"/>
              <a:ext cx="149851" cy="2466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>
            <a:off x="5565815" y="3906396"/>
            <a:ext cx="3482073" cy="1026575"/>
            <a:chOff x="638200" y="4875038"/>
            <a:chExt cx="3482073" cy="1026575"/>
          </a:xfrm>
        </p:grpSpPr>
        <p:grpSp>
          <p:nvGrpSpPr>
            <p:cNvPr id="21" name="Group 20"/>
            <p:cNvGrpSpPr/>
            <p:nvPr/>
          </p:nvGrpSpPr>
          <p:grpSpPr>
            <a:xfrm>
              <a:off x="638200" y="4875038"/>
              <a:ext cx="3482073" cy="1026575"/>
              <a:chOff x="509408" y="3726371"/>
              <a:chExt cx="3482073" cy="1026575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509408" y="3726371"/>
                <a:ext cx="3482073" cy="997303"/>
                <a:chOff x="509408" y="3776187"/>
                <a:chExt cx="3482073" cy="997303"/>
              </a:xfrm>
            </p:grpSpPr>
            <p:grpSp>
              <p:nvGrpSpPr>
                <p:cNvPr id="26" name="Group 25"/>
                <p:cNvGrpSpPr>
                  <a:grpSpLocks noChangeAspect="1"/>
                </p:cNvGrpSpPr>
                <p:nvPr/>
              </p:nvGrpSpPr>
              <p:grpSpPr>
                <a:xfrm>
                  <a:off x="509408" y="3782950"/>
                  <a:ext cx="3482073" cy="990540"/>
                  <a:chOff x="734188" y="1229930"/>
                  <a:chExt cx="7620001" cy="2167649"/>
                </a:xfrm>
              </p:grpSpPr>
              <p:pic>
                <p:nvPicPr>
                  <p:cNvPr id="28" name="Picture 3" descr="C:\Users\packagingoffice1\Dropbox\2013_03_19_FAA_proposal\767-300 plane with seats.png"/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34188" y="1507133"/>
                    <a:ext cx="7620001" cy="159067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9" name="Picture 28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257949" y="1229930"/>
                    <a:ext cx="327927" cy="53967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0" name="Picture 13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484207" y="1229930"/>
                    <a:ext cx="327927" cy="53967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1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5400000" flipH="1" flipV="1">
                    <a:off x="7393645" y="2991224"/>
                    <a:ext cx="564789" cy="24792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27" name="Picture 26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06666" y="3776187"/>
                  <a:ext cx="149851" cy="2466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25" name="TextBox 24"/>
              <p:cNvSpPr txBox="1"/>
              <p:nvPr/>
            </p:nvSpPr>
            <p:spPr>
              <a:xfrm>
                <a:off x="2477563" y="4439014"/>
                <a:ext cx="1481560" cy="313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None/>
                </a:pPr>
                <a:r>
                  <a:rPr lang="en-US" sz="1600" dirty="0" smtClean="0"/>
                  <a:t>Conf. </a:t>
                </a:r>
                <a:r>
                  <a:rPr lang="en-US" sz="1600" dirty="0"/>
                  <a:t>L</a:t>
                </a:r>
              </a:p>
            </p:txBody>
          </p:sp>
        </p:grpSp>
        <p:pic>
          <p:nvPicPr>
            <p:cNvPr id="22" name="Picture 21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249720" y="5616902"/>
              <a:ext cx="149851" cy="2466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3" name="Picture 1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353112" y="5616902"/>
              <a:ext cx="149851" cy="2466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32" name="Down Arrow 31"/>
          <p:cNvSpPr/>
          <p:nvPr/>
        </p:nvSpPr>
        <p:spPr bwMode="auto">
          <a:xfrm>
            <a:off x="672919" y="2879407"/>
            <a:ext cx="203200" cy="1005840"/>
          </a:xfrm>
          <a:prstGeom prst="downArrow">
            <a:avLst/>
          </a:prstGeom>
          <a:solidFill>
            <a:srgbClr val="FFFF66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799920" y="3807083"/>
            <a:ext cx="3606241" cy="8402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b="0" dirty="0" smtClean="0">
                <a:solidFill>
                  <a:srgbClr val="0000FF"/>
                </a:solidFill>
              </a:rPr>
              <a:t>Early IAV deployment </a:t>
            </a:r>
            <a:r>
              <a:rPr lang="en-US" b="0" dirty="0" smtClean="0"/>
              <a:t>with </a:t>
            </a:r>
            <a:r>
              <a:rPr lang="en-US" dirty="0" smtClean="0">
                <a:solidFill>
                  <a:srgbClr val="FF0000"/>
                </a:solidFill>
              </a:rPr>
              <a:t>Crew redirection</a:t>
            </a:r>
            <a:r>
              <a:rPr lang="en-US" b="0" dirty="0" smtClean="0"/>
              <a:t> reduce about 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sec </a:t>
            </a:r>
            <a:r>
              <a:rPr lang="en-US" b="0" dirty="0" smtClean="0"/>
              <a:t>compare with no crew redirection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267240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/>
          <a:p>
            <a:r>
              <a:rPr lang="en-US" altLang="zh-TW"/>
              <a:t>P. </a:t>
            </a:r>
            <a:fld id="{04134184-5C33-42EE-A7C8-3B1ED611DD0A}" type="slidenum">
              <a:rPr lang="en-US" altLang="zh-TW"/>
              <a:pPr/>
              <a:t>3</a:t>
            </a:fld>
            <a:endParaRPr lang="en-US" altLang="zh-TW"/>
          </a:p>
        </p:txBody>
      </p:sp>
      <p:sp>
        <p:nvSpPr>
          <p:cNvPr id="64307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>
                <a:effectLst/>
              </a:rPr>
              <a:t>Interior Access Vehicle</a:t>
            </a:r>
          </a:p>
        </p:txBody>
      </p:sp>
      <p:sp>
        <p:nvSpPr>
          <p:cNvPr id="64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 smtClean="0"/>
              <a:t>Objective</a:t>
            </a:r>
          </a:p>
          <a:p>
            <a:pPr lvl="1"/>
            <a:r>
              <a:rPr lang="en-US" altLang="en-US" sz="2400" smtClean="0"/>
              <a:t>To aid in passenger evacuation;</a:t>
            </a:r>
          </a:p>
          <a:p>
            <a:pPr lvl="1"/>
            <a:r>
              <a:rPr lang="en-US" altLang="en-US" sz="2400" smtClean="0"/>
              <a:t>To initiate an effective rescue and fire suppression.</a:t>
            </a:r>
          </a:p>
          <a:p>
            <a:pPr>
              <a:buFont typeface="Wingdings" pitchFamily="2" charset="2"/>
              <a:buNone/>
            </a:pPr>
            <a:endParaRPr lang="en-US" altLang="en-US" sz="2800" smtClean="0"/>
          </a:p>
        </p:txBody>
      </p:sp>
      <p:pic>
        <p:nvPicPr>
          <p:cNvPr id="643076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188" y="2896563"/>
            <a:ext cx="3784600" cy="283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43078" name="Picture 6" descr="Bild27"/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1"/>
          <a:stretch/>
        </p:blipFill>
        <p:spPr bwMode="auto">
          <a:xfrm>
            <a:off x="544513" y="2900839"/>
            <a:ext cx="3785616" cy="2834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1"/>
          <p:cNvSpPr>
            <a:spLocks noGrp="1"/>
          </p:cNvSpPr>
          <p:nvPr>
            <p:ph idx="1"/>
          </p:nvPr>
        </p:nvSpPr>
        <p:spPr>
          <a:xfrm>
            <a:off x="423863" y="971550"/>
            <a:ext cx="8296275" cy="514508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Seat Number: 440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Seat Layout: 3-3-3 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Exit Number: 4 Pairs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Exit Type: 8 Type A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Model: B </a:t>
            </a:r>
            <a:r>
              <a:rPr lang="en-US" dirty="0" smtClean="0"/>
              <a:t>777-200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B72BDDFE-ABAF-4D14-847F-39ABECBDFD3B}" type="slidenum">
              <a:rPr lang="en-US" altLang="zh-TW" smtClean="0"/>
              <a:pPr/>
              <a:t>30</a:t>
            </a:fld>
            <a:endParaRPr lang="en-US" altLang="zh-TW"/>
          </a:p>
        </p:txBody>
      </p:sp>
      <p:pic>
        <p:nvPicPr>
          <p:cNvPr id="15" name="Picture 2" descr="C:\Users\packagingoffice1\Dropbox\2013_03_19_FAA_proposal\777-200plane with seat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9" y="4699625"/>
            <a:ext cx="8876914" cy="140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42" name="Picture 2" descr="http://www.seatmaestro.com/images/comments/13224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285" y="2578608"/>
            <a:ext cx="2189088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44" name="Picture 4" descr="http://aviation-safety.net/photos/exits/990176-E-d-2-5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648" y="2578608"/>
            <a:ext cx="2079255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46" name="Picture 6" descr="http://aviation-safety.net/photos/exits/750/990023-E-d-2-7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26" y="2578607"/>
            <a:ext cx="969027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945379" y="5795520"/>
            <a:ext cx="1146628" cy="463489"/>
            <a:chOff x="938712" y="5219453"/>
            <a:chExt cx="1146628" cy="463489"/>
          </a:xfrm>
        </p:grpSpPr>
        <p:sp>
          <p:nvSpPr>
            <p:cNvPr id="11" name="TextBox 10"/>
            <p:cNvSpPr txBox="1"/>
            <p:nvPr/>
          </p:nvSpPr>
          <p:spPr>
            <a:xfrm>
              <a:off x="938712" y="5341310"/>
              <a:ext cx="1146628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dirty="0" smtClean="0"/>
                <a:t>Type A</a:t>
              </a:r>
              <a:endParaRPr lang="en-US" dirty="0"/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1340757" y="5219453"/>
              <a:ext cx="182880" cy="182880"/>
            </a:xfrm>
            <a:prstGeom prst="ellipse">
              <a:avLst/>
            </a:prstGeom>
            <a:solidFill>
              <a:srgbClr val="6600CC"/>
            </a:solidFill>
            <a:ln>
              <a:solidFill>
                <a:srgbClr val="7030A0"/>
              </a:solidFill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887617" y="5795520"/>
            <a:ext cx="1146628" cy="463489"/>
            <a:chOff x="2927532" y="5219453"/>
            <a:chExt cx="1146628" cy="463489"/>
          </a:xfrm>
        </p:grpSpPr>
        <p:sp>
          <p:nvSpPr>
            <p:cNvPr id="13" name="TextBox 12"/>
            <p:cNvSpPr txBox="1"/>
            <p:nvPr/>
          </p:nvSpPr>
          <p:spPr>
            <a:xfrm>
              <a:off x="2927532" y="5341310"/>
              <a:ext cx="1146628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dirty="0" smtClean="0"/>
                <a:t>Type A</a:t>
              </a:r>
              <a:endParaRPr lang="en-US" dirty="0"/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3329577" y="5219453"/>
              <a:ext cx="182880" cy="182880"/>
            </a:xfrm>
            <a:prstGeom prst="ellipse">
              <a:avLst/>
            </a:prstGeom>
            <a:solidFill>
              <a:srgbClr val="6600CC"/>
            </a:solidFill>
            <a:ln>
              <a:solidFill>
                <a:srgbClr val="7030A0"/>
              </a:solidFill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782346" y="5795520"/>
            <a:ext cx="1146628" cy="463489"/>
            <a:chOff x="5852741" y="5189036"/>
            <a:chExt cx="1146628" cy="463489"/>
          </a:xfrm>
        </p:grpSpPr>
        <p:sp>
          <p:nvSpPr>
            <p:cNvPr id="16" name="TextBox 15"/>
            <p:cNvSpPr txBox="1"/>
            <p:nvPr/>
          </p:nvSpPr>
          <p:spPr>
            <a:xfrm>
              <a:off x="5852741" y="5310893"/>
              <a:ext cx="1146628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dirty="0" smtClean="0"/>
                <a:t>Type A</a:t>
              </a:r>
              <a:endParaRPr lang="en-US" dirty="0"/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6254786" y="5189036"/>
              <a:ext cx="182880" cy="182880"/>
            </a:xfrm>
            <a:prstGeom prst="ellipse">
              <a:avLst/>
            </a:prstGeom>
            <a:solidFill>
              <a:srgbClr val="6600CC"/>
            </a:solidFill>
            <a:ln>
              <a:solidFill>
                <a:srgbClr val="7030A0"/>
              </a:solidFill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896583" y="5795520"/>
            <a:ext cx="1146628" cy="463489"/>
            <a:chOff x="5852741" y="5189036"/>
            <a:chExt cx="1146628" cy="463489"/>
          </a:xfrm>
        </p:grpSpPr>
        <p:sp>
          <p:nvSpPr>
            <p:cNvPr id="21" name="TextBox 20"/>
            <p:cNvSpPr txBox="1"/>
            <p:nvPr/>
          </p:nvSpPr>
          <p:spPr>
            <a:xfrm>
              <a:off x="5852741" y="5310893"/>
              <a:ext cx="1146628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dirty="0" smtClean="0"/>
                <a:t>Type A</a:t>
              </a:r>
              <a:endParaRPr lang="en-US" dirty="0"/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6254786" y="5189036"/>
              <a:ext cx="182880" cy="182880"/>
            </a:xfrm>
            <a:prstGeom prst="ellipse">
              <a:avLst/>
            </a:prstGeom>
            <a:solidFill>
              <a:srgbClr val="6600CC"/>
            </a:solidFill>
            <a:ln>
              <a:solidFill>
                <a:srgbClr val="7030A0"/>
              </a:solidFill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945379" y="4506037"/>
            <a:ext cx="1146628" cy="494527"/>
            <a:chOff x="1494972" y="4308161"/>
            <a:chExt cx="1146628" cy="494527"/>
          </a:xfrm>
        </p:grpSpPr>
        <p:sp>
          <p:nvSpPr>
            <p:cNvPr id="23" name="TextBox 22"/>
            <p:cNvSpPr txBox="1"/>
            <p:nvPr/>
          </p:nvSpPr>
          <p:spPr>
            <a:xfrm>
              <a:off x="1494972" y="4308161"/>
              <a:ext cx="1146628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dirty="0" smtClean="0"/>
                <a:t>Type A</a:t>
              </a:r>
              <a:endParaRPr lang="en-US" dirty="0"/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1897017" y="4619808"/>
              <a:ext cx="182880" cy="182880"/>
            </a:xfrm>
            <a:prstGeom prst="ellipse">
              <a:avLst/>
            </a:prstGeom>
            <a:solidFill>
              <a:srgbClr val="6600CC"/>
            </a:solidFill>
            <a:ln>
              <a:solidFill>
                <a:srgbClr val="7030A0"/>
              </a:solidFill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887617" y="4506037"/>
            <a:ext cx="1146628" cy="494527"/>
            <a:chOff x="1494972" y="4308161"/>
            <a:chExt cx="1146628" cy="494527"/>
          </a:xfrm>
        </p:grpSpPr>
        <p:sp>
          <p:nvSpPr>
            <p:cNvPr id="27" name="TextBox 26"/>
            <p:cNvSpPr txBox="1"/>
            <p:nvPr/>
          </p:nvSpPr>
          <p:spPr>
            <a:xfrm>
              <a:off x="1494972" y="4308161"/>
              <a:ext cx="1146628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dirty="0" smtClean="0"/>
                <a:t>Type A</a:t>
              </a:r>
              <a:endParaRPr lang="en-US" dirty="0"/>
            </a:p>
          </p:txBody>
        </p:sp>
        <p:sp>
          <p:nvSpPr>
            <p:cNvPr id="28" name="Oval 27"/>
            <p:cNvSpPr/>
            <p:nvPr/>
          </p:nvSpPr>
          <p:spPr bwMode="auto">
            <a:xfrm>
              <a:off x="1897017" y="4619808"/>
              <a:ext cx="182880" cy="182880"/>
            </a:xfrm>
            <a:prstGeom prst="ellipse">
              <a:avLst/>
            </a:prstGeom>
            <a:solidFill>
              <a:srgbClr val="6600CC"/>
            </a:solidFill>
            <a:ln>
              <a:solidFill>
                <a:srgbClr val="7030A0"/>
              </a:solidFill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782346" y="4506037"/>
            <a:ext cx="1146628" cy="494527"/>
            <a:chOff x="1494972" y="4308161"/>
            <a:chExt cx="1146628" cy="494527"/>
          </a:xfrm>
        </p:grpSpPr>
        <p:sp>
          <p:nvSpPr>
            <p:cNvPr id="30" name="TextBox 29"/>
            <p:cNvSpPr txBox="1"/>
            <p:nvPr/>
          </p:nvSpPr>
          <p:spPr>
            <a:xfrm>
              <a:off x="1494972" y="4308161"/>
              <a:ext cx="1146628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dirty="0" smtClean="0"/>
                <a:t>Type A</a:t>
              </a:r>
              <a:endParaRPr lang="en-US" dirty="0"/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1897017" y="4619808"/>
              <a:ext cx="182880" cy="182880"/>
            </a:xfrm>
            <a:prstGeom prst="ellipse">
              <a:avLst/>
            </a:prstGeom>
            <a:solidFill>
              <a:srgbClr val="6600CC"/>
            </a:solidFill>
            <a:ln>
              <a:solidFill>
                <a:srgbClr val="7030A0"/>
              </a:solidFill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896583" y="4506037"/>
            <a:ext cx="1146628" cy="494527"/>
            <a:chOff x="1494972" y="4308161"/>
            <a:chExt cx="1146628" cy="494527"/>
          </a:xfrm>
        </p:grpSpPr>
        <p:sp>
          <p:nvSpPr>
            <p:cNvPr id="33" name="TextBox 32"/>
            <p:cNvSpPr txBox="1"/>
            <p:nvPr/>
          </p:nvSpPr>
          <p:spPr>
            <a:xfrm>
              <a:off x="1494972" y="4308161"/>
              <a:ext cx="1146628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dirty="0" smtClean="0"/>
                <a:t>Type A</a:t>
              </a:r>
              <a:endParaRPr lang="en-US" dirty="0"/>
            </a:p>
          </p:txBody>
        </p:sp>
        <p:sp>
          <p:nvSpPr>
            <p:cNvPr id="34" name="Oval 33"/>
            <p:cNvSpPr/>
            <p:nvPr/>
          </p:nvSpPr>
          <p:spPr bwMode="auto">
            <a:xfrm>
              <a:off x="1897017" y="4619808"/>
              <a:ext cx="182880" cy="182880"/>
            </a:xfrm>
            <a:prstGeom prst="ellipse">
              <a:avLst/>
            </a:prstGeom>
            <a:solidFill>
              <a:srgbClr val="6600CC"/>
            </a:solidFill>
            <a:ln>
              <a:solidFill>
                <a:srgbClr val="7030A0"/>
              </a:solidFill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673793" name="Picture 1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28" b="32928"/>
          <a:stretch/>
        </p:blipFill>
        <p:spPr bwMode="auto">
          <a:xfrm flipH="1">
            <a:off x="4288536" y="1024128"/>
            <a:ext cx="4727263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21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Model: B </a:t>
            </a:r>
            <a:r>
              <a:rPr lang="en-US" dirty="0" smtClean="0"/>
              <a:t>777-200 / Group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four fully usable exits were distributed evenly along the one side of fuselage</a:t>
            </a:r>
            <a:r>
              <a:rPr lang="en-US" dirty="0"/>
              <a:t> </a:t>
            </a:r>
            <a:r>
              <a:rPr lang="en-US" dirty="0" smtClean="0"/>
              <a:t>and the opposite side of exits were blocked.</a:t>
            </a:r>
          </a:p>
          <a:p>
            <a:r>
              <a:rPr lang="en-US" dirty="0" smtClean="0"/>
              <a:t>IAV deployed one of the blocked exits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B72BDDFE-ABAF-4D14-847F-39ABECBDFD3B}" type="slidenum">
              <a:rPr lang="en-US" altLang="zh-TW" smtClean="0"/>
              <a:pPr/>
              <a:t>31</a:t>
            </a:fld>
            <a:endParaRPr lang="en-US" altLang="zh-TW"/>
          </a:p>
        </p:txBody>
      </p:sp>
      <p:grpSp>
        <p:nvGrpSpPr>
          <p:cNvPr id="8" name="Group 7"/>
          <p:cNvGrpSpPr/>
          <p:nvPr/>
        </p:nvGrpSpPr>
        <p:grpSpPr>
          <a:xfrm>
            <a:off x="334194" y="2994490"/>
            <a:ext cx="4079904" cy="1298340"/>
            <a:chOff x="334194" y="2994490"/>
            <a:chExt cx="4079904" cy="1298340"/>
          </a:xfrm>
        </p:grpSpPr>
        <p:grpSp>
          <p:nvGrpSpPr>
            <p:cNvPr id="6" name="Group 5"/>
            <p:cNvGrpSpPr/>
            <p:nvPr/>
          </p:nvGrpSpPr>
          <p:grpSpPr>
            <a:xfrm>
              <a:off x="334194" y="2994490"/>
              <a:ext cx="4079904" cy="1103334"/>
              <a:chOff x="415219" y="2901890"/>
              <a:chExt cx="3877233" cy="966455"/>
            </a:xfrm>
          </p:grpSpPr>
          <p:pic>
            <p:nvPicPr>
              <p:cNvPr id="26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878930" y="3621733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64" name="Picture 2" descr="C:\Users\packagingoffice1\Dropbox\2013_03_19_FAA_proposal\777-200plane with seats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5219" y="3091833"/>
                <a:ext cx="3877233" cy="6146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1783550" y="3621734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66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3044020" y="3621733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67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3948640" y="3621732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68" name="Picture 5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820159" y="2974289"/>
                <a:ext cx="258089" cy="113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1952962" y="3902813"/>
              <a:ext cx="1123989" cy="390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 smtClean="0"/>
                <a:t>Conf. A</a:t>
              </a:r>
              <a:endParaRPr lang="en-US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43290" y="4524408"/>
            <a:ext cx="4079904" cy="1298340"/>
            <a:chOff x="343290" y="4524408"/>
            <a:chExt cx="4079904" cy="1298340"/>
          </a:xfrm>
        </p:grpSpPr>
        <p:grpSp>
          <p:nvGrpSpPr>
            <p:cNvPr id="69" name="Group 68"/>
            <p:cNvGrpSpPr/>
            <p:nvPr/>
          </p:nvGrpSpPr>
          <p:grpSpPr>
            <a:xfrm>
              <a:off x="343290" y="4524408"/>
              <a:ext cx="4079904" cy="1103334"/>
              <a:chOff x="415219" y="2901890"/>
              <a:chExt cx="3877233" cy="966455"/>
            </a:xfrm>
          </p:grpSpPr>
          <p:pic>
            <p:nvPicPr>
              <p:cNvPr id="70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878930" y="3621733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71" name="Picture 2" descr="C:\Users\packagingoffice1\Dropbox\2013_03_19_FAA_proposal\777-200plane with seats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5219" y="3091833"/>
                <a:ext cx="3877233" cy="6146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1783550" y="3621734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73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3044020" y="3621733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74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3948640" y="3621732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75" name="Picture 5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734559" y="2974289"/>
                <a:ext cx="258089" cy="113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90" name="TextBox 89"/>
            <p:cNvSpPr txBox="1"/>
            <p:nvPr/>
          </p:nvSpPr>
          <p:spPr>
            <a:xfrm>
              <a:off x="1930130" y="5432731"/>
              <a:ext cx="1123989" cy="390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 smtClean="0"/>
                <a:t>Conf. B</a:t>
              </a:r>
              <a:endParaRPr lang="en-US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892952" y="2994490"/>
            <a:ext cx="4079904" cy="1301715"/>
            <a:chOff x="4892952" y="2994490"/>
            <a:chExt cx="4079904" cy="1301715"/>
          </a:xfrm>
        </p:grpSpPr>
        <p:grpSp>
          <p:nvGrpSpPr>
            <p:cNvPr id="76" name="Group 75"/>
            <p:cNvGrpSpPr/>
            <p:nvPr/>
          </p:nvGrpSpPr>
          <p:grpSpPr>
            <a:xfrm>
              <a:off x="4892952" y="2994490"/>
              <a:ext cx="4079904" cy="1103334"/>
              <a:chOff x="415219" y="2901890"/>
              <a:chExt cx="3877233" cy="966455"/>
            </a:xfrm>
          </p:grpSpPr>
          <p:pic>
            <p:nvPicPr>
              <p:cNvPr id="77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878930" y="3621733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78" name="Picture 2" descr="C:\Users\packagingoffice1\Dropbox\2013_03_19_FAA_proposal\777-200plane with seats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5219" y="3091833"/>
                <a:ext cx="3877233" cy="6146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1783550" y="3621734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80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3044020" y="3621733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81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3948640" y="3621732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82" name="Picture 5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2991859" y="2974289"/>
                <a:ext cx="258089" cy="113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91" name="TextBox 90"/>
            <p:cNvSpPr txBox="1"/>
            <p:nvPr/>
          </p:nvSpPr>
          <p:spPr>
            <a:xfrm>
              <a:off x="6490493" y="3906188"/>
              <a:ext cx="1123989" cy="390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 smtClean="0"/>
                <a:t>Conf. C</a:t>
              </a:r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902048" y="4524408"/>
            <a:ext cx="4079904" cy="1309235"/>
            <a:chOff x="4902048" y="4524408"/>
            <a:chExt cx="4079904" cy="1309235"/>
          </a:xfrm>
        </p:grpSpPr>
        <p:grpSp>
          <p:nvGrpSpPr>
            <p:cNvPr id="83" name="Group 82"/>
            <p:cNvGrpSpPr/>
            <p:nvPr/>
          </p:nvGrpSpPr>
          <p:grpSpPr>
            <a:xfrm>
              <a:off x="4902048" y="4524408"/>
              <a:ext cx="4079904" cy="1103334"/>
              <a:chOff x="415219" y="2901890"/>
              <a:chExt cx="3877233" cy="966455"/>
            </a:xfrm>
          </p:grpSpPr>
          <p:pic>
            <p:nvPicPr>
              <p:cNvPr id="84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878930" y="3621733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85" name="Picture 2" descr="C:\Users\packagingoffice1\Dropbox\2013_03_19_FAA_proposal\777-200plane with seats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5219" y="3091833"/>
                <a:ext cx="3877233" cy="6146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1783550" y="3621734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87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3044020" y="3621733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88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3948640" y="3621732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89" name="Picture 5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3896734" y="2974289"/>
                <a:ext cx="258089" cy="113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92" name="TextBox 91"/>
            <p:cNvSpPr txBox="1"/>
            <p:nvPr/>
          </p:nvSpPr>
          <p:spPr>
            <a:xfrm>
              <a:off x="6534777" y="5443626"/>
              <a:ext cx="1123989" cy="390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 smtClean="0"/>
                <a:t>Conf. D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4464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Fig9BWithCrew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755648"/>
            <a:ext cx="9144000" cy="1774825"/>
          </a:xfrm>
          <a:prstGeom prst="rect">
            <a:avLst/>
          </a:prstGeom>
        </p:spPr>
      </p:pic>
      <p:pic>
        <p:nvPicPr>
          <p:cNvPr id="7" name="Fig9BNoCrew.gi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3902604"/>
            <a:ext cx="9144000" cy="17748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0 second IAV deployment</a:t>
            </a:r>
            <a:endParaRPr lang="en-US" dirty="0"/>
          </a:p>
        </p:txBody>
      </p:sp>
      <p:pic>
        <p:nvPicPr>
          <p:cNvPr id="48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69012" y="1794002"/>
            <a:ext cx="525999" cy="212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</a:t>
            </a:r>
            <a:r>
              <a:rPr lang="en-US" dirty="0" smtClean="0"/>
              <a:t>777-200 </a:t>
            </a:r>
            <a:r>
              <a:rPr lang="en-US" dirty="0"/>
              <a:t>/ Group </a:t>
            </a:r>
            <a:r>
              <a:rPr lang="en-US" dirty="0" smtClean="0"/>
              <a:t>1-Conf.B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B72BDDFE-ABAF-4D14-847F-39ABECBDFD3B}" type="slidenum">
              <a:rPr lang="en-US" altLang="zh-TW" smtClean="0"/>
              <a:pPr/>
              <a:t>32</a:t>
            </a:fld>
            <a:endParaRPr lang="en-US" altLang="zh-TW"/>
          </a:p>
        </p:txBody>
      </p:sp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1103243" y="3110646"/>
            <a:ext cx="7615461" cy="556297"/>
            <a:chOff x="781576" y="3546168"/>
            <a:chExt cx="3772139" cy="272955"/>
          </a:xfrm>
        </p:grpSpPr>
        <p:pic>
          <p:nvPicPr>
            <p:cNvPr id="23" name="Picture 13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781576" y="3550891"/>
              <a:ext cx="149851" cy="2466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4" name="Picture 13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712172" y="3572512"/>
              <a:ext cx="149851" cy="2466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5" name="Picture 13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3276199" y="3561421"/>
              <a:ext cx="149851" cy="2466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6" name="Picture 13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403864" y="3546168"/>
              <a:ext cx="149851" cy="2466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3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69012" y="3926623"/>
            <a:ext cx="525999" cy="212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oup 33"/>
          <p:cNvGrpSpPr>
            <a:grpSpLocks noChangeAspect="1"/>
          </p:cNvGrpSpPr>
          <p:nvPr/>
        </p:nvGrpSpPr>
        <p:grpSpPr>
          <a:xfrm>
            <a:off x="1103243" y="5243267"/>
            <a:ext cx="7615461" cy="556297"/>
            <a:chOff x="781576" y="3546168"/>
            <a:chExt cx="3772139" cy="272955"/>
          </a:xfrm>
        </p:grpSpPr>
        <p:pic>
          <p:nvPicPr>
            <p:cNvPr id="35" name="Picture 13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781576" y="3550891"/>
              <a:ext cx="149851" cy="2466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36" name="Picture 13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712172" y="3572512"/>
              <a:ext cx="149851" cy="2466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37" name="Picture 13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3276199" y="3561421"/>
              <a:ext cx="149851" cy="2466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38" name="Picture 13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403864" y="3546168"/>
              <a:ext cx="149851" cy="2466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55378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6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Fig9B30WithCrew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3904488"/>
            <a:ext cx="9144000" cy="1774825"/>
          </a:xfrm>
          <a:prstGeom prst="rect">
            <a:avLst/>
          </a:prstGeom>
        </p:spPr>
      </p:pic>
      <p:pic>
        <p:nvPicPr>
          <p:cNvPr id="4" name="Fig9B30NoCrew.gi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1755648"/>
            <a:ext cx="9144000" cy="17748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30 second IAV deployment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</a:t>
            </a:r>
            <a:r>
              <a:rPr lang="en-US" dirty="0" smtClean="0"/>
              <a:t>777-200 </a:t>
            </a:r>
            <a:r>
              <a:rPr lang="en-US" dirty="0"/>
              <a:t>/ Group </a:t>
            </a:r>
            <a:r>
              <a:rPr lang="en-US" dirty="0" smtClean="0"/>
              <a:t>1-Conf.B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B72BDDFE-ABAF-4D14-847F-39ABECBDFD3B}" type="slidenum">
              <a:rPr lang="en-US" altLang="zh-TW" smtClean="0"/>
              <a:pPr/>
              <a:t>33</a:t>
            </a:fld>
            <a:endParaRPr lang="en-US" altLang="zh-TW"/>
          </a:p>
        </p:txBody>
      </p:sp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1103243" y="3110646"/>
            <a:ext cx="7615461" cy="556297"/>
            <a:chOff x="781576" y="3546168"/>
            <a:chExt cx="3772139" cy="272955"/>
          </a:xfrm>
        </p:grpSpPr>
        <p:pic>
          <p:nvPicPr>
            <p:cNvPr id="23" name="Picture 13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781576" y="3550891"/>
              <a:ext cx="149851" cy="2466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4" name="Picture 13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712172" y="3572512"/>
              <a:ext cx="149851" cy="2466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5" name="Picture 13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3276199" y="3561421"/>
              <a:ext cx="149851" cy="2466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6" name="Picture 13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403864" y="3546168"/>
              <a:ext cx="149851" cy="2466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34" name="Group 33"/>
          <p:cNvGrpSpPr>
            <a:grpSpLocks noChangeAspect="1"/>
          </p:cNvGrpSpPr>
          <p:nvPr/>
        </p:nvGrpSpPr>
        <p:grpSpPr>
          <a:xfrm>
            <a:off x="1103243" y="5243267"/>
            <a:ext cx="7615461" cy="556297"/>
            <a:chOff x="781576" y="3546168"/>
            <a:chExt cx="3772139" cy="272955"/>
          </a:xfrm>
        </p:grpSpPr>
        <p:pic>
          <p:nvPicPr>
            <p:cNvPr id="35" name="Picture 13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781576" y="3550891"/>
              <a:ext cx="149851" cy="2466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36" name="Picture 13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712172" y="3572512"/>
              <a:ext cx="149851" cy="2466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37" name="Picture 13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3276199" y="3561421"/>
              <a:ext cx="149851" cy="2466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38" name="Picture 13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403864" y="3546168"/>
              <a:ext cx="149851" cy="2466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69012" y="1794002"/>
            <a:ext cx="525999" cy="212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69012" y="3926623"/>
            <a:ext cx="525999" cy="212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94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18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Fig9B60WithCrew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3904488"/>
            <a:ext cx="9144000" cy="1774825"/>
          </a:xfrm>
          <a:prstGeom prst="rect">
            <a:avLst/>
          </a:prstGeom>
        </p:spPr>
      </p:pic>
      <p:pic>
        <p:nvPicPr>
          <p:cNvPr id="4" name="Fig9B60NoCrew.gi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1755648"/>
            <a:ext cx="9144000" cy="17748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60 second IAV deployment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</a:t>
            </a:r>
            <a:r>
              <a:rPr lang="en-US" dirty="0" smtClean="0"/>
              <a:t>777-200 </a:t>
            </a:r>
            <a:r>
              <a:rPr lang="en-US" dirty="0"/>
              <a:t>/ Group </a:t>
            </a:r>
            <a:r>
              <a:rPr lang="en-US" dirty="0" smtClean="0"/>
              <a:t>1-Conf.B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B72BDDFE-ABAF-4D14-847F-39ABECBDFD3B}" type="slidenum">
              <a:rPr lang="en-US" altLang="zh-TW" smtClean="0"/>
              <a:pPr/>
              <a:t>34</a:t>
            </a:fld>
            <a:endParaRPr lang="en-US" altLang="zh-TW"/>
          </a:p>
        </p:txBody>
      </p:sp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1103243" y="3110646"/>
            <a:ext cx="7615461" cy="556297"/>
            <a:chOff x="781576" y="3546168"/>
            <a:chExt cx="3772139" cy="272955"/>
          </a:xfrm>
        </p:grpSpPr>
        <p:pic>
          <p:nvPicPr>
            <p:cNvPr id="23" name="Picture 13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781576" y="3550891"/>
              <a:ext cx="149851" cy="2466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4" name="Picture 13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712172" y="3572512"/>
              <a:ext cx="149851" cy="2466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5" name="Picture 13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3276199" y="3561421"/>
              <a:ext cx="149851" cy="2466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6" name="Picture 13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403864" y="3546168"/>
              <a:ext cx="149851" cy="2466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34" name="Group 33"/>
          <p:cNvGrpSpPr>
            <a:grpSpLocks noChangeAspect="1"/>
          </p:cNvGrpSpPr>
          <p:nvPr/>
        </p:nvGrpSpPr>
        <p:grpSpPr>
          <a:xfrm>
            <a:off x="1103243" y="5243267"/>
            <a:ext cx="7615461" cy="556297"/>
            <a:chOff x="781576" y="3546168"/>
            <a:chExt cx="3772139" cy="272955"/>
          </a:xfrm>
        </p:grpSpPr>
        <p:pic>
          <p:nvPicPr>
            <p:cNvPr id="35" name="Picture 13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781576" y="3550891"/>
              <a:ext cx="149851" cy="2466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36" name="Picture 13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712172" y="3572512"/>
              <a:ext cx="149851" cy="2466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37" name="Picture 13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3276199" y="3561421"/>
              <a:ext cx="149851" cy="2466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38" name="Picture 13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403864" y="3546168"/>
              <a:ext cx="149851" cy="2466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69012" y="1794002"/>
            <a:ext cx="525999" cy="212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69012" y="3926623"/>
            <a:ext cx="525999" cy="212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94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94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Model: B </a:t>
            </a:r>
            <a:r>
              <a:rPr lang="en-US" dirty="0" smtClean="0"/>
              <a:t>777-200 </a:t>
            </a:r>
            <a:r>
              <a:rPr lang="en-US" dirty="0"/>
              <a:t>/ Group </a:t>
            </a:r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B72BDDFE-ABAF-4D14-847F-39ABECBDFD3B}" type="slidenum">
              <a:rPr lang="en-US" altLang="zh-TW" smtClean="0"/>
              <a:pPr/>
              <a:t>35</a:t>
            </a:fld>
            <a:endParaRPr lang="en-US" altLang="zh-TW"/>
          </a:p>
        </p:txBody>
      </p:sp>
      <p:pic>
        <p:nvPicPr>
          <p:cNvPr id="68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619" y="1430338"/>
            <a:ext cx="6096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5498969" y="984150"/>
            <a:ext cx="3657600" cy="1163950"/>
            <a:chOff x="334194" y="2994490"/>
            <a:chExt cx="4079904" cy="1298340"/>
          </a:xfrm>
        </p:grpSpPr>
        <p:grpSp>
          <p:nvGrpSpPr>
            <p:cNvPr id="15" name="Group 14"/>
            <p:cNvGrpSpPr/>
            <p:nvPr/>
          </p:nvGrpSpPr>
          <p:grpSpPr>
            <a:xfrm>
              <a:off x="334194" y="2994490"/>
              <a:ext cx="4079904" cy="1103334"/>
              <a:chOff x="415219" y="2901890"/>
              <a:chExt cx="3877233" cy="966455"/>
            </a:xfrm>
          </p:grpSpPr>
          <p:pic>
            <p:nvPicPr>
              <p:cNvPr id="17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878930" y="3621733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18" name="Picture 2" descr="C:\Users\packagingoffice1\Dropbox\2013_03_19_FAA_proposal\777-200plane with seats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5219" y="3091833"/>
                <a:ext cx="3877233" cy="6146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1783550" y="3621734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20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3044020" y="3621733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21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3948640" y="3621732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22" name="Picture 5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820159" y="2974289"/>
                <a:ext cx="258089" cy="113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6" name="TextBox 15"/>
            <p:cNvSpPr txBox="1"/>
            <p:nvPr/>
          </p:nvSpPr>
          <p:spPr>
            <a:xfrm>
              <a:off x="1952962" y="3902813"/>
              <a:ext cx="1123989" cy="390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 smtClean="0"/>
                <a:t>Conf. A</a:t>
              </a:r>
              <a:endParaRPr lang="en-US" dirty="0"/>
            </a:p>
          </p:txBody>
        </p:sp>
      </p:grpSp>
      <p:grpSp>
        <p:nvGrpSpPr>
          <p:cNvPr id="23" name="Group 22"/>
          <p:cNvGrpSpPr>
            <a:grpSpLocks noChangeAspect="1"/>
          </p:cNvGrpSpPr>
          <p:nvPr/>
        </p:nvGrpSpPr>
        <p:grpSpPr>
          <a:xfrm>
            <a:off x="5498969" y="3493165"/>
            <a:ext cx="3657600" cy="1166977"/>
            <a:chOff x="4892952" y="2994490"/>
            <a:chExt cx="4079904" cy="1301715"/>
          </a:xfrm>
        </p:grpSpPr>
        <p:grpSp>
          <p:nvGrpSpPr>
            <p:cNvPr id="24" name="Group 23"/>
            <p:cNvGrpSpPr/>
            <p:nvPr/>
          </p:nvGrpSpPr>
          <p:grpSpPr>
            <a:xfrm>
              <a:off x="4892952" y="2994490"/>
              <a:ext cx="4079904" cy="1103334"/>
              <a:chOff x="415219" y="2901890"/>
              <a:chExt cx="3877233" cy="966455"/>
            </a:xfrm>
          </p:grpSpPr>
          <p:pic>
            <p:nvPicPr>
              <p:cNvPr id="26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878930" y="3621733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27" name="Picture 2" descr="C:\Users\packagingoffice1\Dropbox\2013_03_19_FAA_proposal\777-200plane with seats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5219" y="3091833"/>
                <a:ext cx="3877233" cy="6146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1783550" y="3621734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29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3044020" y="3621733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30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3948640" y="3621732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31" name="Picture 5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2991859" y="2974289"/>
                <a:ext cx="258089" cy="113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5" name="TextBox 24"/>
            <p:cNvSpPr txBox="1"/>
            <p:nvPr/>
          </p:nvSpPr>
          <p:spPr>
            <a:xfrm>
              <a:off x="6490493" y="3906188"/>
              <a:ext cx="1123989" cy="390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 smtClean="0"/>
                <a:t>Conf. C</a:t>
              </a:r>
              <a:endParaRPr lang="en-US" dirty="0"/>
            </a:p>
          </p:txBody>
        </p:sp>
      </p:grpSp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5498969" y="4750700"/>
            <a:ext cx="3657600" cy="1173718"/>
            <a:chOff x="4902048" y="4524408"/>
            <a:chExt cx="4079904" cy="1309235"/>
          </a:xfrm>
        </p:grpSpPr>
        <p:grpSp>
          <p:nvGrpSpPr>
            <p:cNvPr id="33" name="Group 32"/>
            <p:cNvGrpSpPr/>
            <p:nvPr/>
          </p:nvGrpSpPr>
          <p:grpSpPr>
            <a:xfrm>
              <a:off x="4902048" y="4524408"/>
              <a:ext cx="4079904" cy="1103334"/>
              <a:chOff x="415219" y="2901890"/>
              <a:chExt cx="3877233" cy="966455"/>
            </a:xfrm>
          </p:grpSpPr>
          <p:pic>
            <p:nvPicPr>
              <p:cNvPr id="35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878930" y="3621733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36" name="Picture 2" descr="C:\Users\packagingoffice1\Dropbox\2013_03_19_FAA_proposal\777-200plane with seats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5219" y="3091833"/>
                <a:ext cx="3877233" cy="6146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1783550" y="3621734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38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3044020" y="3621733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39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3948640" y="3621732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40" name="Picture 5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3896734" y="2974289"/>
                <a:ext cx="258089" cy="113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6534777" y="5443626"/>
              <a:ext cx="1123989" cy="390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 smtClean="0"/>
                <a:t>Conf. D</a:t>
              </a:r>
              <a:endParaRPr lang="en-US" dirty="0"/>
            </a:p>
          </p:txBody>
        </p:sp>
      </p:grpSp>
      <p:grpSp>
        <p:nvGrpSpPr>
          <p:cNvPr id="41" name="Group 40"/>
          <p:cNvGrpSpPr>
            <a:grpSpLocks noChangeAspect="1"/>
          </p:cNvGrpSpPr>
          <p:nvPr/>
        </p:nvGrpSpPr>
        <p:grpSpPr>
          <a:xfrm>
            <a:off x="5498969" y="2238657"/>
            <a:ext cx="3657600" cy="1163951"/>
            <a:chOff x="343290" y="4524408"/>
            <a:chExt cx="4079904" cy="1298340"/>
          </a:xfrm>
        </p:grpSpPr>
        <p:grpSp>
          <p:nvGrpSpPr>
            <p:cNvPr id="42" name="Group 41"/>
            <p:cNvGrpSpPr/>
            <p:nvPr/>
          </p:nvGrpSpPr>
          <p:grpSpPr>
            <a:xfrm>
              <a:off x="343290" y="4524408"/>
              <a:ext cx="4079904" cy="1103334"/>
              <a:chOff x="415219" y="2901890"/>
              <a:chExt cx="3877233" cy="966455"/>
            </a:xfrm>
          </p:grpSpPr>
          <p:pic>
            <p:nvPicPr>
              <p:cNvPr id="44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878930" y="3621733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45" name="Picture 2" descr="C:\Users\packagingoffice1\Dropbox\2013_03_19_FAA_proposal\777-200plane with seats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5219" y="3091833"/>
                <a:ext cx="3877233" cy="6146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1783550" y="3621734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47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3044020" y="3621733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48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3948640" y="3621732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49" name="Picture 5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734559" y="2974289"/>
                <a:ext cx="258089" cy="113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3" name="TextBox 42"/>
            <p:cNvSpPr txBox="1"/>
            <p:nvPr/>
          </p:nvSpPr>
          <p:spPr>
            <a:xfrm>
              <a:off x="1930130" y="5432731"/>
              <a:ext cx="1123989" cy="390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 smtClean="0"/>
                <a:t>Conf. B</a:t>
              </a:r>
              <a:endParaRPr lang="en-US" dirty="0"/>
            </a:p>
          </p:txBody>
        </p:sp>
      </p:grpSp>
      <p:sp>
        <p:nvSpPr>
          <p:cNvPr id="53" name="Down Arrow 52"/>
          <p:cNvSpPr/>
          <p:nvPr/>
        </p:nvSpPr>
        <p:spPr bwMode="auto">
          <a:xfrm>
            <a:off x="568688" y="2770584"/>
            <a:ext cx="203200" cy="914400"/>
          </a:xfrm>
          <a:prstGeom prst="downArrow">
            <a:avLst/>
          </a:prstGeom>
          <a:solidFill>
            <a:srgbClr val="FFFF66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14071" y="4298459"/>
            <a:ext cx="3606241" cy="10895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b="0" dirty="0" smtClean="0">
                <a:solidFill>
                  <a:srgbClr val="0000FF"/>
                </a:solidFill>
              </a:rPr>
              <a:t>Early IAV deployment </a:t>
            </a:r>
            <a:r>
              <a:rPr lang="en-US" b="0" dirty="0" smtClean="0"/>
              <a:t>with </a:t>
            </a:r>
            <a:r>
              <a:rPr lang="en-US" dirty="0" smtClean="0">
                <a:solidFill>
                  <a:srgbClr val="FF0000"/>
                </a:solidFill>
              </a:rPr>
              <a:t>Crew redirection</a:t>
            </a:r>
            <a:r>
              <a:rPr lang="en-US" b="0" dirty="0" smtClean="0"/>
              <a:t> reduce about 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7~19 sec </a:t>
            </a:r>
            <a:r>
              <a:rPr lang="en-US" b="0" dirty="0" smtClean="0"/>
              <a:t>compare with no crew redirection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01692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Model: B </a:t>
            </a:r>
            <a:r>
              <a:rPr lang="en-US" dirty="0" smtClean="0"/>
              <a:t>777-200 / Group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Each section of the fuselage-front, middle or rear section- was fully blocked </a:t>
            </a:r>
          </a:p>
          <a:p>
            <a:r>
              <a:rPr lang="en-US" dirty="0" smtClean="0"/>
              <a:t>IAV deployed one of the blocked exit.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B72BDDFE-ABAF-4D14-847F-39ABECBDFD3B}" type="slidenum">
              <a:rPr lang="en-US" altLang="zh-TW" smtClean="0"/>
              <a:pPr/>
              <a:t>36</a:t>
            </a:fld>
            <a:endParaRPr lang="en-US" altLang="zh-TW"/>
          </a:p>
        </p:txBody>
      </p:sp>
      <p:grpSp>
        <p:nvGrpSpPr>
          <p:cNvPr id="8" name="Group 7"/>
          <p:cNvGrpSpPr/>
          <p:nvPr/>
        </p:nvGrpSpPr>
        <p:grpSpPr>
          <a:xfrm>
            <a:off x="334194" y="2508355"/>
            <a:ext cx="4079904" cy="1249955"/>
            <a:chOff x="334194" y="2994490"/>
            <a:chExt cx="4079904" cy="1249955"/>
          </a:xfrm>
        </p:grpSpPr>
        <p:grpSp>
          <p:nvGrpSpPr>
            <p:cNvPr id="6" name="Group 5"/>
            <p:cNvGrpSpPr/>
            <p:nvPr/>
          </p:nvGrpSpPr>
          <p:grpSpPr>
            <a:xfrm>
              <a:off x="334194" y="2994490"/>
              <a:ext cx="4079904" cy="1103333"/>
              <a:chOff x="415219" y="2901890"/>
              <a:chExt cx="3877233" cy="966454"/>
            </a:xfrm>
          </p:grpSpPr>
          <p:pic>
            <p:nvPicPr>
              <p:cNvPr id="26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52664" y="2920524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64" name="Picture 2" descr="C:\Users\packagingoffice1\Dropbox\2013_03_19_FAA_proposal\777-200plane with seats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5219" y="3091833"/>
                <a:ext cx="3877233" cy="6146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48640" y="2920523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66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3044020" y="3621733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67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3948640" y="3621732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68" name="Picture 5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820159" y="2974289"/>
                <a:ext cx="258089" cy="113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1952962" y="3902813"/>
              <a:ext cx="1123989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 smtClean="0"/>
                <a:t>Conf. E</a:t>
              </a:r>
              <a:endParaRPr lang="en-US" dirty="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334194" y="3761216"/>
            <a:ext cx="4079904" cy="1249955"/>
            <a:chOff x="334194" y="2994490"/>
            <a:chExt cx="4079904" cy="1249955"/>
          </a:xfrm>
        </p:grpSpPr>
        <p:grpSp>
          <p:nvGrpSpPr>
            <p:cNvPr id="40" name="Group 39"/>
            <p:cNvGrpSpPr/>
            <p:nvPr/>
          </p:nvGrpSpPr>
          <p:grpSpPr>
            <a:xfrm>
              <a:off x="334194" y="2994490"/>
              <a:ext cx="4079904" cy="1103333"/>
              <a:chOff x="415219" y="2901890"/>
              <a:chExt cx="3877233" cy="966454"/>
            </a:xfrm>
          </p:grpSpPr>
          <p:pic>
            <p:nvPicPr>
              <p:cNvPr id="42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52664" y="2920524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43" name="Picture 2" descr="C:\Users\packagingoffice1\Dropbox\2013_03_19_FAA_proposal\777-200plane with seats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5219" y="3091833"/>
                <a:ext cx="3877233" cy="6146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48640" y="2920523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45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3044020" y="3621733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46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3948640" y="3621732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47" name="Picture 5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732585" y="2974289"/>
                <a:ext cx="258089" cy="113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1" name="TextBox 40"/>
            <p:cNvSpPr txBox="1"/>
            <p:nvPr/>
          </p:nvSpPr>
          <p:spPr>
            <a:xfrm>
              <a:off x="1952962" y="3902813"/>
              <a:ext cx="1123989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 smtClean="0"/>
                <a:t>Conf. F</a:t>
              </a:r>
              <a:endParaRPr lang="en-US" dirty="0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334194" y="5014078"/>
            <a:ext cx="4079904" cy="1249955"/>
            <a:chOff x="334194" y="2994490"/>
            <a:chExt cx="4079904" cy="1249955"/>
          </a:xfrm>
        </p:grpSpPr>
        <p:grpSp>
          <p:nvGrpSpPr>
            <p:cNvPr id="49" name="Group 48"/>
            <p:cNvGrpSpPr/>
            <p:nvPr/>
          </p:nvGrpSpPr>
          <p:grpSpPr>
            <a:xfrm>
              <a:off x="334194" y="2994490"/>
              <a:ext cx="4079904" cy="1103333"/>
              <a:chOff x="415219" y="2901890"/>
              <a:chExt cx="3877233" cy="966454"/>
            </a:xfrm>
          </p:grpSpPr>
          <p:pic>
            <p:nvPicPr>
              <p:cNvPr id="51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4726" y="2920524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52" name="Picture 2" descr="C:\Users\packagingoffice1\Dropbox\2013_03_19_FAA_proposal\777-200plane with seats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5219" y="3091833"/>
                <a:ext cx="3877233" cy="6146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48640" y="2920523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54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866080" y="3621733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55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3948640" y="3621732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56" name="Picture 5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732585" y="2974289"/>
                <a:ext cx="258089" cy="113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0" name="TextBox 49"/>
            <p:cNvSpPr txBox="1"/>
            <p:nvPr/>
          </p:nvSpPr>
          <p:spPr>
            <a:xfrm>
              <a:off x="1952962" y="3902813"/>
              <a:ext cx="1123989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 smtClean="0"/>
                <a:t>Conf. </a:t>
              </a:r>
              <a:r>
                <a:rPr lang="en-US" dirty="0"/>
                <a:t>G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855687" y="2527667"/>
            <a:ext cx="4079904" cy="1249955"/>
            <a:chOff x="334194" y="2994490"/>
            <a:chExt cx="4079904" cy="1249955"/>
          </a:xfrm>
        </p:grpSpPr>
        <p:grpSp>
          <p:nvGrpSpPr>
            <p:cNvPr id="58" name="Group 57"/>
            <p:cNvGrpSpPr/>
            <p:nvPr/>
          </p:nvGrpSpPr>
          <p:grpSpPr>
            <a:xfrm>
              <a:off x="334194" y="2994490"/>
              <a:ext cx="4079904" cy="1103333"/>
              <a:chOff x="415219" y="2901890"/>
              <a:chExt cx="3877233" cy="966454"/>
            </a:xfrm>
          </p:grpSpPr>
          <p:pic>
            <p:nvPicPr>
              <p:cNvPr id="60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4726" y="2920524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61" name="Picture 2" descr="C:\Users\packagingoffice1\Dropbox\2013_03_19_FAA_proposal\777-200plane with seats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5219" y="3091833"/>
                <a:ext cx="3877233" cy="6146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48640" y="2920523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63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866080" y="3621733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93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3948640" y="3621732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94" name="Picture 5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2986555" y="2974289"/>
                <a:ext cx="258089" cy="113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9" name="TextBox 58"/>
            <p:cNvSpPr txBox="1"/>
            <p:nvPr/>
          </p:nvSpPr>
          <p:spPr>
            <a:xfrm>
              <a:off x="1952962" y="3902813"/>
              <a:ext cx="1123989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 smtClean="0"/>
                <a:t>Conf. </a:t>
              </a:r>
              <a:r>
                <a:rPr lang="en-US" dirty="0"/>
                <a:t>H</a:t>
              </a: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4855687" y="3739912"/>
            <a:ext cx="4079904" cy="1249955"/>
            <a:chOff x="334194" y="2994490"/>
            <a:chExt cx="4079904" cy="1249955"/>
          </a:xfrm>
        </p:grpSpPr>
        <p:grpSp>
          <p:nvGrpSpPr>
            <p:cNvPr id="96" name="Group 95"/>
            <p:cNvGrpSpPr/>
            <p:nvPr/>
          </p:nvGrpSpPr>
          <p:grpSpPr>
            <a:xfrm>
              <a:off x="334194" y="2994490"/>
              <a:ext cx="4079904" cy="1103333"/>
              <a:chOff x="415219" y="2901890"/>
              <a:chExt cx="3877233" cy="966454"/>
            </a:xfrm>
          </p:grpSpPr>
          <p:pic>
            <p:nvPicPr>
              <p:cNvPr id="98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4726" y="2920524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99" name="Picture 2" descr="C:\Users\packagingoffice1\Dropbox\2013_03_19_FAA_proposal\777-200plane with seats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5219" y="3091833"/>
                <a:ext cx="3877233" cy="6146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1695" y="2920523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101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866080" y="3621733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102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1781695" y="3621732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103" name="Picture 5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2986555" y="2974289"/>
                <a:ext cx="258089" cy="113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97" name="TextBox 96"/>
            <p:cNvSpPr txBox="1"/>
            <p:nvPr/>
          </p:nvSpPr>
          <p:spPr>
            <a:xfrm>
              <a:off x="1952962" y="3902813"/>
              <a:ext cx="1123989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 smtClean="0"/>
                <a:t>Conf. I</a:t>
              </a:r>
              <a:endParaRPr lang="en-US" dirty="0"/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4855687" y="5004545"/>
            <a:ext cx="4079904" cy="1249955"/>
            <a:chOff x="334194" y="2994490"/>
            <a:chExt cx="4079904" cy="1249955"/>
          </a:xfrm>
        </p:grpSpPr>
        <p:grpSp>
          <p:nvGrpSpPr>
            <p:cNvPr id="105" name="Group 104"/>
            <p:cNvGrpSpPr/>
            <p:nvPr/>
          </p:nvGrpSpPr>
          <p:grpSpPr>
            <a:xfrm>
              <a:off x="334194" y="2994490"/>
              <a:ext cx="4079904" cy="1103333"/>
              <a:chOff x="415219" y="2901890"/>
              <a:chExt cx="3877233" cy="966454"/>
            </a:xfrm>
          </p:grpSpPr>
          <p:pic>
            <p:nvPicPr>
              <p:cNvPr id="107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4726" y="2920524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108" name="Picture 2" descr="C:\Users\packagingoffice1\Dropbox\2013_03_19_FAA_proposal\777-200plane with seats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5219" y="3091833"/>
                <a:ext cx="3877233" cy="6146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1695" y="2920523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110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866080" y="3621733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111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1781695" y="3621732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112" name="Picture 5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3866532" y="2974289"/>
                <a:ext cx="258089" cy="113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06" name="TextBox 105"/>
            <p:cNvSpPr txBox="1"/>
            <p:nvPr/>
          </p:nvSpPr>
          <p:spPr>
            <a:xfrm>
              <a:off x="1952962" y="3902813"/>
              <a:ext cx="1123989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 smtClean="0"/>
                <a:t>Conf. J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5258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0 second IAV deployment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</a:t>
            </a:r>
            <a:r>
              <a:rPr lang="en-US" dirty="0" smtClean="0"/>
              <a:t>777-200 </a:t>
            </a:r>
            <a:r>
              <a:rPr lang="en-US" dirty="0"/>
              <a:t>/ Group 2-Conf.I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B72BDDFE-ABAF-4D14-847F-39ABECBDFD3B}" type="slidenum">
              <a:rPr lang="en-US" altLang="zh-TW" smtClean="0"/>
              <a:pPr/>
              <a:t>37</a:t>
            </a:fld>
            <a:endParaRPr lang="en-US" altLang="zh-TW"/>
          </a:p>
        </p:txBody>
      </p:sp>
      <p:pic>
        <p:nvPicPr>
          <p:cNvPr id="4" name="Fig9MNoCrew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1527048"/>
            <a:ext cx="9144000" cy="1774825"/>
          </a:xfrm>
          <a:prstGeom prst="rect">
            <a:avLst/>
          </a:prstGeom>
        </p:spPr>
      </p:pic>
      <p:pic>
        <p:nvPicPr>
          <p:cNvPr id="8" name="Fig9MWithCrew.gi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4041648"/>
            <a:ext cx="9144000" cy="1774825"/>
          </a:xfrm>
          <a:prstGeom prst="rect">
            <a:avLst/>
          </a:prstGeom>
        </p:spPr>
      </p:pic>
      <p:pic>
        <p:nvPicPr>
          <p:cNvPr id="24" name="Picture 1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742" y="1433936"/>
            <a:ext cx="327927" cy="539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" name="Picture 1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955459" y="2879439"/>
            <a:ext cx="327927" cy="539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" name="Picture 1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060339" y="2879439"/>
            <a:ext cx="327927" cy="539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20370" y="1478211"/>
            <a:ext cx="564789" cy="247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495" y="1436119"/>
            <a:ext cx="327927" cy="539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" name="Picture 1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935" y="3971696"/>
            <a:ext cx="327927" cy="539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2" name="Picture 1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978652" y="5417199"/>
            <a:ext cx="327927" cy="539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3" name="Picture 1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083532" y="5417199"/>
            <a:ext cx="327927" cy="539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4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43563" y="4015971"/>
            <a:ext cx="564789" cy="247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1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688" y="3973879"/>
            <a:ext cx="327927" cy="539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090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4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Fig9M5WithCrew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4041648"/>
            <a:ext cx="9144000" cy="17748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4</a:t>
            </a:r>
            <a:r>
              <a:rPr lang="en-US" dirty="0" smtClean="0"/>
              <a:t>0 second IAV deployment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</a:t>
            </a:r>
            <a:r>
              <a:rPr lang="en-US" dirty="0" smtClean="0"/>
              <a:t>777-200 </a:t>
            </a:r>
            <a:r>
              <a:rPr lang="en-US" dirty="0"/>
              <a:t>/ Group 2</a:t>
            </a:r>
            <a:r>
              <a:rPr lang="en-US" dirty="0" smtClean="0"/>
              <a:t>-Conf.I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B72BDDFE-ABAF-4D14-847F-39ABECBDFD3B}" type="slidenum">
              <a:rPr lang="en-US" altLang="zh-TW" smtClean="0"/>
              <a:pPr/>
              <a:t>38</a:t>
            </a:fld>
            <a:endParaRPr lang="en-US" altLang="zh-TW"/>
          </a:p>
        </p:txBody>
      </p:sp>
      <p:pic>
        <p:nvPicPr>
          <p:cNvPr id="22" name="Fig9M5NoCrew.gi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1523188"/>
            <a:ext cx="9144000" cy="1774825"/>
          </a:xfrm>
          <a:prstGeom prst="rect">
            <a:avLst/>
          </a:prstGeom>
        </p:spPr>
      </p:pic>
      <p:pic>
        <p:nvPicPr>
          <p:cNvPr id="24" name="Picture 1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742" y="1433936"/>
            <a:ext cx="327927" cy="539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" name="Picture 1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955459" y="2879439"/>
            <a:ext cx="327927" cy="539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" name="Picture 1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060339" y="2879439"/>
            <a:ext cx="327927" cy="539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20370" y="1478211"/>
            <a:ext cx="564789" cy="247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495" y="1436119"/>
            <a:ext cx="327927" cy="539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" name="Picture 1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935" y="3971696"/>
            <a:ext cx="327927" cy="539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" name="Picture 1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978652" y="5417199"/>
            <a:ext cx="327927" cy="539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" name="Picture 1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083532" y="5417199"/>
            <a:ext cx="327927" cy="539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54663" y="4015971"/>
            <a:ext cx="564789" cy="247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688" y="3973879"/>
            <a:ext cx="327927" cy="539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935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8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8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Model: B </a:t>
            </a:r>
            <a:r>
              <a:rPr lang="en-US" dirty="0" smtClean="0"/>
              <a:t>777-200 </a:t>
            </a:r>
            <a:r>
              <a:rPr lang="en-US" dirty="0"/>
              <a:t>/ Group 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B72BDDFE-ABAF-4D14-847F-39ABECBDFD3B}" type="slidenum">
              <a:rPr lang="en-US" altLang="zh-TW" smtClean="0"/>
              <a:pPr/>
              <a:t>39</a:t>
            </a:fld>
            <a:endParaRPr lang="en-US" altLang="zh-TW"/>
          </a:p>
        </p:txBody>
      </p:sp>
      <p:pic>
        <p:nvPicPr>
          <p:cNvPr id="68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66" y="1590957"/>
            <a:ext cx="6096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5803962" y="657475"/>
            <a:ext cx="3035238" cy="5854240"/>
            <a:chOff x="4876862" y="-442613"/>
            <a:chExt cx="4079904" cy="7005272"/>
          </a:xfrm>
        </p:grpSpPr>
        <p:grpSp>
          <p:nvGrpSpPr>
            <p:cNvPr id="8" name="Group 7"/>
            <p:cNvGrpSpPr/>
            <p:nvPr/>
          </p:nvGrpSpPr>
          <p:grpSpPr>
            <a:xfrm>
              <a:off x="4876862" y="-442613"/>
              <a:ext cx="4079904" cy="1250832"/>
              <a:chOff x="334194" y="2994490"/>
              <a:chExt cx="4079904" cy="1250832"/>
            </a:xfrm>
          </p:grpSpPr>
          <p:grpSp>
            <p:nvGrpSpPr>
              <p:cNvPr id="54" name="Group 53"/>
              <p:cNvGrpSpPr/>
              <p:nvPr/>
            </p:nvGrpSpPr>
            <p:grpSpPr>
              <a:xfrm>
                <a:off x="334194" y="2994490"/>
                <a:ext cx="4079904" cy="1103333"/>
                <a:chOff x="415219" y="2901890"/>
                <a:chExt cx="3877233" cy="966454"/>
              </a:xfrm>
            </p:grpSpPr>
            <p:pic>
              <p:nvPicPr>
                <p:cNvPr id="56" name="Picture 13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2664" y="2920524"/>
                  <a:ext cx="149851" cy="2466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7" name="Picture 2" descr="C:\Users\packagingoffice1\Dropbox\2013_03_19_FAA_proposal\777-200plane with seats.pn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5219" y="3091833"/>
                  <a:ext cx="3877233" cy="6146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8" name="Picture 13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48640" y="2920523"/>
                  <a:ext cx="149851" cy="2466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9" name="Picture 13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V="1">
                  <a:off x="3044020" y="3621733"/>
                  <a:ext cx="149851" cy="2466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60" name="Picture 59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V="1">
                  <a:off x="3948640" y="3621732"/>
                  <a:ext cx="149851" cy="2466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61" name="Picture 5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820159" y="2974289"/>
                  <a:ext cx="258089" cy="1132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55" name="TextBox 54"/>
              <p:cNvSpPr txBox="1"/>
              <p:nvPr/>
            </p:nvSpPr>
            <p:spPr>
              <a:xfrm>
                <a:off x="1952962" y="3902813"/>
                <a:ext cx="1123989" cy="3425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en-US" sz="1400" dirty="0" smtClean="0"/>
                  <a:t>Conf. E</a:t>
                </a:r>
                <a:endParaRPr lang="en-US" sz="1400" dirty="0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4876862" y="708275"/>
              <a:ext cx="4079904" cy="1250832"/>
              <a:chOff x="334194" y="2994490"/>
              <a:chExt cx="4079904" cy="1250832"/>
            </a:xfrm>
          </p:grpSpPr>
          <p:grpSp>
            <p:nvGrpSpPr>
              <p:cNvPr id="46" name="Group 45"/>
              <p:cNvGrpSpPr/>
              <p:nvPr/>
            </p:nvGrpSpPr>
            <p:grpSpPr>
              <a:xfrm>
                <a:off x="334194" y="2994490"/>
                <a:ext cx="4079904" cy="1103333"/>
                <a:chOff x="415219" y="2901890"/>
                <a:chExt cx="3877233" cy="966454"/>
              </a:xfrm>
            </p:grpSpPr>
            <p:pic>
              <p:nvPicPr>
                <p:cNvPr id="48" name="Picture 13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2664" y="2920524"/>
                  <a:ext cx="149851" cy="2466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9" name="Picture 2" descr="C:\Users\packagingoffice1\Dropbox\2013_03_19_FAA_proposal\777-200plane with seats.pn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5219" y="3091833"/>
                  <a:ext cx="3877233" cy="6146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0" name="Picture 13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48640" y="2920523"/>
                  <a:ext cx="149851" cy="2466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1" name="Picture 13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V="1">
                  <a:off x="3044020" y="3621733"/>
                  <a:ext cx="149851" cy="2466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2" name="Picture 13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V="1">
                  <a:off x="3948640" y="3621732"/>
                  <a:ext cx="149851" cy="2466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3" name="Picture 5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1732585" y="2974289"/>
                  <a:ext cx="258089" cy="1132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47" name="TextBox 46"/>
              <p:cNvSpPr txBox="1"/>
              <p:nvPr/>
            </p:nvSpPr>
            <p:spPr>
              <a:xfrm>
                <a:off x="1952962" y="3902813"/>
                <a:ext cx="1123989" cy="3425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en-US" sz="1400" dirty="0" smtClean="0"/>
                  <a:t>Conf. F</a:t>
                </a:r>
                <a:endParaRPr lang="en-US" sz="1400" dirty="0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4876862" y="1859163"/>
              <a:ext cx="4079904" cy="1250832"/>
              <a:chOff x="334194" y="2994490"/>
              <a:chExt cx="4079904" cy="1250832"/>
            </a:xfrm>
          </p:grpSpPr>
          <p:grpSp>
            <p:nvGrpSpPr>
              <p:cNvPr id="38" name="Group 37"/>
              <p:cNvGrpSpPr/>
              <p:nvPr/>
            </p:nvGrpSpPr>
            <p:grpSpPr>
              <a:xfrm>
                <a:off x="334194" y="2994490"/>
                <a:ext cx="4079904" cy="1103333"/>
                <a:chOff x="415219" y="2901890"/>
                <a:chExt cx="3877233" cy="966454"/>
              </a:xfrm>
            </p:grpSpPr>
            <p:pic>
              <p:nvPicPr>
                <p:cNvPr id="40" name="Picture 13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4726" y="2920524"/>
                  <a:ext cx="149851" cy="2466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1" name="Picture 2" descr="C:\Users\packagingoffice1\Dropbox\2013_03_19_FAA_proposal\777-200plane with seats.pn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5219" y="3091833"/>
                  <a:ext cx="3877233" cy="6146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2" name="Picture 13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48640" y="2920523"/>
                  <a:ext cx="149851" cy="2466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3" name="Picture 13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V="1">
                  <a:off x="866080" y="3621733"/>
                  <a:ext cx="149851" cy="2466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4" name="Picture 13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V="1">
                  <a:off x="3948640" y="3621732"/>
                  <a:ext cx="149851" cy="2466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5" name="Picture 5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1732585" y="2974289"/>
                  <a:ext cx="258089" cy="1132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39" name="TextBox 38"/>
              <p:cNvSpPr txBox="1"/>
              <p:nvPr/>
            </p:nvSpPr>
            <p:spPr>
              <a:xfrm>
                <a:off x="1952962" y="3902813"/>
                <a:ext cx="1123989" cy="3425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en-US" sz="1400" dirty="0" smtClean="0"/>
                  <a:t>Conf. </a:t>
                </a:r>
                <a:r>
                  <a:rPr lang="en-US" sz="1400" dirty="0"/>
                  <a:t>G</a:t>
                </a: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4876862" y="3010051"/>
              <a:ext cx="4079904" cy="1250832"/>
              <a:chOff x="334194" y="2994490"/>
              <a:chExt cx="4079904" cy="1250832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334194" y="2994490"/>
                <a:ext cx="4079904" cy="1103333"/>
                <a:chOff x="415219" y="2901890"/>
                <a:chExt cx="3877233" cy="966454"/>
              </a:xfrm>
            </p:grpSpPr>
            <p:pic>
              <p:nvPicPr>
                <p:cNvPr id="32" name="Picture 13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4726" y="2920524"/>
                  <a:ext cx="149851" cy="2466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3" name="Picture 2" descr="C:\Users\packagingoffice1\Dropbox\2013_03_19_FAA_proposal\777-200plane with seats.pn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5219" y="3091833"/>
                  <a:ext cx="3877233" cy="6146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4" name="Picture 13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48640" y="2920523"/>
                  <a:ext cx="149851" cy="2466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5" name="Picture 13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V="1">
                  <a:off x="866080" y="3621733"/>
                  <a:ext cx="149851" cy="2466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6" name="Picture 13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V="1">
                  <a:off x="3948640" y="3621732"/>
                  <a:ext cx="149851" cy="2466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7" name="Picture 5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2986555" y="2974289"/>
                  <a:ext cx="258089" cy="1132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31" name="TextBox 30"/>
              <p:cNvSpPr txBox="1"/>
              <p:nvPr/>
            </p:nvSpPr>
            <p:spPr>
              <a:xfrm>
                <a:off x="1952962" y="3902813"/>
                <a:ext cx="1123989" cy="3425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en-US" sz="1400" dirty="0" smtClean="0"/>
                  <a:t>Conf. </a:t>
                </a:r>
                <a:r>
                  <a:rPr lang="en-US" sz="1400" dirty="0"/>
                  <a:t>H</a:t>
                </a: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4876862" y="4160939"/>
              <a:ext cx="4079904" cy="1250833"/>
              <a:chOff x="334194" y="2994490"/>
              <a:chExt cx="4079904" cy="1250833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334194" y="2994490"/>
                <a:ext cx="4079904" cy="1103333"/>
                <a:chOff x="415219" y="2901890"/>
                <a:chExt cx="3877233" cy="966454"/>
              </a:xfrm>
            </p:grpSpPr>
            <p:pic>
              <p:nvPicPr>
                <p:cNvPr id="24" name="Picture 13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4726" y="2920524"/>
                  <a:ext cx="149851" cy="2466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5" name="Picture 2" descr="C:\Users\packagingoffice1\Dropbox\2013_03_19_FAA_proposal\777-200plane with seats.pn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5219" y="3091833"/>
                  <a:ext cx="3877233" cy="6146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6" name="Picture 13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81695" y="2920523"/>
                  <a:ext cx="149851" cy="2466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7" name="Picture 13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V="1">
                  <a:off x="866080" y="3621733"/>
                  <a:ext cx="149851" cy="2466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8" name="Picture 13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V="1">
                  <a:off x="1781695" y="3621732"/>
                  <a:ext cx="149851" cy="2466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9" name="Picture 5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2986555" y="2974289"/>
                  <a:ext cx="258089" cy="1132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23" name="TextBox 22"/>
              <p:cNvSpPr txBox="1"/>
              <p:nvPr/>
            </p:nvSpPr>
            <p:spPr>
              <a:xfrm>
                <a:off x="1952962" y="3902813"/>
                <a:ext cx="1123989" cy="3425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en-US" sz="1400" dirty="0" smtClean="0"/>
                  <a:t>Conf. I</a:t>
                </a:r>
                <a:endParaRPr lang="en-US" sz="1400" dirty="0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4876862" y="5311827"/>
              <a:ext cx="4079904" cy="1250832"/>
              <a:chOff x="334194" y="2994490"/>
              <a:chExt cx="4079904" cy="1250832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334194" y="2994490"/>
                <a:ext cx="4079904" cy="1103333"/>
                <a:chOff x="415219" y="2901890"/>
                <a:chExt cx="3877233" cy="966454"/>
              </a:xfrm>
            </p:grpSpPr>
            <p:pic>
              <p:nvPicPr>
                <p:cNvPr id="16" name="Picture 13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4726" y="2920524"/>
                  <a:ext cx="149851" cy="2466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7" name="Picture 2" descr="C:\Users\packagingoffice1\Dropbox\2013_03_19_FAA_proposal\777-200plane with seats.pn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5219" y="3091833"/>
                  <a:ext cx="3877233" cy="6146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8" name="Picture 13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81695" y="2920523"/>
                  <a:ext cx="149851" cy="2466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9" name="Picture 13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V="1">
                  <a:off x="866080" y="3621733"/>
                  <a:ext cx="149851" cy="2466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0" name="Picture 13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V="1">
                  <a:off x="1781695" y="3621732"/>
                  <a:ext cx="149851" cy="2466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1" name="Picture 5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3866532" y="2974289"/>
                  <a:ext cx="258089" cy="1132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5" name="TextBox 14"/>
              <p:cNvSpPr txBox="1"/>
              <p:nvPr/>
            </p:nvSpPr>
            <p:spPr>
              <a:xfrm>
                <a:off x="1952962" y="3902813"/>
                <a:ext cx="1123989" cy="3425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en-US" sz="1400" dirty="0" smtClean="0"/>
                  <a:t>Conf. J</a:t>
                </a:r>
                <a:endParaRPr lang="en-US" sz="1400" dirty="0"/>
              </a:p>
            </p:txBody>
          </p:sp>
        </p:grpSp>
      </p:grpSp>
      <p:sp>
        <p:nvSpPr>
          <p:cNvPr id="62" name="Down Arrow 61"/>
          <p:cNvSpPr/>
          <p:nvPr/>
        </p:nvSpPr>
        <p:spPr bwMode="auto">
          <a:xfrm>
            <a:off x="936557" y="4072166"/>
            <a:ext cx="203200" cy="914400"/>
          </a:xfrm>
          <a:prstGeom prst="downArrow">
            <a:avLst/>
          </a:prstGeom>
          <a:solidFill>
            <a:srgbClr val="00B05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4" name="Down Arrow 63"/>
          <p:cNvSpPr/>
          <p:nvPr/>
        </p:nvSpPr>
        <p:spPr bwMode="auto">
          <a:xfrm>
            <a:off x="825229" y="3091662"/>
            <a:ext cx="203200" cy="1920240"/>
          </a:xfrm>
          <a:prstGeom prst="downArrow">
            <a:avLst/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574386" y="2054061"/>
            <a:ext cx="3606241" cy="10895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b="0" dirty="0" smtClean="0">
                <a:solidFill>
                  <a:srgbClr val="0000FF"/>
                </a:solidFill>
              </a:rPr>
              <a:t>Early IAV deployment </a:t>
            </a:r>
            <a:r>
              <a:rPr lang="en-US" b="0" dirty="0" smtClean="0"/>
              <a:t>with </a:t>
            </a:r>
            <a:r>
              <a:rPr lang="en-US" dirty="0" smtClean="0">
                <a:solidFill>
                  <a:srgbClr val="FF0000"/>
                </a:solidFill>
              </a:rPr>
              <a:t>Crew redirection</a:t>
            </a:r>
            <a:r>
              <a:rPr lang="en-US" b="0" dirty="0" smtClean="0"/>
              <a:t> reduce about  30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~58 sec </a:t>
            </a:r>
            <a:r>
              <a:rPr lang="en-US" b="0" dirty="0" smtClean="0"/>
              <a:t>compare with no crew redirection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4031909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4" grpId="0" animBg="1"/>
      <p:bldP spid="6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IAV Deployment Simulation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Half of exits are available at the beginning</a:t>
            </a:r>
          </a:p>
          <a:p>
            <a:r>
              <a:rPr lang="en-US" dirty="0" smtClean="0"/>
              <a:t>IAV is deployed with time delay: 0sec to 80 sec</a:t>
            </a:r>
          </a:p>
          <a:p>
            <a:r>
              <a:rPr lang="en-US" dirty="0" smtClean="0"/>
              <a:t>Different exit availability configurations are simulated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B72BDDFE-ABAF-4D14-847F-39ABECBDFD3B}" type="slidenum">
              <a:rPr lang="en-US" altLang="zh-TW" smtClean="0"/>
              <a:pPr/>
              <a:t>4</a:t>
            </a:fld>
            <a:endParaRPr lang="en-US" altLang="zh-TW"/>
          </a:p>
        </p:txBody>
      </p:sp>
      <p:pic>
        <p:nvPicPr>
          <p:cNvPr id="666627" name="Picture 3" descr="C:\Users\packagingoffice1\Dropbox\2013_03_19_FAA_proposal\767-300 plane with seat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95" y="3605361"/>
            <a:ext cx="7620001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153968" y="4926200"/>
            <a:ext cx="327927" cy="539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380226" y="4926200"/>
            <a:ext cx="327927" cy="539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476793" y="4926199"/>
            <a:ext cx="327927" cy="539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944" y="3328583"/>
            <a:ext cx="327927" cy="539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7686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47171" y="3155984"/>
            <a:ext cx="911542" cy="40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517944" y="4926198"/>
            <a:ext cx="327927" cy="539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221087" y="5212385"/>
            <a:ext cx="911542" cy="40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564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768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76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76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ts val="3400"/>
              </a:lnSpc>
            </a:pPr>
            <a:r>
              <a:rPr lang="en-US" dirty="0" smtClean="0"/>
              <a:t>Crew redirection with IAV deployment situations were simulated</a:t>
            </a:r>
          </a:p>
          <a:p>
            <a:pPr>
              <a:lnSpc>
                <a:spcPts val="3400"/>
              </a:lnSpc>
            </a:pPr>
            <a:r>
              <a:rPr lang="en-US" dirty="0" smtClean="0"/>
              <a:t>Early IAV deployment reduced evacuation time. However, early </a:t>
            </a:r>
            <a:r>
              <a:rPr lang="en-US" dirty="0" smtClean="0">
                <a:solidFill>
                  <a:srgbClr val="0000FF"/>
                </a:solidFill>
              </a:rPr>
              <a:t>IAV deployment </a:t>
            </a:r>
            <a:r>
              <a:rPr lang="en-US" dirty="0" smtClean="0"/>
              <a:t>with </a:t>
            </a:r>
            <a:r>
              <a:rPr lang="en-US" dirty="0" smtClean="0">
                <a:solidFill>
                  <a:srgbClr val="0000FF"/>
                </a:solidFill>
              </a:rPr>
              <a:t>crew redirection </a:t>
            </a:r>
            <a:r>
              <a:rPr lang="en-US" dirty="0" smtClean="0">
                <a:solidFill>
                  <a:srgbClr val="FF0000"/>
                </a:solidFill>
              </a:rPr>
              <a:t>reduced the evacuation time significantly</a:t>
            </a:r>
            <a:r>
              <a:rPr lang="en-US" dirty="0" smtClean="0"/>
              <a:t>. </a:t>
            </a:r>
          </a:p>
          <a:p>
            <a:pPr>
              <a:lnSpc>
                <a:spcPts val="3400"/>
              </a:lnSpc>
            </a:pPr>
            <a:r>
              <a:rPr lang="en-US" dirty="0" smtClean="0"/>
              <a:t>Crew redirection can </a:t>
            </a:r>
            <a:r>
              <a:rPr lang="en-US" dirty="0" smtClean="0">
                <a:solidFill>
                  <a:srgbClr val="FF0000"/>
                </a:solidFill>
              </a:rPr>
              <a:t>reduce evacuation </a:t>
            </a:r>
            <a:r>
              <a:rPr lang="en-US" dirty="0" smtClean="0"/>
              <a:t>time even with </a:t>
            </a:r>
            <a:r>
              <a:rPr lang="en-US" dirty="0" smtClean="0">
                <a:solidFill>
                  <a:srgbClr val="0000FF"/>
                </a:solidFill>
              </a:rPr>
              <a:t>late IAV deployment</a:t>
            </a:r>
            <a:r>
              <a:rPr lang="en-US" dirty="0" smtClean="0"/>
              <a:t>. </a:t>
            </a:r>
          </a:p>
          <a:p>
            <a:pPr>
              <a:lnSpc>
                <a:spcPts val="3400"/>
              </a:lnSpc>
            </a:pPr>
            <a:r>
              <a:rPr lang="en-US" dirty="0" smtClean="0"/>
              <a:t>Even in worst case (B767-300/Group2) crew redirection with IAV </a:t>
            </a:r>
            <a:r>
              <a:rPr lang="en-US" dirty="0" smtClean="0">
                <a:solidFill>
                  <a:srgbClr val="FF0000"/>
                </a:solidFill>
              </a:rPr>
              <a:t>provide 10 more second to meet 90 sec. rule </a:t>
            </a:r>
            <a:r>
              <a:rPr lang="en-US" dirty="0" smtClean="0"/>
              <a:t>than without crew redirection.</a:t>
            </a:r>
          </a:p>
          <a:p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B72BDDFE-ABAF-4D14-847F-39ABECBDFD3B}" type="slidenum">
              <a:rPr lang="en-US" altLang="zh-TW" smtClean="0"/>
              <a:pPr/>
              <a:t>40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966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506" name="Rectangle 2"/>
          <p:cNvSpPr>
            <a:spLocks noChangeArrowheads="1"/>
          </p:cNvSpPr>
          <p:nvPr/>
        </p:nvSpPr>
        <p:spPr bwMode="auto">
          <a:xfrm>
            <a:off x="0" y="0"/>
            <a:ext cx="9144000" cy="707390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43" name="Fig5A60NoCrew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7200" y="4938275"/>
            <a:ext cx="8229600" cy="1543050"/>
          </a:xfrm>
          <a:prstGeom prst="rect">
            <a:avLst/>
          </a:prstGeom>
        </p:spPr>
      </p:pic>
      <p:pic>
        <p:nvPicPr>
          <p:cNvPr id="4" name="Fig5A30NoCrew.gi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7200" y="2788298"/>
            <a:ext cx="8229600" cy="1543050"/>
          </a:xfrm>
          <a:prstGeom prst="rect">
            <a:avLst/>
          </a:prstGeom>
        </p:spPr>
      </p:pic>
      <p:pic>
        <p:nvPicPr>
          <p:cNvPr id="3" name="Fig5ANoCrew.gif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7200" y="638322"/>
            <a:ext cx="8229600" cy="1543050"/>
          </a:xfrm>
          <a:prstGeom prst="rect">
            <a:avLst/>
          </a:prstGeom>
        </p:spPr>
      </p:pic>
      <p:sp>
        <p:nvSpPr>
          <p:cNvPr id="36" name="Rectangle 1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5241925" y="6678613"/>
            <a:ext cx="750888" cy="346075"/>
          </a:xfrm>
          <a:ln/>
        </p:spPr>
        <p:txBody>
          <a:bodyPr/>
          <a:lstStyle/>
          <a:p>
            <a:r>
              <a:rPr lang="en-US" altLang="zh-TW">
                <a:solidFill>
                  <a:srgbClr val="000000"/>
                </a:solidFill>
              </a:rPr>
              <a:t>P. </a:t>
            </a:r>
            <a:fld id="{D6A053FE-C981-4F3A-913A-89A8984D7F15}" type="slidenum">
              <a:rPr lang="en-US" altLang="zh-TW">
                <a:solidFill>
                  <a:srgbClr val="000000"/>
                </a:solidFill>
              </a:rPr>
              <a:pPr/>
              <a:t>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61528" name="Text Box 24"/>
          <p:cNvSpPr txBox="1">
            <a:spLocks noChangeArrowheads="1"/>
          </p:cNvSpPr>
          <p:nvPr/>
        </p:nvSpPr>
        <p:spPr bwMode="auto">
          <a:xfrm>
            <a:off x="1691824" y="6197163"/>
            <a:ext cx="7258050" cy="28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400" dirty="0">
                <a:solidFill>
                  <a:srgbClr val="000000"/>
                </a:solidFill>
                <a:ea typeface="新細明體" pitchFamily="18" charset="-120"/>
              </a:rPr>
              <a:t>Type C                   </a:t>
            </a:r>
            <a:r>
              <a:rPr lang="en-US" altLang="zh-TW" sz="1400" dirty="0" smtClean="0">
                <a:solidFill>
                  <a:srgbClr val="000000"/>
                </a:solidFill>
                <a:ea typeface="新細明體" pitchFamily="18" charset="-120"/>
              </a:rPr>
              <a:t>                                   </a:t>
            </a:r>
            <a:r>
              <a:rPr lang="en-US" altLang="zh-TW" sz="1400" dirty="0">
                <a:solidFill>
                  <a:srgbClr val="000000"/>
                </a:solidFill>
                <a:ea typeface="新細明體" pitchFamily="18" charset="-120"/>
              </a:rPr>
              <a:t>Type 3                 </a:t>
            </a:r>
            <a:r>
              <a:rPr lang="en-US" altLang="zh-TW" sz="1400" dirty="0" smtClean="0">
                <a:solidFill>
                  <a:srgbClr val="000000"/>
                </a:solidFill>
                <a:ea typeface="新細明體" pitchFamily="18" charset="-120"/>
              </a:rPr>
              <a:t>              </a:t>
            </a:r>
            <a:r>
              <a:rPr lang="en-US" altLang="zh-TW" sz="1400" dirty="0">
                <a:solidFill>
                  <a:srgbClr val="000000"/>
                </a:solidFill>
                <a:ea typeface="新細明體" pitchFamily="18" charset="-120"/>
              </a:rPr>
              <a:t>Type C</a:t>
            </a:r>
          </a:p>
        </p:txBody>
      </p:sp>
      <p:pic>
        <p:nvPicPr>
          <p:cNvPr id="661535" name="Picture 3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880" y="1922576"/>
            <a:ext cx="434975" cy="550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61536" name="Picture 3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713" y="1922576"/>
            <a:ext cx="434975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4" name="Picture 3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506" y="1922576"/>
            <a:ext cx="434975" cy="550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5" name="Picture 3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242" y="4089219"/>
            <a:ext cx="434975" cy="550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" name="Picture 31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368" y="1922576"/>
            <a:ext cx="434975" cy="550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8" name="Picture 31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367" y="4089219"/>
            <a:ext cx="434975" cy="550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0" name="Picture 31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879" y="6197163"/>
            <a:ext cx="434975" cy="550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9" name="Picture 31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914" y="6197163"/>
            <a:ext cx="434975" cy="550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" name="Picture 31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713" y="6205894"/>
            <a:ext cx="434975" cy="550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2" name="Picture 31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506" y="6229121"/>
            <a:ext cx="434975" cy="550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3" name="Picture 31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506" y="4089219"/>
            <a:ext cx="434975" cy="550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4" name="Picture 31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713" y="4089219"/>
            <a:ext cx="434975" cy="550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5" name="Text Box 24"/>
          <p:cNvSpPr txBox="1">
            <a:spLocks noChangeArrowheads="1"/>
          </p:cNvSpPr>
          <p:nvPr/>
        </p:nvSpPr>
        <p:spPr bwMode="auto">
          <a:xfrm>
            <a:off x="2982025" y="322259"/>
            <a:ext cx="3179951" cy="313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zh-TW" sz="1600" dirty="0" smtClean="0">
                <a:solidFill>
                  <a:srgbClr val="000000"/>
                </a:solidFill>
                <a:ea typeface="新細明體" pitchFamily="18" charset="-120"/>
              </a:rPr>
              <a:t>IAV Opens at 0 sec. (68sec)</a:t>
            </a:r>
            <a:endParaRPr lang="en-US" altLang="zh-TW" sz="1600" dirty="0">
              <a:solidFill>
                <a:srgbClr val="000000"/>
              </a:solidFill>
              <a:ea typeface="新細明體" pitchFamily="18" charset="-120"/>
            </a:endParaRPr>
          </a:p>
        </p:txBody>
      </p:sp>
      <p:sp>
        <p:nvSpPr>
          <p:cNvPr id="56" name="Text Box 24"/>
          <p:cNvSpPr txBox="1">
            <a:spLocks noChangeArrowheads="1"/>
          </p:cNvSpPr>
          <p:nvPr/>
        </p:nvSpPr>
        <p:spPr bwMode="auto">
          <a:xfrm>
            <a:off x="2982025" y="2548739"/>
            <a:ext cx="3179951" cy="313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zh-TW" sz="1600" dirty="0" smtClean="0">
                <a:solidFill>
                  <a:srgbClr val="000000"/>
                </a:solidFill>
                <a:ea typeface="新細明體" pitchFamily="18" charset="-120"/>
              </a:rPr>
              <a:t>IAV Opens at 30 sec. (71sec)</a:t>
            </a:r>
            <a:endParaRPr lang="en-US" altLang="zh-TW" sz="1600" dirty="0">
              <a:solidFill>
                <a:srgbClr val="000000"/>
              </a:solidFill>
              <a:ea typeface="新細明體" pitchFamily="18" charset="-120"/>
            </a:endParaRPr>
          </a:p>
        </p:txBody>
      </p:sp>
      <p:sp>
        <p:nvSpPr>
          <p:cNvPr id="57" name="Text Box 24"/>
          <p:cNvSpPr txBox="1">
            <a:spLocks noChangeArrowheads="1"/>
          </p:cNvSpPr>
          <p:nvPr/>
        </p:nvSpPr>
        <p:spPr bwMode="auto">
          <a:xfrm>
            <a:off x="2982025" y="4687075"/>
            <a:ext cx="3179951" cy="313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zh-TW" sz="1600" dirty="0">
                <a:solidFill>
                  <a:srgbClr val="000000"/>
                </a:solidFill>
                <a:ea typeface="新細明體" pitchFamily="18" charset="-120"/>
              </a:rPr>
              <a:t>IAV Opens at </a:t>
            </a:r>
            <a:r>
              <a:rPr lang="en-US" altLang="zh-TW" sz="1600" dirty="0" smtClean="0">
                <a:solidFill>
                  <a:srgbClr val="000000"/>
                </a:solidFill>
                <a:ea typeface="新細明體" pitchFamily="18" charset="-120"/>
              </a:rPr>
              <a:t>60 sec. (74sec)</a:t>
            </a:r>
            <a:endParaRPr lang="en-US" altLang="zh-TW" sz="1600" dirty="0">
              <a:solidFill>
                <a:srgbClr val="000000"/>
              </a:solidFill>
              <a:ea typeface="新細明體" pitchFamily="18" charset="-120"/>
            </a:endParaRPr>
          </a:p>
        </p:txBody>
      </p:sp>
      <p:pic>
        <p:nvPicPr>
          <p:cNvPr id="41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86577" y="2648744"/>
            <a:ext cx="624931" cy="27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01815" y="470105"/>
            <a:ext cx="624931" cy="27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86577" y="4801115"/>
            <a:ext cx="624931" cy="27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431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4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1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192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 of </a:t>
            </a:r>
            <a:r>
              <a:rPr lang="en-US" dirty="0"/>
              <a:t>IAV without Crew Redirection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Evenly placed exits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TW" altLang="en-US" smtClean="0"/>
              <a:t>Oct. 26, 2010</a:t>
            </a:r>
            <a:endParaRPr lang="en-US" altLang="zh-T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B72BDDFE-ABAF-4D14-847F-39ABECBDFD3B}" type="slidenum">
              <a:rPr lang="en-US" altLang="zh-TW" smtClean="0"/>
              <a:pPr/>
              <a:t>6</a:t>
            </a:fld>
            <a:endParaRPr lang="en-US" altLang="zh-TW"/>
          </a:p>
        </p:txBody>
      </p:sp>
      <p:pic>
        <p:nvPicPr>
          <p:cNvPr id="35" name="Picture 34" descr="DA_AF08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40808"/>
            <a:ext cx="5860200" cy="4114800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 bwMode="auto">
          <a:xfrm flipH="1">
            <a:off x="740511" y="3590459"/>
            <a:ext cx="4572000" cy="0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/>
          <p:cNvCxnSpPr/>
          <p:nvPr/>
        </p:nvCxnSpPr>
        <p:spPr bwMode="auto">
          <a:xfrm flipH="1">
            <a:off x="740511" y="3950954"/>
            <a:ext cx="4572000" cy="0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1052007" y="4310464"/>
            <a:ext cx="3898744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b="0" dirty="0" smtClean="0"/>
              <a:t>Early IAV deployment reduce about 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sec </a:t>
            </a:r>
            <a:r>
              <a:rPr lang="en-US" b="0" dirty="0" smtClean="0"/>
              <a:t>for total evacuation time</a:t>
            </a:r>
            <a:endParaRPr lang="en-US" b="0" dirty="0"/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5802420" y="819842"/>
            <a:ext cx="2834640" cy="873574"/>
            <a:chOff x="509409" y="2624273"/>
            <a:chExt cx="3482073" cy="1073100"/>
          </a:xfrm>
        </p:grpSpPr>
        <p:grpSp>
          <p:nvGrpSpPr>
            <p:cNvPr id="34" name="Group 33"/>
            <p:cNvGrpSpPr>
              <a:grpSpLocks noChangeAspect="1"/>
            </p:cNvGrpSpPr>
            <p:nvPr/>
          </p:nvGrpSpPr>
          <p:grpSpPr>
            <a:xfrm>
              <a:off x="509409" y="2624273"/>
              <a:ext cx="3482073" cy="1015586"/>
              <a:chOff x="734188" y="1165503"/>
              <a:chExt cx="7620001" cy="2222459"/>
            </a:xfrm>
          </p:grpSpPr>
          <p:pic>
            <p:nvPicPr>
              <p:cNvPr id="37" name="Picture 3" descr="C:\Users\packagingoffice1\Dropbox\2013_03_19_FAA_proposal\767-300 plane with seats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4188" y="1507133"/>
                <a:ext cx="7620001" cy="15906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37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4216261" y="2827972"/>
                <a:ext cx="327927" cy="5396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40" name="Picture 13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4442519" y="2827972"/>
                <a:ext cx="327927" cy="5396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41" name="Picture 13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7539086" y="2827971"/>
                <a:ext cx="327927" cy="5396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42" name="Picture 13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1611217" y="2848291"/>
                <a:ext cx="327927" cy="5396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43" name="Picture 5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485710" y="1323938"/>
                <a:ext cx="564789" cy="2479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2450643" y="3383441"/>
              <a:ext cx="1481560" cy="31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sz="1600" dirty="0" smtClean="0"/>
                <a:t>Conf. </a:t>
              </a:r>
              <a:r>
                <a:rPr lang="en-US" sz="1600" dirty="0"/>
                <a:t>A</a:t>
              </a:r>
            </a:p>
          </p:txBody>
        </p:sp>
      </p:grp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5802420" y="1709944"/>
            <a:ext cx="2834640" cy="870170"/>
            <a:chOff x="509408" y="3759247"/>
            <a:chExt cx="3482073" cy="1068917"/>
          </a:xfrm>
        </p:grpSpPr>
        <p:grpSp>
          <p:nvGrpSpPr>
            <p:cNvPr id="26" name="Group 25"/>
            <p:cNvGrpSpPr>
              <a:grpSpLocks noChangeAspect="1"/>
            </p:cNvGrpSpPr>
            <p:nvPr/>
          </p:nvGrpSpPr>
          <p:grpSpPr>
            <a:xfrm>
              <a:off x="509408" y="3759247"/>
              <a:ext cx="3482073" cy="1019661"/>
              <a:chOff x="734188" y="1178060"/>
              <a:chExt cx="7620001" cy="2231376"/>
            </a:xfrm>
          </p:grpSpPr>
          <p:pic>
            <p:nvPicPr>
              <p:cNvPr id="28" name="Picture 3" descr="C:\Users\packagingoffice1\Dropbox\2013_03_19_FAA_proposal\767-300 plane with seats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4188" y="1507133"/>
                <a:ext cx="7620001" cy="15906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28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4216261" y="2827972"/>
                <a:ext cx="327927" cy="5396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30" name="Picture 13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4442519" y="2827972"/>
                <a:ext cx="327927" cy="5396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31" name="Picture 13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7539086" y="2827971"/>
                <a:ext cx="327927" cy="5396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32" name="Picture 13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72830" y="1178060"/>
                <a:ext cx="327927" cy="5396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33" name="Picture 5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 flipV="1">
                <a:off x="1447359" y="3003081"/>
                <a:ext cx="564789" cy="2479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7" name="TextBox 26"/>
            <p:cNvSpPr txBox="1"/>
            <p:nvPr/>
          </p:nvSpPr>
          <p:spPr>
            <a:xfrm>
              <a:off x="2450643" y="4514232"/>
              <a:ext cx="1481560" cy="31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sz="1600" dirty="0" smtClean="0"/>
                <a:t>Conf. </a:t>
              </a:r>
              <a:r>
                <a:rPr lang="en-US" sz="1600" dirty="0"/>
                <a:t>B</a:t>
              </a:r>
            </a:p>
          </p:txBody>
        </p:sp>
      </p:grp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5802420" y="2596642"/>
            <a:ext cx="2834640" cy="882286"/>
            <a:chOff x="537874" y="4923815"/>
            <a:chExt cx="3482073" cy="1083802"/>
          </a:xfrm>
        </p:grpSpPr>
        <p:grpSp>
          <p:nvGrpSpPr>
            <p:cNvPr id="16" name="Group 15"/>
            <p:cNvGrpSpPr>
              <a:grpSpLocks noChangeAspect="1"/>
            </p:cNvGrpSpPr>
            <p:nvPr/>
          </p:nvGrpSpPr>
          <p:grpSpPr>
            <a:xfrm>
              <a:off x="537874" y="4923815"/>
              <a:ext cx="3482073" cy="1012041"/>
              <a:chOff x="734188" y="1152942"/>
              <a:chExt cx="7620001" cy="2214701"/>
            </a:xfrm>
          </p:grpSpPr>
          <p:pic>
            <p:nvPicPr>
              <p:cNvPr id="20" name="Picture 3" descr="C:\Users\packagingoffice1\Dropbox\2013_03_19_FAA_proposal\767-300 plane with seats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4188" y="1507133"/>
                <a:ext cx="7620001" cy="15906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20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4216261" y="2827972"/>
                <a:ext cx="327927" cy="5396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22" name="Picture 13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4442519" y="2827972"/>
                <a:ext cx="327927" cy="5396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23" name="Picture 13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7539086" y="2827971"/>
                <a:ext cx="327927" cy="5396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24" name="Picture 13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72830" y="1178060"/>
                <a:ext cx="327927" cy="5396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25" name="Picture 5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7482323" y="1311376"/>
                <a:ext cx="564789" cy="2479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2450643" y="5693685"/>
              <a:ext cx="1481560" cy="31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sz="1600" dirty="0" smtClean="0"/>
                <a:t>Conf. </a:t>
              </a:r>
              <a:r>
                <a:rPr lang="en-US" sz="1600" dirty="0"/>
                <a:t>C</a:t>
              </a:r>
            </a:p>
          </p:txBody>
        </p:sp>
      </p:grpSp>
      <p:grpSp>
        <p:nvGrpSpPr>
          <p:cNvPr id="45" name="Group 44"/>
          <p:cNvGrpSpPr>
            <a:grpSpLocks noChangeAspect="1"/>
          </p:cNvGrpSpPr>
          <p:nvPr/>
        </p:nvGrpSpPr>
        <p:grpSpPr>
          <a:xfrm>
            <a:off x="5802420" y="3495456"/>
            <a:ext cx="2834640" cy="864074"/>
            <a:chOff x="4845189" y="2533998"/>
            <a:chExt cx="3482073" cy="1061426"/>
          </a:xfrm>
        </p:grpSpPr>
        <p:grpSp>
          <p:nvGrpSpPr>
            <p:cNvPr id="64" name="Group 63"/>
            <p:cNvGrpSpPr>
              <a:grpSpLocks noChangeAspect="1"/>
            </p:cNvGrpSpPr>
            <p:nvPr/>
          </p:nvGrpSpPr>
          <p:grpSpPr>
            <a:xfrm>
              <a:off x="4845189" y="2533998"/>
              <a:ext cx="3482073" cy="1011651"/>
              <a:chOff x="734188" y="1174115"/>
              <a:chExt cx="7620001" cy="2213847"/>
            </a:xfrm>
          </p:grpSpPr>
          <p:pic>
            <p:nvPicPr>
              <p:cNvPr id="66" name="Picture 3" descr="C:\Users\packagingoffice1\Dropbox\2013_03_19_FAA_proposal\767-300 plane with seats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4188" y="1507133"/>
                <a:ext cx="7620001" cy="15906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" name="Picture 66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4216261" y="2827972"/>
                <a:ext cx="327927" cy="5396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68" name="Picture 13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4442519" y="2827972"/>
                <a:ext cx="327927" cy="5396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69" name="Picture 13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7539086" y="2827971"/>
                <a:ext cx="327927" cy="5396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70" name="Picture 13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1611217" y="2848291"/>
                <a:ext cx="327927" cy="5396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71" name="Picture 5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7474909" y="1332549"/>
                <a:ext cx="564789" cy="2479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5" name="TextBox 64"/>
            <p:cNvSpPr txBox="1"/>
            <p:nvPr/>
          </p:nvSpPr>
          <p:spPr>
            <a:xfrm>
              <a:off x="6791405" y="3281492"/>
              <a:ext cx="1481560" cy="31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sz="1600" dirty="0" smtClean="0"/>
                <a:t>Conf. D</a:t>
              </a:r>
              <a:endParaRPr lang="en-US" sz="1600" dirty="0"/>
            </a:p>
          </p:txBody>
        </p:sp>
      </p:grpSp>
      <p:grpSp>
        <p:nvGrpSpPr>
          <p:cNvPr id="46" name="Group 45"/>
          <p:cNvGrpSpPr>
            <a:grpSpLocks noChangeAspect="1"/>
          </p:cNvGrpSpPr>
          <p:nvPr/>
        </p:nvGrpSpPr>
        <p:grpSpPr>
          <a:xfrm>
            <a:off x="5802420" y="4376058"/>
            <a:ext cx="2834640" cy="849120"/>
            <a:chOff x="4847737" y="3823376"/>
            <a:chExt cx="3482073" cy="1043060"/>
          </a:xfrm>
        </p:grpSpPr>
        <p:grpSp>
          <p:nvGrpSpPr>
            <p:cNvPr id="56" name="Group 55"/>
            <p:cNvGrpSpPr>
              <a:grpSpLocks noChangeAspect="1"/>
            </p:cNvGrpSpPr>
            <p:nvPr/>
          </p:nvGrpSpPr>
          <p:grpSpPr>
            <a:xfrm>
              <a:off x="4847737" y="3823376"/>
              <a:ext cx="3482073" cy="1002439"/>
              <a:chOff x="734188" y="1237296"/>
              <a:chExt cx="7620001" cy="2193689"/>
            </a:xfrm>
          </p:grpSpPr>
          <p:pic>
            <p:nvPicPr>
              <p:cNvPr id="58" name="Picture 3" descr="C:\Users\packagingoffice1\Dropbox\2013_03_19_FAA_proposal\767-300 plane with seats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4188" y="1507133"/>
                <a:ext cx="7620001" cy="15906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Picture 58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4216261" y="2827972"/>
                <a:ext cx="327927" cy="5396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60" name="Picture 13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4442519" y="2827972"/>
                <a:ext cx="327927" cy="5396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61" name="Picture 13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9087" y="1237296"/>
                <a:ext cx="327927" cy="5396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62" name="Picture 13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1611217" y="2848291"/>
                <a:ext cx="327927" cy="5396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63" name="Picture 5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 flipV="1">
                <a:off x="7420653" y="3024630"/>
                <a:ext cx="564789" cy="2479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7" name="TextBox 56"/>
            <p:cNvSpPr txBox="1"/>
            <p:nvPr/>
          </p:nvSpPr>
          <p:spPr>
            <a:xfrm>
              <a:off x="6791405" y="4552504"/>
              <a:ext cx="1481560" cy="31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sz="1600" dirty="0" smtClean="0"/>
                <a:t>Conf. </a:t>
              </a:r>
              <a:r>
                <a:rPr lang="en-US" sz="1600" dirty="0"/>
                <a:t>E</a:t>
              </a:r>
            </a:p>
          </p:txBody>
        </p:sp>
      </p:grpSp>
      <p:grpSp>
        <p:nvGrpSpPr>
          <p:cNvPr id="47" name="Group 46"/>
          <p:cNvGrpSpPr>
            <a:grpSpLocks noChangeAspect="1"/>
          </p:cNvGrpSpPr>
          <p:nvPr/>
        </p:nvGrpSpPr>
        <p:grpSpPr>
          <a:xfrm>
            <a:off x="5802420" y="5241704"/>
            <a:ext cx="2834640" cy="855904"/>
            <a:chOff x="4845189" y="5009333"/>
            <a:chExt cx="3482073" cy="1051394"/>
          </a:xfrm>
        </p:grpSpPr>
        <p:grpSp>
          <p:nvGrpSpPr>
            <p:cNvPr id="48" name="Group 47"/>
            <p:cNvGrpSpPr>
              <a:grpSpLocks noChangeAspect="1"/>
            </p:cNvGrpSpPr>
            <p:nvPr/>
          </p:nvGrpSpPr>
          <p:grpSpPr>
            <a:xfrm>
              <a:off x="4845189" y="5009333"/>
              <a:ext cx="3482073" cy="1015586"/>
              <a:chOff x="734188" y="1165503"/>
              <a:chExt cx="7620001" cy="2222459"/>
            </a:xfrm>
          </p:grpSpPr>
          <p:pic>
            <p:nvPicPr>
              <p:cNvPr id="50" name="Picture 3" descr="C:\Users\packagingoffice1\Dropbox\2013_03_19_FAA_proposal\767-300 plane with seats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4188" y="1507133"/>
                <a:ext cx="7620001" cy="15906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50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4216261" y="2827972"/>
                <a:ext cx="327927" cy="5396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52" name="Picture 13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4442519" y="2827972"/>
                <a:ext cx="327927" cy="5396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53" name="Picture 13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9087" y="1237296"/>
                <a:ext cx="327927" cy="5396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54" name="Picture 13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1611217" y="2848291"/>
                <a:ext cx="327927" cy="5396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55" name="Picture 5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485710" y="1323938"/>
                <a:ext cx="564789" cy="2479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9" name="TextBox 48"/>
            <p:cNvSpPr txBox="1"/>
            <p:nvPr/>
          </p:nvSpPr>
          <p:spPr>
            <a:xfrm>
              <a:off x="6791405" y="5746795"/>
              <a:ext cx="1481560" cy="31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sz="1600" dirty="0" smtClean="0"/>
                <a:t>Conf. F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6970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Fig5ANoCrew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291" y="4374891"/>
            <a:ext cx="7772400" cy="14573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IAV without Crew Redirection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TW" altLang="en-US" smtClean="0"/>
              <a:t>Oct. 26, 2010</a:t>
            </a:r>
            <a:endParaRPr lang="en-US" altLang="zh-T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B72BDDFE-ABAF-4D14-847F-39ABECBDFD3B}" type="slidenum">
              <a:rPr lang="en-US" altLang="zh-TW" smtClean="0"/>
              <a:pPr/>
              <a:t>7</a:t>
            </a:fld>
            <a:endParaRPr lang="en-US" altLang="zh-TW"/>
          </a:p>
        </p:txBody>
      </p:sp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288718" y="5525522"/>
            <a:ext cx="327927" cy="539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514976" y="5525522"/>
            <a:ext cx="327927" cy="539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669293" y="5506271"/>
            <a:ext cx="327927" cy="539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529674" y="5526591"/>
            <a:ext cx="327927" cy="539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412958" y="5786272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567695" y="5744111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/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70246" y="5772866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/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401881" y="5770978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/>
              <a:t>5</a:t>
            </a:r>
          </a:p>
        </p:txBody>
      </p:sp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23417" y="4271738"/>
            <a:ext cx="564789" cy="247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2769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95" y="1368701"/>
            <a:ext cx="3657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27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303" y="1368701"/>
            <a:ext cx="3657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433487" y="4321451"/>
            <a:ext cx="5648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59426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 of IAV without Crew Redirection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TW" altLang="en-US" smtClean="0"/>
              <a:t>Oct. 26, 2010</a:t>
            </a:r>
            <a:endParaRPr lang="en-US" altLang="zh-T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541370" y="6462713"/>
            <a:ext cx="750888" cy="346075"/>
          </a:xfrm>
        </p:spPr>
        <p:txBody>
          <a:bodyPr/>
          <a:lstStyle/>
          <a:p>
            <a:r>
              <a:rPr lang="en-US" altLang="zh-TW" smtClean="0"/>
              <a:t>P. </a:t>
            </a:r>
            <a:fld id="{B72BDDFE-ABAF-4D14-847F-39ABECBDFD3B}" type="slidenum">
              <a:rPr lang="en-US" altLang="zh-TW" smtClean="0"/>
              <a:pPr/>
              <a:t>8</a:t>
            </a:fld>
            <a:endParaRPr lang="en-US" altLang="zh-TW"/>
          </a:p>
        </p:txBody>
      </p:sp>
      <p:grpSp>
        <p:nvGrpSpPr>
          <p:cNvPr id="6" name="Group 5"/>
          <p:cNvGrpSpPr/>
          <p:nvPr/>
        </p:nvGrpSpPr>
        <p:grpSpPr>
          <a:xfrm>
            <a:off x="5803962" y="657475"/>
            <a:ext cx="3035238" cy="5854240"/>
            <a:chOff x="4876862" y="-442613"/>
            <a:chExt cx="4079904" cy="7005272"/>
          </a:xfrm>
        </p:grpSpPr>
        <p:grpSp>
          <p:nvGrpSpPr>
            <p:cNvPr id="7" name="Group 6"/>
            <p:cNvGrpSpPr/>
            <p:nvPr/>
          </p:nvGrpSpPr>
          <p:grpSpPr>
            <a:xfrm>
              <a:off x="4876862" y="-442613"/>
              <a:ext cx="4079904" cy="1250832"/>
              <a:chOff x="334194" y="2994490"/>
              <a:chExt cx="4079904" cy="1250832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334194" y="2994490"/>
                <a:ext cx="4079904" cy="1103333"/>
                <a:chOff x="415219" y="2901890"/>
                <a:chExt cx="3877233" cy="966454"/>
              </a:xfrm>
            </p:grpSpPr>
            <p:pic>
              <p:nvPicPr>
                <p:cNvPr id="10" name="Picture 1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2664" y="2920524"/>
                  <a:ext cx="149851" cy="2466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" name="Picture 2" descr="C:\Users\packagingoffice1\Dropbox\2013_03_19_FAA_proposal\777-200plane with seats.pn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5219" y="3091833"/>
                  <a:ext cx="3877233" cy="6146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" name="Picture 1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48640" y="2920523"/>
                  <a:ext cx="149851" cy="2466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3" name="Picture 1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V="1">
                  <a:off x="3044020" y="3621733"/>
                  <a:ext cx="149851" cy="2466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" name="Picture 1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V="1">
                  <a:off x="3948640" y="3621732"/>
                  <a:ext cx="149851" cy="2466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5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820159" y="2974289"/>
                  <a:ext cx="258089" cy="1132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9" name="TextBox 8"/>
              <p:cNvSpPr txBox="1"/>
              <p:nvPr/>
            </p:nvSpPr>
            <p:spPr>
              <a:xfrm>
                <a:off x="1952962" y="3902813"/>
                <a:ext cx="1123989" cy="3425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en-US" sz="1400" dirty="0" smtClean="0"/>
                  <a:t>Conf. E</a:t>
                </a:r>
                <a:endParaRPr lang="en-US" sz="1400" dirty="0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4876862" y="708275"/>
              <a:ext cx="4079904" cy="1250832"/>
              <a:chOff x="334194" y="2994490"/>
              <a:chExt cx="4079904" cy="1250832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334194" y="2994490"/>
                <a:ext cx="4079904" cy="1103333"/>
                <a:chOff x="415219" y="2901890"/>
                <a:chExt cx="3877233" cy="966454"/>
              </a:xfrm>
            </p:grpSpPr>
            <p:pic>
              <p:nvPicPr>
                <p:cNvPr id="19" name="Picture 1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2664" y="2920524"/>
                  <a:ext cx="149851" cy="2466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0" name="Picture 2" descr="C:\Users\packagingoffice1\Dropbox\2013_03_19_FAA_proposal\777-200plane with seats.pn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5219" y="3091833"/>
                  <a:ext cx="3877233" cy="6146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" name="Picture 1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48640" y="2920523"/>
                  <a:ext cx="149851" cy="2466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2" name="Picture 1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V="1">
                  <a:off x="3044020" y="3621733"/>
                  <a:ext cx="149851" cy="2466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3" name="Picture 1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V="1">
                  <a:off x="3948640" y="3621732"/>
                  <a:ext cx="149851" cy="2466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4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1732585" y="2974289"/>
                  <a:ext cx="258089" cy="1132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8" name="TextBox 17"/>
              <p:cNvSpPr txBox="1"/>
              <p:nvPr/>
            </p:nvSpPr>
            <p:spPr>
              <a:xfrm>
                <a:off x="1952962" y="3902813"/>
                <a:ext cx="1123989" cy="3425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en-US" sz="1400" dirty="0" smtClean="0"/>
                  <a:t>Conf. F</a:t>
                </a:r>
                <a:endParaRPr lang="en-US" sz="1400" dirty="0"/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4876862" y="1859163"/>
              <a:ext cx="4079904" cy="1250832"/>
              <a:chOff x="334194" y="2994490"/>
              <a:chExt cx="4079904" cy="1250832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334194" y="2994490"/>
                <a:ext cx="4079904" cy="1103333"/>
                <a:chOff x="415219" y="2901890"/>
                <a:chExt cx="3877233" cy="966454"/>
              </a:xfrm>
            </p:grpSpPr>
            <p:pic>
              <p:nvPicPr>
                <p:cNvPr id="28" name="Picture 1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4726" y="2920524"/>
                  <a:ext cx="149851" cy="2466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9" name="Picture 2" descr="C:\Users\packagingoffice1\Dropbox\2013_03_19_FAA_proposal\777-200plane with seats.pn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5219" y="3091833"/>
                  <a:ext cx="3877233" cy="6146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0" name="Picture 1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48640" y="2920523"/>
                  <a:ext cx="149851" cy="2466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1" name="Picture 1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V="1">
                  <a:off x="866080" y="3621733"/>
                  <a:ext cx="149851" cy="2466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2" name="Picture 1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V="1">
                  <a:off x="3948640" y="3621732"/>
                  <a:ext cx="149851" cy="2466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3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1732585" y="2974289"/>
                  <a:ext cx="258089" cy="1132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27" name="TextBox 26"/>
              <p:cNvSpPr txBox="1"/>
              <p:nvPr/>
            </p:nvSpPr>
            <p:spPr>
              <a:xfrm>
                <a:off x="1952962" y="3902813"/>
                <a:ext cx="1123989" cy="3425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en-US" sz="1400" dirty="0" smtClean="0"/>
                  <a:t>Conf. </a:t>
                </a:r>
                <a:r>
                  <a:rPr lang="en-US" sz="1400" dirty="0"/>
                  <a:t>G</a:t>
                </a:r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4876862" y="3010051"/>
              <a:ext cx="4079904" cy="1250832"/>
              <a:chOff x="334194" y="2994490"/>
              <a:chExt cx="4079904" cy="1250832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334194" y="2994490"/>
                <a:ext cx="4079904" cy="1103333"/>
                <a:chOff x="415219" y="2901890"/>
                <a:chExt cx="3877233" cy="966454"/>
              </a:xfrm>
            </p:grpSpPr>
            <p:pic>
              <p:nvPicPr>
                <p:cNvPr id="37" name="Picture 1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4726" y="2920524"/>
                  <a:ext cx="149851" cy="2466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8" name="Picture 2" descr="C:\Users\packagingoffice1\Dropbox\2013_03_19_FAA_proposal\777-200plane with seats.pn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5219" y="3091833"/>
                  <a:ext cx="3877233" cy="6146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9" name="Picture 1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48640" y="2920523"/>
                  <a:ext cx="149851" cy="2466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0" name="Picture 1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V="1">
                  <a:off x="866080" y="3621733"/>
                  <a:ext cx="149851" cy="2466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1" name="Picture 1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V="1">
                  <a:off x="3948640" y="3621732"/>
                  <a:ext cx="149851" cy="2466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2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2986555" y="2974289"/>
                  <a:ext cx="258089" cy="1132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36" name="TextBox 35"/>
              <p:cNvSpPr txBox="1"/>
              <p:nvPr/>
            </p:nvSpPr>
            <p:spPr>
              <a:xfrm>
                <a:off x="1952962" y="3902813"/>
                <a:ext cx="1123989" cy="3425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en-US" sz="1400" dirty="0" smtClean="0"/>
                  <a:t>Conf. </a:t>
                </a:r>
                <a:r>
                  <a:rPr lang="en-US" sz="1400" dirty="0"/>
                  <a:t>H</a:t>
                </a:r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4876862" y="4160939"/>
              <a:ext cx="4079904" cy="1250833"/>
              <a:chOff x="334194" y="2994490"/>
              <a:chExt cx="4079904" cy="1250833"/>
            </a:xfrm>
          </p:grpSpPr>
          <p:grpSp>
            <p:nvGrpSpPr>
              <p:cNvPr id="44" name="Group 43"/>
              <p:cNvGrpSpPr/>
              <p:nvPr/>
            </p:nvGrpSpPr>
            <p:grpSpPr>
              <a:xfrm>
                <a:off x="334194" y="2994490"/>
                <a:ext cx="4079904" cy="1103333"/>
                <a:chOff x="415219" y="2901890"/>
                <a:chExt cx="3877233" cy="966454"/>
              </a:xfrm>
            </p:grpSpPr>
            <p:pic>
              <p:nvPicPr>
                <p:cNvPr id="46" name="Picture 1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4726" y="2920524"/>
                  <a:ext cx="149851" cy="2466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7" name="Picture 2" descr="C:\Users\packagingoffice1\Dropbox\2013_03_19_FAA_proposal\777-200plane with seats.pn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5219" y="3091833"/>
                  <a:ext cx="3877233" cy="6146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8" name="Picture 1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81695" y="2920523"/>
                  <a:ext cx="149851" cy="2466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9" name="Picture 1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V="1">
                  <a:off x="866080" y="3621733"/>
                  <a:ext cx="149851" cy="2466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0" name="Picture 1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V="1">
                  <a:off x="1781695" y="3621732"/>
                  <a:ext cx="149851" cy="2466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1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2986555" y="2974289"/>
                  <a:ext cx="258089" cy="1132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45" name="TextBox 44"/>
              <p:cNvSpPr txBox="1"/>
              <p:nvPr/>
            </p:nvSpPr>
            <p:spPr>
              <a:xfrm>
                <a:off x="1952962" y="3902813"/>
                <a:ext cx="1123989" cy="3425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en-US" sz="1400" dirty="0" smtClean="0"/>
                  <a:t>Conf. I</a:t>
                </a:r>
                <a:endParaRPr lang="en-US" sz="1400" dirty="0"/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4876862" y="5311827"/>
              <a:ext cx="4079904" cy="1250832"/>
              <a:chOff x="334194" y="2994490"/>
              <a:chExt cx="4079904" cy="1250832"/>
            </a:xfrm>
          </p:grpSpPr>
          <p:grpSp>
            <p:nvGrpSpPr>
              <p:cNvPr id="53" name="Group 52"/>
              <p:cNvGrpSpPr/>
              <p:nvPr/>
            </p:nvGrpSpPr>
            <p:grpSpPr>
              <a:xfrm>
                <a:off x="334194" y="2994490"/>
                <a:ext cx="4079904" cy="1103333"/>
                <a:chOff x="415219" y="2901890"/>
                <a:chExt cx="3877233" cy="966454"/>
              </a:xfrm>
            </p:grpSpPr>
            <p:pic>
              <p:nvPicPr>
                <p:cNvPr id="55" name="Picture 1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4726" y="2920524"/>
                  <a:ext cx="149851" cy="2466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6" name="Picture 2" descr="C:\Users\packagingoffice1\Dropbox\2013_03_19_FAA_proposal\777-200plane with seats.pn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5219" y="3091833"/>
                  <a:ext cx="3877233" cy="6146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7" name="Picture 1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81695" y="2920523"/>
                  <a:ext cx="149851" cy="2466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8" name="Picture 1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V="1">
                  <a:off x="866080" y="3621733"/>
                  <a:ext cx="149851" cy="2466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9" name="Picture 1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V="1">
                  <a:off x="1781695" y="3621732"/>
                  <a:ext cx="149851" cy="2466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60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3866532" y="2974289"/>
                  <a:ext cx="258089" cy="1132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54" name="TextBox 53"/>
              <p:cNvSpPr txBox="1"/>
              <p:nvPr/>
            </p:nvSpPr>
            <p:spPr>
              <a:xfrm>
                <a:off x="1952962" y="3902813"/>
                <a:ext cx="1123989" cy="3425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en-US" sz="1400" dirty="0" smtClean="0"/>
                  <a:t>Conf. J</a:t>
                </a:r>
                <a:endParaRPr lang="en-US" sz="1400" dirty="0"/>
              </a:p>
            </p:txBody>
          </p:sp>
        </p:grpSp>
      </p:grpSp>
      <p:sp>
        <p:nvSpPr>
          <p:cNvPr id="63" name="TextBox 62"/>
          <p:cNvSpPr txBox="1"/>
          <p:nvPr/>
        </p:nvSpPr>
        <p:spPr>
          <a:xfrm>
            <a:off x="1083146" y="1099946"/>
            <a:ext cx="3548705" cy="8402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b="0" dirty="0" smtClean="0"/>
              <a:t>After certain time </a:t>
            </a:r>
            <a:r>
              <a:rPr lang="en-US" b="0" dirty="0" smtClean="0">
                <a:solidFill>
                  <a:srgbClr val="0000FF"/>
                </a:solidFill>
              </a:rPr>
              <a:t>late IAV deployment </a:t>
            </a:r>
            <a:r>
              <a:rPr lang="en-US" b="0" dirty="0" smtClean="0">
                <a:solidFill>
                  <a:srgbClr val="FF0000"/>
                </a:solidFill>
              </a:rPr>
              <a:t>reduce</a:t>
            </a:r>
            <a:r>
              <a:rPr lang="en-US" b="0" dirty="0" smtClean="0"/>
              <a:t> about for total evacuation time</a:t>
            </a:r>
            <a:endParaRPr lang="en-US" b="0" dirty="0"/>
          </a:p>
        </p:txBody>
      </p:sp>
      <p:sp>
        <p:nvSpPr>
          <p:cNvPr id="64" name="Down Arrow 63"/>
          <p:cNvSpPr/>
          <p:nvPr/>
        </p:nvSpPr>
        <p:spPr bwMode="auto">
          <a:xfrm>
            <a:off x="2942386" y="2306026"/>
            <a:ext cx="203200" cy="227832"/>
          </a:xfrm>
          <a:prstGeom prst="downArrow">
            <a:avLst/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5" name="Down Arrow 64"/>
          <p:cNvSpPr/>
          <p:nvPr/>
        </p:nvSpPr>
        <p:spPr bwMode="auto">
          <a:xfrm>
            <a:off x="3535272" y="2648347"/>
            <a:ext cx="203200" cy="227832"/>
          </a:xfrm>
          <a:prstGeom prst="downArrow">
            <a:avLst/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6" name="Down Arrow 65"/>
          <p:cNvSpPr/>
          <p:nvPr/>
        </p:nvSpPr>
        <p:spPr bwMode="auto">
          <a:xfrm>
            <a:off x="1248536" y="4187995"/>
            <a:ext cx="203200" cy="227832"/>
          </a:xfrm>
          <a:prstGeom prst="downArrow">
            <a:avLst/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7" name="Down Arrow 66"/>
          <p:cNvSpPr/>
          <p:nvPr/>
        </p:nvSpPr>
        <p:spPr bwMode="auto">
          <a:xfrm>
            <a:off x="2378836" y="4331111"/>
            <a:ext cx="203200" cy="227832"/>
          </a:xfrm>
          <a:prstGeom prst="downArrow">
            <a:avLst/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0" y="1737360"/>
            <a:ext cx="5884773" cy="4114800"/>
            <a:chOff x="0" y="1737360"/>
            <a:chExt cx="5884773" cy="4114800"/>
          </a:xfrm>
        </p:grpSpPr>
        <p:pic>
          <p:nvPicPr>
            <p:cNvPr id="75" name="Picture 74" descr="C4test17_IN_Noredirection100.png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1737360"/>
              <a:ext cx="5884773" cy="4114800"/>
            </a:xfrm>
            <a:prstGeom prst="rect">
              <a:avLst/>
            </a:prstGeom>
          </p:spPr>
        </p:pic>
        <p:pic>
          <p:nvPicPr>
            <p:cNvPr id="667825" name="Picture 17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6905" y="3791968"/>
              <a:ext cx="844332" cy="1019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5852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4" grpId="0" animBg="1"/>
      <p:bldP spid="65" grpId="0" animBg="1"/>
      <p:bldP spid="66" grpId="0" animBg="1"/>
      <p:bldP spid="6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423863" y="3498850"/>
            <a:ext cx="8296275" cy="237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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w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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en-US" b="0" kern="0" dirty="0" smtClean="0"/>
              <a:t>IAV deployed at 80 sec</a:t>
            </a:r>
            <a:endParaRPr lang="en-US" b="0" kern="0" dirty="0"/>
          </a:p>
        </p:txBody>
      </p:sp>
      <p:pic>
        <p:nvPicPr>
          <p:cNvPr id="11" name="Fig9M5NoCrew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23188"/>
            <a:ext cx="9144000" cy="17748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Configuration 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IAV deployed at 40 sec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TW" altLang="en-US" smtClean="0"/>
              <a:t>Oct. 26, 2010</a:t>
            </a:r>
            <a:endParaRPr lang="en-US" altLang="zh-T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B72BDDFE-ABAF-4D14-847F-39ABECBDFD3B}" type="slidenum">
              <a:rPr lang="en-US" altLang="zh-TW" smtClean="0"/>
              <a:pPr/>
              <a:t>9</a:t>
            </a:fld>
            <a:endParaRPr lang="en-US" altLang="zh-TW"/>
          </a:p>
        </p:txBody>
      </p:sp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742" y="1433936"/>
            <a:ext cx="327927" cy="539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955459" y="2879439"/>
            <a:ext cx="327927" cy="539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060339" y="2879439"/>
            <a:ext cx="327927" cy="539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9833533" y="3052260"/>
            <a:ext cx="4319474" cy="3416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Fig9M5 no crew Animation</a:t>
            </a:r>
            <a:endParaRPr lang="en-US" dirty="0"/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20370" y="1478211"/>
            <a:ext cx="564789" cy="247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495" y="1436119"/>
            <a:ext cx="327927" cy="539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528" y="4002843"/>
            <a:ext cx="327927" cy="539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Picture 1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962245" y="5448346"/>
            <a:ext cx="327927" cy="539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1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067125" y="5448346"/>
            <a:ext cx="327927" cy="539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27156" y="4047118"/>
            <a:ext cx="564789" cy="247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281" y="4005026"/>
            <a:ext cx="327927" cy="539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9388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hite_bg">
  <a:themeElements>
    <a:clrScheme name="white_b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white_b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white_b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_b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_b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_b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_b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_b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_b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_b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_b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_b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_b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_b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E:\Reports\template\white_bg.pot</Template>
  <TotalTime>95209</TotalTime>
  <Words>1285</Words>
  <Application>Microsoft Office PowerPoint</Application>
  <PresentationFormat>On-screen Show (4:3)</PresentationFormat>
  <Paragraphs>261</Paragraphs>
  <Slides>40</Slides>
  <Notes>14</Notes>
  <HiddenSlides>0</HiddenSlides>
  <MMClips>33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white_bg</vt:lpstr>
      <vt:lpstr>Simulated Effectiveness  of Crew Redirection  with Interior Access Vehicle</vt:lpstr>
      <vt:lpstr>Aircraft Emergency Evacuation</vt:lpstr>
      <vt:lpstr>Interior Access Vehicle</vt:lpstr>
      <vt:lpstr>IAV Deployment Simulation</vt:lpstr>
      <vt:lpstr>PowerPoint Presentation</vt:lpstr>
      <vt:lpstr>Review of IAV without Crew Redirection</vt:lpstr>
      <vt:lpstr>Summary of IAV without Crew Redirection</vt:lpstr>
      <vt:lpstr>Review of IAV without Crew Redirection</vt:lpstr>
      <vt:lpstr>Configuration I</vt:lpstr>
      <vt:lpstr>Review of IAV without Crew Redirection</vt:lpstr>
      <vt:lpstr>Crew Redirection for IAV deployment</vt:lpstr>
      <vt:lpstr>Simulation Model: B 767-300</vt:lpstr>
      <vt:lpstr>Simulation Model: B 767-300 / Group 1</vt:lpstr>
      <vt:lpstr>B 767-300 / Group 1-Conf.A </vt:lpstr>
      <vt:lpstr>B 767-300 / Group 1-Conf.A </vt:lpstr>
      <vt:lpstr>B 767-300 / Group 1-Conf.A </vt:lpstr>
      <vt:lpstr>B 767-300 / Group 1-Conf.A </vt:lpstr>
      <vt:lpstr>B 767-300 / Group 1-Conf.D</vt:lpstr>
      <vt:lpstr>B 767-300 / Group 1</vt:lpstr>
      <vt:lpstr>Simulation Model: B 767-300 / Group 2</vt:lpstr>
      <vt:lpstr>B 767-300 / Group 2-Conf.G </vt:lpstr>
      <vt:lpstr>B 767-300 / Group 2-Conf.G </vt:lpstr>
      <vt:lpstr>B 767-300 / Group 2-Conf.G </vt:lpstr>
      <vt:lpstr>B 767-300 / Group 2</vt:lpstr>
      <vt:lpstr>Simulation Model: B 767-300 / Group 3</vt:lpstr>
      <vt:lpstr>B 767-300 / Group 3-Conf.K </vt:lpstr>
      <vt:lpstr>B 767-300 / Group 3-Conf.K</vt:lpstr>
      <vt:lpstr>B 767-300 / Group 3-Conf.K</vt:lpstr>
      <vt:lpstr>B 767-300 / Group 3</vt:lpstr>
      <vt:lpstr>Simulation Model: B 777-200</vt:lpstr>
      <vt:lpstr>Simulation Model: B 777-200 / Group 1</vt:lpstr>
      <vt:lpstr>B 777-200 / Group 1-Conf.B</vt:lpstr>
      <vt:lpstr>B 777-200 / Group 1-Conf.B</vt:lpstr>
      <vt:lpstr>B 777-200 / Group 1-Conf.B</vt:lpstr>
      <vt:lpstr>Simulation Model: B 777-200 / Group 1</vt:lpstr>
      <vt:lpstr>Simulation Model: B 777-200 / Group 2</vt:lpstr>
      <vt:lpstr>B 777-200 / Group 2-Conf.I</vt:lpstr>
      <vt:lpstr>B 777-200 / Group 2-Conf.I</vt:lpstr>
      <vt:lpstr>Simulation Model: B 777-200 / Group 2</vt:lpstr>
      <vt:lpstr>Conclusion</vt:lpstr>
    </vt:vector>
  </TitlesOfParts>
  <Company>RUMEMS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Po Ting Lin</dc:creator>
  <cp:lastModifiedBy>Horner, April CTR (FAA)</cp:lastModifiedBy>
  <cp:revision>1546</cp:revision>
  <dcterms:created xsi:type="dcterms:W3CDTF">2005-09-16T02:31:10Z</dcterms:created>
  <dcterms:modified xsi:type="dcterms:W3CDTF">2013-11-20T14:12:21Z</dcterms:modified>
</cp:coreProperties>
</file>