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sldIdLst>
    <p:sldId id="308" r:id="rId2"/>
    <p:sldId id="273" r:id="rId3"/>
    <p:sldId id="274" r:id="rId4"/>
    <p:sldId id="292" r:id="rId5"/>
    <p:sldId id="283" r:id="rId6"/>
    <p:sldId id="270" r:id="rId7"/>
    <p:sldId id="267" r:id="rId8"/>
    <p:sldId id="269" r:id="rId9"/>
    <p:sldId id="268" r:id="rId10"/>
    <p:sldId id="290" r:id="rId11"/>
    <p:sldId id="284" r:id="rId12"/>
    <p:sldId id="294" r:id="rId13"/>
    <p:sldId id="264" r:id="rId14"/>
    <p:sldId id="293" r:id="rId15"/>
    <p:sldId id="286" r:id="rId16"/>
    <p:sldId id="295" r:id="rId17"/>
    <p:sldId id="358" r:id="rId18"/>
    <p:sldId id="339" r:id="rId19"/>
    <p:sldId id="359" r:id="rId20"/>
    <p:sldId id="328" r:id="rId21"/>
    <p:sldId id="329" r:id="rId22"/>
    <p:sldId id="331" r:id="rId23"/>
    <p:sldId id="333" r:id="rId24"/>
    <p:sldId id="330" r:id="rId25"/>
    <p:sldId id="340" r:id="rId26"/>
    <p:sldId id="341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502"/>
    <a:srgbClr val="CA1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781" autoAdjust="0"/>
  </p:normalViewPr>
  <p:slideViewPr>
    <p:cSldViewPr>
      <p:cViewPr>
        <p:scale>
          <a:sx n="107" d="100"/>
          <a:sy n="107" d="100"/>
        </p:scale>
        <p:origin x="7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8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Comprehension Score = 74.9%</a:t>
            </a:r>
          </a:p>
        </c:rich>
      </c:tx>
      <c:layout>
        <c:manualLayout>
          <c:xMode val="edge"/>
          <c:yMode val="edge"/>
          <c:x val="0.29397973235408353"/>
          <c:y val="6.5409294120720898E-2"/>
        </c:manualLayout>
      </c:layout>
      <c:overlay val="0"/>
      <c:spPr>
        <a:noFill/>
        <a:ln w="6049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534351145038169"/>
          <c:y val="0.21912350597609562"/>
          <c:w val="0.66412213740458015"/>
          <c:h val="0.553784860557768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30249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'All Context Responses Graphed'!$A$36:$A$43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'All Context Responses Graphed'!$B$36:$B$43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3</c:v>
                </c:pt>
                <c:pt idx="3">
                  <c:v>26</c:v>
                </c:pt>
                <c:pt idx="4">
                  <c:v>8</c:v>
                </c:pt>
                <c:pt idx="5">
                  <c:v>23</c:v>
                </c:pt>
                <c:pt idx="6">
                  <c:v>16</c:v>
                </c:pt>
                <c:pt idx="7">
                  <c:v>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12000"/>
        <c:axId val="126913920"/>
      </c:barChart>
      <c:catAx>
        <c:axId val="126912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0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Response Category</a:t>
                </a:r>
              </a:p>
            </c:rich>
          </c:tx>
          <c:layout>
            <c:manualLayout>
              <c:xMode val="edge"/>
              <c:yMode val="edge"/>
              <c:x val="0.49333621694149216"/>
              <c:y val="0.89790199731249332"/>
            </c:manualLayout>
          </c:layout>
          <c:overlay val="0"/>
          <c:spPr>
            <a:noFill/>
            <a:ln w="60499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75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913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913920"/>
        <c:scaling>
          <c:orientation val="minMax"/>
          <c:max val="200"/>
        </c:scaling>
        <c:delete val="0"/>
        <c:axPos val="l"/>
        <c:title>
          <c:tx>
            <c:rich>
              <a:bodyPr/>
              <a:lstStyle/>
              <a:p>
                <a:pPr>
                  <a:defRPr sz="190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0.12878976731047634"/>
              <c:y val="0.33866405817750106"/>
            </c:manualLayout>
          </c:layout>
          <c:overlay val="0"/>
          <c:spPr>
            <a:noFill/>
            <a:ln w="60499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75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912000"/>
        <c:crosses val="autoZero"/>
        <c:crossBetween val="between"/>
        <c:majorUnit val="50"/>
      </c:valAx>
      <c:spPr>
        <a:solidFill>
          <a:srgbClr val="C0C0C0"/>
        </a:solidFill>
        <a:ln w="30249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7562">
      <a:solidFill>
        <a:srgbClr val="000000"/>
      </a:solidFill>
      <a:prstDash val="solid"/>
    </a:ln>
  </c:spPr>
  <c:txPr>
    <a:bodyPr/>
    <a:lstStyle/>
    <a:p>
      <a:pPr>
        <a:defRPr sz="190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Comprehension Score = 63.7%</a:t>
            </a:r>
          </a:p>
        </c:rich>
      </c:tx>
      <c:layout>
        <c:manualLayout>
          <c:xMode val="edge"/>
          <c:yMode val="edge"/>
          <c:x val="0.27324598195639754"/>
          <c:y val="6.2481170831906879E-2"/>
        </c:manualLayout>
      </c:layout>
      <c:overlay val="0"/>
      <c:spPr>
        <a:noFill/>
        <a:ln w="609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435897435897438"/>
          <c:y val="0.23766816143497757"/>
          <c:w val="0.70256410256410251"/>
          <c:h val="0.50672645739910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30479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'All Context Responses Graphed'!$A$3:$A$10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'All Context Responses Graphed'!$B$3:$B$10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19</c:v>
                </c:pt>
                <c:pt idx="4">
                  <c:v>4</c:v>
                </c:pt>
                <c:pt idx="5">
                  <c:v>12</c:v>
                </c:pt>
                <c:pt idx="6">
                  <c:v>3</c:v>
                </c:pt>
                <c:pt idx="7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560"/>
        <c:axId val="2436480"/>
      </c:barChart>
      <c:catAx>
        <c:axId val="2434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2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Response</a:t>
                </a:r>
                <a:r>
                  <a:rPr lang="en-US" dirty="0"/>
                  <a:t> Category</a:t>
                </a:r>
              </a:p>
            </c:rich>
          </c:tx>
          <c:layout>
            <c:manualLayout>
              <c:xMode val="edge"/>
              <c:yMode val="edge"/>
              <c:x val="0.5040860117355962"/>
              <c:y val="0.88997204153828602"/>
            </c:manualLayout>
          </c:layout>
          <c:overlay val="0"/>
          <c:spPr>
            <a:noFill/>
            <a:ln w="60958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76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6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64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92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Frequency</a:t>
                </a:r>
              </a:p>
            </c:rich>
          </c:tx>
          <c:layout>
            <c:manualLayout>
              <c:xMode val="edge"/>
              <c:yMode val="edge"/>
              <c:x val="0.10065283787471772"/>
              <c:y val="0.30408689722380511"/>
            </c:manualLayout>
          </c:layout>
          <c:overlay val="0"/>
          <c:spPr>
            <a:noFill/>
            <a:ln w="60958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76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560"/>
        <c:crosses val="autoZero"/>
        <c:crossBetween val="between"/>
        <c:majorUnit val="10"/>
      </c:valAx>
      <c:spPr>
        <a:solidFill>
          <a:srgbClr val="C0C0C0"/>
        </a:solidFill>
        <a:ln w="30479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7620">
      <a:solidFill>
        <a:srgbClr val="000000"/>
      </a:solidFill>
      <a:prstDash val="solid"/>
    </a:ln>
  </c:spPr>
  <c:txPr>
    <a:bodyPr/>
    <a:lstStyle/>
    <a:p>
      <a:pPr>
        <a:defRPr sz="192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6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Comprehension Score = 71.8%</a:t>
            </a:r>
          </a:p>
        </c:rich>
      </c:tx>
      <c:layout>
        <c:manualLayout>
          <c:xMode val="edge"/>
          <c:yMode val="edge"/>
          <c:x val="0.28117101782593379"/>
          <c:y val="6.8534849810440363E-2"/>
        </c:manualLayout>
      </c:layout>
      <c:overlay val="0"/>
      <c:spPr>
        <a:noFill/>
        <a:ln w="4218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797468354430379"/>
          <c:y val="0.23893805309734514"/>
          <c:w val="0.73924050632911398"/>
          <c:h val="0.508849557522123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21094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'All Context Responses Graphed'!$A$20:$A$27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'All Context Responses Graphed'!$B$20:$B$27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16</c:v>
                </c:pt>
                <c:pt idx="4">
                  <c:v>2</c:v>
                </c:pt>
                <c:pt idx="5">
                  <c:v>2</c:v>
                </c:pt>
                <c:pt idx="6">
                  <c:v>15</c:v>
                </c:pt>
                <c:pt idx="7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71776"/>
        <c:axId val="144173696"/>
      </c:barChart>
      <c:catAx>
        <c:axId val="14417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Response Category</a:t>
                </a:r>
              </a:p>
            </c:rich>
          </c:tx>
          <c:layout>
            <c:manualLayout>
              <c:xMode val="edge"/>
              <c:yMode val="edge"/>
              <c:x val="0.46329113924050636"/>
              <c:y val="0.86283185840707965"/>
            </c:manualLayout>
          </c:layout>
          <c:overlay val="0"/>
          <c:spPr>
            <a:noFill/>
            <a:ln w="42188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52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17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1736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Frequency</a:t>
                </a:r>
              </a:p>
            </c:rich>
          </c:tx>
          <c:layout>
            <c:manualLayout>
              <c:xMode val="edge"/>
              <c:yMode val="edge"/>
              <c:x val="0.10431966427152776"/>
              <c:y val="0.3495575969670458"/>
            </c:manualLayout>
          </c:layout>
          <c:overlay val="0"/>
          <c:spPr>
            <a:noFill/>
            <a:ln w="42188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52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171776"/>
        <c:crosses val="autoZero"/>
        <c:crossBetween val="between"/>
        <c:majorUnit val="10"/>
      </c:valAx>
      <c:spPr>
        <a:solidFill>
          <a:srgbClr val="C0C0C0"/>
        </a:solidFill>
        <a:ln w="2109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5273">
      <a:solidFill>
        <a:srgbClr val="000000"/>
      </a:solidFill>
      <a:prstDash val="solid"/>
    </a:ln>
  </c:spPr>
  <c:txPr>
    <a:bodyPr/>
    <a:lstStyle/>
    <a:p>
      <a:pPr>
        <a:defRPr sz="132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C8373CA-7320-4F4A-A79B-0705EE461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A1B0F-DFD7-4CA0-8F79-7BCF44107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6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5F2E-C437-48CE-91B5-55C2B4ACD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4382-9B55-4B8C-9001-473DEAF5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7538-36A7-4A1A-96D9-4CBE2978A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1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1B8EC-FD1A-4DD7-8FAF-2188C6842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8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CD85-F8F2-4818-A613-15A28C8B5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4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89F-D6C8-4680-8D16-A1E640F55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FA7B-B164-4583-8218-4C501D326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6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5208-DA50-462E-9E8F-D63BD8584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3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C929-7FEF-4E82-BA46-3BA52C982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57C1-50C2-4C5D-B33D-B02CEB076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3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DA7E-C93B-4EC7-A749-AFE3F1442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CFB01-5CD1-4164-8FFA-1B7B7032A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9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2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2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49D8D4-D5AD-4A01-9C88-A7D65994F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98438" y="4642530"/>
            <a:ext cx="50942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G. A. ‘Mac’ McLean, Ph.D.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B. Weed,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M.A.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and Survival Research Laboratory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FAA Civil Aerospace Medical Institute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Oklahoma City, OK  73125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52400" y="838200"/>
            <a:ext cx="54864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Identification and Comprehension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Symbolic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Exit Signs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Small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ransport Category Airplanes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5716" name="Picture 4" descr="title_imagery_no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54" y="0"/>
            <a:ext cx="3355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sp>
          <p:nvSpPr>
            <p:cNvPr id="115718" name="Text Box 6"/>
            <p:cNvSpPr txBox="1">
              <a:spLocks noChangeArrowheads="1"/>
            </p:cNvSpPr>
            <p:nvPr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Administration</a:t>
              </a:r>
            </a:p>
          </p:txBody>
        </p:sp>
        <p:pic>
          <p:nvPicPr>
            <p:cNvPr id="115719" name="Picture 7" descr="NEW FAA LOG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>
            <a:spLocks noChangeArrowheads="1"/>
          </p:cNvSpPr>
          <p:nvPr/>
        </p:nvSpPr>
        <p:spPr bwMode="auto">
          <a:xfrm>
            <a:off x="65087" y="76200"/>
            <a:ext cx="90011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>Non-Contextual Comprehension Score Comparison </a:t>
            </a:r>
            <a:endParaRPr lang="en-US" sz="3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75"/>
            <a:ext cx="86741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  <a:latin typeface="Arial" charset="0"/>
              </a:rPr>
              <a:t>Contextual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419600" y="1174173"/>
            <a:ext cx="35814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Exit Here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733615"/>
              </p:ext>
            </p:extLst>
          </p:nvPr>
        </p:nvGraphicFramePr>
        <p:xfrm>
          <a:off x="3445403" y="3200400"/>
          <a:ext cx="5622397" cy="355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25"/>
          <p:cNvGrpSpPr>
            <a:grpSpLocks noChangeAspect="1"/>
          </p:cNvGrpSpPr>
          <p:nvPr/>
        </p:nvGrpSpPr>
        <p:grpSpPr bwMode="auto">
          <a:xfrm>
            <a:off x="187079" y="405202"/>
            <a:ext cx="3692193" cy="4532035"/>
            <a:chOff x="383" y="626"/>
            <a:chExt cx="2833" cy="3056"/>
          </a:xfrm>
        </p:grpSpPr>
        <p:pic>
          <p:nvPicPr>
            <p:cNvPr id="6" name="Picture 26" descr="ExitSym_OverDoo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" y="626"/>
              <a:ext cx="2408" cy="3056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27"/>
            <p:cNvSpPr>
              <a:spLocks noChangeAspect="1" noChangeShapeType="1"/>
            </p:cNvSpPr>
            <p:nvPr/>
          </p:nvSpPr>
          <p:spPr bwMode="auto">
            <a:xfrm flipH="1" flipV="1">
              <a:off x="1704" y="923"/>
              <a:ext cx="1512" cy="70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8"/>
            <p:cNvSpPr>
              <a:spLocks noChangeAspect="1" noChangeShapeType="1"/>
            </p:cNvSpPr>
            <p:nvPr/>
          </p:nvSpPr>
          <p:spPr bwMode="auto">
            <a:xfrm rot="18054023" flipH="1" flipV="1">
              <a:off x="1464" y="1324"/>
              <a:ext cx="1484" cy="127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9"/>
            <p:cNvSpPr>
              <a:spLocks noChangeAspect="1" noChangeShapeType="1"/>
            </p:cNvSpPr>
            <p:nvPr/>
          </p:nvSpPr>
          <p:spPr bwMode="auto">
            <a:xfrm rot="16200000" flipH="1" flipV="1">
              <a:off x="2293" y="1572"/>
              <a:ext cx="863" cy="98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9"/>
          <p:cNvSpPr txBox="1">
            <a:spLocks noChangeArrowheads="1"/>
          </p:cNvSpPr>
          <p:nvPr/>
        </p:nvSpPr>
        <p:spPr bwMode="auto">
          <a:xfrm>
            <a:off x="3886200" y="1359544"/>
            <a:ext cx="48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Arial" charset="0"/>
              </a:rPr>
              <a:t>Exit Straight Ahead</a:t>
            </a:r>
          </a:p>
        </p:txBody>
      </p:sp>
      <p:graphicFrame>
        <p:nvGraphicFramePr>
          <p:cNvPr id="2" name="Object 1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42485826"/>
              </p:ext>
            </p:extLst>
          </p:nvPr>
        </p:nvGraphicFramePr>
        <p:xfrm>
          <a:off x="3388669" y="3276600"/>
          <a:ext cx="5679132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0" descr="ExitSym_OverAisle_Bulk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704287"/>
            <a:ext cx="3109097" cy="458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267200" y="1066800"/>
            <a:ext cx="40386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Exit Both Sides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334178"/>
              </p:ext>
            </p:extLst>
          </p:nvPr>
        </p:nvGraphicFramePr>
        <p:xfrm>
          <a:off x="3429000" y="3276600"/>
          <a:ext cx="5638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9" descr="ExitSym_AcrossAisle_L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" y="609601"/>
            <a:ext cx="3193183" cy="44196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>Contextual Comprehension Score Comparison</a:t>
            </a:r>
          </a:p>
        </p:txBody>
      </p:sp>
      <p:pic>
        <p:nvPicPr>
          <p:cNvPr id="808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75"/>
            <a:ext cx="86741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chemeClr val="bg1"/>
                </a:solidFill>
                <a:latin typeface="Arial" charset="0"/>
              </a:rPr>
              <a:t>Context-Based Conclusions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905000"/>
            <a:ext cx="8582026" cy="42672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Traditional  Part 25.811 / .812 </a:t>
            </a:r>
            <a:r>
              <a:rPr lang="en-US" sz="2400" b="1" dirty="0" smtClean="0">
                <a:solidFill>
                  <a:srgbClr val="F42502"/>
                </a:solidFill>
                <a:latin typeface="Arial" charset="0"/>
              </a:rPr>
              <a:t>EXIT</a:t>
            </a:r>
            <a:r>
              <a:rPr lang="en-US" sz="2000" dirty="0" smtClean="0">
                <a:solidFill>
                  <a:srgbClr val="CA1F02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Sign Universally Understood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Symbolic Signs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Without Context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Had Mean Comprehension of About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50%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Addition of Contextual Cues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Improved Mean Comprehension to About 70%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Symbolic Signs Were Shown </a:t>
            </a:r>
            <a:r>
              <a:rPr lang="en-US" sz="2000" u="sng" dirty="0" smtClean="0">
                <a:solidFill>
                  <a:schemeClr val="bg1"/>
                </a:solidFill>
                <a:latin typeface="Arial" charset="0"/>
              </a:rPr>
              <a:t>NOT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to be Equivalent to Traditional </a:t>
            </a:r>
            <a:r>
              <a:rPr lang="en-US" sz="2400" b="1" dirty="0" smtClean="0">
                <a:solidFill>
                  <a:srgbClr val="F42502"/>
                </a:solidFill>
                <a:latin typeface="Arial" charset="0"/>
              </a:rPr>
              <a:t>EXIT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Sign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Additional Compensating Factors Would be Required to Establish 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    Equivalent Level of Safety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32" y="2677894"/>
            <a:ext cx="8077200" cy="1143000"/>
          </a:xfrm>
        </p:spPr>
        <p:txBody>
          <a:bodyPr/>
          <a:lstStyle/>
          <a:p>
            <a:r>
              <a:rPr lang="en-US" sz="3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Signs for Small Transport Category Airplanes</a:t>
            </a:r>
            <a:endParaRPr lang="en-US" sz="3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34290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14CFR 25.811 – Emergency Exit Marking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	(d) (1) A sign located above the aisle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	      (2) Next to each exit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	      (3) On each obstructing bulkhead or divider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14CFR 25.812 – Emergency Lighting 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	(a) (1)  Illuminated emergency exit marking and locating signs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      (b)(2)  Red letters 1.0” high on white background at least 2.0” high,   	      	   internally or self illuminated at an initial minimum of at least    	   160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</a:rPr>
              <a:t>microlamberts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.  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17410" name="Picture 4" descr="red exit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80881"/>
            <a:ext cx="3200400" cy="1798744"/>
          </a:xfrm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37309" y="2311400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Arial" charset="0"/>
              </a:rPr>
              <a:t>Required Emergency Exit Sign</a:t>
            </a:r>
          </a:p>
        </p:txBody>
      </p:sp>
    </p:spTree>
    <p:extLst>
      <p:ext uri="{BB962C8B-B14F-4D97-AF65-F5344CB8AC3E}">
        <p14:creationId xmlns:p14="http://schemas.microsoft.com/office/powerpoint/2010/main" val="22076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Paper Booklet Exit Sign Test </a:t>
            </a:r>
            <a:endParaRPr lang="en-US" sz="3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34290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14CFR 25.811 – Emergency Exit Marking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	(d) (1) A sign located above the aisle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	      (2) Next to each exit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	      (3) On each obstructing bulkhead or divider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14CFR 25.812 – Emergency Lighting 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	(a) (1)     Illuminated emergency exit marking and locating signs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      (b)(1) (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) Red letters 1.5” high on white background, 21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</a:rPr>
              <a:t>sq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 in., stroke 	  	      width between 6 and 7:1 contrast ratio 10:1, 25 ft. Lamberts,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		      internally illuminated w/high to low background contrast &lt; 3:1.  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17410" name="Picture 4" descr="red exit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52400"/>
            <a:ext cx="3429000" cy="1927225"/>
          </a:xfrm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37309" y="2197099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Arial" charset="0"/>
              </a:rPr>
              <a:t>Required Emergency Exit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1" y="4343400"/>
            <a:ext cx="7772400" cy="11430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Approved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Symbolic Exit Sign Featuring the ISO 7010:2011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Running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Man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Narrow Arrows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9265" name="Picture 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2" y="1208316"/>
            <a:ext cx="5715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0" y="4495800"/>
            <a:ext cx="7772400" cy="11430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Proposed Symbolic Exit Sign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Featuring a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Modified ISO 7010:2011 </a:t>
            </a:r>
            <a:b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Running Man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ISO 3864-3:2012 (E) Wide Arrows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53602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78" y="1219200"/>
            <a:ext cx="574317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29299"/>
            <a:ext cx="7772400" cy="533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Alternate Signs</a:t>
            </a:r>
            <a:endParaRPr lang="en-US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650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36" y="3345877"/>
            <a:ext cx="3737263" cy="17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64" y="533400"/>
            <a:ext cx="3730336" cy="182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66659"/>
            <a:ext cx="3886200" cy="17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886200" cy="182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0766" y="2362822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First Aid Kit Ahead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09313" y="2373213"/>
            <a:ext cx="2968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Do Not Enter: Biohazard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4576" y="5157353"/>
            <a:ext cx="3477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Caution / Attention: Radiation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29648" y="5136571"/>
            <a:ext cx="3051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Gas Mask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ust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orn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48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4" y="5943600"/>
            <a:ext cx="2971800" cy="6096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Visual  Acuity  Chart</a:t>
            </a:r>
            <a:endParaRPr lang="en-US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674" name="Picture 2" descr="etdrs-r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2" y="674920"/>
            <a:ext cx="365760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475516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Test Area and Booklet V</a:t>
            </a:r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iewed from 32 Feet</a:t>
            </a:r>
            <a:endParaRPr lang="en-US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626" name="Picture 2" descr="IMG_04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16667" r="29167"/>
          <a:stretch>
            <a:fillRect/>
          </a:stretch>
        </p:blipFill>
        <p:spPr bwMode="auto">
          <a:xfrm>
            <a:off x="2743200" y="646717"/>
            <a:ext cx="3657600" cy="461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5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39546"/>
            <a:ext cx="7772400" cy="6096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Test Booklet B</a:t>
            </a:r>
            <a:endParaRPr lang="en-US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2821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73" y="249380"/>
            <a:ext cx="23717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2" y="1392378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9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8" y="2545767"/>
            <a:ext cx="23717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8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4" y="3692182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7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7" y="4873327"/>
            <a:ext cx="23717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285134" y="490210"/>
            <a:ext cx="30627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Gas Mask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ust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225882" y="1649523"/>
            <a:ext cx="3057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Not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nter: Biohazard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128402" y="2807450"/>
            <a:ext cx="5004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Modified Green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with Narrow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rrows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009400" y="3949327"/>
            <a:ext cx="4111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Attention / Caution: Radiation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225882" y="5151254"/>
            <a:ext cx="36662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First-Aid Kit with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 Arrows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685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6"/>
            <a:ext cx="7772400" cy="5334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Cumulative Identification of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Arrow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Elements</a:t>
            </a:r>
          </a:p>
        </p:txBody>
      </p:sp>
      <p:pic>
        <p:nvPicPr>
          <p:cNvPr id="16486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25888"/>
            <a:ext cx="7772400" cy="6858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Cumulative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Identification of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Running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Man Elements</a:t>
            </a:r>
          </a:p>
        </p:txBody>
      </p:sp>
      <p:pic>
        <p:nvPicPr>
          <p:cNvPr id="165890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685800"/>
            <a:ext cx="730431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16" name="Group 2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094357"/>
              </p:ext>
            </p:extLst>
          </p:nvPr>
        </p:nvGraphicFramePr>
        <p:xfrm>
          <a:off x="457200" y="1981200"/>
          <a:ext cx="8229600" cy="4121152"/>
        </p:xfrm>
        <a:graphic>
          <a:graphicData uri="http://schemas.openxmlformats.org/drawingml/2006/table">
            <a:tbl>
              <a:tblPr/>
              <a:tblGrid>
                <a:gridCol w="1411288"/>
                <a:gridCol w="5699125"/>
                <a:gridCol w="11191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Response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No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Don’t Know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Opposite to the intended 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- 1.00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Wrong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Related but understanding is doubtful / suspect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Related but understanding is arguable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Understanding is likely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Understanding is certain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9" name="Rectangle 66"/>
          <p:cNvSpPr>
            <a:spLocks noGrp="1" noChangeArrowheads="1"/>
          </p:cNvSpPr>
          <p:nvPr>
            <p:ph type="title"/>
          </p:nvPr>
        </p:nvSpPr>
        <p:spPr>
          <a:xfrm>
            <a:off x="685800" y="435424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Comprehension Response Categories &amp; Weights</a:t>
            </a:r>
          </a:p>
        </p:txBody>
      </p:sp>
    </p:spTree>
    <p:extLst>
      <p:ext uri="{BB962C8B-B14F-4D97-AF65-F5344CB8AC3E}">
        <p14:creationId xmlns:p14="http://schemas.microsoft.com/office/powerpoint/2010/main" val="36444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458200" cy="609600"/>
          </a:xfrm>
        </p:spPr>
        <p:txBody>
          <a:bodyPr/>
          <a:lstStyle/>
          <a:p>
            <a:r>
              <a:rPr lang="en-US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Comprehension of 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ISO </a:t>
            </a:r>
            <a:r>
              <a:rPr lang="en-US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Running Man 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with Narrow </a:t>
            </a:r>
            <a:r>
              <a:rPr lang="en-US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Arrow 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Elements</a:t>
            </a: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96666590"/>
              </p:ext>
            </p:extLst>
          </p:nvPr>
        </p:nvGraphicFramePr>
        <p:xfrm>
          <a:off x="707570" y="3537856"/>
          <a:ext cx="7818120" cy="2999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/>
                <a:gridCol w="1371600"/>
                <a:gridCol w="1371600"/>
                <a:gridCol w="1371600"/>
                <a:gridCol w="1783080"/>
              </a:tblGrid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Category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 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152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29285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152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32.00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29285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152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29285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152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29285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152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29285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152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29285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152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100.00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42.00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74922"/>
            <a:ext cx="5459188" cy="18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09863"/>
            <a:ext cx="64770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Symbolic Exit Sign</a:t>
            </a:r>
          </a:p>
        </p:txBody>
      </p:sp>
      <p:pic>
        <p:nvPicPr>
          <p:cNvPr id="18434" name="Picture 6" descr="green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57200"/>
            <a:ext cx="3962400" cy="2120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288925" y="1636713"/>
            <a:ext cx="131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762000" y="4114800"/>
            <a:ext cx="7696200" cy="1838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14CFR 21.21- Issue of Type Certificate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(b)(1) the type design and product [must] meet the applicable airworthiness requirements of the Federal Aviation Regulations or… any provisions not complied with [must be] compensated for by factors that provide an equivalent level of safety.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61" y="2667000"/>
            <a:ext cx="8686800" cy="609600"/>
          </a:xfrm>
        </p:spPr>
        <p:txBody>
          <a:bodyPr/>
          <a:lstStyle/>
          <a:p>
            <a:r>
              <a:rPr lang="en-US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Comprehension of 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Modified </a:t>
            </a:r>
            <a:r>
              <a:rPr lang="en-US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Running Man 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Wide Arrow Elements</a:t>
            </a: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68607"/>
              </p:ext>
            </p:extLst>
          </p:nvPr>
        </p:nvGraphicFramePr>
        <p:xfrm>
          <a:off x="707570" y="3537866"/>
          <a:ext cx="7818120" cy="2999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/>
                <a:gridCol w="1371600"/>
                <a:gridCol w="1371600"/>
                <a:gridCol w="1371600"/>
                <a:gridCol w="1783080"/>
              </a:tblGrid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Category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 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9140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914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914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914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914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914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3914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100.00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63040" algn="l"/>
                        </a:tabLs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38.00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547122" cy="18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2764970"/>
            <a:ext cx="7772400" cy="457200"/>
          </a:xfrm>
        </p:spPr>
        <p:txBody>
          <a:bodyPr/>
          <a:lstStyle/>
          <a:p>
            <a:r>
              <a:rPr lang="en-US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Comprehension of 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Modified </a:t>
            </a:r>
            <a:r>
              <a:rPr lang="en-US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Running Man 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Narrow </a:t>
            </a:r>
            <a:r>
              <a:rPr lang="en-US" sz="2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Arrows</a:t>
            </a:r>
            <a:endParaRPr lang="en-US" sz="1800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49599941"/>
              </p:ext>
            </p:extLst>
          </p:nvPr>
        </p:nvGraphicFramePr>
        <p:xfrm>
          <a:off x="707572" y="3537858"/>
          <a:ext cx="7818120" cy="2999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/>
                <a:gridCol w="1371600"/>
                <a:gridCol w="1371600"/>
                <a:gridCol w="1371600"/>
                <a:gridCol w="1783080"/>
              </a:tblGrid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Category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 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6172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100.00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63040" algn="l"/>
                        </a:tabLs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37.00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87393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2" y="2237512"/>
            <a:ext cx="7897091" cy="6858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First Aid Kit Ahead</a:t>
            </a: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25590"/>
              </p:ext>
            </p:extLst>
          </p:nvPr>
        </p:nvGraphicFramePr>
        <p:xfrm>
          <a:off x="616527" y="2957948"/>
          <a:ext cx="79248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Comprehension Category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Frequency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Percent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Weight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Certain 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Likely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22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29.33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0.75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22.00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Arguable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18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0.50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12.00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Suspect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5.00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Opposite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-1.00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Wrong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22.67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None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4.00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Blank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75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100.0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39.00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</a:tbl>
          </a:graphicData>
        </a:graphic>
      </p:graphicFrame>
      <p:pic>
        <p:nvPicPr>
          <p:cNvPr id="16179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486400" cy="199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329542"/>
            <a:ext cx="7772400" cy="581894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Caution / Attention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Radiation</a:t>
            </a: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91829"/>
              </p:ext>
            </p:extLst>
          </p:nvPr>
        </p:nvGraphicFramePr>
        <p:xfrm>
          <a:off x="609599" y="2977239"/>
          <a:ext cx="79248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Comprehension Category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Frequency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Percent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Weight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Certain 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10.67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10.67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Likely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18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24.00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0.75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18.00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Arguable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9.33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0.50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4.67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Suspect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21.33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5.33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Opposite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-1.00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Wrong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25.33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None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9.33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Blank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75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100.0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38.67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</a:tbl>
          </a:graphicData>
        </a:graphic>
      </p:graphicFrame>
      <p:pic>
        <p:nvPicPr>
          <p:cNvPr id="160770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3906"/>
            <a:ext cx="464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182088"/>
            <a:ext cx="7772400" cy="6858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Mask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ust Be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orn</a:t>
            </a: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3119"/>
              </p:ext>
            </p:extLst>
          </p:nvPr>
        </p:nvGraphicFramePr>
        <p:xfrm>
          <a:off x="609599" y="2971800"/>
          <a:ext cx="7924800" cy="373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Category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baseline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 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14.00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36.00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-1.00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baseline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Blank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baseline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aseline="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32.00</a:t>
                      </a:r>
                      <a:endParaRPr lang="en-US" sz="1200" b="1" baseline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1440" marB="91440" anchor="ctr">
                    <a:noFill/>
                  </a:tcPr>
                </a:tc>
              </a:tr>
            </a:tbl>
          </a:graphicData>
        </a:graphic>
      </p:graphicFrame>
      <p:pic>
        <p:nvPicPr>
          <p:cNvPr id="4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297"/>
            <a:ext cx="4800600" cy="194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3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0131"/>
            <a:ext cx="7772400" cy="6858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Do Not Enter: Biohazard</a:t>
            </a: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1901"/>
              </p:ext>
            </p:extLst>
          </p:nvPr>
        </p:nvGraphicFramePr>
        <p:xfrm>
          <a:off x="609599" y="2971800"/>
          <a:ext cx="79248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Comprehension Category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Frequency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Percent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Weight</a:t>
                      </a:r>
                      <a:endParaRPr lang="en-US" sz="1200" b="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Certain 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6.67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6.67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Likely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8.00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0.75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Arguable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16.00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0.50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8.00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Suspect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21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28.00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7.00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Opposite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-1.00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Wrong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26.67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None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14.67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Blank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75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100.0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27.67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91440" marB="91440" anchor="b">
                    <a:noFill/>
                  </a:tcPr>
                </a:tc>
              </a:tr>
            </a:tbl>
          </a:graphicData>
        </a:graphic>
      </p:graphicFrame>
      <p:pic>
        <p:nvPicPr>
          <p:cNvPr id="15974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083"/>
            <a:ext cx="4724400" cy="199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60" y="267789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Self-Illuminated Exit Sign Test</a:t>
            </a:r>
            <a:endParaRPr lang="en-US" sz="3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0" y="4495800"/>
            <a:ext cx="7772400" cy="11430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Proposed Symbolic Exit Sign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Featuring a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Modified ISO 7010:2011 </a:t>
            </a:r>
            <a:b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Running Man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ISO 3864-3:2012 (E) Wide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Vertical Arrows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53602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66" y="1219200"/>
            <a:ext cx="574317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2" y="4343400"/>
            <a:ext cx="7772400" cy="11430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Proposed Symbolic Exit Sign Featuring a Modified ISO 7010:2011 </a:t>
            </a:r>
            <a:b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Running Man with ISO 3864-3:2012 (E) Wide Horizontal Arrows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56" y="1219220"/>
            <a:ext cx="569791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7" y="4648200"/>
            <a:ext cx="7772400" cy="9906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ISO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7010:2011 Automatic External Defibrillator and </a:t>
            </a:r>
            <a:b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Narrow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ISO 3864-3:2012 (E),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 Arrows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 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6913" name="Picture 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7" y="1219200"/>
            <a:ext cx="5715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  <a:latin typeface="Arial" charset="0"/>
              </a:rPr>
              <a:t>Non-Contextual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97298"/>
            <a:ext cx="7772400" cy="11430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Visual Acuity Charts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Displayed on Side Test Track</a:t>
            </a:r>
          </a:p>
        </p:txBody>
      </p:sp>
      <p:pic>
        <p:nvPicPr>
          <p:cNvPr id="168962" name="Picture 2" descr="IMG_04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1111" r="35417" b="11111"/>
          <a:stretch>
            <a:fillRect/>
          </a:stretch>
        </p:blipFill>
        <p:spPr bwMode="auto">
          <a:xfrm>
            <a:off x="2743200" y="683889"/>
            <a:ext cx="3657600" cy="43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7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8" y="5495431"/>
            <a:ext cx="7772400" cy="11430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Test Track and Signs Viewed From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45 Feet </a:t>
            </a:r>
            <a:endParaRPr 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7938" name="Picture 2" descr="IMG_04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29167"/>
          <a:stretch>
            <a:fillRect/>
          </a:stretch>
        </p:blipFill>
        <p:spPr bwMode="auto">
          <a:xfrm>
            <a:off x="2722469" y="685808"/>
            <a:ext cx="3678331" cy="459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2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5780340"/>
            <a:ext cx="7772400" cy="11430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Cumulative Identification of Sign Elements in the Dark (0.00 fc)</a:t>
            </a:r>
            <a:b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/>
              <a:t> 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6998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4924"/>
            <a:ext cx="7315200" cy="45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5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86410"/>
            <a:ext cx="8839200" cy="11430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Cumulative Identification of Sign Elements in Emergency (0.05 fc) Lighting</a:t>
            </a:r>
          </a:p>
        </p:txBody>
      </p:sp>
      <p:pic>
        <p:nvPicPr>
          <p:cNvPr id="171010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4922"/>
            <a:ext cx="7315200" cy="458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649692"/>
            <a:ext cx="7772400" cy="11430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Cumulative Identification of Sign Elements in Low (0.50 fc) Lighting</a:t>
            </a:r>
            <a:b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2034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4026"/>
            <a:ext cx="7315200" cy="459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97292"/>
            <a:ext cx="7772400" cy="11430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Cumulative Identification of Sign Elements in High (45 fc) Lighting </a:t>
            </a:r>
          </a:p>
        </p:txBody>
      </p:sp>
      <p:pic>
        <p:nvPicPr>
          <p:cNvPr id="173058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4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2"/>
            <a:ext cx="8077200" cy="11430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Cumulative Identification of Sign Elements in All Lighting Conditions</a:t>
            </a:r>
          </a:p>
        </p:txBody>
      </p:sp>
      <p:pic>
        <p:nvPicPr>
          <p:cNvPr id="174082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18596"/>
              </p:ext>
            </p:extLst>
          </p:nvPr>
        </p:nvGraphicFramePr>
        <p:xfrm>
          <a:off x="666416" y="3156858"/>
          <a:ext cx="7818120" cy="337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/>
                <a:gridCol w="1371600"/>
                <a:gridCol w="1371600"/>
                <a:gridCol w="1371600"/>
                <a:gridCol w="1783080"/>
              </a:tblGrid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 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57.00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94910" y="2536374"/>
            <a:ext cx="6819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Comprehension of Exit Signs In Dark (0.00 fc) Lighting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53" y="674064"/>
            <a:ext cx="3762771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2" y="664515"/>
            <a:ext cx="3670076" cy="14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48350"/>
              </p:ext>
            </p:extLst>
          </p:nvPr>
        </p:nvGraphicFramePr>
        <p:xfrm>
          <a:off x="664030" y="3156856"/>
          <a:ext cx="7818120" cy="337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/>
                <a:gridCol w="1371600"/>
                <a:gridCol w="1371600"/>
                <a:gridCol w="1371600"/>
                <a:gridCol w="1783080"/>
              </a:tblGrid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Category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 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73.00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8666" y="2536368"/>
            <a:ext cx="7632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23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Comprehension of Exit Signs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Emergency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0.05)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 Lighting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67" y="674064"/>
            <a:ext cx="3762771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2" y="664515"/>
            <a:ext cx="3670076" cy="14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76519"/>
              </p:ext>
            </p:extLst>
          </p:nvPr>
        </p:nvGraphicFramePr>
        <p:xfrm>
          <a:off x="664030" y="3156856"/>
          <a:ext cx="7818120" cy="337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/>
                <a:gridCol w="1371600"/>
                <a:gridCol w="1371600"/>
                <a:gridCol w="1371600"/>
                <a:gridCol w="1783080"/>
              </a:tblGrid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Category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 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9270" algn="l"/>
                        </a:tabLs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822325" algn="l"/>
                        </a:tabLs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47.00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200" y="2536368"/>
            <a:ext cx="6761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23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Comprehension of Exit Signs In Low (0.50) fc Lighting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67" y="674064"/>
            <a:ext cx="3762771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2" y="664515"/>
            <a:ext cx="3670076" cy="14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4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16" name="Group 248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121152"/>
        </p:xfrm>
        <a:graphic>
          <a:graphicData uri="http://schemas.openxmlformats.org/drawingml/2006/table">
            <a:tbl>
              <a:tblPr/>
              <a:tblGrid>
                <a:gridCol w="1411288"/>
                <a:gridCol w="5699125"/>
                <a:gridCol w="11191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Response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No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Don’t Know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Opposite to the intended 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- 1.00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Wrong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Related but understanding is doubtful / suspect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Related but understanding is arguable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Understanding is likely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Understanding is certain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66"/>
          <p:cNvSpPr txBox="1">
            <a:spLocks noChangeArrowheads="1"/>
          </p:cNvSpPr>
          <p:nvPr/>
        </p:nvSpPr>
        <p:spPr bwMode="auto">
          <a:xfrm>
            <a:off x="772886" y="44631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Comprehension Response Categories &amp;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1671"/>
              </p:ext>
            </p:extLst>
          </p:nvPr>
        </p:nvGraphicFramePr>
        <p:xfrm>
          <a:off x="659440" y="3156854"/>
          <a:ext cx="7818120" cy="337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/>
                <a:gridCol w="1371600"/>
                <a:gridCol w="1371600"/>
                <a:gridCol w="1371600"/>
                <a:gridCol w="1783080"/>
              </a:tblGrid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Category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 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lang="en-US" sz="1200" dirty="0" smtClean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292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49.00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200" y="2536369"/>
            <a:ext cx="6676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Comprehension of Exit Signs In High (45 fc) Lighting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67" y="674064"/>
            <a:ext cx="3762771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0" y="663178"/>
            <a:ext cx="3670076" cy="14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6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47116"/>
              </p:ext>
            </p:extLst>
          </p:nvPr>
        </p:nvGraphicFramePr>
        <p:xfrm>
          <a:off x="664030" y="3156856"/>
          <a:ext cx="7818120" cy="337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/>
                <a:gridCol w="1371600"/>
                <a:gridCol w="1371600"/>
                <a:gridCol w="1371600"/>
                <a:gridCol w="1783080"/>
              </a:tblGrid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Category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 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32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32.00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02920" lvl="1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32.00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12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12.00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0.75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02920" lvl="1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9.00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23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23.00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0.50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02920" lvl="1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11.50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16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16.00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0.25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02920" lvl="1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4.00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02920" lvl="1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02920" lvl="1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2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2.00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02920" lvl="1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2184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19812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100.00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02920" lvl="1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56.50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0089" y="2532261"/>
            <a:ext cx="67457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Overall Comprehension of Self-Illuminated Exit Signs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67" y="679508"/>
            <a:ext cx="3762771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7" y="671297"/>
            <a:ext cx="3670076" cy="14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0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770439"/>
              </p:ext>
            </p:extLst>
          </p:nvPr>
        </p:nvGraphicFramePr>
        <p:xfrm>
          <a:off x="684310" y="3167738"/>
          <a:ext cx="7818120" cy="337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/>
                <a:gridCol w="1371600"/>
                <a:gridCol w="1371600"/>
                <a:gridCol w="1371600"/>
                <a:gridCol w="1783080"/>
              </a:tblGrid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Category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Comprehension Score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Certain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0162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8605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3749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498475"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453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0162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8605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3749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498475"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453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12.75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Arguable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0162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8605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3749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498475"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453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9.50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0162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8605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3749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498475"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453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2.25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Opposite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0162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8605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3749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498475"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453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0162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8605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3749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498475"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453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0162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8605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3749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498475"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4535" algn="l"/>
                        </a:tabLs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0162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8605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498475" algn="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4535" algn="l"/>
                        </a:tabLs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43.50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0723" y="2612568"/>
            <a:ext cx="60516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Automatic External Defibrillator Comprehension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6" y="304800"/>
            <a:ext cx="4343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724" y="18288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Comprehension of small symbolic exit signs equivalent to that of si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gns tested for larger transport category airplanes  </a:t>
            </a:r>
            <a:endParaRPr lang="en-US" sz="2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/>
              </a:buClr>
            </a:pPr>
            <a:endParaRPr lang="en-US" sz="2000" dirty="0">
              <a:solidFill>
                <a:schemeClr val="accent3"/>
              </a:solidFill>
            </a:endParaRPr>
          </a:p>
          <a:p>
            <a:pPr marL="347663" indent="-347663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Use the ISO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7010:2011 running man element combined with the narrow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arrows (same as approved for large transport airplanes)</a:t>
            </a:r>
          </a:p>
          <a:p>
            <a:pPr>
              <a:buClr>
                <a:schemeClr val="accent3"/>
              </a:buClr>
            </a:pP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distance between any viewer inside the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transport airplane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cabin and these smaller exit signs should not exceed 20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feet </a:t>
            </a:r>
            <a:endParaRPr lang="en-US" sz="2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>
              <a:buClr>
                <a:schemeClr val="accent3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Standardization of symbolic exit signs for all transport airplanes will produce better comprehension by passengers</a:t>
            </a:r>
          </a:p>
          <a:p>
            <a:pPr>
              <a:buClr>
                <a:schemeClr val="accent3"/>
              </a:buClr>
            </a:pPr>
            <a:endParaRPr lang="en-US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3200400" y="609600"/>
            <a:ext cx="54864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Exit Here</a:t>
            </a: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2070100"/>
          <a:ext cx="91440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Worksheet" r:id="rId3" imgW="5895854" imgH="3086170" progId="Excel.Sheet.8">
                  <p:embed/>
                </p:oleObj>
              </mc:Choice>
              <mc:Fallback>
                <p:oleObj name="Worksheet" r:id="rId3" imgW="5895854" imgH="308617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0100"/>
                        <a:ext cx="91440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7" descr="red ex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209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724400" y="547687"/>
            <a:ext cx="33528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Exit Here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771650"/>
          <a:ext cx="9144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Worksheet" r:id="rId3" imgW="4162476" imgH="2323983" progId="Excel.Sheet.8">
                  <p:embed/>
                </p:oleObj>
              </mc:Choice>
              <mc:Fallback>
                <p:oleObj name="Worksheet" r:id="rId3" imgW="4162476" imgH="232398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1650"/>
                        <a:ext cx="914400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6" descr="Green Man Eu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3627"/>
            <a:ext cx="2374809" cy="12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343400" y="533400"/>
            <a:ext cx="35052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Exit Here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760538"/>
          <a:ext cx="9144000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Worksheet" r:id="rId3" imgW="4181363" imgH="2314698" progId="Excel.Sheet.8">
                  <p:embed/>
                </p:oleObj>
              </mc:Choice>
              <mc:Fallback>
                <p:oleObj name="Worksheet" r:id="rId3" imgW="4181363" imgH="231469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60538"/>
                        <a:ext cx="9144000" cy="506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6" descr="green 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799"/>
            <a:ext cx="2133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457200"/>
            <a:ext cx="56388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Exit Straight Ahead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60742"/>
              </p:ext>
            </p:extLst>
          </p:nvPr>
        </p:nvGraphicFramePr>
        <p:xfrm>
          <a:off x="0" y="1828800"/>
          <a:ext cx="9219024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Worksheet" r:id="rId3" imgW="4105251" imgH="2171770" progId="Excel.Sheet.8">
                  <p:embed/>
                </p:oleObj>
              </mc:Choice>
              <mc:Fallback>
                <p:oleObj name="Worksheet" r:id="rId3" imgW="4105251" imgH="217177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9219024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6" descr="green man 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2362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1382</Words>
  <Application>Microsoft Office PowerPoint</Application>
  <PresentationFormat>On-screen Show (4:3)</PresentationFormat>
  <Paragraphs>757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1_Default Design</vt:lpstr>
      <vt:lpstr>Microsoft Excel 97-2003 Worksheet</vt:lpstr>
      <vt:lpstr>PowerPoint Presentation</vt:lpstr>
      <vt:lpstr>PowerPoint Presentation</vt:lpstr>
      <vt:lpstr>Symbolic Exit Sign</vt:lpstr>
      <vt:lpstr>Non-Contextual Symbols</vt:lpstr>
      <vt:lpstr>PowerPoint Presentation</vt:lpstr>
      <vt:lpstr>Exit Here</vt:lpstr>
      <vt:lpstr>Exit Here</vt:lpstr>
      <vt:lpstr>Exit Here</vt:lpstr>
      <vt:lpstr>Exit Straight Ahead</vt:lpstr>
      <vt:lpstr>PowerPoint Presentation</vt:lpstr>
      <vt:lpstr>Contextual Symbols</vt:lpstr>
      <vt:lpstr>Exit Here</vt:lpstr>
      <vt:lpstr>PowerPoint Presentation</vt:lpstr>
      <vt:lpstr>Exit Both Sides</vt:lpstr>
      <vt:lpstr>Contextual Comprehension Score Comparison</vt:lpstr>
      <vt:lpstr>Context-Based Conclusions</vt:lpstr>
      <vt:lpstr>Signs for Small Transport Category Airplanes</vt:lpstr>
      <vt:lpstr>PowerPoint Presentation</vt:lpstr>
      <vt:lpstr>Paper Booklet Exit Sign Test </vt:lpstr>
      <vt:lpstr>Approved Symbolic Exit Sign Featuring the ISO 7010:2011 Running Man with Narrow Arrows </vt:lpstr>
      <vt:lpstr>Proposed Symbolic Exit Sign Featuring a Modified ISO 7010:2011  Running Man with ISO 3864-3:2012 (E) Wide Arrows </vt:lpstr>
      <vt:lpstr>Alternate Signs</vt:lpstr>
      <vt:lpstr>Visual  Acuity  Chart</vt:lpstr>
      <vt:lpstr>Test Area and Booklet Viewed from 32 Feet</vt:lpstr>
      <vt:lpstr>Test Booklet B</vt:lpstr>
      <vt:lpstr>Cumulative Identification of Arrow Elements</vt:lpstr>
      <vt:lpstr>Cumulative Identification of Running Man Elements</vt:lpstr>
      <vt:lpstr>Comprehension Response Categories &amp; Weights</vt:lpstr>
      <vt:lpstr>Comprehension of ISO Running Man with Narrow Arrow Elements</vt:lpstr>
      <vt:lpstr>Comprehension of Modified Running Man with Wide Arrow Elements</vt:lpstr>
      <vt:lpstr>Comprehension of Modified Running Man with Narrow Arrows</vt:lpstr>
      <vt:lpstr>First Aid Kit Ahead</vt:lpstr>
      <vt:lpstr>Caution / Attention: Radiation</vt:lpstr>
      <vt:lpstr>Gas Mask Must Be Worn</vt:lpstr>
      <vt:lpstr>Do Not Enter: Biohazard</vt:lpstr>
      <vt:lpstr>Self-Illuminated Exit Sign Test</vt:lpstr>
      <vt:lpstr>Proposed Symbolic Exit Sign Featuring a Modified ISO 7010:2011  Running Man with ISO 3864-3:2012 (E) Wide Vertical Arrows </vt:lpstr>
      <vt:lpstr>Proposed Symbolic Exit Sign Featuring a Modified ISO 7010:2011  Running Man with ISO 3864-3:2012 (E) Wide Horizontal Arrows </vt:lpstr>
      <vt:lpstr> ISO 7010:2011 Automatic External Defibrillator and  Narrow ISO 3864-3:2012 (E), Type D Arrows    </vt:lpstr>
      <vt:lpstr>Visual Acuity Charts Displayed on Side Test Track</vt:lpstr>
      <vt:lpstr>Test Track and Signs Viewed From 45 Feet </vt:lpstr>
      <vt:lpstr>Cumulative Identification of Sign Elements in the Dark (0.00 fc)   </vt:lpstr>
      <vt:lpstr>Cumulative Identification of Sign Elements in Emergency (0.05 fc) Lighting</vt:lpstr>
      <vt:lpstr>Cumulative Identification of Sign Elements in Low (0.50 fc) Lighting </vt:lpstr>
      <vt:lpstr>Cumulative Identification of Sign Elements in High (45 fc) Lighting </vt:lpstr>
      <vt:lpstr>Cumulative Identification of Sign Elements in All Lighting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DOT/FAA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DOT/FAA</dc:creator>
  <cp:lastModifiedBy>Mac</cp:lastModifiedBy>
  <cp:revision>102</cp:revision>
  <cp:lastPrinted>2013-11-27T22:32:49Z</cp:lastPrinted>
  <dcterms:created xsi:type="dcterms:W3CDTF">2006-08-03T20:32:42Z</dcterms:created>
  <dcterms:modified xsi:type="dcterms:W3CDTF">2013-11-29T20:22:52Z</dcterms:modified>
</cp:coreProperties>
</file>