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2"/>
  </p:handoutMasterIdLst>
  <p:sldIdLst>
    <p:sldId id="256" r:id="rId2"/>
    <p:sldId id="257" r:id="rId3"/>
    <p:sldId id="259" r:id="rId4"/>
    <p:sldId id="277" r:id="rId5"/>
    <p:sldId id="260" r:id="rId6"/>
    <p:sldId id="276" r:id="rId7"/>
    <p:sldId id="262" r:id="rId8"/>
    <p:sldId id="279" r:id="rId9"/>
    <p:sldId id="281" r:id="rId10"/>
    <p:sldId id="280" r:id="rId11"/>
    <p:sldId id="283" r:id="rId12"/>
    <p:sldId id="284" r:id="rId13"/>
    <p:sldId id="282" r:id="rId14"/>
    <p:sldId id="263" r:id="rId15"/>
    <p:sldId id="264" r:id="rId16"/>
    <p:sldId id="265" r:id="rId17"/>
    <p:sldId id="267" r:id="rId18"/>
    <p:sldId id="266" r:id="rId19"/>
    <p:sldId id="268" r:id="rId20"/>
    <p:sldId id="269" r:id="rId21"/>
    <p:sldId id="270" r:id="rId22"/>
    <p:sldId id="271" r:id="rId23"/>
    <p:sldId id="272" r:id="rId24"/>
    <p:sldId id="286" r:id="rId25"/>
    <p:sldId id="288" r:id="rId26"/>
    <p:sldId id="289" r:id="rId27"/>
    <p:sldId id="287" r:id="rId28"/>
    <p:sldId id="273" r:id="rId29"/>
    <p:sldId id="274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2F378-7FDA-7C46-97E5-2E1826E08D14}" type="datetimeFigureOut">
              <a:rPr lang="en-US" smtClean="0"/>
              <a:t>11/5/13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AA018-109F-A547-8E39-E245673C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4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7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0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9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1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0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0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3EC88-A196-9343-8B5A-8CF3B6EEB65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8E0B1-F47E-8349-91B6-58D95A1AE7A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7EF142-399F-9A48-BD8A-4C93A60C344F}" type="datetimeFigureOut">
              <a:rPr lang="en-US" smtClean="0"/>
              <a:pPr/>
              <a:t>10/28/13</a:t>
            </a:fld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549285-01CB-E345-95CA-ABA7EAE188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0557"/>
            <a:ext cx="893629" cy="7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 userDrawn="1"/>
        </p:nvSpPr>
        <p:spPr bwMode="auto">
          <a:xfrm>
            <a:off x="-49564" y="740928"/>
            <a:ext cx="20533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dirty="0" smtClean="0">
                <a:solidFill>
                  <a:srgbClr val="000000"/>
                </a:solidFill>
                <a:latin typeface="Helvetica"/>
                <a:cs typeface="Helvetica"/>
              </a:rPr>
              <a:t>Langley Research Center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0" y="1124967"/>
            <a:ext cx="91440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Screen Shot 2013-11-05 at 4.46.33 PM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32" y="128757"/>
            <a:ext cx="758736" cy="68848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463790" y="755635"/>
            <a:ext cx="52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CTR_fuselageV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429" y="5279223"/>
            <a:ext cx="2154013" cy="12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SA Xv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436" y="3942270"/>
            <a:ext cx="2211004" cy="1234070"/>
          </a:xfrm>
          <a:prstGeom prst="rect">
            <a:avLst/>
          </a:prstGeom>
        </p:spPr>
      </p:pic>
      <p:pic>
        <p:nvPicPr>
          <p:cNvPr id="9" name="Picture 8" descr="AC92-0536-3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43" y="3071275"/>
            <a:ext cx="2189597" cy="747106"/>
          </a:xfrm>
          <a:prstGeom prst="rect">
            <a:avLst/>
          </a:prstGeom>
        </p:spPr>
      </p:pic>
      <p:pic>
        <p:nvPicPr>
          <p:cNvPr id="10" name="Picture 9" descr="M43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957" y="1832442"/>
            <a:ext cx="2157944" cy="111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76951" y="129818"/>
            <a:ext cx="6582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Simulating the Impact Response </a:t>
            </a:r>
            <a:r>
              <a:rPr lang="en-US" sz="2400" dirty="0" smtClean="0">
                <a:latin typeface="Helvetica"/>
                <a:cs typeface="Helvetica"/>
              </a:rPr>
              <a:t>of </a:t>
            </a:r>
            <a:r>
              <a:rPr lang="en-US" sz="2400" dirty="0" smtClean="0">
                <a:latin typeface="Helvetica"/>
                <a:cs typeface="Helvetica"/>
              </a:rPr>
              <a:t>Full</a:t>
            </a:r>
            <a:r>
              <a:rPr lang="en-US" sz="2400" dirty="0" smtClean="0">
                <a:latin typeface="Helvetica"/>
                <a:cs typeface="Helvetica"/>
              </a:rPr>
              <a:t>-Scale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Composite </a:t>
            </a:r>
            <a:r>
              <a:rPr lang="en-US" sz="2400" dirty="0" smtClean="0">
                <a:latin typeface="Helvetica"/>
                <a:cs typeface="Helvetica"/>
              </a:rPr>
              <a:t>Airframe Structures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488" y="1838110"/>
            <a:ext cx="4737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Edwin L. </a:t>
            </a:r>
            <a:r>
              <a:rPr lang="en-US" dirty="0" err="1" smtClean="0">
                <a:latin typeface="Helvetica"/>
                <a:cs typeface="Helvetica"/>
              </a:rPr>
              <a:t>Fasanella</a:t>
            </a:r>
            <a:r>
              <a:rPr lang="en-US" dirty="0" smtClean="0">
                <a:latin typeface="Helvetica"/>
                <a:cs typeface="Helvetica"/>
              </a:rPr>
              <a:t>, Senior Research Fellow</a:t>
            </a:r>
          </a:p>
          <a:p>
            <a:r>
              <a:rPr lang="en-US" dirty="0" smtClean="0">
                <a:latin typeface="Helvetica"/>
                <a:cs typeface="Helvetica"/>
              </a:rPr>
              <a:t>National Institute of Aeronautics (NIA)</a:t>
            </a:r>
          </a:p>
          <a:p>
            <a:r>
              <a:rPr lang="en-US" dirty="0" smtClean="0">
                <a:latin typeface="Helvetica"/>
                <a:cs typeface="Helvetica"/>
              </a:rPr>
              <a:t>Hampton, </a:t>
            </a:r>
            <a:r>
              <a:rPr lang="en-US" dirty="0" smtClean="0">
                <a:latin typeface="Helvetica"/>
                <a:cs typeface="Helvetica"/>
              </a:rPr>
              <a:t>VA</a:t>
            </a:r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030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(Subfloor)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2519" y="6457890"/>
            <a:ext cx="868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Movie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" name="SARAP ltcs PR7721 35mm 6-27-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00" r="12103"/>
          <a:stretch/>
        </p:blipFill>
        <p:spPr>
          <a:xfrm>
            <a:off x="1143000" y="1201967"/>
            <a:ext cx="68942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6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(Subfloor)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614" y="4688361"/>
            <a:ext cx="3221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Open subfloor deformation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761" y="4688361"/>
            <a:ext cx="3862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Base (skinned) side deformation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7" name="Picture 6" descr="image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917700"/>
            <a:ext cx="8476367" cy="2761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6143" y="1281668"/>
            <a:ext cx="329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Post-Test Photographs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057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-16641"/>
            <a:ext cx="704386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Photogrammetric Displacement </a:t>
            </a:r>
            <a:r>
              <a:rPr lang="en-US" sz="2400" dirty="0" smtClean="0">
                <a:latin typeface="Helvetica"/>
                <a:cs typeface="Helvetica"/>
              </a:rPr>
              <a:t>(</a:t>
            </a:r>
            <a:r>
              <a:rPr lang="en-US" sz="2400" dirty="0" smtClean="0">
                <a:latin typeface="Helvetica"/>
                <a:cs typeface="Helvetica"/>
              </a:rPr>
              <a:t>Subfloor</a:t>
            </a:r>
            <a:r>
              <a:rPr lang="en-US" sz="2400" dirty="0" smtClean="0">
                <a:latin typeface="Helvetica"/>
                <a:cs typeface="Helvetica"/>
              </a:rPr>
              <a:t>)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NOTE:  All Impact Mass Accelerometers Fail or Over-Range</a:t>
            </a:r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5" name="Picture 4" descr="image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8" y="1229788"/>
            <a:ext cx="7369176" cy="53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8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401" y="156574"/>
            <a:ext cx="7043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Differentiated Photogrammetric Displacement (</a:t>
            </a:r>
            <a:r>
              <a:rPr lang="en-US" sz="2000" dirty="0" smtClean="0">
                <a:latin typeface="Helvetica"/>
                <a:cs typeface="Helvetica"/>
              </a:rPr>
              <a:t>Subfloor)</a:t>
            </a:r>
          </a:p>
        </p:txBody>
      </p:sp>
      <p:pic>
        <p:nvPicPr>
          <p:cNvPr id="5" name="Picture 4" descr="image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3" y="1275243"/>
            <a:ext cx="7329714" cy="532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6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</a:t>
            </a:r>
          </a:p>
        </p:txBody>
      </p:sp>
      <p:pic>
        <p:nvPicPr>
          <p:cNvPr id="5" name="Picture 4" descr="image08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143" r="5357" b="26720"/>
          <a:stretch/>
        </p:blipFill>
        <p:spPr>
          <a:xfrm>
            <a:off x="489856" y="1263523"/>
            <a:ext cx="8164287" cy="4535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285" y="5980668"/>
            <a:ext cx="7854659" cy="70788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Fuselage Section was constructed of BOTH Unidirectional tape and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fabric laminates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036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</a:t>
            </a:r>
          </a:p>
        </p:txBody>
      </p:sp>
      <p:pic>
        <p:nvPicPr>
          <p:cNvPr id="5" name="Picture 4" descr="image0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16598" r="28175" b="9924"/>
          <a:stretch/>
        </p:blipFill>
        <p:spPr>
          <a:xfrm>
            <a:off x="418992" y="1370549"/>
            <a:ext cx="4189294" cy="4344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7857" y="1370549"/>
            <a:ext cx="396514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Helvetica"/>
                <a:cs typeface="Helvetica"/>
              </a:rPr>
              <a:t>Model contained: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- 37,100 nodes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- 17,216 shells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- 8,300 solids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- 2,200 mass elements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- 1 automatic single surface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contact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- 16 Part Composite cards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Initial velocity = 249-in/s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Portal mass = 5,100-lb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Floor mass = 400-lb.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- SPC used to fix nodes in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the impact surface</a:t>
            </a:r>
          </a:p>
        </p:txBody>
      </p:sp>
    </p:spTree>
    <p:extLst>
      <p:ext uri="{BB962C8B-B14F-4D97-AF65-F5344CB8AC3E}">
        <p14:creationId xmlns:p14="http://schemas.microsoft.com/office/powerpoint/2010/main" val="54446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54)</a:t>
            </a:r>
          </a:p>
        </p:txBody>
      </p:sp>
      <p:pic>
        <p:nvPicPr>
          <p:cNvPr id="5" name="Picture 4" descr="image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0" y="1632853"/>
            <a:ext cx="4159747" cy="4491389"/>
          </a:xfrm>
          <a:prstGeom prst="rect">
            <a:avLst/>
          </a:prstGeom>
        </p:spPr>
      </p:pic>
      <p:pic>
        <p:nvPicPr>
          <p:cNvPr id="6" name="Picture 5" descr="image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12" y="1650996"/>
            <a:ext cx="4152374" cy="4535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3557" y="1159525"/>
            <a:ext cx="629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54 Model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074" y="6183328"/>
            <a:ext cx="253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Portal mass responses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4753" y="6175285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Floor responses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68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3557" y="1159525"/>
            <a:ext cx="629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54 Model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644" y="6269392"/>
            <a:ext cx="336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Portal mass velocity responses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1914" y="6269392"/>
            <a:ext cx="395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Portal mass displacement responses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8" name="Picture 7" descr="image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3" y="1638302"/>
            <a:ext cx="4155360" cy="4631090"/>
          </a:xfrm>
          <a:prstGeom prst="rect">
            <a:avLst/>
          </a:prstGeom>
        </p:spPr>
      </p:pic>
      <p:pic>
        <p:nvPicPr>
          <p:cNvPr id="9" name="Picture 8" descr="image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81" y="1692729"/>
            <a:ext cx="4176990" cy="45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4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0272" y="1159525"/>
            <a:ext cx="6885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Deformation Comparison: Test and Mat 54 Model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641" y="4959641"/>
            <a:ext cx="348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Mat 54 model prediction at 0.1-s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6636" y="4967093"/>
            <a:ext cx="29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Film-capture photo at 0.1-s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8" name="Picture 7" descr="image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48" y="1793761"/>
            <a:ext cx="4215310" cy="3126940"/>
          </a:xfrm>
          <a:prstGeom prst="rect">
            <a:avLst/>
          </a:prstGeom>
        </p:spPr>
      </p:pic>
      <p:pic>
        <p:nvPicPr>
          <p:cNvPr id="9" name="Picture 8" descr="image1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6908" r="11508" b="15873"/>
          <a:stretch/>
        </p:blipFill>
        <p:spPr>
          <a:xfrm>
            <a:off x="148009" y="1793761"/>
            <a:ext cx="4635538" cy="29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0272" y="1159525"/>
            <a:ext cx="6885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Deformation Comparison: Test and Mat 58 Model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211" y="4977784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Mat 58 model (ERODS=0.06) at 0.1-s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6636" y="4967093"/>
            <a:ext cx="29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Film-capture photo at 0.1-s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8" name="Picture 7" descr="image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48" y="1793761"/>
            <a:ext cx="4215310" cy="3126940"/>
          </a:xfrm>
          <a:prstGeom prst="rect">
            <a:avLst/>
          </a:prstGeom>
        </p:spPr>
      </p:pic>
      <p:pic>
        <p:nvPicPr>
          <p:cNvPr id="9" name="Picture 8" descr="image1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19222" r="17460" b="7170"/>
          <a:stretch/>
        </p:blipFill>
        <p:spPr>
          <a:xfrm>
            <a:off x="336096" y="1840153"/>
            <a:ext cx="4447452" cy="3126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904" y="5746430"/>
            <a:ext cx="7669287" cy="461665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Note: Baseline model was executed with ERODS=0.06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453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0186" y="303449"/>
            <a:ext cx="14849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Outline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717" y="1380964"/>
            <a:ext cx="81523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"/>
            </a:pPr>
            <a:r>
              <a:rPr lang="en-US" sz="2400" dirty="0" smtClean="0">
                <a:latin typeface="Helvetica"/>
                <a:cs typeface="Helvetica"/>
              </a:rPr>
              <a:t>Objectives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pPr marL="342900" indent="-342900">
              <a:buFont typeface="Wingdings" charset="0"/>
              <a:buChar char=""/>
            </a:pPr>
            <a:r>
              <a:rPr lang="en-US" sz="2400" dirty="0" smtClean="0">
                <a:latin typeface="Helvetica"/>
                <a:cs typeface="Helvetica"/>
              </a:rPr>
              <a:t>Experimental Program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-Component testing </a:t>
            </a:r>
            <a:r>
              <a:rPr lang="en-US" sz="2400" dirty="0" smtClean="0">
                <a:latin typeface="Helvetica"/>
                <a:cs typeface="Helvetica"/>
              </a:rPr>
              <a:t>- </a:t>
            </a:r>
            <a:r>
              <a:rPr lang="en-US" sz="2400" dirty="0" smtClean="0">
                <a:latin typeface="Helvetica"/>
                <a:cs typeface="Helvetica"/>
              </a:rPr>
              <a:t>Fuselage and Subfloor Sections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Finite Element </a:t>
            </a:r>
            <a:r>
              <a:rPr lang="en-US" sz="2400" dirty="0" smtClean="0">
                <a:latin typeface="Helvetica"/>
                <a:cs typeface="Helvetica"/>
              </a:rPr>
              <a:t>Models - </a:t>
            </a:r>
            <a:r>
              <a:rPr lang="en-US" sz="2400" dirty="0" smtClean="0">
                <a:latin typeface="Helvetica"/>
                <a:cs typeface="Helvetica"/>
              </a:rPr>
              <a:t>Development and Calibration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Conclusions</a:t>
            </a:r>
            <a:endParaRPr lang="en-US" sz="2400" dirty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Acknowledgements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411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01922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6992" y="1077166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Mat 58 ERODS Parameters Study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image1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462445"/>
            <a:ext cx="4114800" cy="4576273"/>
          </a:xfrm>
          <a:prstGeom prst="rect">
            <a:avLst/>
          </a:prstGeom>
        </p:spPr>
      </p:pic>
      <p:pic>
        <p:nvPicPr>
          <p:cNvPr id="7" name="Picture 6" descr="image1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9" y="1498730"/>
            <a:ext cx="4099399" cy="453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500" y="6048047"/>
            <a:ext cx="7904728" cy="40011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Best comparison with test displacement is shown for ERODS=0.075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3834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835" y="1107987"/>
            <a:ext cx="8626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58 Model (ERODS=0.075)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image1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515264"/>
            <a:ext cx="4114800" cy="4576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714" y="6091537"/>
            <a:ext cx="7789537" cy="40011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Best comparison with photogrammetry results is for ERODS=0.075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mage1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83" y="1515264"/>
            <a:ext cx="4120746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835" y="1166001"/>
            <a:ext cx="8626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58 Model (ERODS=0.075)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image1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0" y="1627666"/>
            <a:ext cx="4142317" cy="4510314"/>
          </a:xfrm>
          <a:prstGeom prst="rect">
            <a:avLst/>
          </a:prstGeom>
        </p:spPr>
      </p:pic>
      <p:pic>
        <p:nvPicPr>
          <p:cNvPr id="7" name="Picture 6" descr="image1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54" y="1627666"/>
            <a:ext cx="4135876" cy="454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074" y="6183328"/>
            <a:ext cx="253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Portal mass responses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4753" y="6175285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Floor responses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2191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92" y="120288"/>
            <a:ext cx="6022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Helvetica"/>
                <a:cs typeface="Helvetica"/>
              </a:rPr>
              <a:t>Finite Element Model </a:t>
            </a:r>
            <a:r>
              <a:rPr lang="en-US" sz="2600" dirty="0" smtClean="0">
                <a:latin typeface="Helvetica"/>
                <a:cs typeface="Helvetica"/>
              </a:rPr>
              <a:t>Development and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Calibration: Fuselage Section (Mat 58)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13" y="1166001"/>
            <a:ext cx="882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Deformation Comparison: Mat 58 Model (ERODS=0.075) &amp; Test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image1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6633" r="19246" b="10577"/>
          <a:stretch/>
        </p:blipFill>
        <p:spPr>
          <a:xfrm>
            <a:off x="108513" y="1551280"/>
            <a:ext cx="4354630" cy="3290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993" y="4918143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Mat 58 model (ERODS=0.075) at 0.1-s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6636" y="4918143"/>
            <a:ext cx="29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Film-capture photo at 0.1-s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9" name="Picture 8" descr="image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"/>
          <a:stretch/>
        </p:blipFill>
        <p:spPr>
          <a:xfrm>
            <a:off x="4563090" y="1627666"/>
            <a:ext cx="4435768" cy="3290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965" y="5287475"/>
            <a:ext cx="8545929" cy="1015663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Even though the Mat 58 model with ERODS=0.075 shows the best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comparison with time history response data, the model with ERODS=0.06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best matches the deformation response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506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2451" y="120288"/>
            <a:ext cx="6471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</a:rPr>
              <a:t>Finite Element Model </a:t>
            </a:r>
            <a:r>
              <a:rPr lang="en-US" sz="2800" dirty="0" smtClean="0">
                <a:latin typeface="Helvetica"/>
                <a:cs typeface="Helvetica"/>
              </a:rPr>
              <a:t>Development and 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Calibration: Subfloor Section</a:t>
            </a:r>
          </a:p>
        </p:txBody>
      </p:sp>
      <p:pic>
        <p:nvPicPr>
          <p:cNvPr id="5" name="Picture 4" descr="image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5666" r="4960" b="15608"/>
          <a:stretch/>
        </p:blipFill>
        <p:spPr>
          <a:xfrm>
            <a:off x="127001" y="1600538"/>
            <a:ext cx="8941488" cy="5184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1" y="1237120"/>
            <a:ext cx="5839384" cy="132343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Model contains: 111,600 nodes;  109,000 shells;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  1,500 solids; 15 parts; and 5 material cards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One automatic single surface contact defined</a:t>
            </a:r>
          </a:p>
          <a:p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Bottom nodes fixed, initial velocity= 264-in/s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2047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2451" y="120288"/>
            <a:ext cx="6471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</a:rPr>
              <a:t>Finite Element Model </a:t>
            </a:r>
            <a:r>
              <a:rPr lang="en-US" sz="2800" dirty="0" smtClean="0">
                <a:latin typeface="Helvetica"/>
                <a:cs typeface="Helvetica"/>
              </a:rPr>
              <a:t>Development and 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Calibration: Subfloor Section (Mat 54)</a:t>
            </a:r>
          </a:p>
        </p:txBody>
      </p:sp>
      <p:pic>
        <p:nvPicPr>
          <p:cNvPr id="6" name="Picture 5" descr="image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34023" r="30556" b="17791"/>
          <a:stretch/>
        </p:blipFill>
        <p:spPr>
          <a:xfrm>
            <a:off x="199572" y="1182523"/>
            <a:ext cx="3907908" cy="2009081"/>
          </a:xfrm>
          <a:prstGeom prst="rect">
            <a:avLst/>
          </a:prstGeom>
        </p:spPr>
      </p:pic>
      <p:pic>
        <p:nvPicPr>
          <p:cNvPr id="7" name="Picture 6" descr="image0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38430" r="30754" b="18380"/>
          <a:stretch/>
        </p:blipFill>
        <p:spPr>
          <a:xfrm>
            <a:off x="4789715" y="1182523"/>
            <a:ext cx="4144142" cy="1940092"/>
          </a:xfrm>
          <a:prstGeom prst="rect">
            <a:avLst/>
          </a:prstGeom>
        </p:spPr>
      </p:pic>
      <p:pic>
        <p:nvPicPr>
          <p:cNvPr id="8" name="Picture 7" descr="image01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2544" r="30357" b="13678"/>
          <a:stretch/>
        </p:blipFill>
        <p:spPr>
          <a:xfrm>
            <a:off x="85594" y="3282319"/>
            <a:ext cx="4191000" cy="1892299"/>
          </a:xfrm>
          <a:prstGeom prst="rect">
            <a:avLst/>
          </a:prstGeom>
        </p:spPr>
      </p:pic>
      <p:pic>
        <p:nvPicPr>
          <p:cNvPr id="9" name="Picture 8" descr="image01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48714" r="28770" b="17204"/>
          <a:stretch/>
        </p:blipFill>
        <p:spPr>
          <a:xfrm>
            <a:off x="4880429" y="3282319"/>
            <a:ext cx="4263571" cy="1540729"/>
          </a:xfrm>
          <a:prstGeom prst="rect">
            <a:avLst/>
          </a:prstGeom>
        </p:spPr>
      </p:pic>
      <p:pic>
        <p:nvPicPr>
          <p:cNvPr id="10" name="Picture 9" descr="image02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52534" r="30952" b="18085"/>
          <a:stretch/>
        </p:blipFill>
        <p:spPr>
          <a:xfrm>
            <a:off x="1796142" y="4898571"/>
            <a:ext cx="5733143" cy="1814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8733" y="2986545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T=0.036-s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0657" y="4823048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T=0.054-s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6435" y="4622993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T=0.072-s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0657" y="2991549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T=0.018-s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0835" y="6457890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T=0.09-s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267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2451" y="120288"/>
            <a:ext cx="6471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</a:rPr>
              <a:t>Finite Element Model </a:t>
            </a:r>
            <a:r>
              <a:rPr lang="en-US" sz="2800" dirty="0" smtClean="0">
                <a:latin typeface="Helvetica"/>
                <a:cs typeface="Helvetica"/>
              </a:rPr>
              <a:t>Development and 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Calibration: Subfloor Section</a:t>
            </a:r>
          </a:p>
        </p:txBody>
      </p:sp>
      <p:pic>
        <p:nvPicPr>
          <p:cNvPr id="5" name="Picture 4" descr="image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0" y="1534195"/>
            <a:ext cx="3790616" cy="4127367"/>
          </a:xfrm>
          <a:prstGeom prst="rect">
            <a:avLst/>
          </a:prstGeom>
        </p:spPr>
      </p:pic>
      <p:pic>
        <p:nvPicPr>
          <p:cNvPr id="6" name="Picture 5" descr="image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51" y="1505851"/>
            <a:ext cx="3743863" cy="4133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856" y="5625135"/>
            <a:ext cx="84348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  <a:sym typeface="Wingdings"/>
              </a:rPr>
              <a:t>A</a:t>
            </a:r>
            <a:r>
              <a:rPr lang="en-US" dirty="0" smtClean="0">
                <a:latin typeface="Helvetica"/>
                <a:cs typeface="Helvetica"/>
                <a:sym typeface="Wingdings"/>
              </a:rPr>
              <a:t>ccelerometers failed or over-ranged due to metal on metal contact</a:t>
            </a:r>
          </a:p>
          <a:p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est </a:t>
            </a:r>
            <a:r>
              <a:rPr lang="en-US" dirty="0" smtClean="0">
                <a:latin typeface="Helvetica"/>
                <a:cs typeface="Helvetica"/>
              </a:rPr>
              <a:t>and </a:t>
            </a:r>
            <a:r>
              <a:rPr lang="en-US" dirty="0" smtClean="0">
                <a:latin typeface="Helvetica"/>
                <a:cs typeface="Helvetica"/>
              </a:rPr>
              <a:t>analysis agreement </a:t>
            </a:r>
            <a:r>
              <a:rPr lang="en-US" dirty="0" smtClean="0">
                <a:latin typeface="Helvetica"/>
                <a:cs typeface="Helvetica"/>
              </a:rPr>
              <a:t>for Mat 54 is </a:t>
            </a:r>
            <a:r>
              <a:rPr lang="en-US" dirty="0" smtClean="0">
                <a:latin typeface="Helvetica"/>
                <a:cs typeface="Helvetica"/>
              </a:rPr>
              <a:t>poor due to complete model collapse</a:t>
            </a:r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Velocity </a:t>
            </a:r>
            <a:r>
              <a:rPr lang="en-US" dirty="0" smtClean="0">
                <a:latin typeface="Helvetica"/>
                <a:cs typeface="Helvetica"/>
              </a:rPr>
              <a:t>response indicates that </a:t>
            </a:r>
            <a:r>
              <a:rPr lang="en-US" dirty="0" smtClean="0">
                <a:latin typeface="Helvetica"/>
                <a:cs typeface="Helvetica"/>
              </a:rPr>
              <a:t>model dissipates too little </a:t>
            </a:r>
            <a:r>
              <a:rPr lang="en-US" dirty="0" smtClean="0">
                <a:latin typeface="Helvetica"/>
                <a:cs typeface="Helvetica"/>
              </a:rPr>
              <a:t>kinetic energy</a:t>
            </a:r>
            <a:endParaRPr lang="en-US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3557" y="1159525"/>
            <a:ext cx="629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Test-Analysis Comparisons for Mat 54 Model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262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2451" y="120288"/>
            <a:ext cx="6471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/>
                <a:cs typeface="Helvetica"/>
              </a:rPr>
              <a:t>Finite Element Model </a:t>
            </a:r>
            <a:r>
              <a:rPr lang="en-US" sz="2800" dirty="0" smtClean="0">
                <a:latin typeface="Helvetica"/>
                <a:cs typeface="Helvetica"/>
              </a:rPr>
              <a:t>Development and 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Calibration: Subfloor Section (Mat 58)</a:t>
            </a:r>
          </a:p>
        </p:txBody>
      </p:sp>
      <p:pic>
        <p:nvPicPr>
          <p:cNvPr id="5" name="Picture 4" descr="image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" y="1596570"/>
            <a:ext cx="4064001" cy="4385811"/>
          </a:xfrm>
          <a:prstGeom prst="rect">
            <a:avLst/>
          </a:prstGeom>
        </p:spPr>
      </p:pic>
      <p:pic>
        <p:nvPicPr>
          <p:cNvPr id="6" name="Picture 5" descr="image0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27" y="1578427"/>
            <a:ext cx="3927044" cy="4385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1565" y="1177668"/>
            <a:ext cx="488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Mat 58 ERODS Parameter Study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21" y="6018981"/>
            <a:ext cx="8496612" cy="70788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ERODS = 0.1 demonstrates excellent agreement with </a:t>
            </a:r>
            <a:r>
              <a:rPr lang="en-US" sz="2000" dirty="0" smtClean="0">
                <a:latin typeface="Helvetica"/>
                <a:cs typeface="Helvetica"/>
              </a:rPr>
              <a:t>test displacement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up to </a:t>
            </a:r>
            <a:r>
              <a:rPr lang="en-US" sz="2000" dirty="0" smtClean="0">
                <a:latin typeface="Helvetica"/>
                <a:cs typeface="Helvetica"/>
              </a:rPr>
              <a:t>10</a:t>
            </a:r>
            <a:r>
              <a:rPr lang="en-US" sz="2000" dirty="0" smtClean="0">
                <a:latin typeface="Helvetica"/>
                <a:cs typeface="Helvetica"/>
              </a:rPr>
              <a:t>-in. of </a:t>
            </a:r>
            <a:r>
              <a:rPr lang="en-US" sz="2000" dirty="0" smtClean="0">
                <a:latin typeface="Helvetica"/>
                <a:cs typeface="Helvetica"/>
              </a:rPr>
              <a:t>displacement.  However, delamination was not considered.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893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0584" y="221365"/>
            <a:ext cx="214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928" y="1174981"/>
            <a:ext cx="8972465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"/>
            </a:pP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Finite element models were developed and simulations were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executed using LS-DYNA V971R6.0.0 on Linux workstations.</a:t>
            </a:r>
          </a:p>
          <a:p>
            <a:endParaRPr lang="en-US" sz="14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300" dirty="0">
                <a:latin typeface="Helvetica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cs typeface="Helvetica"/>
                <a:sym typeface="Wingdings"/>
              </a:rPr>
              <a:t>Two </a:t>
            </a:r>
            <a:r>
              <a:rPr lang="en-US" sz="2300" dirty="0" smtClean="0">
                <a:latin typeface="Helvetica"/>
                <a:cs typeface="Helvetica"/>
              </a:rPr>
              <a:t>LS</a:t>
            </a:r>
            <a:r>
              <a:rPr lang="en-US" sz="2300" dirty="0">
                <a:latin typeface="Helvetica"/>
                <a:cs typeface="Helvetica"/>
              </a:rPr>
              <a:t>-DYNA </a:t>
            </a:r>
            <a:r>
              <a:rPr lang="en-US" sz="2300" dirty="0" smtClean="0">
                <a:latin typeface="Helvetica"/>
                <a:cs typeface="Helvetica"/>
              </a:rPr>
              <a:t>material models (Mat 54, a progressive </a:t>
            </a:r>
          </a:p>
          <a:p>
            <a:r>
              <a:rPr lang="en-US" sz="2300" dirty="0">
                <a:latin typeface="Helvetica"/>
                <a:cs typeface="Helvetica"/>
              </a:rPr>
              <a:t> </a:t>
            </a:r>
            <a:r>
              <a:rPr lang="en-US" sz="2300" dirty="0" smtClean="0">
                <a:latin typeface="Helvetica"/>
                <a:cs typeface="Helvetica"/>
              </a:rPr>
              <a:t>  damage model based on the Chang-Chang failure criterion,</a:t>
            </a:r>
          </a:p>
          <a:p>
            <a:r>
              <a:rPr lang="en-US" sz="2300" dirty="0">
                <a:latin typeface="Helvetica"/>
                <a:cs typeface="Helvetica"/>
              </a:rPr>
              <a:t> </a:t>
            </a:r>
            <a:r>
              <a:rPr lang="en-US" sz="2300" dirty="0" smtClean="0">
                <a:latin typeface="Helvetica"/>
                <a:cs typeface="Helvetica"/>
              </a:rPr>
              <a:t>  and Mat 58, a continuum damage mechanics model) were</a:t>
            </a:r>
          </a:p>
          <a:p>
            <a:r>
              <a:rPr lang="en-US" sz="2300" dirty="0">
                <a:latin typeface="Helvetica"/>
                <a:cs typeface="Helvetica"/>
              </a:rPr>
              <a:t> </a:t>
            </a:r>
            <a:r>
              <a:rPr lang="en-US" sz="2300" dirty="0" smtClean="0">
                <a:latin typeface="Helvetica"/>
                <a:cs typeface="Helvetica"/>
              </a:rPr>
              <a:t>  evaluated to assess their capability in predicting </a:t>
            </a:r>
            <a:r>
              <a:rPr lang="en-US" sz="2300" dirty="0">
                <a:latin typeface="Helvetica"/>
                <a:cs typeface="Helvetica"/>
              </a:rPr>
              <a:t>the </a:t>
            </a:r>
            <a:endParaRPr lang="en-US" sz="2300" dirty="0" smtClean="0">
              <a:latin typeface="Helvetica"/>
              <a:cs typeface="Helvetica"/>
            </a:endParaRPr>
          </a:p>
          <a:p>
            <a:r>
              <a:rPr lang="en-US" sz="2300" dirty="0">
                <a:latin typeface="Helvetica"/>
                <a:cs typeface="Helvetica"/>
              </a:rPr>
              <a:t> </a:t>
            </a:r>
            <a:r>
              <a:rPr lang="en-US" sz="2300" dirty="0" smtClean="0">
                <a:latin typeface="Helvetica"/>
                <a:cs typeface="Helvetica"/>
              </a:rPr>
              <a:t>  structural response </a:t>
            </a:r>
            <a:r>
              <a:rPr lang="en-US" sz="2300" dirty="0">
                <a:latin typeface="Helvetica"/>
                <a:cs typeface="Helvetica"/>
              </a:rPr>
              <a:t>of </a:t>
            </a:r>
            <a:r>
              <a:rPr lang="en-US" sz="2300" dirty="0" smtClean="0">
                <a:latin typeface="Helvetica"/>
                <a:cs typeface="Helvetica"/>
              </a:rPr>
              <a:t>the composite airframe impact </a:t>
            </a:r>
            <a:r>
              <a:rPr lang="en-US" sz="2300" dirty="0">
                <a:latin typeface="Helvetica"/>
                <a:cs typeface="Helvetica"/>
              </a:rPr>
              <a:t>loads, </a:t>
            </a:r>
            <a:endParaRPr lang="en-US" sz="2300" dirty="0" smtClean="0">
              <a:latin typeface="Helvetica"/>
              <a:cs typeface="Helvetica"/>
            </a:endParaRPr>
          </a:p>
          <a:p>
            <a:r>
              <a:rPr lang="en-US" sz="2300" dirty="0">
                <a:latin typeface="Helvetica"/>
                <a:cs typeface="Helvetica"/>
              </a:rPr>
              <a:t> </a:t>
            </a:r>
            <a:r>
              <a:rPr lang="en-US" sz="2300" dirty="0" smtClean="0">
                <a:latin typeface="Helvetica"/>
                <a:cs typeface="Helvetica"/>
              </a:rPr>
              <a:t>  including </a:t>
            </a:r>
            <a:r>
              <a:rPr lang="en-US" sz="2300" dirty="0">
                <a:latin typeface="Helvetica"/>
                <a:cs typeface="Helvetica"/>
              </a:rPr>
              <a:t>damage initiation </a:t>
            </a:r>
            <a:r>
              <a:rPr lang="en-US" sz="2300" dirty="0" smtClean="0">
                <a:latin typeface="Helvetica"/>
                <a:cs typeface="Helvetica"/>
              </a:rPr>
              <a:t>and progressive failure.</a:t>
            </a:r>
          </a:p>
          <a:p>
            <a:endParaRPr lang="en-US" sz="1400" dirty="0">
              <a:latin typeface="Helvetica"/>
              <a:ea typeface="Wingdings"/>
              <a:cs typeface="Helvetica"/>
              <a:sym typeface="Wingdings"/>
            </a:endParaRPr>
          </a:p>
          <a:p>
            <a:pPr marL="342900" indent="-342900">
              <a:buFont typeface="Wingdings" charset="0"/>
              <a:buChar char=""/>
            </a:pPr>
            <a:r>
              <a:rPr lang="en-US" sz="2300" dirty="0" smtClean="0">
                <a:latin typeface="Helvetica"/>
                <a:cs typeface="Helvetica"/>
                <a:sym typeface="Wingdings"/>
              </a:rPr>
              <a:t>Both </a:t>
            </a:r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t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he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Mat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54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and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Mat 58 pre-test models of the fuselage 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test correlated well with the test response.</a:t>
            </a:r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However,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the Mat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54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model of the subfloor disintegrated.  The Mat 58 model gave</a:t>
            </a: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 reasonable results for both tests for an element erosion value</a:t>
            </a: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 (ERODS)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of from 0.06 to 0.1.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An ERODS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value of 0.1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has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been found to be reasonable for many dynamic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models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.</a:t>
            </a:r>
            <a:endParaRPr lang="en-US" sz="2300" dirty="0" smtClean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</a:t>
            </a: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</a:t>
            </a:r>
            <a:endParaRPr lang="en-US" sz="2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9384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0584" y="221365"/>
            <a:ext cx="214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928" y="1174981"/>
            <a:ext cx="8923211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Helvetica"/>
              <a:ea typeface="Wingdings"/>
              <a:cs typeface="Helvetica"/>
              <a:sym typeface="Wingdings"/>
            </a:endParaRPr>
          </a:p>
          <a:p>
            <a:pPr marL="342900" indent="-342900">
              <a:buFont typeface="Wingdings" charset="0"/>
              <a:buChar char=""/>
            </a:pPr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N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one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of the models were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set up to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predicting the massive</a:t>
            </a:r>
            <a:endParaRPr lang="en-US" sz="2300" dirty="0" smtClean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delamination that occurred in the highly destructive subfloor test.  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A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much more complex model would be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required to predict 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delamination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with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ply-by-ply peel strengths captured in the </a:t>
            </a:r>
            <a:endParaRPr lang="en-US" sz="2300" dirty="0" smtClean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material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model,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or with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spot-welds with tie-breaks at each node. </a:t>
            </a:r>
            <a:endParaRPr lang="en-US" sz="2300" dirty="0" smtClean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Fortunately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,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delamination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does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not play a major role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for many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 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impact scenarios.</a:t>
            </a:r>
            <a:endParaRPr lang="en-US" sz="2300" dirty="0" smtClean="0">
              <a:latin typeface="Helvetica"/>
              <a:ea typeface="Wingdings"/>
              <a:cs typeface="Helvetic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8143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779" y="304362"/>
            <a:ext cx="21004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Objectives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81" y="1751393"/>
            <a:ext cx="887531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ea typeface="Wingdings"/>
                <a:cs typeface="Helvetica"/>
                <a:sym typeface="Wingdings"/>
              </a:rPr>
              <a:t> </a:t>
            </a:r>
            <a:r>
              <a:rPr lang="en-US" sz="2400" dirty="0" smtClean="0">
                <a:latin typeface="Helvetica"/>
                <a:cs typeface="Helvetica"/>
              </a:rPr>
              <a:t>Assess the capabilities of LS-DYNA to predict the structural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response of a SARAP composite </a:t>
            </a:r>
            <a:r>
              <a:rPr lang="en-US" sz="2400" dirty="0" smtClean="0">
                <a:latin typeface="Helvetica"/>
                <a:cs typeface="Helvetica"/>
              </a:rPr>
              <a:t>airframe structures subjected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to impact loads, including damage initiation and progressive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failure using two different material models: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-Progressive damage model 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    (Mat 54): </a:t>
            </a:r>
            <a:r>
              <a:rPr lang="en-US" sz="2400" dirty="0" err="1" smtClean="0">
                <a:latin typeface="Helvetica"/>
                <a:cs typeface="Helvetica"/>
              </a:rPr>
              <a:t>Mat_Enhanced_Composite_Damage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	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-Continuum damage mechanics model</a:t>
            </a:r>
          </a:p>
          <a:p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    (Mat 58): </a:t>
            </a:r>
            <a:r>
              <a:rPr lang="en-US" sz="2400" dirty="0" err="1" smtClean="0">
                <a:latin typeface="Helvetica"/>
                <a:cs typeface="Helvetica"/>
              </a:rPr>
              <a:t>Mat_Laminated_Composite_Fabric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9242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746" y="482975"/>
            <a:ext cx="3298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Acknowledgements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928" y="1320123"/>
            <a:ext cx="8811389" cy="5401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We would like to thank:</a:t>
            </a: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	- US Army Aviation Applied Technology Directorate (AATD) for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providing the SARAP TVA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Charles Clarke, Brian Wilson, and Joe </a:t>
            </a:r>
            <a:r>
              <a:rPr lang="en-US" sz="2300" dirty="0" err="1" smtClean="0">
                <a:latin typeface="Helvetica"/>
                <a:ea typeface="Wingdings"/>
                <a:cs typeface="Helvetica"/>
                <a:sym typeface="Wingdings"/>
              </a:rPr>
              <a:t>Shen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of Sikorsky for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providing baseline finite element models, and for many helpful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conversations related to testing and simulation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NASA technicians for assistance in conducting impact 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testing, including instrumentation and test set-up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- Members of the NASA Nondestructive Evaluation Services</a:t>
            </a:r>
          </a:p>
          <a:p>
            <a:r>
              <a:rPr lang="en-US" sz="2300" dirty="0">
                <a:latin typeface="Helvetica"/>
                <a:ea typeface="Wingdings"/>
                <a:cs typeface="Helvetica"/>
                <a:sym typeface="Wingdings"/>
              </a:rPr>
              <a:t>	</a:t>
            </a:r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  Branch who performed the NDE assessment</a:t>
            </a:r>
          </a:p>
          <a:p>
            <a:endParaRPr lang="en-US" sz="2300" dirty="0">
              <a:latin typeface="Helvetica"/>
              <a:ea typeface="Wingdings"/>
              <a:cs typeface="Helvetica"/>
              <a:sym typeface="Wingdings"/>
            </a:endParaRPr>
          </a:p>
          <a:p>
            <a:r>
              <a:rPr lang="en-US" sz="2300" dirty="0" smtClean="0">
                <a:latin typeface="Helvetica"/>
                <a:ea typeface="Wingdings"/>
                <a:cs typeface="Helvetica"/>
                <a:sym typeface="Wingdings"/>
              </a:rPr>
              <a:t>	</a:t>
            </a:r>
            <a:endParaRPr lang="en-US" sz="2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656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0892" y="304362"/>
            <a:ext cx="7705547" cy="6553637"/>
            <a:chOff x="840892" y="304362"/>
            <a:chExt cx="7705547" cy="6553637"/>
          </a:xfrm>
        </p:grpSpPr>
        <p:sp>
          <p:nvSpPr>
            <p:cNvPr id="5" name="TextBox 4"/>
            <p:cNvSpPr txBox="1"/>
            <p:nvPr/>
          </p:nvSpPr>
          <p:spPr>
            <a:xfrm>
              <a:off x="2088621" y="304362"/>
              <a:ext cx="645781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Helvetica"/>
                  <a:cs typeface="Helvetica"/>
                </a:rPr>
                <a:t>Approach (SARAP TVA Hardware)</a:t>
              </a:r>
              <a:endParaRPr lang="en-US" sz="3200" dirty="0">
                <a:latin typeface="Helvetica"/>
                <a:cs typeface="Helvetica"/>
              </a:endParaRPr>
            </a:p>
          </p:txBody>
        </p:sp>
        <p:pic>
          <p:nvPicPr>
            <p:cNvPr id="6" name="Picture 5" descr="Fig1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9" t="8917" r="8982" b="45813"/>
            <a:stretch/>
          </p:blipFill>
          <p:spPr>
            <a:xfrm>
              <a:off x="840892" y="1238712"/>
              <a:ext cx="7406183" cy="56192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02136" y="1364153"/>
              <a:ext cx="264413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Roof – </a:t>
              </a:r>
              <a:r>
                <a:rPr lang="en-US" dirty="0" smtClean="0">
                  <a:latin typeface="Helvetica"/>
                  <a:cs typeface="Helvetica"/>
                </a:rPr>
                <a:t>Damaged</a:t>
              </a:r>
              <a:r>
                <a:rPr lang="en-US" dirty="0" smtClean="0"/>
                <a:t>, unused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99930" y="1348473"/>
              <a:ext cx="1502206" cy="10662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16229" y="5060212"/>
              <a:ext cx="4409831" cy="55399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Rear Subfloor – 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Cut into cruciforms, I-beams,T-sections, and material coupons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99930" y="5060212"/>
              <a:ext cx="4436780" cy="1666469"/>
            </a:xfrm>
            <a:prstGeom prst="rect">
              <a:avLst/>
            </a:prstGeom>
            <a:noFill/>
            <a:ln w="38100">
              <a:solidFill>
                <a:srgbClr val="A820C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/>
            <p:cNvCxnSpPr>
              <a:endCxn id="10" idx="0"/>
            </p:cNvCxnSpPr>
            <p:nvPr/>
          </p:nvCxnSpPr>
          <p:spPr>
            <a:xfrm>
              <a:off x="4891432" y="3763178"/>
              <a:ext cx="1026888" cy="1297034"/>
            </a:xfrm>
            <a:prstGeom prst="line">
              <a:avLst/>
            </a:prstGeom>
            <a:ln w="38100">
              <a:solidFill>
                <a:srgbClr val="A820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468135" y="3496620"/>
              <a:ext cx="846595" cy="266558"/>
            </a:xfrm>
            <a:prstGeom prst="rect">
              <a:avLst/>
            </a:prstGeom>
            <a:noFill/>
            <a:ln w="38100">
              <a:solidFill>
                <a:srgbClr val="A820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16229" y="3496620"/>
              <a:ext cx="846595" cy="266558"/>
            </a:xfrm>
            <a:prstGeom prst="rect">
              <a:avLst/>
            </a:prstGeom>
            <a:noFill/>
            <a:ln w="38100">
              <a:solidFill>
                <a:srgbClr val="0671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900369" y="3763178"/>
              <a:ext cx="1207802" cy="1297034"/>
            </a:xfrm>
            <a:prstGeom prst="line">
              <a:avLst/>
            </a:prstGeom>
            <a:ln w="38100">
              <a:solidFill>
                <a:srgbClr val="0671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24984" y="5028853"/>
              <a:ext cx="2749270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Front Subfloor </a:t>
              </a:r>
              <a:r>
                <a:rPr lang="en-US" sz="1600" b="1" dirty="0" smtClean="0">
                  <a:latin typeface="Helvetica"/>
                  <a:cs typeface="Helvetica"/>
                </a:rPr>
                <a:t>–</a:t>
              </a:r>
              <a:r>
                <a:rPr lang="en-US" sz="1600" b="1" dirty="0" smtClean="0">
                  <a:latin typeface="Helvetica"/>
                  <a:cs typeface="Helvetica"/>
                </a:rPr>
                <a:t>D</a:t>
              </a:r>
              <a:r>
                <a:rPr lang="en-US" sz="1600" b="1" dirty="0" smtClean="0">
                  <a:latin typeface="Helvetica"/>
                  <a:cs typeface="Helvetica"/>
                </a:rPr>
                <a:t>rop test:</a:t>
              </a:r>
            </a:p>
            <a:p>
              <a:r>
                <a:rPr lang="en-US" sz="1600" b="1" dirty="0" smtClean="0">
                  <a:latin typeface="Helvetica"/>
                  <a:cs typeface="Helvetica"/>
                </a:rPr>
                <a:t>Longitudinal </a:t>
              </a:r>
              <a:r>
                <a:rPr lang="en-US" sz="1600" b="1" dirty="0" smtClean="0">
                  <a:latin typeface="Helvetica"/>
                  <a:cs typeface="Helvetica"/>
                </a:rPr>
                <a:t> 264 in/s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4984" y="5028853"/>
              <a:ext cx="2665202" cy="1541030"/>
            </a:xfrm>
            <a:prstGeom prst="rect">
              <a:avLst/>
            </a:prstGeom>
            <a:noFill/>
            <a:ln w="38100">
              <a:solidFill>
                <a:srgbClr val="067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5459" y="2737000"/>
              <a:ext cx="1929360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Front </a:t>
              </a:r>
              <a:r>
                <a:rPr lang="en-US" sz="1600" b="1" dirty="0" smtClean="0">
                  <a:latin typeface="Helvetica"/>
                  <a:cs typeface="Helvetica"/>
                </a:rPr>
                <a:t>Frame</a:t>
              </a:r>
              <a:endParaRPr lang="en-US" sz="1600" b="1" dirty="0" smtClean="0">
                <a:latin typeface="Helvetica"/>
                <a:cs typeface="Helvetica"/>
              </a:endParaRPr>
            </a:p>
            <a:p>
              <a:r>
                <a:rPr lang="en-US" sz="1600" b="1" dirty="0" smtClean="0">
                  <a:latin typeface="Helvetica"/>
                  <a:cs typeface="Helvetica"/>
                </a:rPr>
                <a:t>D</a:t>
              </a:r>
              <a:r>
                <a:rPr lang="en-US" sz="1600" b="1" dirty="0" smtClean="0">
                  <a:latin typeface="Helvetica"/>
                  <a:cs typeface="Helvetica"/>
                </a:rPr>
                <a:t>rop tes</a:t>
              </a:r>
              <a:r>
                <a:rPr lang="en-US" sz="1600" b="1" dirty="0" smtClean="0">
                  <a:latin typeface="Helvetica"/>
                  <a:cs typeface="Helvetica"/>
                </a:rPr>
                <a:t>t:</a:t>
              </a:r>
              <a:r>
                <a:rPr lang="en-US" sz="1600" b="1" dirty="0" smtClean="0">
                  <a:latin typeface="Helvetica"/>
                  <a:cs typeface="Helvetica"/>
                </a:rPr>
                <a:t>249 in/s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5140" y="2737000"/>
              <a:ext cx="153554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Rear Frame –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Partially damaged</a:t>
              </a:r>
            </a:p>
            <a:p>
              <a:r>
                <a:rPr lang="en-US" sz="1200" b="1" dirty="0" smtClean="0">
                  <a:latin typeface="Helvetica"/>
                  <a:cs typeface="Helvetica"/>
                </a:rPr>
                <a:t>In 2008 drop test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68137" y="1796205"/>
              <a:ext cx="2866240" cy="3169928"/>
              <a:chOff x="868137" y="1796205"/>
              <a:chExt cx="2866240" cy="3169928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2900369" y="1796205"/>
                <a:ext cx="799561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868137" y="2654201"/>
                <a:ext cx="1975384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924985" y="4966133"/>
                <a:ext cx="1975384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900369" y="1796205"/>
                <a:ext cx="1" cy="857996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936285" y="2654201"/>
                <a:ext cx="1" cy="2311932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2934816" y="3758484"/>
                <a:ext cx="2" cy="1207649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934816" y="3758484"/>
                <a:ext cx="799561" cy="0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3682967" y="1796205"/>
                <a:ext cx="0" cy="1700415"/>
              </a:xfrm>
              <a:prstGeom prst="line">
                <a:avLst/>
              </a:prstGeom>
              <a:ln w="38100">
                <a:solidFill>
                  <a:srgbClr val="ECCA0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5283374" y="1867620"/>
              <a:ext cx="736850" cy="0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9052" y="3794538"/>
              <a:ext cx="736850" cy="0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001277" y="2654201"/>
              <a:ext cx="2041368" cy="1128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001277" y="4954749"/>
              <a:ext cx="2041368" cy="1128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83374" y="1867620"/>
              <a:ext cx="31356" cy="1911238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042645" y="2654201"/>
              <a:ext cx="11301" cy="2300548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992525" y="1850739"/>
              <a:ext cx="1" cy="803462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01279" y="3794538"/>
              <a:ext cx="18945" cy="1160211"/>
            </a:xfrm>
            <a:prstGeom prst="line">
              <a:avLst/>
            </a:prstGeom>
            <a:ln w="38100">
              <a:solidFill>
                <a:srgbClr val="12A6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227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(Fuselage Section)</a:t>
            </a:r>
          </a:p>
        </p:txBody>
      </p:sp>
      <p:pic>
        <p:nvPicPr>
          <p:cNvPr id="5" name="Picture 4" descr="image0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" y="1224641"/>
            <a:ext cx="8601529" cy="5443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1946" y="2512628"/>
            <a:ext cx="2030624" cy="132343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Total weight=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5,884-lb.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Impact velocity=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249-in/s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2985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8187" y="69505"/>
            <a:ext cx="56775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Fuselage Section Drop Test Movie</a:t>
            </a:r>
          </a:p>
          <a:p>
            <a:pPr algn="ctr"/>
            <a:endParaRPr lang="en-US" dirty="0" smtClean="0">
              <a:latin typeface="Helvetica"/>
              <a:cs typeface="Helvetica"/>
            </a:endParaRPr>
          </a:p>
        </p:txBody>
      </p:sp>
      <p:pic>
        <p:nvPicPr>
          <p:cNvPr id="10" name="Sarap-test-fuselage-tri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224" y="1807897"/>
            <a:ext cx="7014656" cy="3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(Fuselage Section)</a:t>
            </a:r>
          </a:p>
        </p:txBody>
      </p:sp>
      <p:pic>
        <p:nvPicPr>
          <p:cNvPr id="5" name="Picture 4" descr="image0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8547" r="3741"/>
          <a:stretch/>
        </p:blipFill>
        <p:spPr>
          <a:xfrm>
            <a:off x="337424" y="1676689"/>
            <a:ext cx="5359433" cy="3804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3111" y="1184246"/>
            <a:ext cx="34837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Post-test Photographs</a:t>
            </a:r>
            <a:endParaRPr lang="en-US" sz="2600" dirty="0">
              <a:latin typeface="Helvetica"/>
              <a:cs typeface="Helvetica"/>
            </a:endParaRPr>
          </a:p>
        </p:txBody>
      </p:sp>
      <p:pic>
        <p:nvPicPr>
          <p:cNvPr id="7" name="Picture 6" descr="image0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4268826"/>
            <a:ext cx="4305300" cy="242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9119" y="6294416"/>
            <a:ext cx="1748095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View from top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9446" y="5481676"/>
            <a:ext cx="233910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Three-quarter view</a:t>
            </a:r>
          </a:p>
        </p:txBody>
      </p:sp>
    </p:spTree>
    <p:extLst>
      <p:ext uri="{BB962C8B-B14F-4D97-AF65-F5344CB8AC3E}">
        <p14:creationId xmlns:p14="http://schemas.microsoft.com/office/powerpoint/2010/main" val="212533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(Subfloor)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4525" y="6310477"/>
            <a:ext cx="2408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Subfloor test set-up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" name="Picture 5" descr="image0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1688097" y="1230395"/>
            <a:ext cx="6409983" cy="50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1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399" y="156574"/>
            <a:ext cx="7043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Experimental Program: </a:t>
            </a:r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omponent Testing 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(Subfloor)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5091" y="6473764"/>
            <a:ext cx="3321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Film sequence of open side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" name="Picture 5" descr="image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12" y="1215571"/>
            <a:ext cx="7226252" cy="53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34447</TotalTime>
  <Words>1137</Words>
  <Application>Microsoft Macintosh PowerPoint</Application>
  <PresentationFormat>On-screen Show (4:3)</PresentationFormat>
  <Paragraphs>198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ODIN</dc:creator>
  <cp:lastModifiedBy>ODIN</cp:lastModifiedBy>
  <cp:revision>64</cp:revision>
  <cp:lastPrinted>2013-11-05T22:19:52Z</cp:lastPrinted>
  <dcterms:created xsi:type="dcterms:W3CDTF">2013-09-09T18:32:59Z</dcterms:created>
  <dcterms:modified xsi:type="dcterms:W3CDTF">2013-11-06T17:56:18Z</dcterms:modified>
</cp:coreProperties>
</file>