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4" r:id="rId1"/>
    <p:sldMasterId id="2147483662" r:id="rId2"/>
    <p:sldMasterId id="2147483686" r:id="rId3"/>
  </p:sldMasterIdLst>
  <p:notesMasterIdLst>
    <p:notesMasterId r:id="rId14"/>
  </p:notesMasterIdLst>
  <p:handoutMasterIdLst>
    <p:handoutMasterId r:id="rId15"/>
  </p:handoutMasterIdLst>
  <p:sldIdLst>
    <p:sldId id="277" r:id="rId4"/>
    <p:sldId id="282" r:id="rId5"/>
    <p:sldId id="301" r:id="rId6"/>
    <p:sldId id="288" r:id="rId7"/>
    <p:sldId id="298" r:id="rId8"/>
    <p:sldId id="297" r:id="rId9"/>
    <p:sldId id="300" r:id="rId10"/>
    <p:sldId id="302" r:id="rId11"/>
    <p:sldId id="303" r:id="rId12"/>
    <p:sldId id="291" r:id="rId13"/>
  </p:sldIdLst>
  <p:sldSz cx="9144000" cy="6858000" type="screen4x3"/>
  <p:notesSz cx="7010400" cy="92233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66"/>
    <a:srgbClr val="455560"/>
    <a:srgbClr val="A4E6FF"/>
    <a:srgbClr val="00167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9027" autoAdjust="0"/>
  </p:normalViewPr>
  <p:slideViewPr>
    <p:cSldViewPr snapToGrid="0">
      <p:cViewPr varScale="1">
        <p:scale>
          <a:sx n="77" d="100"/>
          <a:sy n="77" d="100"/>
        </p:scale>
        <p:origin x="-954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7.xml"/><Relationship Id="rId19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37840" cy="461169"/>
          </a:xfrm>
          <a:prstGeom prst="rect">
            <a:avLst/>
          </a:prstGeom>
        </p:spPr>
        <p:txBody>
          <a:bodyPr vert="horz" lIns="92301" tIns="46149" rIns="92301" bIns="46149" rtlCol="0"/>
          <a:lstStyle>
            <a:lvl1pPr algn="l">
              <a:defRPr sz="11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1169"/>
          </a:xfrm>
          <a:prstGeom prst="rect">
            <a:avLst/>
          </a:prstGeom>
        </p:spPr>
        <p:txBody>
          <a:bodyPr vert="horz" lIns="92301" tIns="46149" rIns="92301" bIns="46149" rtlCol="0"/>
          <a:lstStyle>
            <a:lvl1pPr algn="r">
              <a:defRPr sz="1100"/>
            </a:lvl1pPr>
          </a:lstStyle>
          <a:p>
            <a:fld id="{6093966E-CC1B-49EB-8D8E-D1679E279D3D}" type="datetimeFigureOut">
              <a:rPr lang="en-US" smtClean="0"/>
              <a:pPr/>
              <a:t>11/15/2012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8760606"/>
            <a:ext cx="3037840" cy="461169"/>
          </a:xfrm>
          <a:prstGeom prst="rect">
            <a:avLst/>
          </a:prstGeom>
        </p:spPr>
        <p:txBody>
          <a:bodyPr vert="horz" lIns="92301" tIns="46149" rIns="92301" bIns="46149" rtlCol="0" anchor="b"/>
          <a:lstStyle>
            <a:lvl1pPr algn="l">
              <a:defRPr sz="11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760606"/>
            <a:ext cx="3037840" cy="461169"/>
          </a:xfrm>
          <a:prstGeom prst="rect">
            <a:avLst/>
          </a:prstGeom>
        </p:spPr>
        <p:txBody>
          <a:bodyPr vert="horz" lIns="92301" tIns="46149" rIns="92301" bIns="46149" rtlCol="0" anchor="b"/>
          <a:lstStyle>
            <a:lvl1pPr algn="r">
              <a:defRPr sz="1100"/>
            </a:lvl1pPr>
          </a:lstStyle>
          <a:p>
            <a:fld id="{3C00531B-5E05-48BC-8BC7-66401A72572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9182053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37840" cy="461169"/>
          </a:xfrm>
          <a:prstGeom prst="rect">
            <a:avLst/>
          </a:prstGeom>
        </p:spPr>
        <p:txBody>
          <a:bodyPr vert="horz" lIns="92301" tIns="46149" rIns="92301" bIns="46149" rtlCol="0"/>
          <a:lstStyle>
            <a:lvl1pPr algn="l">
              <a:defRPr sz="11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1169"/>
          </a:xfrm>
          <a:prstGeom prst="rect">
            <a:avLst/>
          </a:prstGeom>
        </p:spPr>
        <p:txBody>
          <a:bodyPr vert="horz" lIns="92301" tIns="46149" rIns="92301" bIns="46149" rtlCol="0"/>
          <a:lstStyle>
            <a:lvl1pPr algn="r">
              <a:defRPr sz="1100"/>
            </a:lvl1pPr>
          </a:lstStyle>
          <a:p>
            <a:fld id="{DB4250F9-015D-4AC3-BD0E-B16603E39EA3}" type="datetimeFigureOut">
              <a:rPr lang="en-US" smtClean="0"/>
              <a:pPr/>
              <a:t>11/15/2012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00150" y="693738"/>
            <a:ext cx="4611688" cy="3457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301" tIns="46149" rIns="92301" bIns="4614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381103"/>
            <a:ext cx="5608320" cy="4150519"/>
          </a:xfrm>
          <a:prstGeom prst="rect">
            <a:avLst/>
          </a:prstGeom>
        </p:spPr>
        <p:txBody>
          <a:bodyPr vert="horz" lIns="92301" tIns="46149" rIns="92301" bIns="46149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8760606"/>
            <a:ext cx="3037840" cy="461169"/>
          </a:xfrm>
          <a:prstGeom prst="rect">
            <a:avLst/>
          </a:prstGeom>
        </p:spPr>
        <p:txBody>
          <a:bodyPr vert="horz" lIns="92301" tIns="46149" rIns="92301" bIns="46149" rtlCol="0" anchor="b"/>
          <a:lstStyle>
            <a:lvl1pPr algn="l">
              <a:defRPr sz="11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760606"/>
            <a:ext cx="3037840" cy="461169"/>
          </a:xfrm>
          <a:prstGeom prst="rect">
            <a:avLst/>
          </a:prstGeom>
        </p:spPr>
        <p:txBody>
          <a:bodyPr vert="horz" lIns="92301" tIns="46149" rIns="92301" bIns="46149" rtlCol="0" anchor="b"/>
          <a:lstStyle>
            <a:lvl1pPr algn="r">
              <a:defRPr sz="1100"/>
            </a:lvl1pPr>
          </a:lstStyle>
          <a:p>
            <a:fld id="{2796A992-93E7-49CC-BFAC-5F6E65BD814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705696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>
            <a:lvl1pPr defTabSz="914393">
              <a:defRPr>
                <a:solidFill>
                  <a:schemeClr val="tx1"/>
                </a:solidFill>
                <a:latin typeface="Arial" charset="0"/>
              </a:defRPr>
            </a:lvl1pPr>
            <a:lvl2pPr marL="737821" indent="-283777" defTabSz="914393">
              <a:defRPr>
                <a:solidFill>
                  <a:schemeClr val="tx1"/>
                </a:solidFill>
                <a:latin typeface="Arial" charset="0"/>
              </a:defRPr>
            </a:lvl2pPr>
            <a:lvl3pPr marL="1135109" indent="-227022" defTabSz="914393">
              <a:defRPr>
                <a:solidFill>
                  <a:schemeClr val="tx1"/>
                </a:solidFill>
                <a:latin typeface="Arial" charset="0"/>
              </a:defRPr>
            </a:lvl3pPr>
            <a:lvl4pPr marL="1589152" indent="-227022" defTabSz="914393">
              <a:defRPr>
                <a:solidFill>
                  <a:schemeClr val="tx1"/>
                </a:solidFill>
                <a:latin typeface="Arial" charset="0"/>
              </a:defRPr>
            </a:lvl4pPr>
            <a:lvl5pPr marL="2043196" indent="-227022" defTabSz="914393">
              <a:defRPr>
                <a:solidFill>
                  <a:schemeClr val="tx1"/>
                </a:solidFill>
                <a:latin typeface="Arial" charset="0"/>
              </a:defRPr>
            </a:lvl5pPr>
            <a:lvl6pPr marL="2497239" indent="-227022" defTabSz="91439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51283" indent="-227022" defTabSz="91439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05326" indent="-227022" defTabSz="91439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59370" indent="-227022" defTabSz="91439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dirty="0" smtClean="0">
                <a:latin typeface="Times New Roman" pitchFamily="18" charset="0"/>
              </a:rPr>
              <a:t>t</a:t>
            </a:r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D416E-04BC-8F40-97B7-8F6E978B7665}" type="datetimeFigureOut">
              <a:rPr lang="en-US" smtClean="0"/>
              <a:pPr/>
              <a:t>11/15/2012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E53728-6E4E-3546-8176-CAFEFBD637A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D416E-04BC-8F40-97B7-8F6E978B7665}" type="datetimeFigureOut">
              <a:rPr lang="en-US" smtClean="0"/>
              <a:pPr/>
              <a:t>11/15/2012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E53728-6E4E-3546-8176-CAFEFBD637A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D416E-04BC-8F40-97B7-8F6E978B7665}" type="datetimeFigureOut">
              <a:rPr lang="en-US" smtClean="0"/>
              <a:pPr/>
              <a:t>11/15/2012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E53728-6E4E-3546-8176-CAFEFBD637A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D416E-04BC-8F40-97B7-8F6E978B7665}" type="datetimeFigureOut">
              <a:rPr lang="en-US" smtClean="0"/>
              <a:pPr/>
              <a:t>11/15/2012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E53728-6E4E-3546-8176-CAFEFBD637A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447800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5029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0F838E-7154-4788-8676-5DBB1FD50A1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0F838E-7154-4788-8676-5DBB1FD50A1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0F838E-7154-4788-8676-5DBB1FD50A1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0F838E-7154-4788-8676-5DBB1FD50A1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0F838E-7154-4788-8676-5DBB1FD50A1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0F838E-7154-4788-8676-5DBB1FD50A1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D416E-04BC-8F40-97B7-8F6E978B7665}" type="datetimeFigureOut">
              <a:rPr lang="en-US" smtClean="0"/>
              <a:pPr/>
              <a:t>11/15/2012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E53728-6E4E-3546-8176-CAFEFBD637A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0F838E-7154-4788-8676-5DBB1FD50A1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0F838E-7154-4788-8676-5DBB1FD50A1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0F838E-7154-4788-8676-5DBB1FD50A1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0F838E-7154-4788-8676-5DBB1FD50A1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28600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rgbClr val="DDDDDD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/>
          <a:lstStyle>
            <a:lvl1pPr>
              <a:buClrTx/>
              <a:buFont typeface="Wingdings" pitchFamily="2" charset="2"/>
              <a:buChar char="§"/>
              <a:defRPr/>
            </a:lvl1pPr>
            <a:lvl2pPr>
              <a:buClrTx/>
              <a:buFont typeface="Arial" pitchFamily="34" charset="0"/>
              <a:buChar char="•"/>
              <a:defRPr/>
            </a:lvl2pPr>
            <a:lvl3pPr>
              <a:buClr>
                <a:schemeClr val="tx1"/>
              </a:buClr>
              <a:buFont typeface="Courier New" pitchFamily="49" charset="0"/>
              <a:buChar char="o"/>
              <a:defRPr/>
            </a:lvl3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Box 3"/>
          <p:cNvSpPr txBox="1"/>
          <p:nvPr userDrawn="1"/>
        </p:nvSpPr>
        <p:spPr>
          <a:xfrm>
            <a:off x="4407108" y="6416091"/>
            <a:ext cx="28181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FF0000"/>
                </a:solidFill>
              </a:rPr>
              <a:t>PROPRIETARY</a:t>
            </a:r>
            <a:endParaRPr lang="en-US" sz="1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28600"/>
            <a:ext cx="8229600" cy="838200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rgbClr val="DDDDDD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Box 89"/>
          <p:cNvSpPr txBox="1">
            <a:spLocks noChangeArrowheads="1"/>
          </p:cNvSpPr>
          <p:nvPr/>
        </p:nvSpPr>
        <p:spPr bwMode="auto">
          <a:xfrm>
            <a:off x="8462696" y="6289764"/>
            <a:ext cx="6508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4EAFB04E-4F45-44AF-B5F8-B34F08645A96}" type="slidenum">
              <a:rPr lang="en-US" sz="1400">
                <a:solidFill>
                  <a:srgbClr val="000000"/>
                </a:solidFill>
              </a:rPr>
              <a:pPr algn="ctr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358775" y="1541463"/>
            <a:ext cx="8364538" cy="4518025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§"/>
              <a:defRPr sz="1600" b="1"/>
            </a:lvl1pPr>
            <a:lvl2pPr marL="669925" indent="-325438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</a:defRPr>
            </a:lvl2pPr>
            <a:lvl3pPr marL="1022350" indent="-350838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</a:defRPr>
            </a:lvl3pPr>
            <a:lvl4pPr marL="1339850" indent="-315913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</a:defRPr>
            </a:lvl4pPr>
            <a:lvl5pPr marL="1681163" indent="-339725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Text Box 89"/>
          <p:cNvSpPr txBox="1">
            <a:spLocks noChangeArrowheads="1"/>
          </p:cNvSpPr>
          <p:nvPr/>
        </p:nvSpPr>
        <p:spPr bwMode="auto">
          <a:xfrm>
            <a:off x="8358188" y="6324600"/>
            <a:ext cx="6508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4EAFB04E-4F45-44AF-B5F8-B34F08645A96}" type="slidenum">
              <a:rPr lang="en-US" sz="1400">
                <a:solidFill>
                  <a:srgbClr val="000000"/>
                </a:solidFill>
              </a:rPr>
              <a:pPr algn="ctr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Box 89"/>
          <p:cNvSpPr txBox="1">
            <a:spLocks noChangeArrowheads="1"/>
          </p:cNvSpPr>
          <p:nvPr/>
        </p:nvSpPr>
        <p:spPr bwMode="auto">
          <a:xfrm>
            <a:off x="8358188" y="6324600"/>
            <a:ext cx="6508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4EAFB04E-4F45-44AF-B5F8-B34F08645A96}" type="slidenum">
              <a:rPr lang="en-US" sz="1400">
                <a:solidFill>
                  <a:srgbClr val="000000"/>
                </a:solidFill>
              </a:rPr>
              <a:pPr algn="ctr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28600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 sz="2800" baseline="0">
                <a:solidFill>
                  <a:srgbClr val="DDDDDD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Box 89"/>
          <p:cNvSpPr txBox="1">
            <a:spLocks noChangeArrowheads="1"/>
          </p:cNvSpPr>
          <p:nvPr/>
        </p:nvSpPr>
        <p:spPr bwMode="auto">
          <a:xfrm>
            <a:off x="8358188" y="6324600"/>
            <a:ext cx="6508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4EAFB04E-4F45-44AF-B5F8-B34F08645A96}" type="slidenum">
              <a:rPr lang="en-US" sz="1400">
                <a:solidFill>
                  <a:srgbClr val="000000"/>
                </a:solidFill>
              </a:rPr>
              <a:pPr algn="ctr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28600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rgbClr val="DDDDDD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Text Box 89"/>
          <p:cNvSpPr txBox="1">
            <a:spLocks noChangeArrowheads="1"/>
          </p:cNvSpPr>
          <p:nvPr/>
        </p:nvSpPr>
        <p:spPr bwMode="auto">
          <a:xfrm>
            <a:off x="8358188" y="6324600"/>
            <a:ext cx="6508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4EAFB04E-4F45-44AF-B5F8-B34F08645A96}" type="slidenum">
              <a:rPr lang="en-US" sz="1400">
                <a:solidFill>
                  <a:srgbClr val="000000"/>
                </a:solidFill>
              </a:rPr>
              <a:pPr algn="ctr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D416E-04BC-8F40-97B7-8F6E978B7665}" type="datetimeFigureOut">
              <a:rPr lang="en-US" smtClean="0"/>
              <a:pPr/>
              <a:t>11/15/2012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E53728-6E4E-3546-8176-CAFEFBD637A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Box 89"/>
          <p:cNvSpPr txBox="1">
            <a:spLocks noChangeArrowheads="1"/>
          </p:cNvSpPr>
          <p:nvPr/>
        </p:nvSpPr>
        <p:spPr bwMode="auto">
          <a:xfrm>
            <a:off x="8358188" y="6324600"/>
            <a:ext cx="6508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4EAFB04E-4F45-44AF-B5F8-B34F08645A96}" type="slidenum">
              <a:rPr lang="en-US" sz="1400">
                <a:solidFill>
                  <a:srgbClr val="000000"/>
                </a:solidFill>
              </a:rPr>
              <a:pPr algn="ctr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Box 89"/>
          <p:cNvSpPr txBox="1">
            <a:spLocks noChangeArrowheads="1"/>
          </p:cNvSpPr>
          <p:nvPr/>
        </p:nvSpPr>
        <p:spPr bwMode="auto">
          <a:xfrm>
            <a:off x="8358188" y="6324600"/>
            <a:ext cx="6508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4EAFB04E-4F45-44AF-B5F8-B34F08645A96}" type="slidenum">
              <a:rPr lang="en-US" sz="1400">
                <a:solidFill>
                  <a:srgbClr val="000000"/>
                </a:solidFill>
              </a:rPr>
              <a:pPr algn="ctr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Box 89"/>
          <p:cNvSpPr txBox="1">
            <a:spLocks noChangeArrowheads="1"/>
          </p:cNvSpPr>
          <p:nvPr/>
        </p:nvSpPr>
        <p:spPr bwMode="auto">
          <a:xfrm>
            <a:off x="8358188" y="6324600"/>
            <a:ext cx="6508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4EAFB04E-4F45-44AF-B5F8-B34F08645A96}" type="slidenum">
              <a:rPr lang="en-US" sz="1400">
                <a:solidFill>
                  <a:srgbClr val="000000"/>
                </a:solidFill>
              </a:rPr>
              <a:pPr algn="ctr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Box 89"/>
          <p:cNvSpPr txBox="1">
            <a:spLocks noChangeArrowheads="1"/>
          </p:cNvSpPr>
          <p:nvPr/>
        </p:nvSpPr>
        <p:spPr bwMode="auto">
          <a:xfrm>
            <a:off x="8358188" y="6324600"/>
            <a:ext cx="6508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4EAFB04E-4F45-44AF-B5F8-B34F08645A96}" type="slidenum">
              <a:rPr lang="en-US" sz="1400">
                <a:solidFill>
                  <a:srgbClr val="000000"/>
                </a:solidFill>
              </a:rPr>
              <a:pPr algn="ctr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23"/>
          <p:cNvSpPr>
            <a:spLocks noChangeArrowheads="1"/>
          </p:cNvSpPr>
          <p:nvPr/>
        </p:nvSpPr>
        <p:spPr bwMode="auto">
          <a:xfrm>
            <a:off x="134470" y="4531256"/>
            <a:ext cx="8839200" cy="36576"/>
          </a:xfrm>
          <a:prstGeom prst="rect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7" name="Rectangle 23"/>
          <p:cNvSpPr>
            <a:spLocks noChangeArrowheads="1"/>
          </p:cNvSpPr>
          <p:nvPr/>
        </p:nvSpPr>
        <p:spPr bwMode="auto">
          <a:xfrm>
            <a:off x="134470" y="3089115"/>
            <a:ext cx="8839200" cy="36576"/>
          </a:xfrm>
          <a:prstGeom prst="rect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144591" name="Rectangle 15"/>
          <p:cNvSpPr>
            <a:spLocks noChangeArrowheads="1"/>
          </p:cNvSpPr>
          <p:nvPr/>
        </p:nvSpPr>
        <p:spPr bwMode="auto">
          <a:xfrm>
            <a:off x="2295525" y="3127906"/>
            <a:ext cx="6696075" cy="1403350"/>
          </a:xfrm>
          <a:prstGeom prst="rect">
            <a:avLst/>
          </a:prstGeom>
          <a:solidFill>
            <a:srgbClr val="0054A3"/>
          </a:solidFill>
          <a:ln w="9525">
            <a:noFill/>
            <a:miter lim="800000"/>
            <a:headEnd/>
            <a:tailEnd/>
          </a:ln>
        </p:spPr>
        <p:txBody>
          <a:bodyPr anchor="ctr" anchorCtr="1"/>
          <a:lstStyle/>
          <a:p>
            <a:pPr algn="just" defTabSz="692150" eaLnBrk="0" hangingPunct="0">
              <a:spcBef>
                <a:spcPct val="80000"/>
              </a:spcBef>
              <a:buClr>
                <a:schemeClr val="tx1"/>
              </a:buClr>
              <a:buSzPct val="120000"/>
              <a:buFont typeface="Wingdings" pitchFamily="2" charset="2"/>
              <a:buNone/>
              <a:defRPr/>
            </a:pPr>
            <a:endParaRPr lang="en-US" sz="3300" b="1" dirty="0">
              <a:solidFill>
                <a:schemeClr val="bg1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88074" name="Rectangle 5"/>
          <p:cNvSpPr>
            <a:spLocks noChangeArrowheads="1"/>
          </p:cNvSpPr>
          <p:nvPr/>
        </p:nvSpPr>
        <p:spPr bwMode="auto">
          <a:xfrm>
            <a:off x="3200400" y="3429000"/>
            <a:ext cx="4975225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 sz="2400" dirty="0">
              <a:solidFill>
                <a:schemeClr val="bg2"/>
              </a:solidFill>
            </a:endParaRPr>
          </a:p>
        </p:txBody>
      </p:sp>
      <p:pic>
        <p:nvPicPr>
          <p:cNvPr id="88075" name="Picture 20" descr="AMPAC_RGB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856535" y="1413529"/>
            <a:ext cx="4040188" cy="1116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52400" y="152400"/>
            <a:ext cx="8839200" cy="6553200"/>
          </a:xfrm>
          <a:prstGeom prst="rect">
            <a:avLst/>
          </a:prstGeom>
          <a:noFill/>
          <a:ln w="25400" algn="ctr">
            <a:solidFill>
              <a:schemeClr val="tx1"/>
            </a:solidFill>
            <a:round/>
            <a:headEnd/>
            <a:tailEnd/>
          </a:ln>
          <a:effectLst>
            <a:outerShdw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</a:endParaRPr>
          </a:p>
        </p:txBody>
      </p:sp>
      <p:grpSp>
        <p:nvGrpSpPr>
          <p:cNvPr id="2" name="Group 16"/>
          <p:cNvGrpSpPr>
            <a:grpSpLocks noChangeAspect="1"/>
          </p:cNvGrpSpPr>
          <p:nvPr/>
        </p:nvGrpSpPr>
        <p:grpSpPr bwMode="auto">
          <a:xfrm>
            <a:off x="147919" y="147917"/>
            <a:ext cx="2871469" cy="6537884"/>
            <a:chOff x="0" y="0"/>
            <a:chExt cx="1900" cy="4326"/>
          </a:xfrm>
        </p:grpSpPr>
        <p:grpSp>
          <p:nvGrpSpPr>
            <p:cNvPr id="3" name="Group 17"/>
            <p:cNvGrpSpPr>
              <a:grpSpLocks/>
            </p:cNvGrpSpPr>
            <p:nvPr/>
          </p:nvGrpSpPr>
          <p:grpSpPr bwMode="auto">
            <a:xfrm>
              <a:off x="0" y="0"/>
              <a:ext cx="1889" cy="4320"/>
              <a:chOff x="1935" y="0"/>
              <a:chExt cx="1889" cy="4320"/>
            </a:xfrm>
          </p:grpSpPr>
          <p:pic>
            <p:nvPicPr>
              <p:cNvPr id="14" name="Picture 18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1935" y="2902"/>
                <a:ext cx="1889" cy="141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5" name="Picture 19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1935" y="1461"/>
                <a:ext cx="1889" cy="147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6" name="Picture 20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1935" y="0"/>
                <a:ext cx="1889" cy="149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13" name="Rectangle 21"/>
            <p:cNvSpPr>
              <a:spLocks noChangeArrowheads="1"/>
            </p:cNvSpPr>
            <p:nvPr/>
          </p:nvSpPr>
          <p:spPr bwMode="auto">
            <a:xfrm>
              <a:off x="0" y="0"/>
              <a:ext cx="1900" cy="4326"/>
            </a:xfrm>
            <a:prstGeom prst="rect">
              <a:avLst/>
            </a:prstGeom>
            <a:noFill/>
            <a:ln w="25400">
              <a:solidFill>
                <a:schemeClr val="tx1"/>
              </a:solidFill>
              <a:miter lim="800000"/>
              <a:headEnd/>
              <a:tailEnd/>
            </a:ln>
            <a:effectLst>
              <a:outerShdw dist="17961" dir="2700000" algn="ctr" rotWithShape="0">
                <a:schemeClr val="bg2"/>
              </a:outerShdw>
            </a:effectLst>
          </p:spPr>
          <p:txBody>
            <a:bodyPr lIns="92075" tIns="46038" rIns="92075" bIns="46038" anchor="ctr">
              <a:spAutoFit/>
            </a:bodyPr>
            <a:lstStyle/>
            <a:p>
              <a:endParaRPr lang="en-US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6"/>
          <p:cNvSpPr txBox="1">
            <a:spLocks noChangeArrowheads="1"/>
          </p:cNvSpPr>
          <p:nvPr userDrawn="1"/>
        </p:nvSpPr>
        <p:spPr bwMode="auto">
          <a:xfrm>
            <a:off x="4008438" y="6262688"/>
            <a:ext cx="1871662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dirty="0">
              <a:effectDag name="">
                <a:cont type="tree" name="">
                  <a:effect ref="fillLine"/>
                  <a:outerShdw dist="38100" dir="13500000" algn="br">
                    <a:srgbClr val="FFFFFF"/>
                  </a:outerShdw>
                </a:cont>
                <a:cont type="tree" name="">
                  <a:effect ref="fillLine"/>
                  <a:outerShdw dist="38100" dir="2700000" algn="tl">
                    <a:srgbClr val="999999"/>
                  </a:outerShdw>
                </a:cont>
                <a:effect ref="fillLine"/>
              </a:effectDag>
            </a:endParaRPr>
          </a:p>
        </p:txBody>
      </p:sp>
      <p:sp>
        <p:nvSpPr>
          <p:cNvPr id="5496834" name="Rectangle 87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2642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FCD788-2E34-4FE1-A6CC-F35F0FAE8F4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 descr="AMPAC_CMYK.eps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57200" y="6248400"/>
            <a:ext cx="1727200" cy="475712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2209800" y="6553200"/>
            <a:ext cx="6172200" cy="18288"/>
          </a:xfrm>
          <a:prstGeom prst="rect">
            <a:avLst/>
          </a:prstGeom>
          <a:solidFill>
            <a:srgbClr val="00167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/>
          <p:cNvSpPr/>
          <p:nvPr userDrawn="1"/>
        </p:nvSpPr>
        <p:spPr>
          <a:xfrm>
            <a:off x="0" y="76200"/>
            <a:ext cx="9144000" cy="1143000"/>
          </a:xfrm>
          <a:prstGeom prst="rect">
            <a:avLst/>
          </a:prstGeom>
          <a:gradFill flip="none" rotWithShape="1">
            <a:gsLst>
              <a:gs pos="0">
                <a:srgbClr val="001670">
                  <a:alpha val="24000"/>
                </a:srgbClr>
              </a:gs>
              <a:gs pos="11000">
                <a:schemeClr val="tx2">
                  <a:lumMod val="60000"/>
                  <a:lumOff val="40000"/>
                  <a:alpha val="24000"/>
                </a:schemeClr>
              </a:gs>
              <a:gs pos="48000">
                <a:schemeClr val="tx2">
                  <a:lumMod val="20000"/>
                  <a:lumOff val="80000"/>
                  <a:alpha val="24000"/>
                </a:schemeClr>
              </a:gs>
              <a:gs pos="88000">
                <a:schemeClr val="tx2">
                  <a:lumMod val="60000"/>
                  <a:lumOff val="40000"/>
                  <a:alpha val="24000"/>
                </a:schemeClr>
              </a:gs>
              <a:gs pos="100000">
                <a:srgbClr val="001670">
                  <a:alpha val="24000"/>
                </a:srgbClr>
              </a:gs>
            </a:gsLst>
            <a:lin ang="162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1322294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64275"/>
            <a:ext cx="2133600" cy="365125"/>
          </a:xfrm>
          <a:prstGeom prst="rect">
            <a:avLst/>
          </a:prstGeom>
        </p:spPr>
        <p:txBody>
          <a:bodyPr/>
          <a:lstStyle/>
          <a:p>
            <a:fld id="{E7FCD788-2E34-4FE1-A6CC-F35F0FAE8F4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454587"/>
            <a:ext cx="1277471" cy="222063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6454587"/>
            <a:ext cx="1676400" cy="239993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pPr>
              <a:defRPr/>
            </a:pPr>
            <a:fld id="{0F3B4C9C-B130-4864-9269-F5398B29CFA3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454587"/>
            <a:ext cx="1178859" cy="222063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6454587"/>
            <a:ext cx="1676400" cy="239993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pPr>
              <a:defRPr/>
            </a:pPr>
            <a:fld id="{0F3B4C9C-B130-4864-9269-F5398B29CFA3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63323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33900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endParaRPr lang="en-US" noProof="0" dirty="0" smtClean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454587"/>
            <a:ext cx="2308412" cy="222063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6454587"/>
            <a:ext cx="1676400" cy="239993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pPr>
              <a:defRPr/>
            </a:pPr>
            <a:fld id="{0F3B4C9C-B130-4864-9269-F5398B29CFA3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91253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D416E-04BC-8F40-97B7-8F6E978B7665}" type="datetimeFigureOut">
              <a:rPr lang="en-US" smtClean="0"/>
              <a:pPr/>
              <a:t>11/15/2012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E53728-6E4E-3546-8176-CAFEFBD637A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D416E-04BC-8F40-97B7-8F6E978B7665}" type="datetimeFigureOut">
              <a:rPr lang="en-US" smtClean="0"/>
              <a:pPr/>
              <a:t>11/15/2012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E53728-6E4E-3546-8176-CAFEFBD637A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D416E-04BC-8F40-97B7-8F6E978B7665}" type="datetimeFigureOut">
              <a:rPr lang="en-US" smtClean="0"/>
              <a:pPr/>
              <a:t>11/15/2012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E53728-6E4E-3546-8176-CAFEFBD637A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D416E-04BC-8F40-97B7-8F6E978B7665}" type="datetimeFigureOut">
              <a:rPr lang="en-US" smtClean="0"/>
              <a:pPr/>
              <a:t>11/15/2012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E53728-6E4E-3546-8176-CAFEFBD637A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D416E-04BC-8F40-97B7-8F6E978B7665}" type="datetimeFigureOut">
              <a:rPr lang="en-US" smtClean="0"/>
              <a:pPr/>
              <a:t>11/15/2012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E53728-6E4E-3546-8176-CAFEFBD637A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18" Type="http://schemas.openxmlformats.org/officeDocument/2006/relationships/image" Target="../media/image1.emf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6" Type="http://schemas.openxmlformats.org/officeDocument/2006/relationships/slideLayout" Target="../slideLayouts/slideLayout39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slideLayout" Target="../slideLayouts/slideLayout3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FD416E-04BC-8F40-97B7-8F6E978B7665}" type="datetimeFigureOut">
              <a:rPr lang="en-US" smtClean="0"/>
              <a:pPr/>
              <a:t>11/15/2012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E53728-6E4E-3546-8176-CAFEFBD637A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49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iming>
    <p:tnLst>
      <p:par>
        <p:cTn id="1" dur="indefinite" restart="never" nodeType="tmRoot"/>
      </p:par>
    </p:tnLst>
  </p:timing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0F838E-7154-4788-8676-5DBB1FD50A1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168" name="Line 128"/>
          <p:cNvSpPr>
            <a:spLocks noChangeShapeType="1"/>
          </p:cNvSpPr>
          <p:nvPr/>
        </p:nvSpPr>
        <p:spPr bwMode="auto">
          <a:xfrm>
            <a:off x="2133600" y="6477000"/>
            <a:ext cx="6492240" cy="0"/>
          </a:xfrm>
          <a:prstGeom prst="line">
            <a:avLst/>
          </a:prstGeom>
          <a:noFill/>
          <a:ln w="25400">
            <a:solidFill>
              <a:srgbClr val="0054A3"/>
            </a:solidFill>
            <a:round/>
            <a:headEnd/>
            <a:tailEnd/>
          </a:ln>
          <a:effectLst/>
        </p:spPr>
        <p:txBody>
          <a:bodyPr/>
          <a:lstStyle/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b="1" baseline="-25000" dirty="0">
              <a:solidFill>
                <a:srgbClr val="FFFFFF"/>
              </a:solidFill>
              <a:effectDag name="">
                <a:cont type="tree" name="">
                  <a:effect ref="fillLine"/>
                  <a:outerShdw dist="38100" dir="13500000" algn="br">
                    <a:srgbClr val="FFFFFF">
                      <a:lumMod val="200000"/>
                      <a:satMod val="200000"/>
                    </a:srgbClr>
                  </a:outerShdw>
                </a:cont>
                <a:cont type="tree" name="">
                  <a:effect ref="fillLine"/>
                  <a:outerShdw dist="38100" dir="2700000" algn="tl">
                    <a:srgbClr val="FFFFFF">
                      <a:lumMod val="60000"/>
                      <a:satMod val="60000"/>
                    </a:srgbClr>
                  </a:outerShdw>
                </a:cont>
                <a:effect ref="fillLine"/>
              </a:effectDag>
            </a:endParaRPr>
          </a:p>
        </p:txBody>
      </p:sp>
      <p:sp>
        <p:nvSpPr>
          <p:cNvPr id="87063" name="Rectangle 23"/>
          <p:cNvSpPr>
            <a:spLocks noChangeArrowheads="1"/>
          </p:cNvSpPr>
          <p:nvPr/>
        </p:nvSpPr>
        <p:spPr bwMode="auto">
          <a:xfrm>
            <a:off x="152400" y="1066800"/>
            <a:ext cx="8839200" cy="152400"/>
          </a:xfrm>
          <a:prstGeom prst="rect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7064" name="Rectangle 24"/>
          <p:cNvSpPr>
            <a:spLocks noChangeArrowheads="1"/>
          </p:cNvSpPr>
          <p:nvPr/>
        </p:nvSpPr>
        <p:spPr bwMode="auto">
          <a:xfrm>
            <a:off x="152400" y="152400"/>
            <a:ext cx="8839200" cy="914400"/>
          </a:xfrm>
          <a:prstGeom prst="rect">
            <a:avLst/>
          </a:prstGeom>
          <a:solidFill>
            <a:srgbClr val="0054A3"/>
          </a:solidFill>
          <a:ln w="9525" algn="ctr">
            <a:solidFill>
              <a:srgbClr val="0054A3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7065" name="Rectangle 25"/>
          <p:cNvSpPr>
            <a:spLocks noChangeArrowheads="1"/>
          </p:cNvSpPr>
          <p:nvPr/>
        </p:nvSpPr>
        <p:spPr bwMode="auto">
          <a:xfrm>
            <a:off x="152400" y="152400"/>
            <a:ext cx="8839200" cy="6553200"/>
          </a:xfrm>
          <a:prstGeom prst="rect">
            <a:avLst/>
          </a:prstGeom>
          <a:noFill/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8" name="Picture 7" descr="AMPAC_CMYK.eps"/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228600" y="6130833"/>
            <a:ext cx="1991990" cy="54864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9" r:id="rId12"/>
    <p:sldLayoutId id="2147483700" r:id="rId13"/>
    <p:sldLayoutId id="2147483661" r:id="rId14"/>
    <p:sldLayoutId id="2147483701" r:id="rId15"/>
    <p:sldLayoutId id="2147483702" r:id="rId16"/>
  </p:sldLayoutIdLst>
  <p:timing>
    <p:tnLst>
      <p:par>
        <p:cTn id="1" dur="indefinite" restart="never" nodeType="tmRoot"/>
      </p:par>
    </p:tnLst>
  </p:timing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42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200" b="1">
          <a:solidFill>
            <a:schemeClr val="tx2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200" b="1">
          <a:solidFill>
            <a:schemeClr val="tx2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200" b="1">
          <a:solidFill>
            <a:schemeClr val="tx2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200" b="1">
          <a:solidFill>
            <a:schemeClr val="tx2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200" b="1">
          <a:solidFill>
            <a:schemeClr val="tx2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200" b="1">
          <a:solidFill>
            <a:schemeClr val="tx2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200" b="1">
          <a:solidFill>
            <a:schemeClr val="tx2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2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30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600">
          <a:solidFill>
            <a:schemeClr val="tx1"/>
          </a:solidFill>
          <a:latin typeface="+mn-lt"/>
        </a:defRPr>
      </a:lvl2pPr>
      <a:lvl3pPr marL="1022350" indent="-350838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200">
          <a:solidFill>
            <a:schemeClr val="tx1"/>
          </a:solidFill>
          <a:latin typeface="+mn-lt"/>
        </a:defRPr>
      </a:lvl3pPr>
      <a:lvl4pPr marL="1339850" indent="-315913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 sz="2000">
          <a:solidFill>
            <a:schemeClr val="tx1"/>
          </a:solidFill>
          <a:latin typeface="+mn-lt"/>
        </a:defRPr>
      </a:lvl4pPr>
      <a:lvl5pPr marL="1681163" indent="-339725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5pPr>
      <a:lvl6pPr marL="2138363" indent="-339725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595563" indent="-339725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052763" indent="-339725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509963" indent="-339725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bcolton@apfc.com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5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Text Box 13"/>
          <p:cNvSpPr txBox="1">
            <a:spLocks noChangeArrowheads="1"/>
          </p:cNvSpPr>
          <p:nvPr/>
        </p:nvSpPr>
        <p:spPr bwMode="auto">
          <a:xfrm rot="-148087">
            <a:off x="1143000" y="762000"/>
            <a:ext cx="6629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endParaRPr lang="en-US" dirty="0"/>
          </a:p>
        </p:txBody>
      </p:sp>
      <p:sp>
        <p:nvSpPr>
          <p:cNvPr id="3076" name="Text Box 14"/>
          <p:cNvSpPr txBox="1">
            <a:spLocks noChangeArrowheads="1"/>
          </p:cNvSpPr>
          <p:nvPr/>
        </p:nvSpPr>
        <p:spPr bwMode="auto">
          <a:xfrm>
            <a:off x="1143000" y="587375"/>
            <a:ext cx="6400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endParaRPr lang="en-US" dirty="0"/>
          </a:p>
        </p:txBody>
      </p:sp>
      <p:sp>
        <p:nvSpPr>
          <p:cNvPr id="3077" name="Text Box 17"/>
          <p:cNvSpPr txBox="1">
            <a:spLocks noChangeArrowheads="1"/>
          </p:cNvSpPr>
          <p:nvPr/>
        </p:nvSpPr>
        <p:spPr bwMode="auto">
          <a:xfrm>
            <a:off x="1143000" y="1752600"/>
            <a:ext cx="7162800" cy="4462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endParaRPr lang="en-US" sz="2000" b="1" dirty="0" smtClean="0"/>
          </a:p>
          <a:p>
            <a:pPr algn="ctr"/>
            <a:endParaRPr lang="en-US" sz="2000" b="1" dirty="0"/>
          </a:p>
          <a:p>
            <a:pPr algn="ctr"/>
            <a:r>
              <a:rPr lang="en-US" sz="2000" b="1" dirty="0" smtClean="0"/>
              <a:t>PRESENTATION </a:t>
            </a:r>
            <a:r>
              <a:rPr lang="en-US" sz="2000" b="1" dirty="0"/>
              <a:t>TO:</a:t>
            </a:r>
          </a:p>
          <a:p>
            <a:pPr algn="ctr"/>
            <a:endParaRPr lang="en-US" sz="2000" b="1" dirty="0"/>
          </a:p>
          <a:p>
            <a:pPr algn="ctr"/>
            <a:r>
              <a:rPr lang="en-US" sz="2400" dirty="0" smtClean="0"/>
              <a:t>Federal Aviation Administration</a:t>
            </a:r>
          </a:p>
          <a:p>
            <a:pPr algn="ctr"/>
            <a:r>
              <a:rPr lang="en-US" sz="2400" dirty="0" smtClean="0"/>
              <a:t>IASFPWG</a:t>
            </a:r>
          </a:p>
          <a:p>
            <a:pPr algn="ctr"/>
            <a:r>
              <a:rPr lang="en-US" sz="2400" dirty="0" smtClean="0"/>
              <a:t>and</a:t>
            </a:r>
          </a:p>
          <a:p>
            <a:pPr algn="ctr"/>
            <a:r>
              <a:rPr lang="en-US" sz="2400" dirty="0" smtClean="0"/>
              <a:t>International Civil Aviation Organization</a:t>
            </a:r>
            <a:endParaRPr lang="en-US" sz="2400" dirty="0"/>
          </a:p>
          <a:p>
            <a:pPr algn="ctr"/>
            <a:endParaRPr lang="en-US" sz="2400" dirty="0">
              <a:cs typeface="Arial" charset="0"/>
            </a:endParaRPr>
          </a:p>
          <a:p>
            <a:pPr>
              <a:spcBef>
                <a:spcPct val="50000"/>
              </a:spcBef>
            </a:pPr>
            <a:r>
              <a:rPr lang="en-US" sz="1400" b="1" dirty="0" smtClean="0">
                <a:cs typeface="Arial" charset="0"/>
              </a:rPr>
              <a:t>November 14-16, 2012</a:t>
            </a:r>
          </a:p>
          <a:p>
            <a:pPr algn="r">
              <a:spcBef>
                <a:spcPct val="50000"/>
              </a:spcBef>
            </a:pPr>
            <a:endParaRPr lang="en-US" sz="1400" b="1" dirty="0">
              <a:cs typeface="Arial" charset="0"/>
            </a:endParaRPr>
          </a:p>
          <a:p>
            <a:r>
              <a:rPr lang="en-US" sz="1400" b="1" dirty="0" smtClean="0">
                <a:cs typeface="Arial" charset="0"/>
              </a:rPr>
              <a:t>Bradford Colton</a:t>
            </a:r>
          </a:p>
          <a:p>
            <a:r>
              <a:rPr lang="en-US" sz="1400" b="1" dirty="0" smtClean="0">
                <a:cs typeface="Arial" charset="0"/>
              </a:rPr>
              <a:t>American Pacific Corp.</a:t>
            </a:r>
          </a:p>
          <a:p>
            <a:r>
              <a:rPr lang="en-US" sz="1400" b="1" dirty="0" smtClean="0">
                <a:cs typeface="Arial" charset="0"/>
                <a:hlinkClick r:id="rId3"/>
              </a:rPr>
              <a:t>bcolton@apfc.com</a:t>
            </a:r>
            <a:r>
              <a:rPr lang="en-US" sz="1400" b="1" dirty="0" smtClean="0">
                <a:cs typeface="Arial" charset="0"/>
              </a:rPr>
              <a:t> </a:t>
            </a:r>
            <a:endParaRPr lang="en-US" sz="1400" b="1" dirty="0"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cs typeface="Arial" charset="0"/>
              </a:rPr>
              <a:t>BTP (2-Bromo-3,3,3-Trifluoropropene) </a:t>
            </a:r>
            <a:r>
              <a:rPr lang="en-US" dirty="0" smtClean="0">
                <a:cs typeface="Arial" charset="0"/>
              </a:rPr>
              <a:t/>
            </a:r>
            <a:br>
              <a:rPr lang="en-US" dirty="0" smtClean="0">
                <a:cs typeface="Arial" charset="0"/>
              </a:rPr>
            </a:br>
            <a:r>
              <a:rPr lang="en-US" dirty="0" smtClean="0">
                <a:cs typeface="Arial" charset="0"/>
              </a:rPr>
              <a:t>Status </a:t>
            </a:r>
            <a:r>
              <a:rPr lang="en-US" dirty="0">
                <a:cs typeface="Arial" charset="0"/>
              </a:rPr>
              <a:t>Update</a:t>
            </a:r>
            <a:br>
              <a:rPr lang="en-US" dirty="0">
                <a:cs typeface="Arial" charset="0"/>
              </a:rPr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9361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Schedule </a:t>
            </a:r>
            <a:r>
              <a:rPr lang="en-US" dirty="0"/>
              <a:t>– Path to Possible Commercialization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Toxicology tests are starting to wrap up with major results due 1Q2013</a:t>
            </a:r>
          </a:p>
          <a:p>
            <a:endParaRPr lang="en-US" dirty="0"/>
          </a:p>
          <a:p>
            <a:r>
              <a:rPr lang="en-US" dirty="0" smtClean="0"/>
              <a:t>Pending acceptable testing results, US EPA SNAP and EU ECHA REACH submittal in 2Q2013</a:t>
            </a:r>
          </a:p>
          <a:p>
            <a:endParaRPr lang="en-US" dirty="0"/>
          </a:p>
          <a:p>
            <a:r>
              <a:rPr lang="en-US" dirty="0" smtClean="0"/>
              <a:t>Regulatory review expected to be complete by end of 2013</a:t>
            </a:r>
          </a:p>
          <a:p>
            <a:pPr lvl="1"/>
            <a:r>
              <a:rPr lang="en-US" dirty="0" smtClean="0"/>
              <a:t>US Federal Register notice may take longer</a:t>
            </a:r>
          </a:p>
          <a:p>
            <a:endParaRPr lang="en-US" dirty="0" smtClean="0"/>
          </a:p>
          <a:p>
            <a:r>
              <a:rPr lang="en-US" dirty="0" smtClean="0"/>
              <a:t>2012 – 2013: </a:t>
            </a:r>
            <a:r>
              <a:rPr lang="en-US" dirty="0"/>
              <a:t>Complete additional UL functional tests such as 1 year leak test, minimum and maximum temperature intermittent discharges, 30-day elevated </a:t>
            </a:r>
            <a:r>
              <a:rPr lang="en-US" dirty="0" smtClean="0"/>
              <a:t>te</a:t>
            </a:r>
            <a:r>
              <a:rPr lang="en-US" dirty="0"/>
              <a:t>mp</a:t>
            </a:r>
            <a:r>
              <a:rPr lang="en-US" dirty="0" smtClean="0"/>
              <a:t>erature</a:t>
            </a:r>
            <a:r>
              <a:rPr lang="en-US" dirty="0"/>
              <a:t>, etc… </a:t>
            </a:r>
          </a:p>
          <a:p>
            <a:pPr lvl="1"/>
            <a:endParaRPr lang="en-US" dirty="0"/>
          </a:p>
          <a:p>
            <a:r>
              <a:rPr lang="en-US" dirty="0" smtClean="0"/>
              <a:t>Commercialization for aviation shortly after US and EU approvals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3761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Quick Refresher - Chronology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BTP (“NMERI 873”) was developed under the funding of the Advanced Agent Working Group, whose membership included (select members):</a:t>
            </a:r>
          </a:p>
          <a:p>
            <a:pPr lvl="1"/>
            <a:r>
              <a:rPr lang="en-US" dirty="0" smtClean="0"/>
              <a:t>New Mexico Research Institute </a:t>
            </a:r>
            <a:r>
              <a:rPr lang="en-US" b="1" dirty="0" smtClean="0"/>
              <a:t>(NMERI)</a:t>
            </a:r>
          </a:p>
          <a:p>
            <a:pPr lvl="1"/>
            <a:r>
              <a:rPr lang="en-US" dirty="0" smtClean="0"/>
              <a:t>NIST, under their Next Generation Program</a:t>
            </a:r>
          </a:p>
          <a:p>
            <a:pPr lvl="1"/>
            <a:r>
              <a:rPr lang="en-US" dirty="0" smtClean="0"/>
              <a:t>US Environmental Protection Agency</a:t>
            </a:r>
          </a:p>
          <a:p>
            <a:pPr lvl="1"/>
            <a:r>
              <a:rPr lang="en-US" dirty="0" smtClean="0"/>
              <a:t>British Petroleum</a:t>
            </a:r>
          </a:p>
          <a:p>
            <a:pPr lvl="1"/>
            <a:r>
              <a:rPr lang="en-US" dirty="0" smtClean="0"/>
              <a:t>DuPont</a:t>
            </a:r>
          </a:p>
          <a:p>
            <a:pPr lvl="1"/>
            <a:r>
              <a:rPr lang="en-US" dirty="0" smtClean="0"/>
              <a:t>Kidde Research UK</a:t>
            </a:r>
          </a:p>
          <a:p>
            <a:pPr lvl="1"/>
            <a:r>
              <a:rPr lang="en-US" dirty="0" smtClean="0"/>
              <a:t>NASA</a:t>
            </a:r>
            <a:endParaRPr lang="en-US" dirty="0" smtClean="0"/>
          </a:p>
          <a:p>
            <a:pPr lvl="1"/>
            <a:r>
              <a:rPr lang="en-US" dirty="0" smtClean="0"/>
              <a:t>American Pacific</a:t>
            </a:r>
          </a:p>
          <a:p>
            <a:pPr lvl="1"/>
            <a:endParaRPr lang="en-US" dirty="0"/>
          </a:p>
          <a:p>
            <a:r>
              <a:rPr lang="en-US" dirty="0" smtClean="0"/>
              <a:t>Original intent was to find a Halon 1301 replacement total flooding agent, but BTP was the best compound to meet identified requirements</a:t>
            </a:r>
          </a:p>
          <a:p>
            <a:pPr lvl="1"/>
            <a:r>
              <a:rPr lang="en-US" dirty="0" smtClean="0"/>
              <a:t>Contained bromine to improve effectiveness</a:t>
            </a:r>
          </a:p>
          <a:p>
            <a:pPr lvl="1"/>
            <a:r>
              <a:rPr lang="en-US" dirty="0" smtClean="0"/>
              <a:t>Short atmospheric lifetime so that Ozone Depletion Potential values would be negligible in terms of stratospheric impact</a:t>
            </a:r>
          </a:p>
          <a:p>
            <a:pPr lvl="1"/>
            <a:endParaRPr lang="en-US" dirty="0" smtClean="0"/>
          </a:p>
          <a:p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0619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28600"/>
            <a:ext cx="8449056" cy="838200"/>
          </a:xfrm>
        </p:spPr>
        <p:txBody>
          <a:bodyPr/>
          <a:lstStyle/>
          <a:p>
            <a:r>
              <a:rPr lang="en-US" sz="2400" dirty="0"/>
              <a:t>Chronology – First </a:t>
            </a:r>
            <a:r>
              <a:rPr lang="en-US" sz="2400" dirty="0" smtClean="0"/>
              <a:t>Production, Cargo and Engine Tests</a:t>
            </a:r>
            <a:endParaRPr lang="en-US" sz="24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358775" y="1354667"/>
            <a:ext cx="8364538" cy="4868333"/>
          </a:xfrm>
        </p:spPr>
        <p:txBody>
          <a:bodyPr/>
          <a:lstStyle/>
          <a:p>
            <a:r>
              <a:rPr lang="en-US" dirty="0"/>
              <a:t>In 2001, AMPAC made the first batches that were larger than lab </a:t>
            </a:r>
            <a:r>
              <a:rPr lang="en-US" dirty="0" smtClean="0"/>
              <a:t>scale</a:t>
            </a:r>
            <a:endParaRPr lang="en-US" dirty="0"/>
          </a:p>
          <a:p>
            <a:pPr lvl="1"/>
            <a:r>
              <a:rPr lang="en-US" dirty="0"/>
              <a:t>It quickly became apparent that the material reacted with any air and moisture in storage tanks and became acidic</a:t>
            </a:r>
          </a:p>
          <a:p>
            <a:pPr lvl="1"/>
            <a:r>
              <a:rPr lang="en-US" dirty="0"/>
              <a:t>A two year project identified stabilizers needed in order to make the material commercially </a:t>
            </a:r>
            <a:r>
              <a:rPr lang="en-US" dirty="0" smtClean="0"/>
              <a:t>viable </a:t>
            </a:r>
          </a:p>
          <a:p>
            <a:pPr marL="344487" lvl="1" indent="0">
              <a:buNone/>
            </a:pPr>
            <a:endParaRPr lang="en-US" dirty="0" smtClean="0"/>
          </a:p>
          <a:p>
            <a:r>
              <a:rPr lang="en-US" dirty="0" smtClean="0"/>
              <a:t>Based on positive small scale bulk load tests performed by Kidde Research, BTP was sponsored for FAA Cargo testing in 200</a:t>
            </a:r>
            <a:r>
              <a:rPr lang="en-US" dirty="0"/>
              <a:t>3</a:t>
            </a:r>
            <a:endParaRPr lang="en-US" dirty="0" smtClean="0"/>
          </a:p>
          <a:p>
            <a:pPr lvl="1"/>
            <a:r>
              <a:rPr lang="en-US" dirty="0" smtClean="0"/>
              <a:t>Determined that under lean concentrations, BTP, Novec 1230, and HFC-125 can be made combustible in the Exploding Aerosol Can Test</a:t>
            </a:r>
          </a:p>
          <a:p>
            <a:pPr lvl="1"/>
            <a:r>
              <a:rPr lang="en-US" dirty="0" smtClean="0"/>
              <a:t>Other cargo tests not completed</a:t>
            </a:r>
          </a:p>
          <a:p>
            <a:pPr lvl="1"/>
            <a:r>
              <a:rPr lang="en-US" dirty="0" smtClean="0"/>
              <a:t>The unique setup of this test is a non-issue for use of BTP in handhelds</a:t>
            </a:r>
          </a:p>
          <a:p>
            <a:pPr lvl="1"/>
            <a:endParaRPr lang="en-US" dirty="0"/>
          </a:p>
          <a:p>
            <a:r>
              <a:rPr lang="en-US" dirty="0" smtClean="0"/>
              <a:t>Some engine testing was conducted in 2004</a:t>
            </a:r>
          </a:p>
          <a:p>
            <a:pPr lvl="1"/>
            <a:r>
              <a:rPr lang="en-US" dirty="0" smtClean="0"/>
              <a:t>Fire well extinguished, but appeared to sometimes increase re-ignition intensity</a:t>
            </a:r>
          </a:p>
          <a:p>
            <a:pPr lvl="1"/>
            <a:r>
              <a:rPr lang="en-US" dirty="0" smtClean="0"/>
              <a:t>Testing stopped by sponsor before completion</a:t>
            </a:r>
          </a:p>
        </p:txBody>
      </p:sp>
    </p:spTree>
    <p:extLst>
      <p:ext uri="{BB962C8B-B14F-4D97-AF65-F5344CB8AC3E}">
        <p14:creationId xmlns:p14="http://schemas.microsoft.com/office/powerpoint/2010/main" val="854953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Handheld </a:t>
            </a:r>
            <a:r>
              <a:rPr lang="en-US" dirty="0"/>
              <a:t>Tests – Outstanding Performance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Agent development on hold until 2009</a:t>
            </a:r>
          </a:p>
          <a:p>
            <a:pPr lvl="1"/>
            <a:r>
              <a:rPr lang="en-US" dirty="0" smtClean="0"/>
              <a:t>Aviation industry need for weight and space reductions beyond that offered by existing approved agents</a:t>
            </a:r>
          </a:p>
          <a:p>
            <a:pPr lvl="1"/>
            <a:r>
              <a:rPr lang="en-US" dirty="0" smtClean="0"/>
              <a:t>BTP fire </a:t>
            </a:r>
            <a:r>
              <a:rPr lang="en-US" dirty="0"/>
              <a:t>fighting performance greater than any other commercialized </a:t>
            </a:r>
            <a:r>
              <a:rPr lang="en-US" dirty="0" smtClean="0"/>
              <a:t>Halon 1211 </a:t>
            </a:r>
            <a:r>
              <a:rPr lang="en-US" dirty="0"/>
              <a:t>replacement (other than FM-100, abandoned by 1994)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Formal UL fire testing in late 2009 (according to UL 711 and FAA MPS)</a:t>
            </a:r>
          </a:p>
          <a:p>
            <a:pPr lvl="1"/>
            <a:r>
              <a:rPr lang="en-US" dirty="0" smtClean="0"/>
              <a:t>Extinguisher size fits envelope of current 2.5 Lb</a:t>
            </a:r>
            <a:r>
              <a:rPr lang="en-US" b="1" dirty="0" smtClean="0"/>
              <a:t>.</a:t>
            </a:r>
            <a:r>
              <a:rPr lang="en-US" dirty="0" smtClean="0"/>
              <a:t> Halon 1211 model Boeing uses</a:t>
            </a:r>
          </a:p>
          <a:p>
            <a:pPr lvl="1"/>
            <a:r>
              <a:rPr lang="en-US" dirty="0" smtClean="0"/>
              <a:t>3.75 Lb</a:t>
            </a:r>
            <a:r>
              <a:rPr lang="en-US" b="1" dirty="0" smtClean="0"/>
              <a:t>.</a:t>
            </a:r>
            <a:r>
              <a:rPr lang="en-US" dirty="0" smtClean="0"/>
              <a:t> net charge weight BTP extinguisher passed these fire performance tests</a:t>
            </a:r>
          </a:p>
          <a:p>
            <a:pPr lvl="2"/>
            <a:r>
              <a:rPr lang="en-US" dirty="0" smtClean="0"/>
              <a:t>Hidden fire test</a:t>
            </a:r>
          </a:p>
          <a:p>
            <a:pPr lvl="2"/>
            <a:r>
              <a:rPr lang="en-US" dirty="0" smtClean="0"/>
              <a:t>5B pan fire extinguished three times consecutively, as required by UL 711</a:t>
            </a:r>
          </a:p>
          <a:p>
            <a:pPr lvl="2"/>
            <a:r>
              <a:rPr lang="en-US" dirty="0" smtClean="0"/>
              <a:t>2B pan fire with extinguisher conditioned at -40</a:t>
            </a:r>
            <a:r>
              <a:rPr lang="en-US" dirty="0" smtClean="0">
                <a:latin typeface="Times New Roman"/>
                <a:cs typeface="Times New Roman"/>
              </a:rPr>
              <a:t>°</a:t>
            </a:r>
            <a:r>
              <a:rPr lang="en-US" dirty="0" smtClean="0"/>
              <a:t>C</a:t>
            </a:r>
          </a:p>
          <a:p>
            <a:pPr lvl="1"/>
            <a:endParaRPr lang="en-US" dirty="0"/>
          </a:p>
          <a:p>
            <a:pPr marL="342900" lvl="1" indent="-342900">
              <a:buSzPct val="65000"/>
            </a:pPr>
            <a:r>
              <a:rPr lang="en-US" b="1" dirty="0" smtClean="0"/>
              <a:t>FAA seat/fire toxicity testing in 2011</a:t>
            </a:r>
          </a:p>
          <a:p>
            <a:pPr lvl="2"/>
            <a:r>
              <a:rPr lang="en-US" dirty="0" smtClean="0"/>
              <a:t>Acceptable acid gas levels</a:t>
            </a: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3807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BTP – 5B Fire Video</a:t>
            </a:r>
            <a:endParaRPr lang="en-US" dirty="0"/>
          </a:p>
        </p:txBody>
      </p:sp>
      <p:pic>
        <p:nvPicPr>
          <p:cNvPr id="5" name="BTP 5B Pan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4000" y="1353312"/>
            <a:ext cx="6096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308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BTP – Hidden Fire Test Video</a:t>
            </a:r>
            <a:endParaRPr lang="en-US" dirty="0"/>
          </a:p>
        </p:txBody>
      </p:sp>
      <p:pic>
        <p:nvPicPr>
          <p:cNvPr id="4" name="BTP Hidden Fire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4000" y="1389888"/>
            <a:ext cx="6096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8379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BTP – Seat Fire Test</a:t>
            </a:r>
            <a:endParaRPr lang="en-US" dirty="0"/>
          </a:p>
        </p:txBody>
      </p:sp>
      <p:pic>
        <p:nvPicPr>
          <p:cNvPr id="4" name="Test13BTP-2Feb9Video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33523" y="1468341"/>
            <a:ext cx="607695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0969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Properties With Comparison</a:t>
            </a:r>
            <a:r>
              <a:rPr lang="en-US" dirty="0"/>
              <a:t>s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48893238"/>
              </p:ext>
            </p:extLst>
          </p:nvPr>
        </p:nvGraphicFramePr>
        <p:xfrm>
          <a:off x="749808" y="1307592"/>
          <a:ext cx="7872983" cy="4926953"/>
        </p:xfrm>
        <a:graphic>
          <a:graphicData uri="http://schemas.openxmlformats.org/drawingml/2006/table">
            <a:tbl>
              <a:tblPr/>
              <a:tblGrid>
                <a:gridCol w="2354537"/>
                <a:gridCol w="1714543"/>
                <a:gridCol w="2011512"/>
                <a:gridCol w="1792391"/>
              </a:tblGrid>
              <a:tr h="36078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4" marB="4571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HALON 1211</a:t>
                      </a:r>
                    </a:p>
                  </a:txBody>
                  <a:tcPr marT="45714" marB="457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BTP </a:t>
                      </a:r>
                      <a:r>
                        <a:rPr kumimoji="0" lang="en-US" sz="16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(2)</a:t>
                      </a:r>
                    </a:p>
                  </a:txBody>
                  <a:tcPr marT="45714" marB="457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HALOTRON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I</a:t>
                      </a:r>
                    </a:p>
                  </a:txBody>
                  <a:tcPr marT="45714" marB="457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098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Chemical Formula</a:t>
                      </a:r>
                    </a:p>
                  </a:txBody>
                  <a:tcPr marT="45714" marB="4571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CF</a:t>
                      </a:r>
                      <a:r>
                        <a:rPr kumimoji="0" lang="en-US" sz="12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ClBr</a:t>
                      </a:r>
                    </a:p>
                  </a:txBody>
                  <a:tcPr marT="45714" marB="457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CF</a:t>
                      </a:r>
                      <a:r>
                        <a:rPr kumimoji="0" lang="en-US" sz="12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CBr=CH</a:t>
                      </a:r>
                      <a:r>
                        <a:rPr kumimoji="0" lang="en-US" sz="12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 </a:t>
                      </a:r>
                    </a:p>
                  </a:txBody>
                  <a:tcPr marT="45714" marB="457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CF</a:t>
                      </a:r>
                      <a:r>
                        <a:rPr kumimoji="0" lang="en-US" sz="12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CHCl</a:t>
                      </a:r>
                      <a:r>
                        <a:rPr kumimoji="0" lang="en-US" sz="12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+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gases (Ar, CF</a:t>
                      </a:r>
                      <a:r>
                        <a:rPr kumimoji="0" lang="en-US" sz="12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)</a:t>
                      </a:r>
                      <a:endParaRPr kumimoji="0" lang="en-US" sz="1200" b="0" i="0" u="none" strike="noStrike" cap="none" normalizeH="0" baseline="-2500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4" marB="457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496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Molecular Weight</a:t>
                      </a:r>
                    </a:p>
                  </a:txBody>
                  <a:tcPr marT="45714" marB="4571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165.4</a:t>
                      </a:r>
                    </a:p>
                  </a:txBody>
                  <a:tcPr marT="45714" marB="457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174.9</a:t>
                      </a:r>
                    </a:p>
                  </a:txBody>
                  <a:tcPr marT="45714" marB="457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150.7</a:t>
                      </a:r>
                    </a:p>
                  </a:txBody>
                  <a:tcPr marT="45714" marB="457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8706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Ozone Depletion Potential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(CFC-11 = 1)</a:t>
                      </a:r>
                    </a:p>
                  </a:txBody>
                  <a:tcPr marT="45714" marB="4571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7.9</a:t>
                      </a:r>
                    </a:p>
                  </a:txBody>
                  <a:tcPr marT="45714" marB="457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&lt;0.0028 for U.S. and E.U. </a:t>
                      </a:r>
                    </a:p>
                  </a:txBody>
                  <a:tcPr marT="45714" marB="457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0.0098</a:t>
                      </a:r>
                    </a:p>
                  </a:txBody>
                  <a:tcPr marT="45714" marB="457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8706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Global Warming Potential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(100 yr. time horizon, CO</a:t>
                      </a:r>
                      <a:r>
                        <a:rPr kumimoji="0" lang="en-US" sz="12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= 1)</a:t>
                      </a:r>
                    </a:p>
                  </a:txBody>
                  <a:tcPr marT="45714" marB="4571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1,890</a:t>
                      </a:r>
                    </a:p>
                  </a:txBody>
                  <a:tcPr marT="45714" marB="457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0.26 for U.S. and E.U.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***UPDATED****</a:t>
                      </a:r>
                    </a:p>
                  </a:txBody>
                  <a:tcPr marT="45714" marB="457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77 </a:t>
                      </a:r>
                      <a:r>
                        <a:rPr kumimoji="0" lang="en-US" sz="12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(1)</a:t>
                      </a:r>
                    </a:p>
                  </a:txBody>
                  <a:tcPr marT="45714" marB="457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496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Atmospheric Lifetime</a:t>
                      </a:r>
                    </a:p>
                  </a:txBody>
                  <a:tcPr marT="45714" marB="4571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16 years</a:t>
                      </a:r>
                    </a:p>
                  </a:txBody>
                  <a:tcPr marT="45714" marB="457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7 days</a:t>
                      </a:r>
                    </a:p>
                  </a:txBody>
                  <a:tcPr marT="45714" marB="457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1.3 years </a:t>
                      </a:r>
                      <a:r>
                        <a:rPr kumimoji="0" lang="en-US" sz="12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(1)</a:t>
                      </a:r>
                    </a:p>
                  </a:txBody>
                  <a:tcPr marT="45714" marB="457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346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Boiling Point @ 1 Atm.</a:t>
                      </a:r>
                    </a:p>
                  </a:txBody>
                  <a:tcPr marT="45714" marB="4571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26 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º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F (-3 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º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C)</a:t>
                      </a:r>
                    </a:p>
                  </a:txBody>
                  <a:tcPr marT="45714" marB="457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93 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º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F (34 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º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C)</a:t>
                      </a:r>
                    </a:p>
                  </a:txBody>
                  <a:tcPr marT="45714" marB="457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81 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º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F (27 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º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C)</a:t>
                      </a:r>
                    </a:p>
                  </a:txBody>
                  <a:tcPr marT="45714" marB="457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496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LC 50 (4 hr rat)</a:t>
                      </a:r>
                    </a:p>
                  </a:txBody>
                  <a:tcPr marT="45714" marB="4571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31,000 – 100,000 ppm</a:t>
                      </a:r>
                    </a:p>
                  </a:txBody>
                  <a:tcPr marT="45714" marB="457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&gt; 20,000 ppm</a:t>
                      </a:r>
                    </a:p>
                  </a:txBody>
                  <a:tcPr marT="45714" marB="457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30,000 – 35,000 ppm</a:t>
                      </a:r>
                    </a:p>
                  </a:txBody>
                  <a:tcPr marT="45714" marB="457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496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Cardio-Tox LOAEL</a:t>
                      </a:r>
                    </a:p>
                  </a:txBody>
                  <a:tcPr marT="45714" marB="4571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1%vol.</a:t>
                      </a:r>
                    </a:p>
                  </a:txBody>
                  <a:tcPr marT="45714" marB="457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1%vol.</a:t>
                      </a:r>
                    </a:p>
                  </a:txBody>
                  <a:tcPr marT="45714" marB="457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2%vol.</a:t>
                      </a:r>
                    </a:p>
                  </a:txBody>
                  <a:tcPr marT="45714" marB="457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496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Cardio-Tox NOAEL</a:t>
                      </a:r>
                    </a:p>
                  </a:txBody>
                  <a:tcPr marT="45714" marB="4571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0.5%vol.</a:t>
                      </a:r>
                    </a:p>
                  </a:txBody>
                  <a:tcPr marT="45714" marB="457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0.5%vol.</a:t>
                      </a:r>
                    </a:p>
                  </a:txBody>
                  <a:tcPr marT="45714" marB="457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1%vol.</a:t>
                      </a:r>
                    </a:p>
                  </a:txBody>
                  <a:tcPr marT="45714" marB="457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496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Fire Class Effectiveness</a:t>
                      </a:r>
                    </a:p>
                  </a:txBody>
                  <a:tcPr marT="45714" marB="4571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ABC</a:t>
                      </a:r>
                    </a:p>
                  </a:txBody>
                  <a:tcPr marT="45714" marB="457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ABC</a:t>
                      </a:r>
                    </a:p>
                  </a:txBody>
                  <a:tcPr marT="45714" marB="457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ABC</a:t>
                      </a:r>
                    </a:p>
                  </a:txBody>
                  <a:tcPr marT="45714" marB="457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496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Cup Burner, heptane</a:t>
                      </a:r>
                    </a:p>
                  </a:txBody>
                  <a:tcPr marT="45714" marB="4571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3.2%vol.</a:t>
                      </a:r>
                    </a:p>
                  </a:txBody>
                  <a:tcPr marT="45714" marB="457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4.7%vol.</a:t>
                      </a:r>
                    </a:p>
                  </a:txBody>
                  <a:tcPr marT="45714" marB="457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6.5%vol.</a:t>
                      </a:r>
                    </a:p>
                  </a:txBody>
                  <a:tcPr marT="45714" marB="457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496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Allowed for Training</a:t>
                      </a:r>
                    </a:p>
                  </a:txBody>
                  <a:tcPr marT="45714" marB="4571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No</a:t>
                      </a:r>
                    </a:p>
                  </a:txBody>
                  <a:tcPr marT="45714" marB="457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Yes when SNAP listed</a:t>
                      </a:r>
                    </a:p>
                  </a:txBody>
                  <a:tcPr marT="45714" marB="457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Yes</a:t>
                      </a:r>
                    </a:p>
                  </a:txBody>
                  <a:tcPr marT="45714" marB="457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20917">
                <a:tc gridSpan="4">
                  <a:txBody>
                    <a:bodyPr/>
                    <a:lstStyle/>
                    <a:p>
                      <a:pPr marL="533400" marR="0" lvl="0" indent="-5334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AutoNum type="arabicParenBoth"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Based on HCFC-123. Also contains one PFC in small proportion</a:t>
                      </a:r>
                    </a:p>
                    <a:p>
                      <a:pPr marL="533400" marR="0" lvl="0" indent="-5334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AutoNum type="arabicParenBoth"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There is no global average ODP or GWP due to short lifetime – values depend on latitude.</a:t>
                      </a:r>
                    </a:p>
                  </a:txBody>
                  <a:tcPr marT="45714" marB="4571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75854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Ongoing Work </a:t>
            </a:r>
            <a:r>
              <a:rPr lang="en-US" dirty="0"/>
              <a:t>– </a:t>
            </a:r>
            <a:r>
              <a:rPr lang="en-US" dirty="0" smtClean="0"/>
              <a:t>Toxicity </a:t>
            </a:r>
            <a:r>
              <a:rPr lang="en-US" dirty="0"/>
              <a:t>Profile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Fire performance and acute fire fighter exposure data has been established</a:t>
            </a:r>
          </a:p>
          <a:p>
            <a:pPr lvl="1"/>
            <a:r>
              <a:rPr lang="en-US" dirty="0" smtClean="0"/>
              <a:t>Material cannot be approved without additional toxicology and physical property testing</a:t>
            </a:r>
          </a:p>
          <a:p>
            <a:pPr lvl="1"/>
            <a:r>
              <a:rPr lang="en-US" dirty="0" smtClean="0"/>
              <a:t>Boeing sponsoring most of the additional testing required for regulatory approval</a:t>
            </a:r>
          </a:p>
          <a:p>
            <a:endParaRPr lang="en-US" dirty="0"/>
          </a:p>
          <a:p>
            <a:r>
              <a:rPr lang="en-US" dirty="0" smtClean="0"/>
              <a:t>Test </a:t>
            </a:r>
            <a:r>
              <a:rPr lang="en-US" dirty="0"/>
              <a:t>program </a:t>
            </a:r>
            <a:r>
              <a:rPr lang="en-US" dirty="0" smtClean="0"/>
              <a:t>includes such tests as: </a:t>
            </a:r>
          </a:p>
          <a:p>
            <a:pPr lvl="1"/>
            <a:r>
              <a:rPr lang="en-US" dirty="0" smtClean="0"/>
              <a:t>Rat Micronucleus</a:t>
            </a:r>
          </a:p>
          <a:p>
            <a:pPr lvl="1"/>
            <a:r>
              <a:rPr lang="en-US" dirty="0"/>
              <a:t>Eye Irritation </a:t>
            </a:r>
            <a:endParaRPr lang="en-US" dirty="0" smtClean="0"/>
          </a:p>
          <a:p>
            <a:pPr lvl="1"/>
            <a:r>
              <a:rPr lang="en-US" dirty="0" smtClean="0"/>
              <a:t>Skin </a:t>
            </a:r>
            <a:r>
              <a:rPr lang="en-US" dirty="0"/>
              <a:t>irritation </a:t>
            </a:r>
            <a:endParaRPr lang="en-US" dirty="0" smtClean="0"/>
          </a:p>
          <a:p>
            <a:pPr lvl="1"/>
            <a:r>
              <a:rPr lang="en-US" dirty="0" smtClean="0"/>
              <a:t>Acute Dermal</a:t>
            </a:r>
            <a:endParaRPr lang="en-US" dirty="0"/>
          </a:p>
          <a:p>
            <a:pPr lvl="1"/>
            <a:r>
              <a:rPr lang="en-US" dirty="0" smtClean="0"/>
              <a:t>90-day Sub-Chronic Inhalation</a:t>
            </a:r>
          </a:p>
          <a:p>
            <a:pPr lvl="1"/>
            <a:r>
              <a:rPr lang="en-US" dirty="0" smtClean="0"/>
              <a:t>Reproductive and Development Screen </a:t>
            </a:r>
          </a:p>
          <a:p>
            <a:pPr lvl="1"/>
            <a:r>
              <a:rPr lang="en-US" dirty="0" smtClean="0"/>
              <a:t>Acute </a:t>
            </a:r>
            <a:r>
              <a:rPr lang="en-US" dirty="0"/>
              <a:t>Fish Toxicity</a:t>
            </a:r>
          </a:p>
          <a:p>
            <a:pPr lvl="1"/>
            <a:r>
              <a:rPr lang="en-US" dirty="0"/>
              <a:t>Activated Sludge Respiration Inhibition </a:t>
            </a:r>
            <a:endParaRPr lang="en-US" dirty="0" smtClean="0"/>
          </a:p>
          <a:p>
            <a:pPr lvl="1"/>
            <a:r>
              <a:rPr lang="en-US" dirty="0" smtClean="0"/>
              <a:t>Biodegradation</a:t>
            </a:r>
            <a:endParaRPr lang="en-US" dirty="0"/>
          </a:p>
          <a:p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4533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Edg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dg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10">
        <a:dk1>
          <a:srgbClr val="000000"/>
        </a:dk1>
        <a:lt1>
          <a:srgbClr val="FFFFFF"/>
        </a:lt1>
        <a:dk2>
          <a:srgbClr val="000099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11">
        <a:dk1>
          <a:srgbClr val="000000"/>
        </a:dk1>
        <a:lt1>
          <a:srgbClr val="FFFFFF"/>
        </a:lt1>
        <a:dk2>
          <a:srgbClr val="000099"/>
        </a:dk2>
        <a:lt2>
          <a:srgbClr val="5F5F5F"/>
        </a:lt2>
        <a:accent1>
          <a:srgbClr val="FF00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FFA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5337</TotalTime>
  <Words>769</Words>
  <Application>Microsoft Office PowerPoint</Application>
  <PresentationFormat>On-screen Show (4:3)</PresentationFormat>
  <Paragraphs>148</Paragraphs>
  <Slides>10</Slides>
  <Notes>1</Notes>
  <HiddenSlides>0</HiddenSlides>
  <MMClips>3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10</vt:i4>
      </vt:variant>
    </vt:vector>
  </HeadingPairs>
  <TitlesOfParts>
    <vt:vector size="13" baseType="lpstr">
      <vt:lpstr>Office Theme</vt:lpstr>
      <vt:lpstr>Custom Design</vt:lpstr>
      <vt:lpstr>Edge</vt:lpstr>
      <vt:lpstr>BTP (2-Bromo-3,3,3-Trifluoropropene)  Status Update </vt:lpstr>
      <vt:lpstr>Quick Refresher - Chronology</vt:lpstr>
      <vt:lpstr>Chronology – First Production, Cargo and Engine Tests</vt:lpstr>
      <vt:lpstr>Handheld Tests – Outstanding Performance</vt:lpstr>
      <vt:lpstr>BTP – 5B Fire Video</vt:lpstr>
      <vt:lpstr>BTP – Hidden Fire Test Video</vt:lpstr>
      <vt:lpstr>BTP – Seat Fire Test</vt:lpstr>
      <vt:lpstr>Properties With Comparisons</vt:lpstr>
      <vt:lpstr>Ongoing Work – Toxicity Profile</vt:lpstr>
      <vt:lpstr>Schedule – Path to Possible Commercialization</vt:lpstr>
    </vt:vector>
  </TitlesOfParts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Bradford Colton</dc:creator>
  <cp:lastModifiedBy>Bradford Colton</cp:lastModifiedBy>
  <cp:revision>206</cp:revision>
  <cp:lastPrinted>2012-03-20T23:43:45Z</cp:lastPrinted>
  <dcterms:created xsi:type="dcterms:W3CDTF">2010-03-04T16:02:44Z</dcterms:created>
  <dcterms:modified xsi:type="dcterms:W3CDTF">2012-11-15T16:52:25Z</dcterms:modified>
</cp:coreProperties>
</file>