
<file path=[Content_Types].xml><?xml version="1.0" encoding="utf-8"?>
<Types xmlns="http://schemas.openxmlformats.org/package/2006/content-types">
  <Default Extension="png" ContentType="image/png"/>
  <Default Extension="wmf" ContentType="image/x-wmf"/>
  <Default Extension="jpeg" ContentType="image/jpeg"/>
  <Default Extension="m4a" ContentType="audio/mp4"/>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notesMasterIdLst>
    <p:notesMasterId r:id="rId30"/>
  </p:notesMasterIdLst>
  <p:handoutMasterIdLst>
    <p:handoutMasterId r:id="rId31"/>
  </p:handoutMasterIdLst>
  <p:sldIdLst>
    <p:sldId id="256" r:id="rId6"/>
    <p:sldId id="403" r:id="rId7"/>
    <p:sldId id="402" r:id="rId8"/>
    <p:sldId id="294" r:id="rId9"/>
    <p:sldId id="427" r:id="rId10"/>
    <p:sldId id="428" r:id="rId11"/>
    <p:sldId id="404" r:id="rId12"/>
    <p:sldId id="358" r:id="rId13"/>
    <p:sldId id="360" r:id="rId14"/>
    <p:sldId id="364" r:id="rId15"/>
    <p:sldId id="368" r:id="rId16"/>
    <p:sldId id="423" r:id="rId17"/>
    <p:sldId id="424" r:id="rId18"/>
    <p:sldId id="425" r:id="rId19"/>
    <p:sldId id="416" r:id="rId20"/>
    <p:sldId id="407" r:id="rId21"/>
    <p:sldId id="411" r:id="rId22"/>
    <p:sldId id="426" r:id="rId23"/>
    <p:sldId id="412" r:id="rId24"/>
    <p:sldId id="429" r:id="rId25"/>
    <p:sldId id="430" r:id="rId26"/>
    <p:sldId id="431" r:id="rId27"/>
    <p:sldId id="413" r:id="rId28"/>
    <p:sldId id="415" r:id="rId2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F68"/>
    <a:srgbClr val="FFFF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04" autoAdjust="0"/>
    <p:restoredTop sz="91769" autoAdjust="0"/>
  </p:normalViewPr>
  <p:slideViewPr>
    <p:cSldViewPr>
      <p:cViewPr varScale="1">
        <p:scale>
          <a:sx n="68" d="100"/>
          <a:sy n="68" d="100"/>
        </p:scale>
        <p:origin x="1404" y="66"/>
      </p:cViewPr>
      <p:guideLst>
        <p:guide orient="horz" pos="2160"/>
        <p:guide pos="2880"/>
      </p:guideLst>
    </p:cSldViewPr>
  </p:slideViewPr>
  <p:notesTextViewPr>
    <p:cViewPr>
      <p:scale>
        <a:sx n="3" d="2"/>
        <a:sy n="3" d="2"/>
      </p:scale>
      <p:origin x="0" y="0"/>
    </p:cViewPr>
  </p:notesTextViewPr>
  <p:notesViewPr>
    <p:cSldViewPr>
      <p:cViewPr varScale="1">
        <p:scale>
          <a:sx n="88" d="100"/>
          <a:sy n="88" d="100"/>
        </p:scale>
        <p:origin x="-3858" y="-12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ya, Lindsey P (FAA)" userId="fd73b7ba-8df4-41d6-8374-89c951f26609" providerId="ADAL" clId="{0F762B5F-ED59-42B4-B271-CF7E8D86479A}"/>
    <pc:docChg chg="modSld modShowInfo">
      <pc:chgData name="Anaya, Lindsey P (FAA)" userId="fd73b7ba-8df4-41d6-8374-89c951f26609" providerId="ADAL" clId="{0F762B5F-ED59-42B4-B271-CF7E8D86479A}" dt="2023-10-02T14:13:57.475" v="36" actId="2744"/>
      <pc:docMkLst>
        <pc:docMk/>
      </pc:docMkLst>
      <pc:sldChg chg="modSp mod">
        <pc:chgData name="Anaya, Lindsey P (FAA)" userId="fd73b7ba-8df4-41d6-8374-89c951f26609" providerId="ADAL" clId="{0F762B5F-ED59-42B4-B271-CF7E8D86479A}" dt="2023-09-27T17:07:27.877" v="6" actId="20577"/>
        <pc:sldMkLst>
          <pc:docMk/>
          <pc:sldMk cId="3119365474" sldId="256"/>
        </pc:sldMkLst>
        <pc:spChg chg="mod">
          <ac:chgData name="Anaya, Lindsey P (FAA)" userId="fd73b7ba-8df4-41d6-8374-89c951f26609" providerId="ADAL" clId="{0F762B5F-ED59-42B4-B271-CF7E8D86479A}" dt="2023-09-27T17:07:27.877" v="6" actId="20577"/>
          <ac:spMkLst>
            <pc:docMk/>
            <pc:sldMk cId="3119365474" sldId="256"/>
            <ac:spMk id="6" creationId="{00000000-0000-0000-0000-000000000000}"/>
          </ac:spMkLst>
        </pc:spChg>
      </pc:sldChg>
      <pc:sldChg chg="modSp mod">
        <pc:chgData name="Anaya, Lindsey P (FAA)" userId="fd73b7ba-8df4-41d6-8374-89c951f26609" providerId="ADAL" clId="{0F762B5F-ED59-42B4-B271-CF7E8D86479A}" dt="2023-10-02T13:46:03.127" v="10" actId="207"/>
        <pc:sldMkLst>
          <pc:docMk/>
          <pc:sldMk cId="209324518" sldId="294"/>
        </pc:sldMkLst>
        <pc:spChg chg="mod">
          <ac:chgData name="Anaya, Lindsey P (FAA)" userId="fd73b7ba-8df4-41d6-8374-89c951f26609" providerId="ADAL" clId="{0F762B5F-ED59-42B4-B271-CF7E8D86479A}" dt="2023-10-02T13:46:03.127" v="10" actId="207"/>
          <ac:spMkLst>
            <pc:docMk/>
            <pc:sldMk cId="209324518" sldId="294"/>
            <ac:spMk id="6" creationId="{00000000-0000-0000-0000-000000000000}"/>
          </ac:spMkLst>
        </pc:spChg>
      </pc:sldChg>
      <pc:sldChg chg="modSp mod">
        <pc:chgData name="Anaya, Lindsey P (FAA)" userId="fd73b7ba-8df4-41d6-8374-89c951f26609" providerId="ADAL" clId="{0F762B5F-ED59-42B4-B271-CF7E8D86479A}" dt="2023-10-02T13:46:22.334" v="14" actId="207"/>
        <pc:sldMkLst>
          <pc:docMk/>
          <pc:sldMk cId="1553204222" sldId="358"/>
        </pc:sldMkLst>
        <pc:spChg chg="mod">
          <ac:chgData name="Anaya, Lindsey P (FAA)" userId="fd73b7ba-8df4-41d6-8374-89c951f26609" providerId="ADAL" clId="{0F762B5F-ED59-42B4-B271-CF7E8D86479A}" dt="2023-10-02T13:46:22.334" v="14" actId="207"/>
          <ac:spMkLst>
            <pc:docMk/>
            <pc:sldMk cId="1553204222" sldId="358"/>
            <ac:spMk id="7" creationId="{00000000-0000-0000-0000-000000000000}"/>
          </ac:spMkLst>
        </pc:spChg>
      </pc:sldChg>
      <pc:sldChg chg="modSp mod">
        <pc:chgData name="Anaya, Lindsey P (FAA)" userId="fd73b7ba-8df4-41d6-8374-89c951f26609" providerId="ADAL" clId="{0F762B5F-ED59-42B4-B271-CF7E8D86479A}" dt="2023-10-02T13:46:27.351" v="15" actId="207"/>
        <pc:sldMkLst>
          <pc:docMk/>
          <pc:sldMk cId="3849438764" sldId="360"/>
        </pc:sldMkLst>
        <pc:spChg chg="mod">
          <ac:chgData name="Anaya, Lindsey P (FAA)" userId="fd73b7ba-8df4-41d6-8374-89c951f26609" providerId="ADAL" clId="{0F762B5F-ED59-42B4-B271-CF7E8D86479A}" dt="2023-10-02T13:46:27.351" v="15" actId="207"/>
          <ac:spMkLst>
            <pc:docMk/>
            <pc:sldMk cId="3849438764" sldId="360"/>
            <ac:spMk id="9" creationId="{00000000-0000-0000-0000-000000000000}"/>
          </ac:spMkLst>
        </pc:spChg>
      </pc:sldChg>
      <pc:sldChg chg="modSp mod">
        <pc:chgData name="Anaya, Lindsey P (FAA)" userId="fd73b7ba-8df4-41d6-8374-89c951f26609" providerId="ADAL" clId="{0F762B5F-ED59-42B4-B271-CF7E8D86479A}" dt="2023-10-02T13:46:31.359" v="16" actId="207"/>
        <pc:sldMkLst>
          <pc:docMk/>
          <pc:sldMk cId="1093196174" sldId="364"/>
        </pc:sldMkLst>
        <pc:spChg chg="mod">
          <ac:chgData name="Anaya, Lindsey P (FAA)" userId="fd73b7ba-8df4-41d6-8374-89c951f26609" providerId="ADAL" clId="{0F762B5F-ED59-42B4-B271-CF7E8D86479A}" dt="2023-10-02T13:46:31.359" v="16" actId="207"/>
          <ac:spMkLst>
            <pc:docMk/>
            <pc:sldMk cId="1093196174" sldId="364"/>
            <ac:spMk id="8" creationId="{00000000-0000-0000-0000-000000000000}"/>
          </ac:spMkLst>
        </pc:spChg>
      </pc:sldChg>
      <pc:sldChg chg="modSp mod">
        <pc:chgData name="Anaya, Lindsey P (FAA)" userId="fd73b7ba-8df4-41d6-8374-89c951f26609" providerId="ADAL" clId="{0F762B5F-ED59-42B4-B271-CF7E8D86479A}" dt="2023-10-02T13:46:35.415" v="17" actId="207"/>
        <pc:sldMkLst>
          <pc:docMk/>
          <pc:sldMk cId="1952253746" sldId="368"/>
        </pc:sldMkLst>
        <pc:spChg chg="mod">
          <ac:chgData name="Anaya, Lindsey P (FAA)" userId="fd73b7ba-8df4-41d6-8374-89c951f26609" providerId="ADAL" clId="{0F762B5F-ED59-42B4-B271-CF7E8D86479A}" dt="2023-10-02T13:46:35.415" v="17" actId="207"/>
          <ac:spMkLst>
            <pc:docMk/>
            <pc:sldMk cId="1952253746" sldId="368"/>
            <ac:spMk id="9" creationId="{00000000-0000-0000-0000-000000000000}"/>
          </ac:spMkLst>
        </pc:spChg>
      </pc:sldChg>
      <pc:sldChg chg="modSp mod">
        <pc:chgData name="Anaya, Lindsey P (FAA)" userId="fd73b7ba-8df4-41d6-8374-89c951f26609" providerId="ADAL" clId="{0F762B5F-ED59-42B4-B271-CF7E8D86479A}" dt="2023-10-02T13:45:55.932" v="9" actId="207"/>
        <pc:sldMkLst>
          <pc:docMk/>
          <pc:sldMk cId="1887885414" sldId="402"/>
        </pc:sldMkLst>
        <pc:spChg chg="mod">
          <ac:chgData name="Anaya, Lindsey P (FAA)" userId="fd73b7ba-8df4-41d6-8374-89c951f26609" providerId="ADAL" clId="{0F762B5F-ED59-42B4-B271-CF7E8D86479A}" dt="2023-10-02T13:45:55.932" v="9" actId="207"/>
          <ac:spMkLst>
            <pc:docMk/>
            <pc:sldMk cId="1887885414" sldId="402"/>
            <ac:spMk id="7" creationId="{00000000-0000-0000-0000-000000000000}"/>
          </ac:spMkLst>
        </pc:spChg>
      </pc:sldChg>
      <pc:sldChg chg="modSp mod">
        <pc:chgData name="Anaya, Lindsey P (FAA)" userId="fd73b7ba-8df4-41d6-8374-89c951f26609" providerId="ADAL" clId="{0F762B5F-ED59-42B4-B271-CF7E8D86479A}" dt="2023-10-02T13:45:45.389" v="8" actId="207"/>
        <pc:sldMkLst>
          <pc:docMk/>
          <pc:sldMk cId="241613381" sldId="403"/>
        </pc:sldMkLst>
        <pc:spChg chg="mod">
          <ac:chgData name="Anaya, Lindsey P (FAA)" userId="fd73b7ba-8df4-41d6-8374-89c951f26609" providerId="ADAL" clId="{0F762B5F-ED59-42B4-B271-CF7E8D86479A}" dt="2023-10-02T13:45:45.389" v="8" actId="207"/>
          <ac:spMkLst>
            <pc:docMk/>
            <pc:sldMk cId="241613381" sldId="403"/>
            <ac:spMk id="3" creationId="{00000000-0000-0000-0000-000000000000}"/>
          </ac:spMkLst>
        </pc:spChg>
      </pc:sldChg>
      <pc:sldChg chg="modSp mod">
        <pc:chgData name="Anaya, Lindsey P (FAA)" userId="fd73b7ba-8df4-41d6-8374-89c951f26609" providerId="ADAL" clId="{0F762B5F-ED59-42B4-B271-CF7E8D86479A}" dt="2023-10-02T13:46:16.823" v="13" actId="207"/>
        <pc:sldMkLst>
          <pc:docMk/>
          <pc:sldMk cId="2549237509" sldId="404"/>
        </pc:sldMkLst>
        <pc:spChg chg="mod">
          <ac:chgData name="Anaya, Lindsey P (FAA)" userId="fd73b7ba-8df4-41d6-8374-89c951f26609" providerId="ADAL" clId="{0F762B5F-ED59-42B4-B271-CF7E8D86479A}" dt="2023-10-02T13:46:16.823" v="13" actId="207"/>
          <ac:spMkLst>
            <pc:docMk/>
            <pc:sldMk cId="2549237509" sldId="404"/>
            <ac:spMk id="4" creationId="{00000000-0000-0000-0000-000000000000}"/>
          </ac:spMkLst>
        </pc:spChg>
      </pc:sldChg>
      <pc:sldChg chg="modSp mod">
        <pc:chgData name="Anaya, Lindsey P (FAA)" userId="fd73b7ba-8df4-41d6-8374-89c951f26609" providerId="ADAL" clId="{0F762B5F-ED59-42B4-B271-CF7E8D86479A}" dt="2023-10-02T13:46:56.821" v="22" actId="207"/>
        <pc:sldMkLst>
          <pc:docMk/>
          <pc:sldMk cId="4213396070" sldId="407"/>
        </pc:sldMkLst>
        <pc:spChg chg="mod">
          <ac:chgData name="Anaya, Lindsey P (FAA)" userId="fd73b7ba-8df4-41d6-8374-89c951f26609" providerId="ADAL" clId="{0F762B5F-ED59-42B4-B271-CF7E8D86479A}" dt="2023-10-02T13:46:56.821" v="22" actId="207"/>
          <ac:spMkLst>
            <pc:docMk/>
            <pc:sldMk cId="4213396070" sldId="407"/>
            <ac:spMk id="15" creationId="{00000000-0000-0000-0000-000000000000}"/>
          </ac:spMkLst>
        </pc:spChg>
      </pc:sldChg>
      <pc:sldChg chg="modSp mod">
        <pc:chgData name="Anaya, Lindsey P (FAA)" userId="fd73b7ba-8df4-41d6-8374-89c951f26609" providerId="ADAL" clId="{0F762B5F-ED59-42B4-B271-CF7E8D86479A}" dt="2023-10-02T13:47:00.560" v="23" actId="207"/>
        <pc:sldMkLst>
          <pc:docMk/>
          <pc:sldMk cId="4281653328" sldId="411"/>
        </pc:sldMkLst>
        <pc:spChg chg="mod">
          <ac:chgData name="Anaya, Lindsey P (FAA)" userId="fd73b7ba-8df4-41d6-8374-89c951f26609" providerId="ADAL" clId="{0F762B5F-ED59-42B4-B271-CF7E8D86479A}" dt="2023-10-02T13:47:00.560" v="23" actId="207"/>
          <ac:spMkLst>
            <pc:docMk/>
            <pc:sldMk cId="4281653328" sldId="411"/>
            <ac:spMk id="10" creationId="{00000000-0000-0000-0000-000000000000}"/>
          </ac:spMkLst>
        </pc:spChg>
      </pc:sldChg>
      <pc:sldChg chg="modSp mod">
        <pc:chgData name="Anaya, Lindsey P (FAA)" userId="fd73b7ba-8df4-41d6-8374-89c951f26609" providerId="ADAL" clId="{0F762B5F-ED59-42B4-B271-CF7E8D86479A}" dt="2023-10-02T13:47:11.234" v="25" actId="207"/>
        <pc:sldMkLst>
          <pc:docMk/>
          <pc:sldMk cId="3400977676" sldId="412"/>
        </pc:sldMkLst>
        <pc:spChg chg="mod">
          <ac:chgData name="Anaya, Lindsey P (FAA)" userId="fd73b7ba-8df4-41d6-8374-89c951f26609" providerId="ADAL" clId="{0F762B5F-ED59-42B4-B271-CF7E8D86479A}" dt="2023-10-02T13:47:11.234" v="25" actId="207"/>
          <ac:spMkLst>
            <pc:docMk/>
            <pc:sldMk cId="3400977676" sldId="412"/>
            <ac:spMk id="11" creationId="{00000000-0000-0000-0000-000000000000}"/>
          </ac:spMkLst>
        </pc:spChg>
      </pc:sldChg>
      <pc:sldChg chg="modSp mod">
        <pc:chgData name="Anaya, Lindsey P (FAA)" userId="fd73b7ba-8df4-41d6-8374-89c951f26609" providerId="ADAL" clId="{0F762B5F-ED59-42B4-B271-CF7E8D86479A}" dt="2023-10-02T14:13:37.637" v="35" actId="207"/>
        <pc:sldMkLst>
          <pc:docMk/>
          <pc:sldMk cId="584657354" sldId="413"/>
        </pc:sldMkLst>
        <pc:spChg chg="mod">
          <ac:chgData name="Anaya, Lindsey P (FAA)" userId="fd73b7ba-8df4-41d6-8374-89c951f26609" providerId="ADAL" clId="{0F762B5F-ED59-42B4-B271-CF7E8D86479A}" dt="2023-10-02T14:13:37.637" v="35" actId="207"/>
          <ac:spMkLst>
            <pc:docMk/>
            <pc:sldMk cId="584657354" sldId="413"/>
            <ac:spMk id="6" creationId="{00000000-0000-0000-0000-000000000000}"/>
          </ac:spMkLst>
        </pc:spChg>
      </pc:sldChg>
      <pc:sldChg chg="modSp mod">
        <pc:chgData name="Anaya, Lindsey P (FAA)" userId="fd73b7ba-8df4-41d6-8374-89c951f26609" providerId="ADAL" clId="{0F762B5F-ED59-42B4-B271-CF7E8D86479A}" dt="2023-10-02T14:13:33.974" v="34" actId="207"/>
        <pc:sldMkLst>
          <pc:docMk/>
          <pc:sldMk cId="946089229" sldId="415"/>
        </pc:sldMkLst>
        <pc:spChg chg="mod">
          <ac:chgData name="Anaya, Lindsey P (FAA)" userId="fd73b7ba-8df4-41d6-8374-89c951f26609" providerId="ADAL" clId="{0F762B5F-ED59-42B4-B271-CF7E8D86479A}" dt="2023-10-02T14:13:33.974" v="34" actId="207"/>
          <ac:spMkLst>
            <pc:docMk/>
            <pc:sldMk cId="946089229" sldId="415"/>
            <ac:spMk id="5" creationId="{00000000-0000-0000-0000-000000000000}"/>
          </ac:spMkLst>
        </pc:spChg>
      </pc:sldChg>
      <pc:sldChg chg="modSp mod">
        <pc:chgData name="Anaya, Lindsey P (FAA)" userId="fd73b7ba-8df4-41d6-8374-89c951f26609" providerId="ADAL" clId="{0F762B5F-ED59-42B4-B271-CF7E8D86479A}" dt="2023-10-02T13:46:53.802" v="21" actId="207"/>
        <pc:sldMkLst>
          <pc:docMk/>
          <pc:sldMk cId="4019489324" sldId="416"/>
        </pc:sldMkLst>
        <pc:spChg chg="mod">
          <ac:chgData name="Anaya, Lindsey P (FAA)" userId="fd73b7ba-8df4-41d6-8374-89c951f26609" providerId="ADAL" clId="{0F762B5F-ED59-42B4-B271-CF7E8D86479A}" dt="2023-10-02T13:46:53.802" v="21" actId="207"/>
          <ac:spMkLst>
            <pc:docMk/>
            <pc:sldMk cId="4019489324" sldId="416"/>
            <ac:spMk id="40" creationId="{00000000-0000-0000-0000-000000000000}"/>
          </ac:spMkLst>
        </pc:spChg>
      </pc:sldChg>
      <pc:sldChg chg="modSp mod">
        <pc:chgData name="Anaya, Lindsey P (FAA)" userId="fd73b7ba-8df4-41d6-8374-89c951f26609" providerId="ADAL" clId="{0F762B5F-ED59-42B4-B271-CF7E8D86479A}" dt="2023-10-02T13:46:40.430" v="18" actId="207"/>
        <pc:sldMkLst>
          <pc:docMk/>
          <pc:sldMk cId="1830419131" sldId="423"/>
        </pc:sldMkLst>
        <pc:spChg chg="mod">
          <ac:chgData name="Anaya, Lindsey P (FAA)" userId="fd73b7ba-8df4-41d6-8374-89c951f26609" providerId="ADAL" clId="{0F762B5F-ED59-42B4-B271-CF7E8D86479A}" dt="2023-10-02T13:46:40.430" v="18" actId="207"/>
          <ac:spMkLst>
            <pc:docMk/>
            <pc:sldMk cId="1830419131" sldId="423"/>
            <ac:spMk id="6" creationId="{00000000-0000-0000-0000-000000000000}"/>
          </ac:spMkLst>
        </pc:spChg>
      </pc:sldChg>
      <pc:sldChg chg="modSp mod">
        <pc:chgData name="Anaya, Lindsey P (FAA)" userId="fd73b7ba-8df4-41d6-8374-89c951f26609" providerId="ADAL" clId="{0F762B5F-ED59-42B4-B271-CF7E8D86479A}" dt="2023-10-02T13:46:45.743" v="19" actId="207"/>
        <pc:sldMkLst>
          <pc:docMk/>
          <pc:sldMk cId="2886163747" sldId="424"/>
        </pc:sldMkLst>
        <pc:spChg chg="mod">
          <ac:chgData name="Anaya, Lindsey P (FAA)" userId="fd73b7ba-8df4-41d6-8374-89c951f26609" providerId="ADAL" clId="{0F762B5F-ED59-42B4-B271-CF7E8D86479A}" dt="2023-10-02T13:46:45.743" v="19" actId="207"/>
          <ac:spMkLst>
            <pc:docMk/>
            <pc:sldMk cId="2886163747" sldId="424"/>
            <ac:spMk id="14" creationId="{00000000-0000-0000-0000-000000000000}"/>
          </ac:spMkLst>
        </pc:spChg>
      </pc:sldChg>
      <pc:sldChg chg="modSp mod">
        <pc:chgData name="Anaya, Lindsey P (FAA)" userId="fd73b7ba-8df4-41d6-8374-89c951f26609" providerId="ADAL" clId="{0F762B5F-ED59-42B4-B271-CF7E8D86479A}" dt="2023-10-02T13:46:49.646" v="20" actId="207"/>
        <pc:sldMkLst>
          <pc:docMk/>
          <pc:sldMk cId="4233868866" sldId="425"/>
        </pc:sldMkLst>
        <pc:spChg chg="mod">
          <ac:chgData name="Anaya, Lindsey P (FAA)" userId="fd73b7ba-8df4-41d6-8374-89c951f26609" providerId="ADAL" clId="{0F762B5F-ED59-42B4-B271-CF7E8D86479A}" dt="2023-10-02T13:46:49.646" v="20" actId="207"/>
          <ac:spMkLst>
            <pc:docMk/>
            <pc:sldMk cId="4233868866" sldId="425"/>
            <ac:spMk id="10" creationId="{00000000-0000-0000-0000-000000000000}"/>
          </ac:spMkLst>
        </pc:spChg>
      </pc:sldChg>
      <pc:sldChg chg="modSp mod">
        <pc:chgData name="Anaya, Lindsey P (FAA)" userId="fd73b7ba-8df4-41d6-8374-89c951f26609" providerId="ADAL" clId="{0F762B5F-ED59-42B4-B271-CF7E8D86479A}" dt="2023-10-02T13:47:03.855" v="24" actId="207"/>
        <pc:sldMkLst>
          <pc:docMk/>
          <pc:sldMk cId="4016435152" sldId="426"/>
        </pc:sldMkLst>
        <pc:spChg chg="mod">
          <ac:chgData name="Anaya, Lindsey P (FAA)" userId="fd73b7ba-8df4-41d6-8374-89c951f26609" providerId="ADAL" clId="{0F762B5F-ED59-42B4-B271-CF7E8D86479A}" dt="2023-10-02T13:47:03.855" v="24" actId="207"/>
          <ac:spMkLst>
            <pc:docMk/>
            <pc:sldMk cId="4016435152" sldId="426"/>
            <ac:spMk id="12" creationId="{00000000-0000-0000-0000-000000000000}"/>
          </ac:spMkLst>
        </pc:spChg>
      </pc:sldChg>
      <pc:sldChg chg="modSp mod">
        <pc:chgData name="Anaya, Lindsey P (FAA)" userId="fd73b7ba-8df4-41d6-8374-89c951f26609" providerId="ADAL" clId="{0F762B5F-ED59-42B4-B271-CF7E8D86479A}" dt="2023-10-02T13:47:59.913" v="33" actId="20577"/>
        <pc:sldMkLst>
          <pc:docMk/>
          <pc:sldMk cId="1588544451" sldId="427"/>
        </pc:sldMkLst>
        <pc:spChg chg="mod">
          <ac:chgData name="Anaya, Lindsey P (FAA)" userId="fd73b7ba-8df4-41d6-8374-89c951f26609" providerId="ADAL" clId="{0F762B5F-ED59-42B4-B271-CF7E8D86479A}" dt="2023-10-02T13:47:59.913" v="33" actId="20577"/>
          <ac:spMkLst>
            <pc:docMk/>
            <pc:sldMk cId="1588544451" sldId="427"/>
            <ac:spMk id="3" creationId="{00000000-0000-0000-0000-000000000000}"/>
          </ac:spMkLst>
        </pc:spChg>
        <pc:spChg chg="mod">
          <ac:chgData name="Anaya, Lindsey P (FAA)" userId="fd73b7ba-8df4-41d6-8374-89c951f26609" providerId="ADAL" clId="{0F762B5F-ED59-42B4-B271-CF7E8D86479A}" dt="2023-10-02T13:46:07.287" v="11" actId="207"/>
          <ac:spMkLst>
            <pc:docMk/>
            <pc:sldMk cId="1588544451" sldId="427"/>
            <ac:spMk id="4" creationId="{00000000-0000-0000-0000-000000000000}"/>
          </ac:spMkLst>
        </pc:spChg>
      </pc:sldChg>
      <pc:sldChg chg="modSp mod">
        <pc:chgData name="Anaya, Lindsey P (FAA)" userId="fd73b7ba-8df4-41d6-8374-89c951f26609" providerId="ADAL" clId="{0F762B5F-ED59-42B4-B271-CF7E8D86479A}" dt="2023-10-02T13:46:11.405" v="12" actId="207"/>
        <pc:sldMkLst>
          <pc:docMk/>
          <pc:sldMk cId="547326909" sldId="428"/>
        </pc:sldMkLst>
        <pc:spChg chg="mod">
          <ac:chgData name="Anaya, Lindsey P (FAA)" userId="fd73b7ba-8df4-41d6-8374-89c951f26609" providerId="ADAL" clId="{0F762B5F-ED59-42B4-B271-CF7E8D86479A}" dt="2023-10-02T13:46:11.405" v="12" actId="207"/>
          <ac:spMkLst>
            <pc:docMk/>
            <pc:sldMk cId="547326909" sldId="428"/>
            <ac:spMk id="5" creationId="{00000000-0000-0000-0000-000000000000}"/>
          </ac:spMkLst>
        </pc:spChg>
      </pc:sldChg>
      <pc:sldChg chg="modSp mod">
        <pc:chgData name="Anaya, Lindsey P (FAA)" userId="fd73b7ba-8df4-41d6-8374-89c951f26609" providerId="ADAL" clId="{0F762B5F-ED59-42B4-B271-CF7E8D86479A}" dt="2023-10-02T13:47:14.638" v="26" actId="207"/>
        <pc:sldMkLst>
          <pc:docMk/>
          <pc:sldMk cId="842959597" sldId="429"/>
        </pc:sldMkLst>
        <pc:spChg chg="mod">
          <ac:chgData name="Anaya, Lindsey P (FAA)" userId="fd73b7ba-8df4-41d6-8374-89c951f26609" providerId="ADAL" clId="{0F762B5F-ED59-42B4-B271-CF7E8D86479A}" dt="2023-10-02T13:47:14.638" v="26" actId="207"/>
          <ac:spMkLst>
            <pc:docMk/>
            <pc:sldMk cId="842959597" sldId="429"/>
            <ac:spMk id="5" creationId="{00000000-0000-0000-0000-000000000000}"/>
          </ac:spMkLst>
        </pc:spChg>
      </pc:sldChg>
      <pc:sldChg chg="modSp mod">
        <pc:chgData name="Anaya, Lindsey P (FAA)" userId="fd73b7ba-8df4-41d6-8374-89c951f26609" providerId="ADAL" clId="{0F762B5F-ED59-42B4-B271-CF7E8D86479A}" dt="2023-10-02T13:47:19.616" v="27" actId="207"/>
        <pc:sldMkLst>
          <pc:docMk/>
          <pc:sldMk cId="1712726485" sldId="430"/>
        </pc:sldMkLst>
        <pc:spChg chg="mod">
          <ac:chgData name="Anaya, Lindsey P (FAA)" userId="fd73b7ba-8df4-41d6-8374-89c951f26609" providerId="ADAL" clId="{0F762B5F-ED59-42B4-B271-CF7E8D86479A}" dt="2023-10-02T13:47:19.616" v="27" actId="207"/>
          <ac:spMkLst>
            <pc:docMk/>
            <pc:sldMk cId="1712726485" sldId="430"/>
            <ac:spMk id="5" creationId="{00000000-0000-0000-0000-000000000000}"/>
          </ac:spMkLst>
        </pc:spChg>
      </pc:sldChg>
      <pc:sldChg chg="modSp mod">
        <pc:chgData name="Anaya, Lindsey P (FAA)" userId="fd73b7ba-8df4-41d6-8374-89c951f26609" providerId="ADAL" clId="{0F762B5F-ED59-42B4-B271-CF7E8D86479A}" dt="2023-10-02T13:47:23.149" v="28" actId="207"/>
        <pc:sldMkLst>
          <pc:docMk/>
          <pc:sldMk cId="36425115" sldId="431"/>
        </pc:sldMkLst>
        <pc:spChg chg="mod">
          <ac:chgData name="Anaya, Lindsey P (FAA)" userId="fd73b7ba-8df4-41d6-8374-89c951f26609" providerId="ADAL" clId="{0F762B5F-ED59-42B4-B271-CF7E8D86479A}" dt="2023-10-02T13:47:23.149" v="28" actId="207"/>
          <ac:spMkLst>
            <pc:docMk/>
            <pc:sldMk cId="36425115" sldId="431"/>
            <ac:spMk id="18"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usfaa-my.sharepoint.com/personal/lindsey_p_anaya_faa_gov/Documents/FireSafety/RTCA%20Fire%20Test%20Development/Maximum%20Open%20Area%20proposal.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Maximum Allowable Open Area</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tx1"/>
              </a:solidFill>
              <a:round/>
            </a:ln>
            <a:effectLst/>
          </c:spPr>
          <c:marker>
            <c:symbol val="none"/>
          </c:marker>
          <c:dPt>
            <c:idx val="1"/>
            <c:marker>
              <c:symbol val="none"/>
            </c:marker>
            <c:bubble3D val="0"/>
            <c:spPr>
              <a:ln w="25400" cap="rnd">
                <a:solidFill>
                  <a:schemeClr val="tx1"/>
                </a:solidFill>
                <a:round/>
              </a:ln>
              <a:effectLst/>
            </c:spPr>
            <c:extLst>
              <c:ext xmlns:c16="http://schemas.microsoft.com/office/drawing/2014/chart" uri="{C3380CC4-5D6E-409C-BE32-E72D297353CC}">
                <c16:uniqueId val="{00000001-A955-4376-9177-54E88B6615F2}"/>
              </c:ext>
            </c:extLst>
          </c:dPt>
          <c:dPt>
            <c:idx val="2"/>
            <c:marker>
              <c:symbol val="none"/>
            </c:marker>
            <c:bubble3D val="0"/>
            <c:spPr>
              <a:ln w="25400" cap="rnd">
                <a:solidFill>
                  <a:schemeClr val="tx1"/>
                </a:solidFill>
                <a:round/>
              </a:ln>
              <a:effectLst/>
            </c:spPr>
            <c:extLst>
              <c:ext xmlns:c16="http://schemas.microsoft.com/office/drawing/2014/chart" uri="{C3380CC4-5D6E-409C-BE32-E72D297353CC}">
                <c16:uniqueId val="{00000003-A955-4376-9177-54E88B6615F2}"/>
              </c:ext>
            </c:extLst>
          </c:dPt>
          <c:xVal>
            <c:numRef>
              <c:f>Sheet1!$B$2:$B$4</c:f>
              <c:numCache>
                <c:formatCode>General</c:formatCode>
                <c:ptCount val="3"/>
                <c:pt idx="0">
                  <c:v>0</c:v>
                </c:pt>
                <c:pt idx="1">
                  <c:v>175</c:v>
                </c:pt>
                <c:pt idx="2">
                  <c:v>250</c:v>
                </c:pt>
              </c:numCache>
            </c:numRef>
          </c:xVal>
          <c:yVal>
            <c:numRef>
              <c:f>Sheet1!$C$2:$C$4</c:f>
              <c:numCache>
                <c:formatCode>General</c:formatCode>
                <c:ptCount val="3"/>
                <c:pt idx="0">
                  <c:v>0</c:v>
                </c:pt>
                <c:pt idx="1">
                  <c:v>700</c:v>
                </c:pt>
                <c:pt idx="2">
                  <c:v>700</c:v>
                </c:pt>
              </c:numCache>
            </c:numRef>
          </c:yVal>
          <c:smooth val="0"/>
          <c:extLst>
            <c:ext xmlns:c16="http://schemas.microsoft.com/office/drawing/2014/chart" uri="{C3380CC4-5D6E-409C-BE32-E72D297353CC}">
              <c16:uniqueId val="{00000004-A955-4376-9177-54E88B6615F2}"/>
            </c:ext>
          </c:extLst>
        </c:ser>
        <c:dLbls>
          <c:showLegendKey val="0"/>
          <c:showVal val="0"/>
          <c:showCatName val="0"/>
          <c:showSerName val="0"/>
          <c:showPercent val="0"/>
          <c:showBubbleSize val="0"/>
        </c:dLbls>
        <c:axId val="600142600"/>
        <c:axId val="600136040"/>
      </c:scatterChart>
      <c:valAx>
        <c:axId val="6001426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Longest Enclosure Length (mm)</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0136040"/>
        <c:crosses val="autoZero"/>
        <c:crossBetween val="midCat"/>
      </c:valAx>
      <c:valAx>
        <c:axId val="6001360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Maximum Open Area (mm</a:t>
                </a:r>
                <a:r>
                  <a:rPr lang="en-US" baseline="30000"/>
                  <a:t>2</a:t>
                </a:r>
                <a:r>
                  <a:rPr lang="en-US"/>
                  <a: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0142600"/>
        <c:crosses val="autoZero"/>
        <c:crossBetween val="midCat"/>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24" tIns="48313" rIns="96624" bIns="48313"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24" tIns="48313" rIns="96624" bIns="48313" rtlCol="0"/>
          <a:lstStyle>
            <a:lvl1pPr algn="r">
              <a:defRPr sz="1200"/>
            </a:lvl1pPr>
          </a:lstStyle>
          <a:p>
            <a:fld id="{AF5A862C-431E-4DB0-88A7-48F0DDDFC6CF}" type="datetimeFigureOut">
              <a:rPr lang="en-US" smtClean="0"/>
              <a:t>11/6/2023</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24" tIns="48313" rIns="96624" bIns="48313"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24" tIns="48313" rIns="96624" bIns="48313" rtlCol="0" anchor="b"/>
          <a:lstStyle>
            <a:lvl1pPr algn="r">
              <a:defRPr sz="1200"/>
            </a:lvl1pPr>
          </a:lstStyle>
          <a:p>
            <a:fld id="{126CA3B8-0D83-4D00-9493-3BCEC4AC8EE3}" type="slidenum">
              <a:rPr lang="en-US" smtClean="0"/>
              <a:t>‹#›</a:t>
            </a:fld>
            <a:endParaRPr lang="en-US"/>
          </a:p>
        </p:txBody>
      </p:sp>
    </p:spTree>
    <p:extLst>
      <p:ext uri="{BB962C8B-B14F-4D97-AF65-F5344CB8AC3E}">
        <p14:creationId xmlns:p14="http://schemas.microsoft.com/office/powerpoint/2010/main" val="14953405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3170583" cy="482027"/>
          </a:xfrm>
          <a:prstGeom prst="rect">
            <a:avLst/>
          </a:prstGeom>
        </p:spPr>
        <p:txBody>
          <a:bodyPr vert="horz" lIns="94823" tIns="47411" rIns="94823" bIns="47411" rtlCol="0"/>
          <a:lstStyle>
            <a:lvl1pPr algn="l">
              <a:defRPr sz="1200"/>
            </a:lvl1pPr>
          </a:lstStyle>
          <a:p>
            <a:endParaRPr lang="en-US"/>
          </a:p>
        </p:txBody>
      </p:sp>
      <p:sp>
        <p:nvSpPr>
          <p:cNvPr id="3" name="Date Placeholder 2"/>
          <p:cNvSpPr>
            <a:spLocks noGrp="1"/>
          </p:cNvSpPr>
          <p:nvPr>
            <p:ph type="dt" idx="1"/>
          </p:nvPr>
        </p:nvSpPr>
        <p:spPr>
          <a:xfrm>
            <a:off x="4142964" y="3"/>
            <a:ext cx="3170583" cy="482027"/>
          </a:xfrm>
          <a:prstGeom prst="rect">
            <a:avLst/>
          </a:prstGeom>
        </p:spPr>
        <p:txBody>
          <a:bodyPr vert="horz" lIns="94823" tIns="47411" rIns="94823" bIns="47411" rtlCol="0"/>
          <a:lstStyle>
            <a:lvl1pPr algn="r">
              <a:defRPr sz="1200"/>
            </a:lvl1pPr>
          </a:lstStyle>
          <a:p>
            <a:fld id="{72D0F81B-551A-4D46-AB2A-0E7D394357A4}" type="datetimeFigureOut">
              <a:rPr lang="en-US" smtClean="0"/>
              <a:t>11/6/2023</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4823" tIns="47411" rIns="94823" bIns="47411" rtlCol="0" anchor="ctr"/>
          <a:lstStyle/>
          <a:p>
            <a:endParaRPr lang="en-US"/>
          </a:p>
        </p:txBody>
      </p:sp>
      <p:sp>
        <p:nvSpPr>
          <p:cNvPr id="5" name="Notes Placeholder 4"/>
          <p:cNvSpPr>
            <a:spLocks noGrp="1"/>
          </p:cNvSpPr>
          <p:nvPr>
            <p:ph type="body" sz="quarter" idx="3"/>
          </p:nvPr>
        </p:nvSpPr>
        <p:spPr>
          <a:xfrm>
            <a:off x="732185" y="4620250"/>
            <a:ext cx="5850835" cy="3780800"/>
          </a:xfrm>
          <a:prstGeom prst="rect">
            <a:avLst/>
          </a:prstGeom>
        </p:spPr>
        <p:txBody>
          <a:bodyPr vert="horz" lIns="94823" tIns="47411" rIns="94823" bIns="4741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119175"/>
            <a:ext cx="3170583" cy="482027"/>
          </a:xfrm>
          <a:prstGeom prst="rect">
            <a:avLst/>
          </a:prstGeom>
        </p:spPr>
        <p:txBody>
          <a:bodyPr vert="horz" lIns="94823" tIns="47411" rIns="94823" bIns="47411" rtlCol="0" anchor="b"/>
          <a:lstStyle>
            <a:lvl1pPr algn="l">
              <a:defRPr sz="1200"/>
            </a:lvl1pPr>
          </a:lstStyle>
          <a:p>
            <a:endParaRPr lang="en-US"/>
          </a:p>
        </p:txBody>
      </p:sp>
      <p:sp>
        <p:nvSpPr>
          <p:cNvPr id="7" name="Slide Number Placeholder 6"/>
          <p:cNvSpPr>
            <a:spLocks noGrp="1"/>
          </p:cNvSpPr>
          <p:nvPr>
            <p:ph type="sldNum" sz="quarter" idx="5"/>
          </p:nvPr>
        </p:nvSpPr>
        <p:spPr>
          <a:xfrm>
            <a:off x="4142964" y="9119175"/>
            <a:ext cx="3170583" cy="482027"/>
          </a:xfrm>
          <a:prstGeom prst="rect">
            <a:avLst/>
          </a:prstGeom>
        </p:spPr>
        <p:txBody>
          <a:bodyPr vert="horz" lIns="94823" tIns="47411" rIns="94823" bIns="47411" rtlCol="0" anchor="b"/>
          <a:lstStyle>
            <a:lvl1pPr algn="r">
              <a:defRPr sz="1200"/>
            </a:lvl1pPr>
          </a:lstStyle>
          <a:p>
            <a:fld id="{1668C86D-33F0-459E-8525-D735F9EEFE9B}" type="slidenum">
              <a:rPr lang="en-US" smtClean="0"/>
              <a:t>‹#›</a:t>
            </a:fld>
            <a:endParaRPr lang="en-US"/>
          </a:p>
        </p:txBody>
      </p:sp>
    </p:spTree>
    <p:extLst>
      <p:ext uri="{BB962C8B-B14F-4D97-AF65-F5344CB8AC3E}">
        <p14:creationId xmlns:p14="http://schemas.microsoft.com/office/powerpoint/2010/main" val="163018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Radio Technical Commission</a:t>
            </a:r>
            <a:r>
              <a:rPr lang="en-US" baseline="0" dirty="0"/>
              <a:t> for Aeronautics</a:t>
            </a:r>
            <a:endParaRPr lang="en-US" dirty="0"/>
          </a:p>
        </p:txBody>
      </p:sp>
      <p:sp>
        <p:nvSpPr>
          <p:cNvPr id="4" name="Slide Number Placeholder 3"/>
          <p:cNvSpPr>
            <a:spLocks noGrp="1"/>
          </p:cNvSpPr>
          <p:nvPr>
            <p:ph type="sldNum" sz="quarter" idx="10"/>
          </p:nvPr>
        </p:nvSpPr>
        <p:spPr/>
        <p:txBody>
          <a:bodyPr/>
          <a:lstStyle/>
          <a:p>
            <a:fld id="{1668C86D-33F0-459E-8525-D735F9EEFE9B}" type="slidenum">
              <a:rPr lang="en-US" smtClean="0"/>
              <a:t>1</a:t>
            </a:fld>
            <a:endParaRPr lang="en-US"/>
          </a:p>
        </p:txBody>
      </p:sp>
    </p:spTree>
    <p:extLst>
      <p:ext uri="{BB962C8B-B14F-4D97-AF65-F5344CB8AC3E}">
        <p14:creationId xmlns:p14="http://schemas.microsoft.com/office/powerpoint/2010/main" val="677495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Here’s the</a:t>
            </a:r>
            <a:r>
              <a:rPr lang="en-US" baseline="0"/>
              <a:t> photodiode I am currently working with from Thorlabs. I chose this diode bc I wanted the sensor to hone in on flame and not smoke (the CO2 and H20). You can see the diode’s response correlates to the sweet spot I’ve marked on the right image.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 am going to go through some of the validation strategies I've tried thus far with this NIR photodiode and explain why I cannot seem to validate the photodiode as a reliable (repeatable and reproducible) candidate for flame detection.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FoV Test -15</a:t>
            </a:r>
            <a:r>
              <a:rPr lang="en-US" b="0">
                <a:latin typeface="Calibri" panose="020F0502020204030204" pitchFamily="34" charset="0"/>
                <a:cs typeface="Calibri" panose="020F0502020204030204" pitchFamily="34" charset="0"/>
              </a:rPr>
              <a:t>° to 15 ° (15° increments; 28 burner locations/test spots to cover a 6”, 12”, 18” radius)</a:t>
            </a:r>
          </a:p>
          <a:p>
            <a:r>
              <a:rPr lang="en-US"/>
              <a:t>Gain is</a:t>
            </a:r>
            <a:r>
              <a:rPr lang="en-US" baseline="0"/>
              <a:t> MID (data is from one trial, but the pattern persists)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C86D-33F0-459E-8525-D735F9EEF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647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3458941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 – run a lighter across all</a:t>
            </a:r>
            <a:r>
              <a:rPr lang="en-US" baseline="0" dirty="0"/>
              <a:t> vented surfaces and make sure the camera sees the lighter plume. Then you are good to go. </a:t>
            </a:r>
            <a:endParaRPr lang="en-US" dirty="0"/>
          </a:p>
        </p:txBody>
      </p:sp>
      <p:sp>
        <p:nvSpPr>
          <p:cNvPr id="4" name="Slide Number Placeholder 3"/>
          <p:cNvSpPr>
            <a:spLocks noGrp="1"/>
          </p:cNvSpPr>
          <p:nvPr>
            <p:ph type="sldNum" sz="quarter" idx="10"/>
          </p:nvPr>
        </p:nvSpPr>
        <p:spPr/>
        <p:txBody>
          <a:bodyPr/>
          <a:lstStyle/>
          <a:p>
            <a:fld id="{1668C86D-33F0-459E-8525-D735F9EEFE9B}" type="slidenum">
              <a:rPr lang="en-US" smtClean="0"/>
              <a:t>18</a:t>
            </a:fld>
            <a:endParaRPr lang="en-US"/>
          </a:p>
        </p:txBody>
      </p:sp>
    </p:spTree>
    <p:extLst>
      <p:ext uri="{BB962C8B-B14F-4D97-AF65-F5344CB8AC3E}">
        <p14:creationId xmlns:p14="http://schemas.microsoft.com/office/powerpoint/2010/main" val="3095343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Observations: </a:t>
            </a:r>
          </a:p>
          <a:p>
            <a:r>
              <a:rPr lang="en-US" sz="1200" dirty="0"/>
              <a:t>Instructions could have been clearer. The 2-camera views in one video file confused people’s eyes. Some results were double counting of same flame. </a:t>
            </a:r>
            <a:br>
              <a:rPr lang="en-US" sz="1200" dirty="0"/>
            </a:br>
            <a:r>
              <a:rPr lang="en-US" sz="1200" dirty="0"/>
              <a:t>Pitfall: Test 4 - A lot of precision/same reports (around 90s) but little accuracy (true flame time was more like 103s)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r>
            <a:br>
              <a:rPr lang="en-US" sz="1200" dirty="0"/>
            </a:br>
            <a:r>
              <a:rPr lang="en-US" sz="1200" dirty="0"/>
              <a:t>I think a lot of people either stopped watching the video early or just missed the tiny flaming coming out the right side.</a:t>
            </a:r>
          </a:p>
          <a:p>
            <a:endParaRPr lang="en-US" dirty="0"/>
          </a:p>
        </p:txBody>
      </p:sp>
      <p:sp>
        <p:nvSpPr>
          <p:cNvPr id="4" name="Slide Number Placeholder 3"/>
          <p:cNvSpPr>
            <a:spLocks noGrp="1"/>
          </p:cNvSpPr>
          <p:nvPr>
            <p:ph type="sldNum" sz="quarter" idx="10"/>
          </p:nvPr>
        </p:nvSpPr>
        <p:spPr/>
        <p:txBody>
          <a:bodyPr/>
          <a:lstStyle/>
          <a:p>
            <a:fld id="{1668C86D-33F0-459E-8525-D735F9EEFE9B}" type="slidenum">
              <a:rPr lang="en-US" smtClean="0"/>
              <a:t>22</a:t>
            </a:fld>
            <a:endParaRPr lang="en-US"/>
          </a:p>
        </p:txBody>
      </p:sp>
    </p:spTree>
    <p:extLst>
      <p:ext uri="{BB962C8B-B14F-4D97-AF65-F5344CB8AC3E}">
        <p14:creationId xmlns:p14="http://schemas.microsoft.com/office/powerpoint/2010/main" val="727343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Steps depend on general acceptance</a:t>
            </a:r>
            <a:r>
              <a:rPr lang="en-US" baseline="0" dirty="0"/>
              <a:t> of CP from the RTCA committee </a:t>
            </a:r>
            <a:endParaRPr lang="en-US" dirty="0"/>
          </a:p>
        </p:txBody>
      </p:sp>
      <p:sp>
        <p:nvSpPr>
          <p:cNvPr id="4" name="Slide Number Placeholder 3"/>
          <p:cNvSpPr>
            <a:spLocks noGrp="1"/>
          </p:cNvSpPr>
          <p:nvPr>
            <p:ph type="sldNum" sz="quarter" idx="10"/>
          </p:nvPr>
        </p:nvSpPr>
        <p:spPr/>
        <p:txBody>
          <a:bodyPr/>
          <a:lstStyle/>
          <a:p>
            <a:fld id="{1668C86D-33F0-459E-8525-D735F9EEFE9B}" type="slidenum">
              <a:rPr lang="en-US" smtClean="0"/>
              <a:t>23</a:t>
            </a:fld>
            <a:endParaRPr lang="en-US"/>
          </a:p>
        </p:txBody>
      </p:sp>
    </p:spTree>
    <p:extLst>
      <p:ext uri="{BB962C8B-B14F-4D97-AF65-F5344CB8AC3E}">
        <p14:creationId xmlns:p14="http://schemas.microsoft.com/office/powerpoint/2010/main" val="16561039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446088" y="312738"/>
            <a:ext cx="4983162" cy="1395412"/>
          </a:xfrm>
        </p:spPr>
        <p:txBody>
          <a:bodyPr anchor="t"/>
          <a:lstStyle>
            <a:lvl1pPr>
              <a:defRPr sz="1200" baseline="0">
                <a:solidFill>
                  <a:srgbClr val="002060"/>
                </a:solidFill>
              </a:defRPr>
            </a:lvl1pPr>
          </a:lstStyle>
          <a:p>
            <a:pPr lvl="0"/>
            <a:r>
              <a:rPr lang="en-US" sz="3200" dirty="0"/>
              <a:t>RTCA Update</a:t>
            </a:r>
            <a:endParaRPr lang="en-US" noProof="0" dirty="0"/>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dirty="0"/>
              <a:t>Click to edit Master subtitle style</a:t>
            </a:r>
          </a:p>
        </p:txBody>
      </p:sp>
      <p:sp>
        <p:nvSpPr>
          <p:cNvPr id="63515" name="Text Box 1051"/>
          <p:cNvSpPr txBox="1">
            <a:spLocks noChangeArrowheads="1"/>
          </p:cNvSpPr>
          <p:nvPr/>
        </p:nvSpPr>
        <p:spPr bwMode="auto">
          <a:xfrm>
            <a:off x="427038" y="4497388"/>
            <a:ext cx="48228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solidFill>
                  <a:srgbClr val="002060"/>
                </a:solidFill>
              </a:rPr>
              <a:t>Presented to: Tenth Triennial International Aircraft Fire and Cabin Safety Research Conference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solidFill>
                  <a:srgbClr val="002060"/>
                </a:solidFill>
              </a:rPr>
              <a:t>By: Steve Rehn and Lindsey Anaya</a:t>
            </a:r>
          </a:p>
          <a:p>
            <a:pPr>
              <a:buFontTx/>
              <a:buNone/>
            </a:pPr>
            <a:r>
              <a:rPr lang="en-US" sz="1600" baseline="0" dirty="0">
                <a:solidFill>
                  <a:srgbClr val="002060"/>
                </a:solidFill>
              </a:rPr>
              <a:t>Date: 10/20/2022</a:t>
            </a:r>
          </a:p>
        </p:txBody>
      </p:sp>
      <p:pic>
        <p:nvPicPr>
          <p:cNvPr id="10" name="Picture 1081"/>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849" r="31892"/>
          <a:stretch/>
        </p:blipFill>
        <p:spPr bwMode="auto">
          <a:xfrm>
            <a:off x="5577840" y="-3665"/>
            <a:ext cx="3566160" cy="686166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80"/>
          <p:cNvGrpSpPr>
            <a:grpSpLocks/>
          </p:cNvGrpSpPr>
          <p:nvPr userDrawn="1"/>
        </p:nvGrpSpPr>
        <p:grpSpPr bwMode="auto">
          <a:xfrm>
            <a:off x="5873750" y="271463"/>
            <a:ext cx="2895600" cy="909638"/>
            <a:chOff x="3700" y="171"/>
            <a:chExt cx="1824" cy="573"/>
          </a:xfrm>
        </p:grpSpPr>
        <p:pic>
          <p:nvPicPr>
            <p:cNvPr id="12"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chemeClr val="bg1"/>
                  </a:solidFill>
                </a:rPr>
                <a:t>Federal Aviation</a:t>
              </a:r>
            </a:p>
            <a:p>
              <a:pPr>
                <a:lnSpc>
                  <a:spcPct val="85000"/>
                </a:lnSpc>
                <a:spcBef>
                  <a:spcPct val="0"/>
                </a:spcBef>
                <a:buFontTx/>
                <a:buNone/>
              </a:pPr>
              <a:r>
                <a:rPr lang="en-US" sz="1800" b="1" dirty="0">
                  <a:solidFill>
                    <a:schemeClr val="bg1"/>
                  </a:solidFill>
                </a:rPr>
                <a:t>Administration</a:t>
              </a: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3A244F5-7FE5-46E3-804D-50BE7C319FE2}" type="datetimeFigureOut">
              <a:rPr lang="en-US" smtClean="0"/>
              <a:t>11/6/2023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B2F54FF-8153-468F-B82F-FE8EB8B7349F}" type="slidenum">
              <a:rPr lang="en-US" smtClean="0"/>
              <a:t>‹#›</a:t>
            </a:fld>
            <a:endParaRPr lang="en-US"/>
          </a:p>
        </p:txBody>
      </p:sp>
    </p:spTree>
    <p:extLst>
      <p:ext uri="{BB962C8B-B14F-4D97-AF65-F5344CB8AC3E}">
        <p14:creationId xmlns:p14="http://schemas.microsoft.com/office/powerpoint/2010/main" val="3989485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344488"/>
            <a:ext cx="2117725" cy="55546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344488"/>
            <a:ext cx="6202363" cy="55546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3A244F5-7FE5-46E3-804D-50BE7C319FE2}" type="datetimeFigureOut">
              <a:rPr lang="en-US" smtClean="0"/>
              <a:t>11/6/2023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B2F54FF-8153-468F-B82F-FE8EB8B7349F}" type="slidenum">
              <a:rPr lang="en-US" smtClean="0"/>
              <a:t>‹#›</a:t>
            </a:fld>
            <a:endParaRPr lang="en-US"/>
          </a:p>
        </p:txBody>
      </p:sp>
    </p:spTree>
    <p:extLst>
      <p:ext uri="{BB962C8B-B14F-4D97-AF65-F5344CB8AC3E}">
        <p14:creationId xmlns:p14="http://schemas.microsoft.com/office/powerpoint/2010/main" val="3447229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1" descr="PPT template photo_4.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819620"/>
            <a:ext cx="9144000" cy="4038380"/>
          </a:xfrm>
          <a:prstGeom prst="rect">
            <a:avLst/>
          </a:prstGeom>
        </p:spPr>
      </p:pic>
      <p:sp>
        <p:nvSpPr>
          <p:cNvPr id="63490" name="Rectangle 1026"/>
          <p:cNvSpPr>
            <a:spLocks noGrp="1" noChangeArrowheads="1"/>
          </p:cNvSpPr>
          <p:nvPr>
            <p:ph type="ctrTitle"/>
          </p:nvPr>
        </p:nvSpPr>
        <p:spPr>
          <a:xfrm>
            <a:off x="2059659" y="333559"/>
            <a:ext cx="4983162" cy="1395412"/>
          </a:xfrm>
        </p:spPr>
        <p:txBody>
          <a:bodyPr anchor="t"/>
          <a:lstStyle>
            <a:lvl1pPr>
              <a:defRPr/>
            </a:lvl1pPr>
          </a:lstStyle>
          <a:p>
            <a:pPr lvl="0"/>
            <a:r>
              <a:rPr lang="en-US" noProof="0" dirty="0"/>
              <a:t>Select to edit master title</a:t>
            </a:r>
          </a:p>
        </p:txBody>
      </p:sp>
      <p:sp>
        <p:nvSpPr>
          <p:cNvPr id="63491" name="Rectangle 1027"/>
          <p:cNvSpPr>
            <a:spLocks noGrp="1" noChangeArrowheads="1"/>
          </p:cNvSpPr>
          <p:nvPr>
            <p:ph type="subTitle" idx="1"/>
          </p:nvPr>
        </p:nvSpPr>
        <p:spPr>
          <a:xfrm>
            <a:off x="2062834" y="1775009"/>
            <a:ext cx="4951412" cy="1067092"/>
          </a:xfrm>
        </p:spPr>
        <p:txBody>
          <a:bodyPr/>
          <a:lstStyle>
            <a:lvl1pPr marL="0" indent="0">
              <a:buFontTx/>
              <a:buNone/>
              <a:defRPr sz="3200">
                <a:solidFill>
                  <a:schemeClr val="bg2"/>
                </a:solidFill>
              </a:defRPr>
            </a:lvl1pPr>
          </a:lstStyle>
          <a:p>
            <a:pPr lvl="0"/>
            <a:r>
              <a:rPr lang="en-US" noProof="0" dirty="0"/>
              <a:t>Select to edit master subtitle</a:t>
            </a:r>
          </a:p>
        </p:txBody>
      </p:sp>
      <p:sp>
        <p:nvSpPr>
          <p:cNvPr id="63515" name="Text Box 1051"/>
          <p:cNvSpPr txBox="1">
            <a:spLocks noChangeArrowheads="1"/>
          </p:cNvSpPr>
          <p:nvPr userDrawn="1"/>
        </p:nvSpPr>
        <p:spPr bwMode="auto">
          <a:xfrm>
            <a:off x="489498" y="3123185"/>
            <a:ext cx="4822825" cy="1069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grpSp>
        <p:nvGrpSpPr>
          <p:cNvPr id="63544" name="Group 1080"/>
          <p:cNvGrpSpPr>
            <a:grpSpLocks/>
          </p:cNvGrpSpPr>
          <p:nvPr userDrawn="1"/>
        </p:nvGrpSpPr>
        <p:grpSpPr bwMode="auto">
          <a:xfrm>
            <a:off x="356380" y="5560061"/>
            <a:ext cx="2895600" cy="909638"/>
            <a:chOff x="3700" y="171"/>
            <a:chExt cx="1824"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a:solidFill>
                    <a:schemeClr val="bg1"/>
                  </a:solidFill>
                </a:rPr>
                <a:t>Federal Aviation</a:t>
              </a:r>
            </a:p>
            <a:p>
              <a:pPr>
                <a:lnSpc>
                  <a:spcPct val="85000"/>
                </a:lnSpc>
                <a:spcBef>
                  <a:spcPct val="0"/>
                </a:spcBef>
                <a:buFontTx/>
                <a:buNone/>
              </a:pPr>
              <a:r>
                <a:rPr lang="en-US" sz="1800" b="1">
                  <a:solidFill>
                    <a:schemeClr val="bg1"/>
                  </a:solidFill>
                </a:rPr>
                <a:t>Administration</a:t>
              </a:r>
            </a:p>
          </p:txBody>
        </p:sp>
      </p:grpSp>
    </p:spTree>
    <p:extLst>
      <p:ext uri="{BB962C8B-B14F-4D97-AF65-F5344CB8AC3E}">
        <p14:creationId xmlns:p14="http://schemas.microsoft.com/office/powerpoint/2010/main" val="2126818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9"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10" name="Rectangle 11"/>
          <p:cNvSpPr>
            <a:spLocks noGrp="1" noChangeArrowheads="1"/>
          </p:cNvSpPr>
          <p:nvPr>
            <p:ph type="sldNum" sz="quarter" idx="4"/>
          </p:nvPr>
        </p:nvSpPr>
        <p:spPr bwMode="auto">
          <a:xfrm>
            <a:off x="7426053" y="6248400"/>
            <a:ext cx="113011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Tree>
    <p:extLst>
      <p:ext uri="{BB962C8B-B14F-4D97-AF65-F5344CB8AC3E}">
        <p14:creationId xmlns:p14="http://schemas.microsoft.com/office/powerpoint/2010/main" val="1749035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498700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3276560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3918936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919978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vl1pPr>
          </a:lstStyle>
          <a:p>
            <a:fld id="{1B2F54FF-8153-468F-B82F-FE8EB8B7349F}" type="slidenum">
              <a:rPr lang="en-US" smtClean="0"/>
              <a:t>‹#›</a:t>
            </a:fld>
            <a:endParaRPr lang="en-US"/>
          </a:p>
        </p:txBody>
      </p:sp>
    </p:spTree>
    <p:extLst>
      <p:ext uri="{BB962C8B-B14F-4D97-AF65-F5344CB8AC3E}">
        <p14:creationId xmlns:p14="http://schemas.microsoft.com/office/powerpoint/2010/main" val="3735256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B2F54FF-8153-468F-B82F-FE8EB8B7349F}" type="slidenum">
              <a:rPr lang="en-US" smtClean="0"/>
              <a:t>‹#›</a:t>
            </a:fld>
            <a:endParaRPr lang="en-US"/>
          </a:p>
        </p:txBody>
      </p:sp>
    </p:spTree>
    <p:extLst>
      <p:ext uri="{BB962C8B-B14F-4D97-AF65-F5344CB8AC3E}">
        <p14:creationId xmlns:p14="http://schemas.microsoft.com/office/powerpoint/2010/main" val="972287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3A244F5-7FE5-46E3-804D-50BE7C319FE2}" type="datetimeFigureOut">
              <a:rPr lang="en-US" smtClean="0"/>
              <a:t>11/6/2023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B2F54FF-8153-468F-B82F-FE8EB8B7349F}" type="slidenum">
              <a:rPr lang="en-US" smtClean="0"/>
              <a:t>‹#›</a:t>
            </a:fld>
            <a:endParaRPr lang="en-US"/>
          </a:p>
        </p:txBody>
      </p:sp>
    </p:spTree>
    <p:extLst>
      <p:ext uri="{BB962C8B-B14F-4D97-AF65-F5344CB8AC3E}">
        <p14:creationId xmlns:p14="http://schemas.microsoft.com/office/powerpoint/2010/main" val="3008437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C3A244F5-7FE5-46E3-804D-50BE7C319FE2}" type="datetimeFigureOut">
              <a:rPr lang="en-US" smtClean="0"/>
              <a:t>11/6/2023</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B2F54FF-8153-468F-B82F-FE8EB8B7349F}" type="slidenum">
              <a:rPr lang="en-US" smtClean="0"/>
              <a:t>‹#›</a:t>
            </a:fld>
            <a:endParaRPr lang="en-US"/>
          </a:p>
        </p:txBody>
      </p:sp>
    </p:spTree>
    <p:extLst>
      <p:ext uri="{BB962C8B-B14F-4D97-AF65-F5344CB8AC3E}">
        <p14:creationId xmlns:p14="http://schemas.microsoft.com/office/powerpoint/2010/main" val="1283627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C3A244F5-7FE5-46E3-804D-50BE7C319FE2}" type="datetimeFigureOut">
              <a:rPr lang="en-US" smtClean="0"/>
              <a:t>11/6/2023</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B2F54FF-8153-468F-B82F-FE8EB8B7349F}" type="slidenum">
              <a:rPr lang="en-US" smtClean="0"/>
              <a:t>‹#›</a:t>
            </a:fld>
            <a:endParaRPr lang="en-US"/>
          </a:p>
        </p:txBody>
      </p:sp>
    </p:spTree>
    <p:extLst>
      <p:ext uri="{BB962C8B-B14F-4D97-AF65-F5344CB8AC3E}">
        <p14:creationId xmlns:p14="http://schemas.microsoft.com/office/powerpoint/2010/main" val="1620388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C3A244F5-7FE5-46E3-804D-50BE7C319FE2}" type="datetimeFigureOut">
              <a:rPr lang="en-US" smtClean="0"/>
              <a:t>11/6/2023</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B2F54FF-8153-468F-B82F-FE8EB8B7349F}" type="slidenum">
              <a:rPr lang="en-US" smtClean="0"/>
              <a:t>‹#›</a:t>
            </a:fld>
            <a:endParaRPr lang="en-US"/>
          </a:p>
        </p:txBody>
      </p:sp>
    </p:spTree>
    <p:extLst>
      <p:ext uri="{BB962C8B-B14F-4D97-AF65-F5344CB8AC3E}">
        <p14:creationId xmlns:p14="http://schemas.microsoft.com/office/powerpoint/2010/main" val="512091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C3A244F5-7FE5-46E3-804D-50BE7C319FE2}" type="datetimeFigureOut">
              <a:rPr lang="en-US" smtClean="0"/>
              <a:t>11/6/2023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B2F54FF-8153-468F-B82F-FE8EB8B7349F}" type="slidenum">
              <a:rPr lang="en-US" smtClean="0"/>
              <a:t>‹#›</a:t>
            </a:fld>
            <a:endParaRPr lang="en-US"/>
          </a:p>
        </p:txBody>
      </p:sp>
    </p:spTree>
    <p:extLst>
      <p:ext uri="{BB962C8B-B14F-4D97-AF65-F5344CB8AC3E}">
        <p14:creationId xmlns:p14="http://schemas.microsoft.com/office/powerpoint/2010/main" val="3685538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C3A244F5-7FE5-46E3-804D-50BE7C319FE2}" type="datetimeFigureOut">
              <a:rPr lang="en-US" smtClean="0"/>
              <a:t>11/6/2023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B2F54FF-8153-468F-B82F-FE8EB8B7349F}" type="slidenum">
              <a:rPr lang="en-US" smtClean="0"/>
              <a:t>‹#›</a:t>
            </a:fld>
            <a:endParaRPr lang="en-US"/>
          </a:p>
        </p:txBody>
      </p:sp>
    </p:spTree>
    <p:extLst>
      <p:ext uri="{BB962C8B-B14F-4D97-AF65-F5344CB8AC3E}">
        <p14:creationId xmlns:p14="http://schemas.microsoft.com/office/powerpoint/2010/main" val="1142879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200" dirty="0">
                <a:effectLst/>
                <a:latin typeface="Calibri"/>
                <a:ea typeface="Calibri"/>
                <a:cs typeface="Times New Roman"/>
              </a:rPr>
              <a:t>RTCA Update</a:t>
            </a:r>
            <a:endParaRPr lang="en-US" sz="1100" dirty="0">
              <a:effectLst/>
              <a:latin typeface="Calibri"/>
              <a:ea typeface="Calibri"/>
              <a:cs typeface="Times New Roman"/>
            </a:endParaRP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Times New Roman" pitchFamily="18" charset="0"/>
              </a:defRPr>
            </a:lvl1pPr>
          </a:lstStyle>
          <a:p>
            <a:fld id="{C3A244F5-7FE5-46E3-804D-50BE7C319FE2}" type="datetimeFigureOut">
              <a:rPr lang="en-US" smtClean="0"/>
              <a:t>11/6/2023</a:t>
            </a:fld>
            <a:endParaRPr lang="en-US"/>
          </a:p>
        </p:txBody>
      </p:sp>
      <p:sp>
        <p:nvSpPr>
          <p:cNvPr id="56330" name="Rectangle 1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Times New Roman" pitchFamily="18" charset="0"/>
              </a:defRPr>
            </a:lvl1pPr>
          </a:lstStyle>
          <a:p>
            <a:endParaRPr lang="en-US"/>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solidFill>
                <a:latin typeface="Times New Roman" pitchFamily="18" charset="0"/>
              </a:defRPr>
            </a:lvl1pPr>
          </a:lstStyle>
          <a:p>
            <a:fld id="{1B2F54FF-8153-468F-B82F-FE8EB8B7349F}" type="slidenum">
              <a:rPr lang="en-US" smtClean="0"/>
              <a:t>‹#›</a:t>
            </a:fld>
            <a:endParaRPr lang="en-US"/>
          </a:p>
        </p:txBody>
      </p:sp>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7" name="Rectangle 17"/>
          <p:cNvSpPr>
            <a:spLocks noChangeArrowheads="1"/>
          </p:cNvSpPr>
          <p:nvPr/>
        </p:nvSpPr>
        <p:spPr bwMode="auto">
          <a:xfrm>
            <a:off x="6940550" y="63055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spcBef>
                <a:spcPct val="0"/>
              </a:spcBef>
              <a:buFontTx/>
              <a:buNone/>
            </a:pPr>
            <a:fld id="{ADFE1FFA-99DE-4EF5-8175-A64CAA318E4A}" type="slidenum">
              <a:rPr lang="en-US" sz="1200" b="0" baseline="0">
                <a:solidFill>
                  <a:schemeClr val="bg1">
                    <a:lumMod val="50000"/>
                  </a:schemeClr>
                </a:solidFill>
              </a:rPr>
              <a:pPr algn="r">
                <a:spcBef>
                  <a:spcPct val="0"/>
                </a:spcBef>
                <a:buFontTx/>
                <a:buNone/>
              </a:pPr>
              <a:t>‹#›</a:t>
            </a:fld>
            <a:endParaRPr lang="en-US" sz="1200" b="0" baseline="0" dirty="0">
              <a:solidFill>
                <a:schemeClr val="bg1">
                  <a:lumMod val="50000"/>
                </a:schemeClr>
              </a:solidFill>
            </a:endParaRPr>
          </a:p>
        </p:txBody>
      </p:sp>
      <p:sp>
        <p:nvSpPr>
          <p:cNvPr id="56349" name="Text Box 29"/>
          <p:cNvSpPr txBox="1">
            <a:spLocks noChangeArrowheads="1"/>
          </p:cNvSpPr>
          <p:nvPr/>
        </p:nvSpPr>
        <p:spPr bwMode="auto">
          <a:xfrm>
            <a:off x="1676400" y="6205538"/>
            <a:ext cx="3733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buFontTx/>
              <a:buNone/>
            </a:pPr>
            <a:r>
              <a:rPr lang="en-US" sz="1200" baseline="0" dirty="0">
                <a:solidFill>
                  <a:schemeClr val="bg1">
                    <a:lumMod val="75000"/>
                  </a:schemeClr>
                </a:solidFill>
                <a:effectLst/>
                <a:latin typeface="+mn-lt"/>
                <a:ea typeface="Calibri"/>
                <a:cs typeface="Times New Roman"/>
              </a:rPr>
              <a:t>RTCA Development of a New Flammability Test for Electronic Equipment</a:t>
            </a:r>
            <a:endParaRPr lang="en-US" sz="1200" baseline="0" dirty="0">
              <a:solidFill>
                <a:schemeClr val="bg1">
                  <a:lumMod val="75000"/>
                </a:schemeClr>
              </a:solidFill>
              <a:latin typeface="+mn-lt"/>
            </a:endParaRPr>
          </a:p>
        </p:txBody>
      </p:sp>
      <p:sp>
        <p:nvSpPr>
          <p:cNvPr id="56350" name="Text Box 30"/>
          <p:cNvSpPr txBox="1">
            <a:spLocks noChangeArrowheads="1"/>
          </p:cNvSpPr>
          <p:nvPr/>
        </p:nvSpPr>
        <p:spPr bwMode="auto">
          <a:xfrm>
            <a:off x="441325" y="6205538"/>
            <a:ext cx="1082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200" dirty="0">
                <a:solidFill>
                  <a:srgbClr val="C0C0C0"/>
                </a:solidFill>
              </a:rPr>
              <a:t>10/20/2022</a:t>
            </a:r>
          </a:p>
        </p:txBody>
      </p:sp>
      <p:grpSp>
        <p:nvGrpSpPr>
          <p:cNvPr id="14" name="Group 25"/>
          <p:cNvGrpSpPr>
            <a:grpSpLocks/>
          </p:cNvGrpSpPr>
          <p:nvPr/>
        </p:nvGrpSpPr>
        <p:grpSpPr bwMode="auto">
          <a:xfrm>
            <a:off x="5708650" y="6126158"/>
            <a:ext cx="2047875" cy="660400"/>
            <a:chOff x="3596" y="3859"/>
            <a:chExt cx="1290" cy="416"/>
          </a:xfrm>
        </p:grpSpPr>
        <p:pic>
          <p:nvPicPr>
            <p:cNvPr id="15" name="Picture 26"/>
            <p:cNvPicPr>
              <a:picLocks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baseline="0" dirty="0">
                  <a:solidFill>
                    <a:schemeClr val="bg1"/>
                  </a:solidFill>
                </a:rPr>
                <a:t>Federal Aviation</a:t>
              </a:r>
            </a:p>
            <a:p>
              <a:pPr>
                <a:lnSpc>
                  <a:spcPct val="85000"/>
                </a:lnSpc>
                <a:spcBef>
                  <a:spcPct val="0"/>
                </a:spcBef>
                <a:buFontTx/>
                <a:buNone/>
              </a:pPr>
              <a:r>
                <a:rPr lang="en-US" sz="1200" b="1" baseline="0" dirty="0">
                  <a:solidFill>
                    <a:schemeClr val="bg1"/>
                  </a:solidFill>
                </a:rPr>
                <a:t>Administration</a:t>
              </a:r>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lang="en-US" sz="4000" b="1" baseline="0" smtClean="0">
          <a:solidFill>
            <a:srgbClr val="1D2F68"/>
          </a:solidFill>
          <a:effectLst/>
          <a:latin typeface="+mj-lt"/>
          <a:ea typeface="+mj-ea"/>
          <a:cs typeface="+mj-cs"/>
        </a:defRPr>
      </a:lvl1pPr>
      <a:lvl2pPr algn="l" rtl="0" eaLnBrk="1" fontAlgn="base" hangingPunct="1">
        <a:spcBef>
          <a:spcPct val="0"/>
        </a:spcBef>
        <a:spcAft>
          <a:spcPct val="0"/>
        </a:spcAft>
        <a:defRPr sz="4000" b="1">
          <a:solidFill>
            <a:srgbClr val="1D2F68"/>
          </a:solidFill>
          <a:latin typeface="Arial" charset="0"/>
        </a:defRPr>
      </a:lvl2pPr>
      <a:lvl3pPr algn="l" rtl="0" eaLnBrk="1" fontAlgn="base" hangingPunct="1">
        <a:spcBef>
          <a:spcPct val="0"/>
        </a:spcBef>
        <a:spcAft>
          <a:spcPct val="0"/>
        </a:spcAft>
        <a:defRPr sz="4000" b="1">
          <a:solidFill>
            <a:srgbClr val="1D2F68"/>
          </a:solidFill>
          <a:latin typeface="Arial" charset="0"/>
        </a:defRPr>
      </a:lvl3pPr>
      <a:lvl4pPr algn="l" rtl="0" eaLnBrk="1" fontAlgn="base" hangingPunct="1">
        <a:spcBef>
          <a:spcPct val="0"/>
        </a:spcBef>
        <a:spcAft>
          <a:spcPct val="0"/>
        </a:spcAft>
        <a:defRPr sz="4000" b="1">
          <a:solidFill>
            <a:srgbClr val="1D2F68"/>
          </a:solidFill>
          <a:latin typeface="Arial" charset="0"/>
        </a:defRPr>
      </a:lvl4pPr>
      <a:lvl5pPr algn="l" rtl="0" eaLnBrk="1" fontAlgn="base" hangingPunct="1">
        <a:spcBef>
          <a:spcPct val="0"/>
        </a:spcBef>
        <a:spcAft>
          <a:spcPct val="0"/>
        </a:spcAft>
        <a:defRPr sz="4000" b="1">
          <a:solidFill>
            <a:srgbClr val="1D2F68"/>
          </a:solidFill>
          <a:latin typeface="Arial" charset="0"/>
        </a:defRPr>
      </a:lvl5pPr>
      <a:lvl6pPr marL="457200" algn="l" rtl="0" eaLnBrk="1" fontAlgn="base" hangingPunct="1">
        <a:spcBef>
          <a:spcPct val="0"/>
        </a:spcBef>
        <a:spcAft>
          <a:spcPct val="0"/>
        </a:spcAft>
        <a:defRPr sz="4000" b="1">
          <a:solidFill>
            <a:srgbClr val="1D2F68"/>
          </a:solidFill>
          <a:latin typeface="Arial" charset="0"/>
        </a:defRPr>
      </a:lvl6pPr>
      <a:lvl7pPr marL="914400" algn="l" rtl="0" eaLnBrk="1" fontAlgn="base" hangingPunct="1">
        <a:spcBef>
          <a:spcPct val="0"/>
        </a:spcBef>
        <a:spcAft>
          <a:spcPct val="0"/>
        </a:spcAft>
        <a:defRPr sz="4000" b="1">
          <a:solidFill>
            <a:srgbClr val="1D2F68"/>
          </a:solidFill>
          <a:latin typeface="Arial" charset="0"/>
        </a:defRPr>
      </a:lvl7pPr>
      <a:lvl8pPr marL="1371600" algn="l" rtl="0" eaLnBrk="1" fontAlgn="base" hangingPunct="1">
        <a:spcBef>
          <a:spcPct val="0"/>
        </a:spcBef>
        <a:spcAft>
          <a:spcPct val="0"/>
        </a:spcAft>
        <a:defRPr sz="4000" b="1">
          <a:solidFill>
            <a:srgbClr val="1D2F68"/>
          </a:solidFill>
          <a:latin typeface="Arial" charset="0"/>
        </a:defRPr>
      </a:lvl8pPr>
      <a:lvl9pPr marL="1828800" algn="l" rtl="0" eaLnBrk="1" fontAlgn="base" hangingPunct="1">
        <a:spcBef>
          <a:spcPct val="0"/>
        </a:spcBef>
        <a:spcAft>
          <a:spcPct val="0"/>
        </a:spcAft>
        <a:defRPr sz="4000" b="1">
          <a:solidFill>
            <a:srgbClr val="1D2F68"/>
          </a:solidFill>
          <a:latin typeface="Arial" charset="0"/>
        </a:defRPr>
      </a:lvl9pPr>
    </p:titleStyle>
    <p:bodyStyle>
      <a:lvl1pPr marL="342900" indent="-342900" algn="l" rtl="0" eaLnBrk="1" fontAlgn="base" hangingPunct="1">
        <a:spcBef>
          <a:spcPct val="20000"/>
        </a:spcBef>
        <a:spcAft>
          <a:spcPct val="0"/>
        </a:spcAft>
        <a:buChar char="•"/>
        <a:defRPr sz="28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Select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7426053" y="6248400"/>
            <a:ext cx="113011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userDrawn="1"/>
        </p:nvGrpSpPr>
        <p:grpSpPr bwMode="auto">
          <a:xfrm>
            <a:off x="5310456" y="6126158"/>
            <a:ext cx="2047875" cy="660400"/>
            <a:chOff x="3596" y="3859"/>
            <a:chExt cx="1290"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32797842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Steven.rehn@faa.gov" TargetMode="External"/><Relationship Id="rId5" Type="http://schemas.openxmlformats.org/officeDocument/2006/relationships/hyperlink" Target="mailto:Lindsey.p.Anaya@faa.gov"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G"/><Relationship Id="rId3" Type="http://schemas.openxmlformats.org/officeDocument/2006/relationships/image" Target="../media/image15.PNG"/><Relationship Id="rId7" Type="http://schemas.openxmlformats.org/officeDocument/2006/relationships/image" Target="../media/image19.jpg"/><Relationship Id="rId12" Type="http://schemas.openxmlformats.org/officeDocument/2006/relationships/image" Target="../media/image24.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4.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microsoft.com/office/2007/relationships/media" Target="../media/media18.m4a"/><Relationship Id="rId7" Type="http://schemas.openxmlformats.org/officeDocument/2006/relationships/image" Target="../media/image4.png"/><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image" Target="../media/image38.png"/><Relationship Id="rId5" Type="http://schemas.openxmlformats.org/officeDocument/2006/relationships/slideLayout" Target="../slideLayouts/slideLayout2.xml"/><Relationship Id="rId4" Type="http://schemas.openxmlformats.org/officeDocument/2006/relationships/audio" Target="../media/media18.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0.JP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9.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hyperlink" Target="mailto:Lindsey.p.Anaya@faa.gov" TargetMode="External"/><Relationship Id="rId4" Type="http://schemas.openxmlformats.org/officeDocument/2006/relationships/hyperlink" Target="mailto:Steven.rehn@faa.gov"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12738"/>
            <a:ext cx="5105400" cy="1820862"/>
          </a:xfrm>
        </p:spPr>
        <p:txBody>
          <a:bodyPr/>
          <a:lstStyle/>
          <a:p>
            <a:r>
              <a:rPr lang="en-US" sz="3200" dirty="0"/>
              <a:t>RTCA Development of a New Flammability Test for Electronic Equipment</a:t>
            </a:r>
          </a:p>
        </p:txBody>
      </p:sp>
      <p:sp>
        <p:nvSpPr>
          <p:cNvPr id="4" name="Rectangle 3"/>
          <p:cNvSpPr/>
          <p:nvPr/>
        </p:nvSpPr>
        <p:spPr bwMode="auto">
          <a:xfrm>
            <a:off x="228600" y="4191000"/>
            <a:ext cx="4876800" cy="144780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5" name="TextBox 4"/>
          <p:cNvSpPr txBox="1"/>
          <p:nvPr/>
        </p:nvSpPr>
        <p:spPr>
          <a:xfrm>
            <a:off x="152400" y="5103674"/>
            <a:ext cx="3937000" cy="1754326"/>
          </a:xfrm>
          <a:prstGeom prst="rect">
            <a:avLst/>
          </a:prstGeom>
          <a:noFill/>
        </p:spPr>
        <p:txBody>
          <a:bodyPr wrap="square" rtlCol="0">
            <a:spAutoFit/>
          </a:bodyPr>
          <a:lstStyle/>
          <a:p>
            <a:r>
              <a:rPr lang="en-US" dirty="0"/>
              <a:t>Produced by:</a:t>
            </a:r>
            <a:br>
              <a:rPr lang="en-US" dirty="0"/>
            </a:br>
            <a:r>
              <a:rPr lang="en-US" dirty="0"/>
              <a:t>Lindsey Anaya, FAA</a:t>
            </a:r>
          </a:p>
          <a:p>
            <a:r>
              <a:rPr lang="en-US" dirty="0">
                <a:hlinkClick r:id="rId5"/>
              </a:rPr>
              <a:t>Lindsey.p.Anaya@faa.gov</a:t>
            </a:r>
            <a:r>
              <a:rPr lang="en-US" dirty="0"/>
              <a:t/>
            </a:r>
            <a:br>
              <a:rPr lang="en-US" dirty="0"/>
            </a:br>
            <a:r>
              <a:rPr lang="en-US" dirty="0"/>
              <a:t>Steve Rehn, FAA </a:t>
            </a:r>
            <a:r>
              <a:rPr lang="en-US" dirty="0">
                <a:hlinkClick r:id="rId6"/>
              </a:rPr>
              <a:t>Steven.rehn@faa.gov</a:t>
            </a:r>
            <a:endParaRPr lang="en-US" dirty="0"/>
          </a:p>
          <a:p>
            <a:endParaRPr lang="en-US" dirty="0"/>
          </a:p>
        </p:txBody>
      </p:sp>
      <p:sp>
        <p:nvSpPr>
          <p:cNvPr id="6" name="TextBox 5"/>
          <p:cNvSpPr txBox="1"/>
          <p:nvPr/>
        </p:nvSpPr>
        <p:spPr>
          <a:xfrm>
            <a:off x="152400" y="4768978"/>
            <a:ext cx="4191000" cy="369332"/>
          </a:xfrm>
          <a:prstGeom prst="rect">
            <a:avLst/>
          </a:prstGeom>
          <a:noFill/>
        </p:spPr>
        <p:txBody>
          <a:bodyPr wrap="square" rtlCol="0">
            <a:spAutoFit/>
          </a:bodyPr>
          <a:lstStyle/>
          <a:p>
            <a:r>
              <a:rPr lang="en-US" b="1" dirty="0"/>
              <a:t>October 2023 Update</a:t>
            </a:r>
          </a:p>
        </p:txBody>
      </p:sp>
      <p:sp>
        <p:nvSpPr>
          <p:cNvPr id="7" name="TextBox 6"/>
          <p:cNvSpPr txBox="1"/>
          <p:nvPr/>
        </p:nvSpPr>
        <p:spPr>
          <a:xfrm>
            <a:off x="228600" y="2746801"/>
            <a:ext cx="5105400" cy="830997"/>
          </a:xfrm>
          <a:prstGeom prst="rect">
            <a:avLst/>
          </a:prstGeom>
          <a:noFill/>
        </p:spPr>
        <p:txBody>
          <a:bodyPr wrap="square" rtlCol="0">
            <a:spAutoFit/>
          </a:bodyPr>
          <a:lstStyle/>
          <a:p>
            <a:r>
              <a:rPr lang="en-US" sz="2400" i="1" dirty="0"/>
              <a:t>Section 26, Category C</a:t>
            </a:r>
          </a:p>
          <a:p>
            <a:r>
              <a:rPr lang="en-US" sz="2400" i="1" dirty="0"/>
              <a:t>Programmable Line Burner Method</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19365474"/>
      </p:ext>
    </p:extLst>
  </p:cSld>
  <p:clrMapOvr>
    <a:masterClrMapping/>
  </p:clrMapOvr>
  <mc:AlternateContent xmlns:mc="http://schemas.openxmlformats.org/markup-compatibility/2006" xmlns:p14="http://schemas.microsoft.com/office/powerpoint/2010/main">
    <mc:Choice Requires="p14">
      <p:transition spd="slow" p14:dur="2000" advTm="24948"/>
    </mc:Choice>
    <mc:Fallback xmlns="">
      <p:transition spd="slow" advTm="24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Example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84" y="987552"/>
            <a:ext cx="8940800" cy="5029200"/>
          </a:xfrm>
          <a:prstGeom prst="rect">
            <a:avLst/>
          </a:prstGeom>
        </p:spPr>
      </p:pic>
      <p:sp>
        <p:nvSpPr>
          <p:cNvPr id="3" name="TextBox 2"/>
          <p:cNvSpPr txBox="1"/>
          <p:nvPr/>
        </p:nvSpPr>
        <p:spPr>
          <a:xfrm>
            <a:off x="4229100" y="1198567"/>
            <a:ext cx="1447800" cy="381000"/>
          </a:xfrm>
          <a:prstGeom prst="rect">
            <a:avLst/>
          </a:prstGeom>
          <a:noFill/>
        </p:spPr>
        <p:txBody>
          <a:bodyPr wrap="square" rtlCol="0">
            <a:spAutoFit/>
          </a:bodyPr>
          <a:lstStyle/>
          <a:p>
            <a:r>
              <a:rPr lang="en-US" dirty="0"/>
              <a:t>PCB 1</a:t>
            </a:r>
          </a:p>
        </p:txBody>
      </p:sp>
      <p:sp>
        <p:nvSpPr>
          <p:cNvPr id="5" name="TextBox 4"/>
          <p:cNvSpPr txBox="1"/>
          <p:nvPr/>
        </p:nvSpPr>
        <p:spPr>
          <a:xfrm>
            <a:off x="1295400" y="1257300"/>
            <a:ext cx="1371600" cy="369332"/>
          </a:xfrm>
          <a:prstGeom prst="rect">
            <a:avLst/>
          </a:prstGeom>
          <a:noFill/>
        </p:spPr>
        <p:txBody>
          <a:bodyPr wrap="square" rtlCol="0">
            <a:spAutoFit/>
          </a:bodyPr>
          <a:lstStyle/>
          <a:p>
            <a:r>
              <a:rPr lang="en-US" dirty="0"/>
              <a:t>PCB 3</a:t>
            </a:r>
          </a:p>
        </p:txBody>
      </p:sp>
      <p:sp>
        <p:nvSpPr>
          <p:cNvPr id="6" name="TextBox 5"/>
          <p:cNvSpPr txBox="1"/>
          <p:nvPr/>
        </p:nvSpPr>
        <p:spPr>
          <a:xfrm>
            <a:off x="4419600" y="3276600"/>
            <a:ext cx="1295400" cy="369332"/>
          </a:xfrm>
          <a:prstGeom prst="rect">
            <a:avLst/>
          </a:prstGeom>
          <a:noFill/>
        </p:spPr>
        <p:txBody>
          <a:bodyPr wrap="square" rtlCol="0">
            <a:spAutoFit/>
          </a:bodyPr>
          <a:lstStyle/>
          <a:p>
            <a:r>
              <a:rPr lang="en-US" dirty="0"/>
              <a:t>PCB 2</a:t>
            </a:r>
          </a:p>
        </p:txBody>
      </p:sp>
      <p:sp>
        <p:nvSpPr>
          <p:cNvPr id="7" name="TextBox 6"/>
          <p:cNvSpPr txBox="1"/>
          <p:nvPr/>
        </p:nvSpPr>
        <p:spPr>
          <a:xfrm>
            <a:off x="6781800" y="2057400"/>
            <a:ext cx="1219200" cy="381000"/>
          </a:xfrm>
          <a:prstGeom prst="rect">
            <a:avLst/>
          </a:prstGeom>
          <a:noFill/>
        </p:spPr>
        <p:txBody>
          <a:bodyPr wrap="square" rtlCol="0">
            <a:spAutoFit/>
          </a:bodyPr>
          <a:lstStyle/>
          <a:p>
            <a:r>
              <a:rPr lang="en-US" dirty="0"/>
              <a:t>PCB 4</a:t>
            </a:r>
          </a:p>
        </p:txBody>
      </p:sp>
      <p:sp>
        <p:nvSpPr>
          <p:cNvPr id="8" name="TextBox 7"/>
          <p:cNvSpPr txBox="1"/>
          <p:nvPr/>
        </p:nvSpPr>
        <p:spPr>
          <a:xfrm>
            <a:off x="428625" y="6172200"/>
            <a:ext cx="1171575" cy="307777"/>
          </a:xfrm>
          <a:prstGeom prst="rect">
            <a:avLst/>
          </a:prstGeom>
          <a:solidFill>
            <a:srgbClr val="1D2F68"/>
          </a:solidFill>
        </p:spPr>
        <p:txBody>
          <a:bodyPr wrap="square" rtlCol="0">
            <a:spAutoFit/>
          </a:bodyPr>
          <a:lstStyle/>
          <a:p>
            <a:r>
              <a:rPr lang="en-US" sz="1400" dirty="0">
                <a:solidFill>
                  <a:schemeClr val="bg1">
                    <a:lumMod val="75000"/>
                  </a:schemeClr>
                </a:solidFill>
              </a:rPr>
              <a:t>6/13/2023</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93196174"/>
      </p:ext>
    </p:extLst>
  </p:cSld>
  <p:clrMapOvr>
    <a:masterClrMapping/>
  </p:clrMapOvr>
  <mc:AlternateContent xmlns:mc="http://schemas.openxmlformats.org/markup-compatibility/2006" xmlns:p14="http://schemas.microsoft.com/office/powerpoint/2010/main">
    <mc:Choice Requires="p14">
      <p:transition spd="slow" p14:dur="2000" advTm="16125"/>
    </mc:Choice>
    <mc:Fallback xmlns="">
      <p:transition spd="slow" advTm="16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Burner Placement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1600200"/>
            <a:ext cx="4648649" cy="4366134"/>
          </a:xfrm>
          <a:prstGeom prst="rect">
            <a:avLst/>
          </a:prstGeom>
        </p:spPr>
      </p:pic>
      <p:sp>
        <p:nvSpPr>
          <p:cNvPr id="5" name="TextBox 4"/>
          <p:cNvSpPr txBox="1"/>
          <p:nvPr/>
        </p:nvSpPr>
        <p:spPr>
          <a:xfrm>
            <a:off x="152400" y="1624548"/>
            <a:ext cx="4191000"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t>Likely need two burns to substantiate this equipment</a:t>
            </a:r>
          </a:p>
          <a:p>
            <a:pPr marL="285750" indent="-285750">
              <a:buFont typeface="Arial" panose="020B0604020202020204" pitchFamily="34" charset="0"/>
              <a:buChar char="•"/>
            </a:pPr>
            <a:r>
              <a:rPr lang="en-US" sz="2000" dirty="0"/>
              <a:t>PCBs are made of same base material, so need to test based on features on PCBs</a:t>
            </a:r>
          </a:p>
          <a:p>
            <a:pPr marL="285750" indent="-285750">
              <a:buFont typeface="Arial" panose="020B0604020202020204" pitchFamily="34" charset="0"/>
              <a:buChar char="•"/>
            </a:pPr>
            <a:r>
              <a:rPr lang="en-US" sz="2000" dirty="0"/>
              <a:t>Burn 1: PCB 1 due to large capacitors</a:t>
            </a:r>
          </a:p>
          <a:p>
            <a:pPr marL="285750" indent="-285750">
              <a:buFont typeface="Arial" panose="020B0604020202020204" pitchFamily="34" charset="0"/>
              <a:buChar char="•"/>
            </a:pPr>
            <a:r>
              <a:rPr lang="en-US" sz="2000" dirty="0"/>
              <a:t>Burn 2: PCB 3 due to lithium battery and wire bundle</a:t>
            </a:r>
          </a:p>
        </p:txBody>
      </p:sp>
      <p:sp>
        <p:nvSpPr>
          <p:cNvPr id="6" name="TextBox 5"/>
          <p:cNvSpPr txBox="1"/>
          <p:nvPr/>
        </p:nvSpPr>
        <p:spPr>
          <a:xfrm>
            <a:off x="4876800" y="2209800"/>
            <a:ext cx="990600" cy="338554"/>
          </a:xfrm>
          <a:prstGeom prst="rect">
            <a:avLst/>
          </a:prstGeom>
          <a:noFill/>
        </p:spPr>
        <p:txBody>
          <a:bodyPr wrap="square" rtlCol="0">
            <a:spAutoFit/>
          </a:bodyPr>
          <a:lstStyle/>
          <a:p>
            <a:r>
              <a:rPr lang="en-US" sz="1600" dirty="0">
                <a:solidFill>
                  <a:schemeClr val="bg1"/>
                </a:solidFill>
              </a:rPr>
              <a:t>PCB 1</a:t>
            </a:r>
          </a:p>
        </p:txBody>
      </p:sp>
      <p:sp>
        <p:nvSpPr>
          <p:cNvPr id="7" name="TextBox 6"/>
          <p:cNvSpPr txBox="1"/>
          <p:nvPr/>
        </p:nvSpPr>
        <p:spPr>
          <a:xfrm>
            <a:off x="5724749" y="2209800"/>
            <a:ext cx="1019175" cy="338554"/>
          </a:xfrm>
          <a:prstGeom prst="rect">
            <a:avLst/>
          </a:prstGeom>
          <a:noFill/>
        </p:spPr>
        <p:txBody>
          <a:bodyPr wrap="square" rtlCol="0">
            <a:spAutoFit/>
          </a:bodyPr>
          <a:lstStyle/>
          <a:p>
            <a:r>
              <a:rPr lang="en-US" sz="1600" dirty="0">
                <a:solidFill>
                  <a:schemeClr val="bg1"/>
                </a:solidFill>
              </a:rPr>
              <a:t>PCB 2</a:t>
            </a:r>
          </a:p>
        </p:txBody>
      </p:sp>
      <p:sp>
        <p:nvSpPr>
          <p:cNvPr id="8" name="TextBox 7"/>
          <p:cNvSpPr txBox="1"/>
          <p:nvPr/>
        </p:nvSpPr>
        <p:spPr>
          <a:xfrm>
            <a:off x="6504954" y="2209800"/>
            <a:ext cx="990600" cy="338554"/>
          </a:xfrm>
          <a:prstGeom prst="rect">
            <a:avLst/>
          </a:prstGeom>
          <a:noFill/>
        </p:spPr>
        <p:txBody>
          <a:bodyPr wrap="square" rtlCol="0">
            <a:spAutoFit/>
          </a:bodyPr>
          <a:lstStyle/>
          <a:p>
            <a:r>
              <a:rPr lang="en-US" sz="1600" dirty="0">
                <a:solidFill>
                  <a:schemeClr val="bg1"/>
                </a:solidFill>
              </a:rPr>
              <a:t>PCB 3</a:t>
            </a:r>
          </a:p>
        </p:txBody>
      </p:sp>
      <p:sp>
        <p:nvSpPr>
          <p:cNvPr id="9" name="TextBox 8"/>
          <p:cNvSpPr txBox="1"/>
          <p:nvPr/>
        </p:nvSpPr>
        <p:spPr>
          <a:xfrm>
            <a:off x="428625" y="6172200"/>
            <a:ext cx="1171575" cy="307777"/>
          </a:xfrm>
          <a:prstGeom prst="rect">
            <a:avLst/>
          </a:prstGeom>
          <a:solidFill>
            <a:srgbClr val="1D2F68"/>
          </a:solidFill>
        </p:spPr>
        <p:txBody>
          <a:bodyPr wrap="square" rtlCol="0">
            <a:spAutoFit/>
          </a:bodyPr>
          <a:lstStyle/>
          <a:p>
            <a:r>
              <a:rPr lang="en-US" sz="1400" dirty="0">
                <a:solidFill>
                  <a:schemeClr val="bg1">
                    <a:lumMod val="75000"/>
                  </a:schemeClr>
                </a:solidFill>
              </a:rPr>
              <a:t>6/13/2023</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52253746"/>
      </p:ext>
    </p:extLst>
  </p:cSld>
  <p:clrMapOvr>
    <a:masterClrMapping/>
  </p:clrMapOvr>
  <mc:AlternateContent xmlns:mc="http://schemas.openxmlformats.org/markup-compatibility/2006" xmlns:p14="http://schemas.microsoft.com/office/powerpoint/2010/main">
    <mc:Choice Requires="p14">
      <p:transition spd="slow" p14:dur="2000" advTm="25343"/>
    </mc:Choice>
    <mc:Fallback xmlns="">
      <p:transition spd="slow" advTm="25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Pass/Fail Criteria</a:t>
            </a:r>
          </a:p>
        </p:txBody>
      </p:sp>
      <p:sp>
        <p:nvSpPr>
          <p:cNvPr id="5" name="Content Placeholder 4"/>
          <p:cNvSpPr>
            <a:spLocks noGrp="1"/>
          </p:cNvSpPr>
          <p:nvPr>
            <p:ph idx="1"/>
          </p:nvPr>
        </p:nvSpPr>
        <p:spPr>
          <a:xfrm>
            <a:off x="152400" y="963613"/>
            <a:ext cx="8639175" cy="4391025"/>
          </a:xfrm>
        </p:spPr>
        <p:txBody>
          <a:bodyPr/>
          <a:lstStyle/>
          <a:p>
            <a:r>
              <a:rPr lang="en-US" sz="2400" dirty="0"/>
              <a:t>The equipment shall not pose a risk of propagating a fire to other adjacent equipment or cabling, as defined in the following criteria:</a:t>
            </a:r>
          </a:p>
          <a:p>
            <a:pPr lvl="1"/>
            <a:r>
              <a:rPr lang="en-US" sz="2000" dirty="0"/>
              <a:t>Any flames* shall not exit the enclosure for a cumulative duration of 12 seconds or more.</a:t>
            </a:r>
          </a:p>
        </p:txBody>
      </p:sp>
      <p:sp>
        <p:nvSpPr>
          <p:cNvPr id="7" name="Rounded Rectangle 6"/>
          <p:cNvSpPr/>
          <p:nvPr/>
        </p:nvSpPr>
        <p:spPr bwMode="auto">
          <a:xfrm>
            <a:off x="395287" y="2819400"/>
            <a:ext cx="8153400" cy="3081695"/>
          </a:xfrm>
          <a:prstGeom prst="round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tabLst/>
            </a:pPr>
            <a:r>
              <a:rPr kumimoji="0" lang="en-US" sz="2400" b="0" i="0" u="none" strike="noStrike" cap="none" normalizeH="0" baseline="0" dirty="0">
                <a:ln>
                  <a:noFill/>
                </a:ln>
                <a:solidFill>
                  <a:schemeClr val="tx1"/>
                </a:solidFill>
                <a:effectLst/>
                <a:latin typeface="Arial" charset="0"/>
              </a:rPr>
              <a:t>*What is</a:t>
            </a:r>
            <a:r>
              <a:rPr kumimoji="0" lang="en-US" sz="2400" b="0" i="0" u="none" strike="noStrike" cap="none" normalizeH="0" dirty="0">
                <a:ln>
                  <a:noFill/>
                </a:ln>
                <a:solidFill>
                  <a:schemeClr val="tx1"/>
                </a:solidFill>
                <a:effectLst/>
                <a:latin typeface="Arial" charset="0"/>
              </a:rPr>
              <a:t> a “flame”?</a:t>
            </a:r>
            <a:br>
              <a:rPr kumimoji="0" lang="en-US" sz="2400" b="0" i="0" u="none" strike="noStrike" cap="none" normalizeH="0" dirty="0">
                <a:ln>
                  <a:noFill/>
                </a:ln>
                <a:solidFill>
                  <a:schemeClr val="tx1"/>
                </a:solidFill>
                <a:effectLst/>
                <a:latin typeface="Arial" charset="0"/>
              </a:rPr>
            </a:br>
            <a:r>
              <a:rPr kumimoji="0" lang="en-US" sz="1600" b="0" i="0" u="none" strike="noStrike" cap="none" normalizeH="0" dirty="0">
                <a:ln>
                  <a:noFill/>
                </a:ln>
                <a:solidFill>
                  <a:schemeClr val="tx1"/>
                </a:solidFill>
                <a:effectLst/>
                <a:latin typeface="Arial" charset="0"/>
              </a:rPr>
              <a:t>Proposed definition based on test observations:</a:t>
            </a:r>
          </a:p>
          <a:p>
            <a:pPr marL="0" marR="0" indent="0" algn="l" defTabSz="914400" rtl="0" eaLnBrk="1" fontAlgn="base" latinLnBrk="0" hangingPunct="1">
              <a:lnSpc>
                <a:spcPct val="100000"/>
              </a:lnSpc>
              <a:spcBef>
                <a:spcPct val="50000"/>
              </a:spcBef>
              <a:spcAft>
                <a:spcPct val="0"/>
              </a:spcAft>
              <a:buClrTx/>
              <a:buSzTx/>
              <a:tabLst/>
            </a:pPr>
            <a:r>
              <a:rPr lang="x-none" b="1" dirty="0">
                <a:effectLst>
                  <a:glow>
                    <a:srgbClr val="000000"/>
                  </a:glow>
                  <a:outerShdw sx="0" sy="0">
                    <a:srgbClr val="000000"/>
                  </a:outerShdw>
                  <a:reflection stA="0" endPos="0" fadeDir="0" sx="0" sy="0"/>
                </a:effectLst>
              </a:rPr>
              <a:t>Flames/Flaming Outside of Enclosure</a:t>
            </a:r>
            <a:endParaRPr lang="en-US" b="1" dirty="0">
              <a:effectLst>
                <a:glow>
                  <a:srgbClr val="000000"/>
                </a:glow>
                <a:outerShdw sx="0" sy="0">
                  <a:srgbClr val="000000"/>
                </a:outerShdw>
                <a:reflection stA="0" endPos="0" fadeDir="0" sx="0" sy="0"/>
              </a:effectLst>
            </a:endParaRPr>
          </a:p>
          <a:p>
            <a:r>
              <a:rPr lang="en-US" dirty="0"/>
              <a:t>Acceptable flame height minimum should be similar in size to a plume of a handheld lighter, but does not necessarily have to be as dense/fuel-rich as such. Flame wisps and intermittent flashing can and should be counted as flame. Stray embers emitted from the enclosure are not considered flames. </a:t>
            </a:r>
            <a:r>
              <a:rPr lang="en-US" dirty="0" err="1"/>
              <a:t>Flamelet</a:t>
            </a:r>
            <a:r>
              <a:rPr lang="en-US" dirty="0"/>
              <a:t> tips peeking through the ventilation holes should not be counted towards the pass-fail criteria. </a:t>
            </a:r>
            <a:endParaRPr lang="en-US" sz="1400" dirty="0"/>
          </a:p>
        </p:txBody>
      </p:sp>
      <p:sp>
        <p:nvSpPr>
          <p:cNvPr id="6" name="TextBox 5"/>
          <p:cNvSpPr txBox="1"/>
          <p:nvPr/>
        </p:nvSpPr>
        <p:spPr>
          <a:xfrm>
            <a:off x="428625" y="6172200"/>
            <a:ext cx="1171575" cy="307777"/>
          </a:xfrm>
          <a:prstGeom prst="rect">
            <a:avLst/>
          </a:prstGeom>
          <a:solidFill>
            <a:srgbClr val="1D2F68"/>
          </a:solidFill>
        </p:spPr>
        <p:txBody>
          <a:bodyPr wrap="square" rtlCol="0">
            <a:spAutoFit/>
          </a:bodyPr>
          <a:lstStyle/>
          <a:p>
            <a:r>
              <a:rPr lang="en-US" sz="1400" dirty="0">
                <a:solidFill>
                  <a:schemeClr val="bg1">
                    <a:lumMod val="75000"/>
                  </a:schemeClr>
                </a:solidFill>
              </a:rPr>
              <a:t>6/13/2023</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30419131"/>
      </p:ext>
    </p:extLst>
  </p:cSld>
  <p:clrMapOvr>
    <a:masterClrMapping/>
  </p:clrMapOvr>
  <mc:AlternateContent xmlns:mc="http://schemas.openxmlformats.org/markup-compatibility/2006" xmlns:p14="http://schemas.microsoft.com/office/powerpoint/2010/main">
    <mc:Choice Requires="p14">
      <p:transition spd="slow" p14:dur="2000" advTm="47702"/>
    </mc:Choice>
    <mc:Fallback xmlns="">
      <p:transition spd="slow" advTm="47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28600"/>
            <a:ext cx="8472488" cy="609600"/>
          </a:xfrm>
        </p:spPr>
        <p:txBody>
          <a:bodyPr/>
          <a:lstStyle/>
          <a:p>
            <a:r>
              <a:rPr lang="en-US" sz="3200" dirty="0"/>
              <a:t>P/F Criteria – Flame Observation/Detection</a:t>
            </a:r>
          </a:p>
        </p:txBody>
      </p:sp>
      <p:graphicFrame>
        <p:nvGraphicFramePr>
          <p:cNvPr id="5" name="Table 4"/>
          <p:cNvGraphicFramePr>
            <a:graphicFrameLocks noGrp="1"/>
          </p:cNvGraphicFramePr>
          <p:nvPr>
            <p:extLst>
              <p:ext uri="{D42A27DB-BD31-4B8C-83A1-F6EECF244321}">
                <p14:modId xmlns:p14="http://schemas.microsoft.com/office/powerpoint/2010/main" val="3368032871"/>
              </p:ext>
            </p:extLst>
          </p:nvPr>
        </p:nvGraphicFramePr>
        <p:xfrm>
          <a:off x="818842" y="938726"/>
          <a:ext cx="8245125" cy="4903375"/>
        </p:xfrm>
        <a:graphic>
          <a:graphicData uri="http://schemas.openxmlformats.org/drawingml/2006/table">
            <a:tbl>
              <a:tblPr firstRow="1" bandRow="1">
                <a:tableStyleId>{5C22544A-7EE6-4342-B048-85BDC9FD1C3A}</a:tableStyleId>
              </a:tblPr>
              <a:tblGrid>
                <a:gridCol w="3066792">
                  <a:extLst>
                    <a:ext uri="{9D8B030D-6E8A-4147-A177-3AD203B41FA5}">
                      <a16:colId xmlns:a16="http://schemas.microsoft.com/office/drawing/2014/main" val="3226138484"/>
                    </a:ext>
                  </a:extLst>
                </a:gridCol>
                <a:gridCol w="1553483">
                  <a:extLst>
                    <a:ext uri="{9D8B030D-6E8A-4147-A177-3AD203B41FA5}">
                      <a16:colId xmlns:a16="http://schemas.microsoft.com/office/drawing/2014/main" val="1988023863"/>
                    </a:ext>
                  </a:extLst>
                </a:gridCol>
                <a:gridCol w="3624850">
                  <a:extLst>
                    <a:ext uri="{9D8B030D-6E8A-4147-A177-3AD203B41FA5}">
                      <a16:colId xmlns:a16="http://schemas.microsoft.com/office/drawing/2014/main" val="485736227"/>
                    </a:ext>
                  </a:extLst>
                </a:gridCol>
              </a:tblGrid>
              <a:tr h="332933">
                <a:tc>
                  <a:txBody>
                    <a:bodyPr/>
                    <a:lstStyle/>
                    <a:p>
                      <a:r>
                        <a:rPr lang="en-US" dirty="0">
                          <a:solidFill>
                            <a:schemeClr val="tx1"/>
                          </a:solidFill>
                        </a:rPr>
                        <a:t>Method</a:t>
                      </a:r>
                      <a:r>
                        <a:rPr lang="en-US" baseline="0" dirty="0">
                          <a:solidFill>
                            <a:schemeClr val="tx1"/>
                          </a:solidFill>
                        </a:rPr>
                        <a:t> Attempted</a:t>
                      </a:r>
                      <a:endParaRPr lang="en-US" dirty="0">
                        <a:solidFill>
                          <a:schemeClr val="tx1"/>
                        </a:solidFill>
                      </a:endParaRPr>
                    </a:p>
                  </a:txBody>
                  <a:tcPr/>
                </a:tc>
                <a:tc>
                  <a:txBody>
                    <a:bodyPr/>
                    <a:lstStyle/>
                    <a:p>
                      <a:r>
                        <a:rPr lang="en-US" dirty="0">
                          <a:solidFill>
                            <a:schemeClr val="tx1"/>
                          </a:solidFill>
                        </a:rPr>
                        <a:t>Did</a:t>
                      </a:r>
                      <a:r>
                        <a:rPr lang="en-US" baseline="0" dirty="0">
                          <a:solidFill>
                            <a:schemeClr val="tx1"/>
                          </a:solidFill>
                        </a:rPr>
                        <a:t> it work?</a:t>
                      </a:r>
                      <a:endParaRPr lang="en-US" dirty="0">
                        <a:solidFill>
                          <a:schemeClr val="tx1"/>
                        </a:solidFill>
                      </a:endParaRPr>
                    </a:p>
                  </a:txBody>
                  <a:tcPr/>
                </a:tc>
                <a:tc>
                  <a:txBody>
                    <a:bodyPr/>
                    <a:lstStyle/>
                    <a:p>
                      <a:r>
                        <a:rPr lang="en-US" dirty="0">
                          <a:solidFill>
                            <a:schemeClr val="tx1"/>
                          </a:solidFill>
                        </a:rPr>
                        <a:t>Notes</a:t>
                      </a:r>
                    </a:p>
                  </a:txBody>
                  <a:tcPr/>
                </a:tc>
                <a:extLst>
                  <a:ext uri="{0D108BD9-81ED-4DB2-BD59-A6C34878D82A}">
                    <a16:rowId xmlns:a16="http://schemas.microsoft.com/office/drawing/2014/main" val="2015219199"/>
                  </a:ext>
                </a:extLst>
              </a:tr>
              <a:tr h="78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Live/Real-Time</a:t>
                      </a:r>
                      <a:r>
                        <a:rPr lang="en-US" sz="1100" baseline="0" dirty="0"/>
                        <a:t> </a:t>
                      </a:r>
                      <a:r>
                        <a:rPr lang="en-US" sz="1100" dirty="0"/>
                        <a:t>Visual observation with manual stop watch</a:t>
                      </a:r>
                    </a:p>
                    <a:p>
                      <a:endParaRPr lang="en-US" sz="1100" dirty="0"/>
                    </a:p>
                  </a:txBody>
                  <a:tcPr/>
                </a:tc>
                <a:tc>
                  <a:txBody>
                    <a:bodyPr/>
                    <a:lstStyle/>
                    <a:p>
                      <a:r>
                        <a:rPr lang="en-US" sz="1100" dirty="0"/>
                        <a:t>No</a:t>
                      </a:r>
                    </a:p>
                  </a:txBody>
                  <a:tcPr/>
                </a:tc>
                <a:tc>
                  <a:txBody>
                    <a:bodyPr/>
                    <a:lstStyle/>
                    <a:p>
                      <a:r>
                        <a:rPr lang="en-US" sz="1100" dirty="0"/>
                        <a:t>Flashes/unknown behavior of burn made it difficult to accurately react</a:t>
                      </a:r>
                      <a:r>
                        <a:rPr lang="en-US" sz="1100" baseline="0" dirty="0"/>
                        <a:t> with stopwatch live; can’t see all sides at once.</a:t>
                      </a:r>
                      <a:endParaRPr lang="en-US" sz="1100" dirty="0"/>
                    </a:p>
                  </a:txBody>
                  <a:tcPr/>
                </a:tc>
                <a:extLst>
                  <a:ext uri="{0D108BD9-81ED-4DB2-BD59-A6C34878D82A}">
                    <a16:rowId xmlns:a16="http://schemas.microsoft.com/office/drawing/2014/main" val="4067679775"/>
                  </a:ext>
                </a:extLst>
              </a:tr>
              <a:tr h="9632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Indicator material placed above box</a:t>
                      </a:r>
                    </a:p>
                  </a:txBody>
                  <a:tcPr/>
                </a:tc>
                <a:tc>
                  <a:txBody>
                    <a:bodyPr/>
                    <a:lstStyle/>
                    <a:p>
                      <a:r>
                        <a:rPr lang="en-US" sz="1100" dirty="0"/>
                        <a:t>No</a:t>
                      </a:r>
                    </a:p>
                  </a:txBody>
                  <a:tcPr/>
                </a:tc>
                <a:tc>
                  <a:txBody>
                    <a:bodyPr/>
                    <a:lstStyle/>
                    <a:p>
                      <a:r>
                        <a:rPr lang="en-US" sz="1100" dirty="0"/>
                        <a:t>Indicator</a:t>
                      </a:r>
                      <a:r>
                        <a:rPr lang="en-US" sz="1100" baseline="0" dirty="0"/>
                        <a:t> material suppressed flame by changing the airflow profile. Also standardizing an indicator material is difficult. Captures top of the enclosure only. </a:t>
                      </a:r>
                      <a:endParaRPr lang="en-US" sz="1100" dirty="0"/>
                    </a:p>
                  </a:txBody>
                  <a:tcPr/>
                </a:tc>
                <a:extLst>
                  <a:ext uri="{0D108BD9-81ED-4DB2-BD59-A6C34878D82A}">
                    <a16:rowId xmlns:a16="http://schemas.microsoft.com/office/drawing/2014/main" val="3218457682"/>
                  </a:ext>
                </a:extLst>
              </a:tr>
              <a:tr h="6083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mn-lt"/>
                          <a:ea typeface="+mn-ea"/>
                          <a:cs typeface="+mn-cs"/>
                        </a:rPr>
                        <a:t>Thermocouple rake</a:t>
                      </a:r>
                    </a:p>
                  </a:txBody>
                  <a:tcPr/>
                </a:tc>
                <a:tc>
                  <a:txBody>
                    <a:bodyPr/>
                    <a:lstStyle/>
                    <a:p>
                      <a:pPr marL="0" algn="l" defTabSz="914400" rtl="0" eaLnBrk="1" latinLnBrk="0" hangingPunct="1"/>
                      <a:r>
                        <a:rPr lang="en-US" sz="1100" kern="1200" dirty="0">
                          <a:solidFill>
                            <a:schemeClr val="dk1"/>
                          </a:solidFill>
                          <a:latin typeface="+mn-lt"/>
                          <a:ea typeface="+mn-ea"/>
                          <a:cs typeface="+mn-cs"/>
                        </a:rPr>
                        <a:t>No</a:t>
                      </a:r>
                    </a:p>
                  </a:txBody>
                  <a:tcPr/>
                </a:tc>
                <a:tc>
                  <a:txBody>
                    <a:bodyPr/>
                    <a:lstStyle/>
                    <a:p>
                      <a:pPr marL="0" algn="l" defTabSz="914400" rtl="0" eaLnBrk="1" latinLnBrk="0" hangingPunct="1"/>
                      <a:r>
                        <a:rPr lang="en-US" sz="1100" kern="1200" dirty="0">
                          <a:solidFill>
                            <a:schemeClr val="dk1"/>
                          </a:solidFill>
                          <a:latin typeface="+mn-lt"/>
                          <a:ea typeface="+mn-ea"/>
                          <a:cs typeface="+mn-cs"/>
                        </a:rPr>
                        <a:t>TCs had slow response time; flames can miss contact with TC; captures top of the enclosure only. </a:t>
                      </a:r>
                    </a:p>
                  </a:txBody>
                  <a:tcPr/>
                </a:tc>
                <a:extLst>
                  <a:ext uri="{0D108BD9-81ED-4DB2-BD59-A6C34878D82A}">
                    <a16:rowId xmlns:a16="http://schemas.microsoft.com/office/drawing/2014/main" val="1801763906"/>
                  </a:ext>
                </a:extLst>
              </a:tr>
              <a:tr h="6083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mn-lt"/>
                          <a:ea typeface="+mn-ea"/>
                          <a:cs typeface="+mn-cs"/>
                        </a:rPr>
                        <a:t>Infrared camera</a:t>
                      </a:r>
                    </a:p>
                  </a:txBody>
                  <a:tcPr/>
                </a:tc>
                <a:tc>
                  <a:txBody>
                    <a:bodyPr/>
                    <a:lstStyle/>
                    <a:p>
                      <a:pPr marL="0" algn="l" defTabSz="914400" rtl="0" eaLnBrk="1" latinLnBrk="0" hangingPunct="1"/>
                      <a:r>
                        <a:rPr lang="en-US" sz="1100" kern="1200" dirty="0">
                          <a:solidFill>
                            <a:schemeClr val="dk1"/>
                          </a:solidFill>
                          <a:latin typeface="+mn-lt"/>
                          <a:ea typeface="+mn-ea"/>
                          <a:cs typeface="+mn-cs"/>
                        </a:rPr>
                        <a:t>No</a:t>
                      </a:r>
                    </a:p>
                  </a:txBody>
                  <a:tcPr/>
                </a:tc>
                <a:tc>
                  <a:txBody>
                    <a:bodyPr/>
                    <a:lstStyle/>
                    <a:p>
                      <a:pPr marL="0" algn="l" defTabSz="914400" rtl="0" eaLnBrk="1" latinLnBrk="0" hangingPunct="1"/>
                      <a:r>
                        <a:rPr lang="en-US" sz="1100" kern="1200" dirty="0">
                          <a:solidFill>
                            <a:schemeClr val="dk1"/>
                          </a:solidFill>
                          <a:latin typeface="+mn-lt"/>
                          <a:ea typeface="+mn-ea"/>
                          <a:cs typeface="+mn-cs"/>
                        </a:rPr>
                        <a:t>Only produced heat signatures; didn’t help detect flame any more than a regular camera </a:t>
                      </a:r>
                    </a:p>
                  </a:txBody>
                  <a:tcPr/>
                </a:tc>
                <a:extLst>
                  <a:ext uri="{0D108BD9-81ED-4DB2-BD59-A6C34878D82A}">
                    <a16:rowId xmlns:a16="http://schemas.microsoft.com/office/drawing/2014/main" val="1048851910"/>
                  </a:ext>
                </a:extLst>
              </a:tr>
              <a:tr h="78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mn-lt"/>
                          <a:ea typeface="+mn-ea"/>
                          <a:cs typeface="+mn-cs"/>
                        </a:rPr>
                        <a:t>Photodiode #1 w/ 825 – 875 nm band pass filter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mn-lt"/>
                          <a:ea typeface="+mn-ea"/>
                          <a:cs typeface="+mn-cs"/>
                        </a:rPr>
                        <a:t>No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mn-lt"/>
                          <a:ea typeface="+mn-ea"/>
                          <a:cs typeface="+mn-cs"/>
                        </a:rPr>
                        <a:t>Output values of sensor could not differentiate between flame and smoke; sees flaming inside of</a:t>
                      </a:r>
                      <a:r>
                        <a:rPr lang="en-US" sz="1100" kern="1200" baseline="0" dirty="0">
                          <a:solidFill>
                            <a:schemeClr val="dk1"/>
                          </a:solidFill>
                          <a:latin typeface="+mn-lt"/>
                          <a:ea typeface="+mn-ea"/>
                          <a:cs typeface="+mn-cs"/>
                        </a:rPr>
                        <a:t> enclosure</a:t>
                      </a:r>
                      <a:endParaRPr lang="en-US" sz="1100" kern="1200" dirty="0">
                        <a:solidFill>
                          <a:schemeClr val="dk1"/>
                        </a:solidFill>
                        <a:latin typeface="+mn-lt"/>
                        <a:ea typeface="+mn-ea"/>
                        <a:cs typeface="+mn-cs"/>
                      </a:endParaRPr>
                    </a:p>
                  </a:txBody>
                  <a:tcPr/>
                </a:tc>
                <a:extLst>
                  <a:ext uri="{0D108BD9-81ED-4DB2-BD59-A6C34878D82A}">
                    <a16:rowId xmlns:a16="http://schemas.microsoft.com/office/drawing/2014/main" val="764856236"/>
                  </a:ext>
                </a:extLst>
              </a:tr>
              <a:tr h="78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mn-lt"/>
                          <a:ea typeface="+mn-ea"/>
                          <a:cs typeface="+mn-cs"/>
                        </a:rPr>
                        <a:t>Photodiode #2 (800-1800nm range/IR) </a:t>
                      </a:r>
                    </a:p>
                  </a:txBody>
                  <a:tcPr/>
                </a:tc>
                <a:tc>
                  <a:txBody>
                    <a:bodyPr/>
                    <a:lstStyle/>
                    <a:p>
                      <a:r>
                        <a:rPr lang="en-US" sz="1100" kern="1200" dirty="0">
                          <a:solidFill>
                            <a:schemeClr val="dk1"/>
                          </a:solidFill>
                          <a:latin typeface="+mn-lt"/>
                          <a:ea typeface="+mn-ea"/>
                          <a:cs typeface="+mn-cs"/>
                        </a:rPr>
                        <a:t>No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mn-lt"/>
                          <a:ea typeface="+mn-ea"/>
                          <a:cs typeface="+mn-cs"/>
                        </a:rPr>
                        <a:t>Output values of sensor could not differentiate between flame and smoke; sees</a:t>
                      </a:r>
                      <a:r>
                        <a:rPr lang="en-US" sz="1100" kern="1200" baseline="0" dirty="0">
                          <a:solidFill>
                            <a:schemeClr val="dk1"/>
                          </a:solidFill>
                          <a:latin typeface="+mn-lt"/>
                          <a:ea typeface="+mn-ea"/>
                          <a:cs typeface="+mn-cs"/>
                        </a:rPr>
                        <a:t> flaming inside of enclosure</a:t>
                      </a:r>
                      <a:endParaRPr lang="en-US" sz="1100" kern="1200" dirty="0">
                        <a:solidFill>
                          <a:schemeClr val="dk1"/>
                        </a:solidFill>
                        <a:latin typeface="+mn-lt"/>
                        <a:ea typeface="+mn-ea"/>
                        <a:cs typeface="+mn-cs"/>
                      </a:endParaRPr>
                    </a:p>
                  </a:txBody>
                  <a:tcPr/>
                </a:tc>
                <a:extLst>
                  <a:ext uri="{0D108BD9-81ED-4DB2-BD59-A6C34878D82A}">
                    <a16:rowId xmlns:a16="http://schemas.microsoft.com/office/drawing/2014/main" val="4092127678"/>
                  </a:ext>
                </a:extLst>
              </a:tr>
            </a:tbl>
          </a:graphicData>
        </a:graphic>
      </p:graphicFrame>
      <p:grpSp>
        <p:nvGrpSpPr>
          <p:cNvPr id="8" name="Group 7"/>
          <p:cNvGrpSpPr/>
          <p:nvPr/>
        </p:nvGrpSpPr>
        <p:grpSpPr>
          <a:xfrm>
            <a:off x="136470" y="1295400"/>
            <a:ext cx="663113" cy="2527601"/>
            <a:chOff x="966192" y="430608"/>
            <a:chExt cx="1281112" cy="3202781"/>
          </a:xfrm>
          <a:solidFill>
            <a:srgbClr val="C00000"/>
          </a:solidFill>
        </p:grpSpPr>
        <p:sp>
          <p:nvSpPr>
            <p:cNvPr id="9" name="Chevron 8"/>
            <p:cNvSpPr/>
            <p:nvPr/>
          </p:nvSpPr>
          <p:spPr>
            <a:xfrm rot="5400000">
              <a:off x="5357" y="1391443"/>
              <a:ext cx="3202781" cy="1281112"/>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4"/>
            <p:cNvSpPr txBox="1"/>
            <p:nvPr/>
          </p:nvSpPr>
          <p:spPr>
            <a:xfrm rot="16200000">
              <a:off x="501322" y="1425006"/>
              <a:ext cx="2248060" cy="112847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1400" b="1" kern="1200" dirty="0"/>
                <a:t>Traditional flame tests</a:t>
              </a:r>
            </a:p>
          </p:txBody>
        </p:sp>
      </p:grpSp>
      <p:grpSp>
        <p:nvGrpSpPr>
          <p:cNvPr id="11" name="Group 10"/>
          <p:cNvGrpSpPr/>
          <p:nvPr/>
        </p:nvGrpSpPr>
        <p:grpSpPr>
          <a:xfrm>
            <a:off x="112555" y="3505200"/>
            <a:ext cx="698574" cy="2336901"/>
            <a:chOff x="958689" y="942306"/>
            <a:chExt cx="1338347" cy="3202781"/>
          </a:xfrm>
        </p:grpSpPr>
        <p:sp>
          <p:nvSpPr>
            <p:cNvPr id="12" name="Chevron 11"/>
            <p:cNvSpPr/>
            <p:nvPr/>
          </p:nvSpPr>
          <p:spPr>
            <a:xfrm rot="5400000">
              <a:off x="55089" y="1903140"/>
              <a:ext cx="3202781" cy="1281113"/>
            </a:xfrm>
            <a:prstGeom prst="chevron">
              <a:avLst/>
            </a:pr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4"/>
            <p:cNvSpPr txBox="1"/>
            <p:nvPr/>
          </p:nvSpPr>
          <p:spPr>
            <a:xfrm rot="16200000">
              <a:off x="565966" y="2041444"/>
              <a:ext cx="2066556" cy="12811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1400" b="1" kern="1200" dirty="0"/>
                <a:t>Optical Instrumentation</a:t>
              </a:r>
            </a:p>
          </p:txBody>
        </p:sp>
      </p:grpSp>
      <p:sp>
        <p:nvSpPr>
          <p:cNvPr id="14" name="TextBox 13"/>
          <p:cNvSpPr txBox="1"/>
          <p:nvPr/>
        </p:nvSpPr>
        <p:spPr>
          <a:xfrm>
            <a:off x="428625" y="6172200"/>
            <a:ext cx="1171575" cy="307777"/>
          </a:xfrm>
          <a:prstGeom prst="rect">
            <a:avLst/>
          </a:prstGeom>
          <a:solidFill>
            <a:srgbClr val="1D2F68"/>
          </a:solidFill>
        </p:spPr>
        <p:txBody>
          <a:bodyPr wrap="square" rtlCol="0">
            <a:spAutoFit/>
          </a:bodyPr>
          <a:lstStyle/>
          <a:p>
            <a:r>
              <a:rPr lang="en-US" sz="1400" dirty="0">
                <a:solidFill>
                  <a:schemeClr val="bg1">
                    <a:lumMod val="75000"/>
                  </a:schemeClr>
                </a:solidFill>
              </a:rPr>
              <a:t>6/13/2023</a:t>
            </a:r>
          </a:p>
        </p:txBody>
      </p:sp>
    </p:spTree>
    <p:extLst>
      <p:ext uri="{BB962C8B-B14F-4D97-AF65-F5344CB8AC3E}">
        <p14:creationId xmlns:p14="http://schemas.microsoft.com/office/powerpoint/2010/main" val="28861637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7510"/>
            <a:ext cx="8472488" cy="609600"/>
          </a:xfrm>
        </p:spPr>
        <p:txBody>
          <a:bodyPr/>
          <a:lstStyle/>
          <a:p>
            <a:r>
              <a:rPr lang="en-US" sz="3200" dirty="0"/>
              <a:t>P/F Criteria – Flame Observation/Detection</a:t>
            </a:r>
          </a:p>
        </p:txBody>
      </p:sp>
      <p:graphicFrame>
        <p:nvGraphicFramePr>
          <p:cNvPr id="3" name="Table 2"/>
          <p:cNvGraphicFramePr>
            <a:graphicFrameLocks noGrp="1"/>
          </p:cNvGraphicFramePr>
          <p:nvPr>
            <p:extLst>
              <p:ext uri="{D42A27DB-BD31-4B8C-83A1-F6EECF244321}">
                <p14:modId xmlns:p14="http://schemas.microsoft.com/office/powerpoint/2010/main" val="2983524789"/>
              </p:ext>
            </p:extLst>
          </p:nvPr>
        </p:nvGraphicFramePr>
        <p:xfrm>
          <a:off x="789290" y="914400"/>
          <a:ext cx="8139114" cy="5037120"/>
        </p:xfrm>
        <a:graphic>
          <a:graphicData uri="http://schemas.openxmlformats.org/drawingml/2006/table">
            <a:tbl>
              <a:tblPr firstRow="1" bandRow="1">
                <a:tableStyleId>{5C22544A-7EE6-4342-B048-85BDC9FD1C3A}</a:tableStyleId>
              </a:tblPr>
              <a:tblGrid>
                <a:gridCol w="2713038">
                  <a:extLst>
                    <a:ext uri="{9D8B030D-6E8A-4147-A177-3AD203B41FA5}">
                      <a16:colId xmlns:a16="http://schemas.microsoft.com/office/drawing/2014/main" val="2549613861"/>
                    </a:ext>
                  </a:extLst>
                </a:gridCol>
                <a:gridCol w="1517635">
                  <a:extLst>
                    <a:ext uri="{9D8B030D-6E8A-4147-A177-3AD203B41FA5}">
                      <a16:colId xmlns:a16="http://schemas.microsoft.com/office/drawing/2014/main" val="3259238011"/>
                    </a:ext>
                  </a:extLst>
                </a:gridCol>
                <a:gridCol w="3908441">
                  <a:extLst>
                    <a:ext uri="{9D8B030D-6E8A-4147-A177-3AD203B41FA5}">
                      <a16:colId xmlns:a16="http://schemas.microsoft.com/office/drawing/2014/main" val="2188278903"/>
                    </a:ext>
                  </a:extLst>
                </a:gridCol>
              </a:tblGrid>
              <a:tr h="371722">
                <a:tc>
                  <a:txBody>
                    <a:bodyPr/>
                    <a:lstStyle/>
                    <a:p>
                      <a:r>
                        <a:rPr lang="en-US" sz="1800" dirty="0">
                          <a:solidFill>
                            <a:schemeClr val="tx1"/>
                          </a:solidFill>
                          <a:latin typeface="+mj-lt"/>
                        </a:rPr>
                        <a:t>Method</a:t>
                      </a:r>
                      <a:r>
                        <a:rPr lang="en-US" sz="1800" baseline="0" dirty="0">
                          <a:solidFill>
                            <a:schemeClr val="tx1"/>
                          </a:solidFill>
                          <a:latin typeface="+mj-lt"/>
                        </a:rPr>
                        <a:t> Attempted</a:t>
                      </a:r>
                      <a:endParaRPr lang="en-US" sz="1800" dirty="0">
                        <a:solidFill>
                          <a:schemeClr val="tx1"/>
                        </a:solidFill>
                        <a:latin typeface="+mj-lt"/>
                      </a:endParaRPr>
                    </a:p>
                  </a:txBody>
                  <a:tcPr/>
                </a:tc>
                <a:tc>
                  <a:txBody>
                    <a:bodyPr/>
                    <a:lstStyle/>
                    <a:p>
                      <a:r>
                        <a:rPr lang="en-US" sz="1800" dirty="0">
                          <a:solidFill>
                            <a:schemeClr val="tx1"/>
                          </a:solidFill>
                          <a:latin typeface="+mj-lt"/>
                        </a:rPr>
                        <a:t>Did</a:t>
                      </a:r>
                      <a:r>
                        <a:rPr lang="en-US" sz="1800" baseline="0" dirty="0">
                          <a:solidFill>
                            <a:schemeClr val="tx1"/>
                          </a:solidFill>
                          <a:latin typeface="+mj-lt"/>
                        </a:rPr>
                        <a:t> it work?</a:t>
                      </a:r>
                      <a:endParaRPr lang="en-US" sz="1800" dirty="0">
                        <a:solidFill>
                          <a:schemeClr val="tx1"/>
                        </a:solidFill>
                        <a:latin typeface="+mj-lt"/>
                      </a:endParaRPr>
                    </a:p>
                  </a:txBody>
                  <a:tcPr/>
                </a:tc>
                <a:tc>
                  <a:txBody>
                    <a:bodyPr/>
                    <a:lstStyle/>
                    <a:p>
                      <a:r>
                        <a:rPr lang="en-US" sz="1800" dirty="0">
                          <a:solidFill>
                            <a:schemeClr val="tx1"/>
                          </a:solidFill>
                          <a:latin typeface="+mj-lt"/>
                        </a:rPr>
                        <a:t>Notes</a:t>
                      </a:r>
                    </a:p>
                  </a:txBody>
                  <a:tcPr/>
                </a:tc>
                <a:extLst>
                  <a:ext uri="{0D108BD9-81ED-4DB2-BD59-A6C34878D82A}">
                    <a16:rowId xmlns:a16="http://schemas.microsoft.com/office/drawing/2014/main" val="2927625232"/>
                  </a:ext>
                </a:extLst>
              </a:tr>
              <a:tr h="824918">
                <a:tc>
                  <a:txBody>
                    <a:bodyPr/>
                    <a:lstStyle/>
                    <a:p>
                      <a:r>
                        <a:rPr lang="en-US" sz="1200" kern="1200" dirty="0">
                          <a:solidFill>
                            <a:schemeClr val="dk1"/>
                          </a:solidFill>
                          <a:latin typeface="+mn-lt"/>
                          <a:ea typeface="+mn-ea"/>
                          <a:cs typeface="+mn-cs"/>
                        </a:rPr>
                        <a:t>300/600/900lm Blue LED for smoke attenuation + PD#2 combination</a:t>
                      </a:r>
                    </a:p>
                    <a:p>
                      <a:endParaRPr lang="en-US" sz="1200" kern="1200" dirty="0">
                        <a:solidFill>
                          <a:schemeClr val="dk1"/>
                        </a:solidFill>
                        <a:latin typeface="+mn-lt"/>
                        <a:ea typeface="+mn-ea"/>
                        <a:cs typeface="+mn-cs"/>
                      </a:endParaRPr>
                    </a:p>
                    <a:p>
                      <a:r>
                        <a:rPr lang="en-US" sz="1200" kern="1200" dirty="0">
                          <a:solidFill>
                            <a:schemeClr val="dk1"/>
                          </a:solidFill>
                          <a:latin typeface="+mn-lt"/>
                          <a:ea typeface="+mn-ea"/>
                          <a:cs typeface="+mn-cs"/>
                        </a:rPr>
                        <a:t>*windows blocked/room</a:t>
                      </a:r>
                      <a:r>
                        <a:rPr lang="en-US" sz="1200" kern="1200" baseline="0" dirty="0">
                          <a:solidFill>
                            <a:schemeClr val="dk1"/>
                          </a:solidFill>
                          <a:latin typeface="+mn-lt"/>
                          <a:ea typeface="+mn-ea"/>
                          <a:cs typeface="+mn-cs"/>
                        </a:rPr>
                        <a:t> lights OFF</a:t>
                      </a:r>
                      <a:endParaRPr lang="en-US" sz="1200" kern="1200" dirty="0">
                        <a:solidFill>
                          <a:schemeClr val="dk1"/>
                        </a:solidFill>
                        <a:latin typeface="+mn-lt"/>
                        <a:ea typeface="+mn-ea"/>
                        <a:cs typeface="+mn-cs"/>
                      </a:endParaRPr>
                    </a:p>
                  </a:txBody>
                  <a:tcPr/>
                </a:tc>
                <a:tc>
                  <a:txBody>
                    <a:bodyPr/>
                    <a:lstStyle/>
                    <a:p>
                      <a:r>
                        <a:rPr lang="en-US" sz="1200" kern="1200" dirty="0">
                          <a:solidFill>
                            <a:schemeClr val="dk1"/>
                          </a:solidFill>
                          <a:latin typeface="+mn-lt"/>
                          <a:ea typeface="+mn-ea"/>
                          <a:cs typeface="+mn-cs"/>
                        </a:rPr>
                        <a:t>Ultimately, no, but the blue light enhanced visual of flame vs. smoke; great color contrast</a:t>
                      </a:r>
                    </a:p>
                  </a:txBody>
                  <a:tcPr/>
                </a:tc>
                <a:tc>
                  <a:txBody>
                    <a:bodyPr/>
                    <a:lstStyle/>
                    <a:p>
                      <a:r>
                        <a:rPr lang="en-US" sz="1200" kern="1200" dirty="0">
                          <a:solidFill>
                            <a:schemeClr val="dk1"/>
                          </a:solidFill>
                          <a:latin typeface="+mn-lt"/>
                          <a:ea typeface="+mn-ea"/>
                          <a:cs typeface="+mn-cs"/>
                        </a:rPr>
                        <a:t>Firefighters use blue LEDs to help them locate source of fire in a tunnel (car accident) + other studies have shown smoke attenuation benefits</a:t>
                      </a:r>
                    </a:p>
                  </a:txBody>
                  <a:tcPr/>
                </a:tc>
                <a:extLst>
                  <a:ext uri="{0D108BD9-81ED-4DB2-BD59-A6C34878D82A}">
                    <a16:rowId xmlns:a16="http://schemas.microsoft.com/office/drawing/2014/main" val="3059099724"/>
                  </a:ext>
                </a:extLst>
              </a:tr>
              <a:tr h="909528">
                <a:tc>
                  <a:txBody>
                    <a:bodyPr/>
                    <a:lstStyle/>
                    <a:p>
                      <a:r>
                        <a:rPr lang="en-US" sz="1200" kern="1200" dirty="0">
                          <a:solidFill>
                            <a:schemeClr val="dk1"/>
                          </a:solidFill>
                          <a:latin typeface="+mn-lt"/>
                          <a:ea typeface="+mn-ea"/>
                          <a:cs typeface="+mn-cs"/>
                        </a:rPr>
                        <a:t>300</a:t>
                      </a:r>
                      <a:r>
                        <a:rPr lang="en-US" sz="1200" kern="1200" baseline="0" dirty="0">
                          <a:solidFill>
                            <a:schemeClr val="dk1"/>
                          </a:solidFill>
                          <a:latin typeface="+mn-lt"/>
                          <a:ea typeface="+mn-ea"/>
                          <a:cs typeface="+mn-cs"/>
                        </a:rPr>
                        <a:t> lm </a:t>
                      </a:r>
                      <a:r>
                        <a:rPr lang="en-US" sz="1200" kern="1200" dirty="0">
                          <a:solidFill>
                            <a:schemeClr val="dk1"/>
                          </a:solidFill>
                          <a:latin typeface="+mn-lt"/>
                          <a:ea typeface="+mn-ea"/>
                          <a:cs typeface="+mn-cs"/>
                        </a:rPr>
                        <a:t>Red LED for smoke attenuation + PD#2 combination</a:t>
                      </a:r>
                    </a:p>
                    <a:p>
                      <a:endParaRPr lang="en-US" sz="1200" kern="120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*windows blocked/room</a:t>
                      </a:r>
                      <a:r>
                        <a:rPr lang="en-US" sz="1200" kern="1200" baseline="0" dirty="0">
                          <a:solidFill>
                            <a:schemeClr val="dk1"/>
                          </a:solidFill>
                          <a:latin typeface="+mn-lt"/>
                          <a:ea typeface="+mn-ea"/>
                          <a:cs typeface="+mn-cs"/>
                        </a:rPr>
                        <a:t> lights OFF</a:t>
                      </a:r>
                      <a:endParaRPr lang="en-US" sz="12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Ultimately, no, enhanced visual of flame vs. smoke, but not as well as blue LED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Inspired by amber fog lights in cars + other studies have shown smoke attenuation benefits</a:t>
                      </a:r>
                    </a:p>
                  </a:txBody>
                  <a:tcPr/>
                </a:tc>
                <a:extLst>
                  <a:ext uri="{0D108BD9-81ED-4DB2-BD59-A6C34878D82A}">
                    <a16:rowId xmlns:a16="http://schemas.microsoft.com/office/drawing/2014/main" val="27672041"/>
                  </a:ext>
                </a:extLst>
              </a:tr>
              <a:tr h="802848">
                <a:tc>
                  <a:txBody>
                    <a:bodyPr/>
                    <a:lstStyle/>
                    <a:p>
                      <a:r>
                        <a:rPr lang="en-US" sz="1200" kern="1200" dirty="0">
                          <a:solidFill>
                            <a:schemeClr val="dk1"/>
                          </a:solidFill>
                          <a:latin typeface="+mn-lt"/>
                          <a:ea typeface="+mn-ea"/>
                          <a:cs typeface="+mn-cs"/>
                        </a:rPr>
                        <a:t>Photodiode #3 (350+nm/visible range) + orange/red wavelength BP filter + 900 lm Blue LED combination</a:t>
                      </a:r>
                    </a:p>
                    <a:p>
                      <a:endParaRPr lang="en-US" sz="1200" kern="120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*windows blocked/room</a:t>
                      </a:r>
                      <a:r>
                        <a:rPr lang="en-US" sz="1200" kern="1200" baseline="0" dirty="0">
                          <a:solidFill>
                            <a:schemeClr val="dk1"/>
                          </a:solidFill>
                          <a:latin typeface="+mn-lt"/>
                          <a:ea typeface="+mn-ea"/>
                          <a:cs typeface="+mn-cs"/>
                        </a:rPr>
                        <a:t> lights OFF</a:t>
                      </a:r>
                      <a:r>
                        <a:rPr lang="en-US" sz="1200" kern="1200" dirty="0">
                          <a:solidFill>
                            <a:schemeClr val="dk1"/>
                          </a:solidFill>
                          <a:latin typeface="+mn-lt"/>
                          <a:ea typeface="+mn-ea"/>
                          <a:cs typeface="+mn-cs"/>
                        </a:rPr>
                        <a:t> </a:t>
                      </a:r>
                    </a:p>
                  </a:txBody>
                  <a:tcPr/>
                </a:tc>
                <a:tc>
                  <a:txBody>
                    <a:bodyPr/>
                    <a:lstStyle/>
                    <a:p>
                      <a:r>
                        <a:rPr lang="en-US" sz="1200" kern="1200" dirty="0">
                          <a:solidFill>
                            <a:schemeClr val="dk1"/>
                          </a:solidFill>
                          <a:latin typeface="+mn-lt"/>
                          <a:ea typeface="+mn-ea"/>
                          <a:cs typeface="+mn-cs"/>
                        </a:rPr>
                        <a:t>No</a:t>
                      </a:r>
                    </a:p>
                  </a:txBody>
                  <a:tcPr/>
                </a:tc>
                <a:tc>
                  <a:txBody>
                    <a:bodyPr/>
                    <a:lstStyle/>
                    <a:p>
                      <a:r>
                        <a:rPr lang="en-US" sz="1200" kern="1200" dirty="0">
                          <a:solidFill>
                            <a:schemeClr val="dk1"/>
                          </a:solidFill>
                          <a:latin typeface="+mn-lt"/>
                          <a:ea typeface="+mn-ea"/>
                          <a:cs typeface="+mn-cs"/>
                        </a:rPr>
                        <a:t>Idea here was to capitalize on the contrast of color offered by blue LED and focus the PD on the flame color. From</a:t>
                      </a:r>
                      <a:r>
                        <a:rPr lang="en-US" sz="1200" kern="1200" baseline="0" dirty="0">
                          <a:solidFill>
                            <a:schemeClr val="dk1"/>
                          </a:solidFill>
                          <a:latin typeface="+mn-lt"/>
                          <a:ea typeface="+mn-ea"/>
                          <a:cs typeface="+mn-cs"/>
                        </a:rPr>
                        <a:t> previous trials, brighter blue light is better at attenuating smoke</a:t>
                      </a:r>
                      <a:endParaRPr lang="en-US" sz="1200" kern="1200" dirty="0">
                        <a:solidFill>
                          <a:schemeClr val="dk1"/>
                        </a:solidFill>
                        <a:latin typeface="+mn-lt"/>
                        <a:ea typeface="+mn-ea"/>
                        <a:cs typeface="+mn-cs"/>
                      </a:endParaRPr>
                    </a:p>
                  </a:txBody>
                  <a:tcPr/>
                </a:tc>
                <a:extLst>
                  <a:ext uri="{0D108BD9-81ED-4DB2-BD59-A6C34878D82A}">
                    <a16:rowId xmlns:a16="http://schemas.microsoft.com/office/drawing/2014/main" val="2694982864"/>
                  </a:ext>
                </a:extLst>
              </a:tr>
              <a:tr h="785214">
                <a:tc>
                  <a:txBody>
                    <a:bodyPr/>
                    <a:lstStyle/>
                    <a:p>
                      <a:r>
                        <a:rPr lang="en-US" sz="1200" kern="1200" dirty="0">
                          <a:solidFill>
                            <a:schemeClr val="dk1"/>
                          </a:solidFill>
                          <a:latin typeface="+mn-lt"/>
                          <a:ea typeface="+mn-ea"/>
                          <a:cs typeface="+mn-cs"/>
                        </a:rPr>
                        <a:t>Dual Camera System +</a:t>
                      </a:r>
                      <a:r>
                        <a:rPr lang="en-US" sz="1200" kern="1200" baseline="0" dirty="0">
                          <a:solidFill>
                            <a:schemeClr val="dk1"/>
                          </a:solidFill>
                          <a:latin typeface="+mn-lt"/>
                          <a:ea typeface="+mn-ea"/>
                          <a:cs typeface="+mn-cs"/>
                        </a:rPr>
                        <a:t> 900 lm Blue LED combination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*windows blocked/room</a:t>
                      </a:r>
                      <a:r>
                        <a:rPr lang="en-US" sz="1200" kern="1200" baseline="0" dirty="0">
                          <a:solidFill>
                            <a:schemeClr val="dk1"/>
                          </a:solidFill>
                          <a:latin typeface="+mn-lt"/>
                          <a:ea typeface="+mn-ea"/>
                          <a:cs typeface="+mn-cs"/>
                        </a:rPr>
                        <a:t> lights OFF</a:t>
                      </a:r>
                      <a:endParaRPr lang="en-US" sz="1200" kern="1200" dirty="0">
                        <a:solidFill>
                          <a:schemeClr val="dk1"/>
                        </a:solidFill>
                        <a:latin typeface="+mn-lt"/>
                        <a:ea typeface="+mn-ea"/>
                        <a:cs typeface="+mn-cs"/>
                      </a:endParaRPr>
                    </a:p>
                  </a:txBody>
                  <a:tcPr/>
                </a:tc>
                <a:tc>
                  <a:txBody>
                    <a:bodyPr/>
                    <a:lstStyle/>
                    <a:p>
                      <a:r>
                        <a:rPr lang="en-US" sz="1200" kern="1200" dirty="0">
                          <a:solidFill>
                            <a:schemeClr val="dk1"/>
                          </a:solidFill>
                          <a:latin typeface="+mn-lt"/>
                          <a:ea typeface="+mn-ea"/>
                          <a:cs typeface="+mn-cs"/>
                        </a:rPr>
                        <a:t>Sort</a:t>
                      </a:r>
                      <a:r>
                        <a:rPr lang="en-US" sz="1200" kern="1200" baseline="0" dirty="0">
                          <a:solidFill>
                            <a:schemeClr val="dk1"/>
                          </a:solidFill>
                          <a:latin typeface="+mn-lt"/>
                          <a:ea typeface="+mn-ea"/>
                          <a:cs typeface="+mn-cs"/>
                        </a:rPr>
                        <a:t> of</a:t>
                      </a:r>
                      <a:endParaRPr lang="en-US" sz="1200" kern="1200" dirty="0">
                        <a:solidFill>
                          <a:schemeClr val="dk1"/>
                        </a:solidFill>
                        <a:latin typeface="+mn-lt"/>
                        <a:ea typeface="+mn-ea"/>
                        <a:cs typeface="+mn-cs"/>
                      </a:endParaRPr>
                    </a:p>
                  </a:txBody>
                  <a:tcPr/>
                </a:tc>
                <a:tc>
                  <a:txBody>
                    <a:bodyPr/>
                    <a:lstStyle/>
                    <a:p>
                      <a:r>
                        <a:rPr lang="en-US" sz="1200" kern="1200" dirty="0">
                          <a:solidFill>
                            <a:schemeClr val="dk1"/>
                          </a:solidFill>
                          <a:latin typeface="+mn-lt"/>
                          <a:ea typeface="+mn-ea"/>
                          <a:cs typeface="+mn-cs"/>
                        </a:rPr>
                        <a:t>This method in general</a:t>
                      </a:r>
                      <a:r>
                        <a:rPr lang="en-US" sz="1200" kern="1200" baseline="0" dirty="0">
                          <a:solidFill>
                            <a:schemeClr val="dk1"/>
                          </a:solidFill>
                          <a:latin typeface="+mn-lt"/>
                          <a:ea typeface="+mn-ea"/>
                          <a:cs typeface="+mn-cs"/>
                        </a:rPr>
                        <a:t> worked, but kept seeing glowing/reflective smoke phenomenon and was hard to differentiate glowing vs real flame. Next step is to try brighter LED. </a:t>
                      </a:r>
                      <a:endParaRPr lang="en-US" sz="1200" kern="1200" dirty="0">
                        <a:solidFill>
                          <a:schemeClr val="dk1"/>
                        </a:solidFill>
                        <a:latin typeface="+mn-lt"/>
                        <a:ea typeface="+mn-ea"/>
                        <a:cs typeface="+mn-cs"/>
                      </a:endParaRPr>
                    </a:p>
                  </a:txBody>
                  <a:tcPr/>
                </a:tc>
                <a:extLst>
                  <a:ext uri="{0D108BD9-81ED-4DB2-BD59-A6C34878D82A}">
                    <a16:rowId xmlns:a16="http://schemas.microsoft.com/office/drawing/2014/main" val="2046198668"/>
                  </a:ext>
                </a:extLst>
              </a:tr>
              <a:tr h="824918">
                <a:tc>
                  <a:txBody>
                    <a:bodyPr/>
                    <a:lstStyle/>
                    <a:p>
                      <a:r>
                        <a:rPr lang="en-US" sz="1200" kern="1200" dirty="0">
                          <a:solidFill>
                            <a:schemeClr val="dk1"/>
                          </a:solidFill>
                          <a:latin typeface="+mn-lt"/>
                          <a:ea typeface="+mn-ea"/>
                          <a:cs typeface="+mn-cs"/>
                        </a:rPr>
                        <a:t>Dual Camera System</a:t>
                      </a:r>
                      <a:r>
                        <a:rPr lang="en-US" sz="1200" kern="1200" baseline="0" dirty="0">
                          <a:solidFill>
                            <a:schemeClr val="dk1"/>
                          </a:solidFill>
                          <a:latin typeface="+mn-lt"/>
                          <a:ea typeface="+mn-ea"/>
                          <a:cs typeface="+mn-cs"/>
                        </a:rPr>
                        <a:t> + 2025lm Blue LED combination</a:t>
                      </a:r>
                    </a:p>
                    <a:p>
                      <a:r>
                        <a:rPr lang="en-US" sz="1200" kern="1200" dirty="0">
                          <a:solidFill>
                            <a:schemeClr val="dk1"/>
                          </a:solidFill>
                          <a:latin typeface="+mn-lt"/>
                          <a:ea typeface="+mn-ea"/>
                          <a:cs typeface="+mn-cs"/>
                        </a:rPr>
                        <a:t>*windows blocked/room</a:t>
                      </a:r>
                      <a:r>
                        <a:rPr lang="en-US" sz="1200" kern="1200" baseline="0" dirty="0">
                          <a:solidFill>
                            <a:schemeClr val="dk1"/>
                          </a:solidFill>
                          <a:latin typeface="+mn-lt"/>
                          <a:ea typeface="+mn-ea"/>
                          <a:cs typeface="+mn-cs"/>
                        </a:rPr>
                        <a:t> lights OFF </a:t>
                      </a:r>
                      <a:r>
                        <a:rPr lang="en-US" sz="1200" i="1" kern="1200" baseline="0" dirty="0">
                          <a:solidFill>
                            <a:schemeClr val="dk1"/>
                          </a:solidFill>
                          <a:latin typeface="+mn-lt"/>
                          <a:ea typeface="+mn-ea"/>
                          <a:cs typeface="+mn-cs"/>
                        </a:rPr>
                        <a:t>+ Blackout Curtain Back Drop</a:t>
                      </a:r>
                      <a:endParaRPr lang="en-US" sz="1200" i="1" kern="1200" dirty="0">
                        <a:solidFill>
                          <a:schemeClr val="dk1"/>
                        </a:solidFill>
                        <a:latin typeface="+mn-lt"/>
                        <a:ea typeface="+mn-ea"/>
                        <a:cs typeface="+mn-cs"/>
                      </a:endParaRPr>
                    </a:p>
                  </a:txBody>
                  <a:tcPr/>
                </a:tc>
                <a:tc>
                  <a:txBody>
                    <a:bodyPr/>
                    <a:lstStyle/>
                    <a:p>
                      <a:r>
                        <a:rPr lang="en-US" sz="1200" b="1" kern="1200" dirty="0">
                          <a:solidFill>
                            <a:schemeClr val="dk1"/>
                          </a:solidFill>
                          <a:latin typeface="+mn-lt"/>
                          <a:ea typeface="+mn-ea"/>
                          <a:cs typeface="+mn-cs"/>
                        </a:rPr>
                        <a:t>Yes</a:t>
                      </a:r>
                    </a:p>
                  </a:txBody>
                  <a:tcPr/>
                </a:tc>
                <a:tc>
                  <a:txBody>
                    <a:bodyPr/>
                    <a:lstStyle/>
                    <a:p>
                      <a:r>
                        <a:rPr lang="en-US" sz="1200" kern="1200" dirty="0">
                          <a:solidFill>
                            <a:schemeClr val="dk1"/>
                          </a:solidFill>
                          <a:latin typeface="+mn-lt"/>
                          <a:ea typeface="+mn-ea"/>
                          <a:cs typeface="+mn-cs"/>
                        </a:rPr>
                        <a:t>The glowing/reflective smoke phenomenon practically vanished with the</a:t>
                      </a:r>
                      <a:r>
                        <a:rPr lang="en-US" sz="1200" kern="1200" baseline="0" dirty="0">
                          <a:solidFill>
                            <a:schemeClr val="dk1"/>
                          </a:solidFill>
                          <a:latin typeface="+mn-lt"/>
                          <a:ea typeface="+mn-ea"/>
                          <a:cs typeface="+mn-cs"/>
                        </a:rPr>
                        <a:t> super bright LED. </a:t>
                      </a:r>
                      <a:endParaRPr lang="en-US" sz="1200" kern="1200" dirty="0">
                        <a:solidFill>
                          <a:schemeClr val="dk1"/>
                        </a:solidFill>
                        <a:latin typeface="+mn-lt"/>
                        <a:ea typeface="+mn-ea"/>
                        <a:cs typeface="+mn-cs"/>
                      </a:endParaRPr>
                    </a:p>
                  </a:txBody>
                  <a:tcPr/>
                </a:tc>
                <a:extLst>
                  <a:ext uri="{0D108BD9-81ED-4DB2-BD59-A6C34878D82A}">
                    <a16:rowId xmlns:a16="http://schemas.microsoft.com/office/drawing/2014/main" val="626247602"/>
                  </a:ext>
                </a:extLst>
              </a:tr>
            </a:tbl>
          </a:graphicData>
        </a:graphic>
      </p:graphicFrame>
      <p:grpSp>
        <p:nvGrpSpPr>
          <p:cNvPr id="4" name="Group 3"/>
          <p:cNvGrpSpPr/>
          <p:nvPr/>
        </p:nvGrpSpPr>
        <p:grpSpPr>
          <a:xfrm>
            <a:off x="100025" y="1256286"/>
            <a:ext cx="670791" cy="3163314"/>
            <a:chOff x="920522" y="779760"/>
            <a:chExt cx="1326783" cy="3202781"/>
          </a:xfrm>
          <a:solidFill>
            <a:srgbClr val="FFCC66"/>
          </a:solidFill>
        </p:grpSpPr>
        <p:sp>
          <p:nvSpPr>
            <p:cNvPr id="5" name="Chevron 4"/>
            <p:cNvSpPr/>
            <p:nvPr/>
          </p:nvSpPr>
          <p:spPr>
            <a:xfrm rot="5400000">
              <a:off x="5358" y="1740595"/>
              <a:ext cx="3202781" cy="1281112"/>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Chevron 4"/>
            <p:cNvSpPr txBox="1"/>
            <p:nvPr/>
          </p:nvSpPr>
          <p:spPr>
            <a:xfrm rot="16200000">
              <a:off x="527799" y="1813039"/>
              <a:ext cx="2066556" cy="12811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1400" b="1" kern="1200" dirty="0"/>
                <a:t>Lights + Optical Instrumentation</a:t>
              </a:r>
            </a:p>
          </p:txBody>
        </p:sp>
      </p:grpSp>
      <p:grpSp>
        <p:nvGrpSpPr>
          <p:cNvPr id="7" name="Group 6"/>
          <p:cNvGrpSpPr/>
          <p:nvPr/>
        </p:nvGrpSpPr>
        <p:grpSpPr>
          <a:xfrm>
            <a:off x="106162" y="4004418"/>
            <a:ext cx="683128" cy="1949411"/>
            <a:chOff x="966193" y="779760"/>
            <a:chExt cx="1309635" cy="3202781"/>
          </a:xfrm>
          <a:solidFill>
            <a:srgbClr val="00B050"/>
          </a:solidFill>
        </p:grpSpPr>
        <p:sp>
          <p:nvSpPr>
            <p:cNvPr id="8" name="Chevron 7"/>
            <p:cNvSpPr/>
            <p:nvPr/>
          </p:nvSpPr>
          <p:spPr>
            <a:xfrm rot="5400000">
              <a:off x="5358" y="1740595"/>
              <a:ext cx="3202781" cy="1281112"/>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4"/>
            <p:cNvSpPr txBox="1"/>
            <p:nvPr/>
          </p:nvSpPr>
          <p:spPr>
            <a:xfrm rot="16200000">
              <a:off x="389748" y="1740599"/>
              <a:ext cx="2491052" cy="1281108"/>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1200" b="1" dirty="0"/>
                <a:t>Bright Blue LED + </a:t>
              </a:r>
              <a:r>
                <a:rPr lang="en-US" sz="1200" b="1" kern="1200" dirty="0"/>
                <a:t>Video Camera Recording</a:t>
              </a:r>
            </a:p>
          </p:txBody>
        </p:sp>
      </p:grpSp>
      <p:sp>
        <p:nvSpPr>
          <p:cNvPr id="10" name="TextBox 9"/>
          <p:cNvSpPr txBox="1"/>
          <p:nvPr/>
        </p:nvSpPr>
        <p:spPr>
          <a:xfrm>
            <a:off x="428625" y="6172200"/>
            <a:ext cx="1171575" cy="307777"/>
          </a:xfrm>
          <a:prstGeom prst="rect">
            <a:avLst/>
          </a:prstGeom>
          <a:solidFill>
            <a:srgbClr val="1D2F68"/>
          </a:solidFill>
        </p:spPr>
        <p:txBody>
          <a:bodyPr wrap="square" rtlCol="0">
            <a:spAutoFit/>
          </a:bodyPr>
          <a:lstStyle/>
          <a:p>
            <a:r>
              <a:rPr lang="en-US" sz="1400" dirty="0">
                <a:solidFill>
                  <a:schemeClr val="bg1">
                    <a:lumMod val="75000"/>
                  </a:schemeClr>
                </a:solidFill>
              </a:rPr>
              <a:t>6/13/2023</a:t>
            </a:r>
          </a:p>
        </p:txBody>
      </p:sp>
    </p:spTree>
    <p:extLst>
      <p:ext uri="{BB962C8B-B14F-4D97-AF65-F5344CB8AC3E}">
        <p14:creationId xmlns:p14="http://schemas.microsoft.com/office/powerpoint/2010/main" val="42338688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P/F Attempts</a:t>
            </a:r>
          </a:p>
        </p:txBody>
      </p:sp>
      <p:grpSp>
        <p:nvGrpSpPr>
          <p:cNvPr id="31" name="Group 30"/>
          <p:cNvGrpSpPr/>
          <p:nvPr/>
        </p:nvGrpSpPr>
        <p:grpSpPr>
          <a:xfrm>
            <a:off x="3163157" y="1173013"/>
            <a:ext cx="2631478" cy="1559042"/>
            <a:chOff x="3339666" y="1299560"/>
            <a:chExt cx="2554522" cy="151984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666" y="1299560"/>
              <a:ext cx="2377317" cy="1519840"/>
            </a:xfrm>
            <a:prstGeom prst="rect">
              <a:avLst/>
            </a:prstGeom>
          </p:spPr>
        </p:pic>
        <p:sp>
          <p:nvSpPr>
            <p:cNvPr id="6" name="TextBox 5"/>
            <p:cNvSpPr txBox="1"/>
            <p:nvPr/>
          </p:nvSpPr>
          <p:spPr>
            <a:xfrm>
              <a:off x="3523178" y="1299560"/>
              <a:ext cx="2371010" cy="338554"/>
            </a:xfrm>
            <a:prstGeom prst="rect">
              <a:avLst/>
            </a:prstGeom>
            <a:noFill/>
          </p:spPr>
          <p:txBody>
            <a:bodyPr wrap="square" rtlCol="0">
              <a:spAutoFit/>
            </a:bodyPr>
            <a:lstStyle/>
            <a:p>
              <a:r>
                <a:rPr lang="en-US" sz="1600" dirty="0">
                  <a:solidFill>
                    <a:schemeClr val="bg1"/>
                  </a:solidFill>
                </a:rPr>
                <a:t>Thermocouple Rake</a:t>
              </a:r>
            </a:p>
          </p:txBody>
        </p:sp>
      </p:grpSp>
      <p:sp>
        <p:nvSpPr>
          <p:cNvPr id="9" name="Rounded Rectangle 8"/>
          <p:cNvSpPr/>
          <p:nvPr/>
        </p:nvSpPr>
        <p:spPr bwMode="auto">
          <a:xfrm>
            <a:off x="4303527" y="241308"/>
            <a:ext cx="4597586" cy="715089"/>
          </a:xfrm>
          <a:prstGeom prst="roundRect">
            <a:avLst/>
          </a:prstGeom>
          <a:solidFill>
            <a:schemeClr val="bg1"/>
          </a:solidFill>
          <a:ln w="28575">
            <a:solidFill>
              <a:srgbClr val="00B050"/>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tabLst/>
            </a:pPr>
            <a:r>
              <a:rPr kumimoji="0" lang="en-US" b="0" i="0" u="none" strike="noStrike" cap="none" normalizeH="0" baseline="0" dirty="0">
                <a:ln>
                  <a:noFill/>
                </a:ln>
                <a:solidFill>
                  <a:srgbClr val="00B050"/>
                </a:solidFill>
                <a:effectLst/>
                <a:latin typeface="Arial" charset="0"/>
              </a:rPr>
              <a:t>Goal is to observe</a:t>
            </a:r>
            <a:r>
              <a:rPr kumimoji="0" lang="en-US" b="0" i="0" u="none" strike="noStrike" cap="none" normalizeH="0" dirty="0">
                <a:ln>
                  <a:noFill/>
                </a:ln>
                <a:solidFill>
                  <a:srgbClr val="00B050"/>
                </a:solidFill>
                <a:effectLst/>
                <a:latin typeface="Arial" charset="0"/>
              </a:rPr>
              <a:t> flame only, and not get interference from smoke</a:t>
            </a:r>
            <a:endParaRPr kumimoji="0" lang="en-US" b="0" i="0" u="none" strike="noStrike" cap="none" normalizeH="0" baseline="0" dirty="0">
              <a:ln>
                <a:noFill/>
              </a:ln>
              <a:solidFill>
                <a:srgbClr val="00B050"/>
              </a:solidFill>
              <a:effectLst/>
              <a:latin typeface="Arial"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274" y="4441316"/>
            <a:ext cx="1324584" cy="1316897"/>
          </a:xfrm>
          <a:prstGeom prst="rect">
            <a:avLst/>
          </a:prstGeom>
          <a:ln>
            <a:noFill/>
          </a:ln>
          <a:effectLst>
            <a:outerShdw blurRad="292100" dist="139700" dir="2700000" algn="tl" rotWithShape="0">
              <a:srgbClr val="333333">
                <a:alpha val="65000"/>
              </a:srgbClr>
            </a:outerShdw>
          </a:effectLst>
        </p:spPr>
      </p:pic>
      <p:grpSp>
        <p:nvGrpSpPr>
          <p:cNvPr id="32" name="Group 31"/>
          <p:cNvGrpSpPr/>
          <p:nvPr/>
        </p:nvGrpSpPr>
        <p:grpSpPr>
          <a:xfrm>
            <a:off x="1993830" y="2776026"/>
            <a:ext cx="2410102" cy="1528108"/>
            <a:chOff x="2860238" y="2972264"/>
            <a:chExt cx="2222934" cy="1311142"/>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0238" y="2972264"/>
              <a:ext cx="2222934" cy="1311142"/>
            </a:xfrm>
            <a:prstGeom prst="rect">
              <a:avLst/>
            </a:prstGeom>
          </p:spPr>
        </p:pic>
        <p:sp>
          <p:nvSpPr>
            <p:cNvPr id="19" name="TextBox 18"/>
            <p:cNvSpPr txBox="1"/>
            <p:nvPr/>
          </p:nvSpPr>
          <p:spPr>
            <a:xfrm>
              <a:off x="2926889" y="3265515"/>
              <a:ext cx="846642" cy="338554"/>
            </a:xfrm>
            <a:prstGeom prst="rect">
              <a:avLst/>
            </a:prstGeom>
            <a:noFill/>
          </p:spPr>
          <p:txBody>
            <a:bodyPr wrap="square" rtlCol="0">
              <a:spAutoFit/>
            </a:bodyPr>
            <a:lstStyle/>
            <a:p>
              <a:r>
                <a:rPr lang="en-US" sz="1600" dirty="0">
                  <a:solidFill>
                    <a:schemeClr val="accent2"/>
                  </a:solidFill>
                </a:rPr>
                <a:t>PD #2</a:t>
              </a:r>
            </a:p>
          </p:txBody>
        </p:sp>
      </p:grpSp>
      <p:grpSp>
        <p:nvGrpSpPr>
          <p:cNvPr id="33" name="Group 32"/>
          <p:cNvGrpSpPr/>
          <p:nvPr/>
        </p:nvGrpSpPr>
        <p:grpSpPr>
          <a:xfrm>
            <a:off x="4339187" y="2804877"/>
            <a:ext cx="2278194" cy="1512728"/>
            <a:chOff x="5334000" y="3014253"/>
            <a:chExt cx="2083544" cy="1512728"/>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3014253"/>
              <a:ext cx="2083544" cy="1222550"/>
            </a:xfrm>
            <a:prstGeom prst="rect">
              <a:avLst/>
            </a:prstGeom>
          </p:spPr>
        </p:pic>
        <p:pic>
          <p:nvPicPr>
            <p:cNvPr id="16" name="Picture 2" descr="FB600-40 - Ø1in Bandpass Filter, CWL = 600 ± 8 nm, FWHM = 40 ± 8 n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6983" y="3324836"/>
              <a:ext cx="433197" cy="4331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378033" y="3942206"/>
              <a:ext cx="1053333" cy="584775"/>
            </a:xfrm>
            <a:prstGeom prst="rect">
              <a:avLst/>
            </a:prstGeom>
            <a:noFill/>
          </p:spPr>
          <p:txBody>
            <a:bodyPr wrap="square" rtlCol="0">
              <a:spAutoFit/>
            </a:bodyPr>
            <a:lstStyle/>
            <a:p>
              <a:r>
                <a:rPr lang="en-US" sz="1600" dirty="0">
                  <a:solidFill>
                    <a:schemeClr val="accent2"/>
                  </a:solidFill>
                </a:rPr>
                <a:t>PD #3 +BPF</a:t>
              </a:r>
            </a:p>
          </p:txBody>
        </p:sp>
      </p:grpSp>
      <p:sp>
        <p:nvSpPr>
          <p:cNvPr id="21" name="TextBox 20"/>
          <p:cNvSpPr txBox="1"/>
          <p:nvPr/>
        </p:nvSpPr>
        <p:spPr>
          <a:xfrm>
            <a:off x="13645" y="5767250"/>
            <a:ext cx="2511412" cy="338554"/>
          </a:xfrm>
          <a:prstGeom prst="rect">
            <a:avLst/>
          </a:prstGeom>
          <a:noFill/>
        </p:spPr>
        <p:txBody>
          <a:bodyPr wrap="square" rtlCol="0">
            <a:spAutoFit/>
          </a:bodyPr>
          <a:lstStyle/>
          <a:p>
            <a:r>
              <a:rPr lang="en-US" sz="1600" dirty="0">
                <a:solidFill>
                  <a:schemeClr val="accent2"/>
                </a:solidFill>
              </a:rPr>
              <a:t>300 lm Blue LED</a:t>
            </a:r>
          </a:p>
        </p:txBody>
      </p:sp>
      <p:sp>
        <p:nvSpPr>
          <p:cNvPr id="8" name="TextBox 7"/>
          <p:cNvSpPr txBox="1"/>
          <p:nvPr/>
        </p:nvSpPr>
        <p:spPr>
          <a:xfrm>
            <a:off x="197302" y="3155559"/>
            <a:ext cx="2511412" cy="338554"/>
          </a:xfrm>
          <a:prstGeom prst="rect">
            <a:avLst/>
          </a:prstGeom>
          <a:noFill/>
        </p:spPr>
        <p:txBody>
          <a:bodyPr wrap="square" rtlCol="0">
            <a:spAutoFit/>
          </a:bodyPr>
          <a:lstStyle/>
          <a:p>
            <a:r>
              <a:rPr lang="en-US" sz="1600" dirty="0">
                <a:solidFill>
                  <a:schemeClr val="bg1"/>
                </a:solidFill>
              </a:rPr>
              <a:t>PD #1</a:t>
            </a:r>
          </a:p>
        </p:txBody>
      </p:sp>
      <p:grpSp>
        <p:nvGrpSpPr>
          <p:cNvPr id="30" name="Group 29"/>
          <p:cNvGrpSpPr/>
          <p:nvPr/>
        </p:nvGrpSpPr>
        <p:grpSpPr>
          <a:xfrm>
            <a:off x="157852" y="2772337"/>
            <a:ext cx="1878588" cy="1519839"/>
            <a:chOff x="955889" y="3072175"/>
            <a:chExt cx="1817547" cy="1519840"/>
          </a:xfrm>
        </p:grpSpPr>
        <p:grpSp>
          <p:nvGrpSpPr>
            <p:cNvPr id="26" name="Group 25"/>
            <p:cNvGrpSpPr/>
            <p:nvPr/>
          </p:nvGrpSpPr>
          <p:grpSpPr>
            <a:xfrm>
              <a:off x="955889" y="3072175"/>
              <a:ext cx="1787022" cy="1519840"/>
              <a:chOff x="6966927" y="1295284"/>
              <a:chExt cx="1787022" cy="1519840"/>
            </a:xfrm>
          </p:grpSpPr>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l="29852"/>
              <a:stretch/>
            </p:blipFill>
            <p:spPr>
              <a:xfrm>
                <a:off x="6966927" y="1295284"/>
                <a:ext cx="1770964" cy="1519840"/>
              </a:xfrm>
              <a:prstGeom prst="rect">
                <a:avLst/>
              </a:prstGeom>
            </p:spPr>
          </p:pic>
          <p:sp>
            <p:nvSpPr>
              <p:cNvPr id="28" name="Oval 27"/>
              <p:cNvSpPr/>
              <p:nvPr/>
            </p:nvSpPr>
            <p:spPr bwMode="auto">
              <a:xfrm>
                <a:off x="7687149" y="1301869"/>
                <a:ext cx="1066800" cy="762000"/>
              </a:xfrm>
              <a:prstGeom prst="ellipse">
                <a:avLst/>
              </a:prstGeom>
              <a:noFill/>
              <a:ln>
                <a:solidFill>
                  <a:srgbClr val="FFFF00"/>
                </a:solidFill>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sp>
          <p:nvSpPr>
            <p:cNvPr id="29" name="TextBox 28"/>
            <p:cNvSpPr txBox="1"/>
            <p:nvPr/>
          </p:nvSpPr>
          <p:spPr>
            <a:xfrm>
              <a:off x="1898971" y="3943092"/>
              <a:ext cx="874465" cy="338554"/>
            </a:xfrm>
            <a:prstGeom prst="rect">
              <a:avLst/>
            </a:prstGeom>
            <a:noFill/>
          </p:spPr>
          <p:txBody>
            <a:bodyPr wrap="square" rtlCol="0">
              <a:spAutoFit/>
            </a:bodyPr>
            <a:lstStyle/>
            <a:p>
              <a:r>
                <a:rPr lang="en-US" sz="1600" dirty="0">
                  <a:solidFill>
                    <a:schemeClr val="bg1"/>
                  </a:solidFill>
                </a:rPr>
                <a:t>PD #1</a:t>
              </a:r>
            </a:p>
          </p:txBody>
        </p:sp>
      </p:grpSp>
      <p:pic>
        <p:nvPicPr>
          <p:cNvPr id="34" name="Picture 33"/>
          <p:cNvPicPr>
            <a:picLocks noChangeAspect="1"/>
          </p:cNvPicPr>
          <p:nvPr/>
        </p:nvPicPr>
        <p:blipFill>
          <a:blip r:embed="rId8"/>
          <a:stretch>
            <a:fillRect/>
          </a:stretch>
        </p:blipFill>
        <p:spPr>
          <a:xfrm>
            <a:off x="6400159" y="2797680"/>
            <a:ext cx="2743841" cy="1392866"/>
          </a:xfrm>
          <a:prstGeom prst="rect">
            <a:avLst/>
          </a:prstGeom>
        </p:spPr>
      </p:pic>
      <p:pic>
        <p:nvPicPr>
          <p:cNvPr id="36" name="Picture 35"/>
          <p:cNvPicPr>
            <a:picLocks noChangeAspect="1"/>
          </p:cNvPicPr>
          <p:nvPr/>
        </p:nvPicPr>
        <p:blipFill>
          <a:blip r:embed="rId9"/>
          <a:stretch>
            <a:fillRect/>
          </a:stretch>
        </p:blipFill>
        <p:spPr>
          <a:xfrm>
            <a:off x="5669843" y="4177406"/>
            <a:ext cx="1587421" cy="1580807"/>
          </a:xfrm>
          <a:prstGeom prst="rect">
            <a:avLst/>
          </a:prstGeom>
        </p:spPr>
      </p:pic>
      <p:sp>
        <p:nvSpPr>
          <p:cNvPr id="37" name="TextBox 36"/>
          <p:cNvSpPr txBox="1"/>
          <p:nvPr/>
        </p:nvSpPr>
        <p:spPr>
          <a:xfrm>
            <a:off x="5551445" y="5688588"/>
            <a:ext cx="2511412" cy="338554"/>
          </a:xfrm>
          <a:prstGeom prst="rect">
            <a:avLst/>
          </a:prstGeom>
          <a:noFill/>
        </p:spPr>
        <p:txBody>
          <a:bodyPr wrap="square" rtlCol="0">
            <a:spAutoFit/>
          </a:bodyPr>
          <a:lstStyle/>
          <a:p>
            <a:r>
              <a:rPr lang="en-US" sz="1600" dirty="0">
                <a:solidFill>
                  <a:schemeClr val="accent2"/>
                </a:solidFill>
              </a:rPr>
              <a:t>2025 lm Blue LED</a:t>
            </a:r>
          </a:p>
        </p:txBody>
      </p:sp>
      <p:pic>
        <p:nvPicPr>
          <p:cNvPr id="38" name="Picture 37"/>
          <p:cNvPicPr>
            <a:picLocks noChangeAspect="1"/>
          </p:cNvPicPr>
          <p:nvPr/>
        </p:nvPicPr>
        <p:blipFill>
          <a:blip r:embed="rId10"/>
          <a:stretch>
            <a:fillRect/>
          </a:stretch>
        </p:blipFill>
        <p:spPr>
          <a:xfrm>
            <a:off x="2140796" y="4366090"/>
            <a:ext cx="1328656" cy="1328656"/>
          </a:xfrm>
          <a:prstGeom prst="rect">
            <a:avLst/>
          </a:prstGeom>
        </p:spPr>
      </p:pic>
      <p:sp>
        <p:nvSpPr>
          <p:cNvPr id="39" name="TextBox 38"/>
          <p:cNvSpPr txBox="1"/>
          <p:nvPr/>
        </p:nvSpPr>
        <p:spPr>
          <a:xfrm>
            <a:off x="1935694" y="5708929"/>
            <a:ext cx="1705819" cy="338554"/>
          </a:xfrm>
          <a:prstGeom prst="rect">
            <a:avLst/>
          </a:prstGeom>
          <a:noFill/>
        </p:spPr>
        <p:txBody>
          <a:bodyPr wrap="square" rtlCol="0">
            <a:spAutoFit/>
          </a:bodyPr>
          <a:lstStyle/>
          <a:p>
            <a:r>
              <a:rPr lang="en-US" sz="1600" dirty="0">
                <a:solidFill>
                  <a:schemeClr val="accent2"/>
                </a:solidFill>
              </a:rPr>
              <a:t>600 lm Blue LED</a:t>
            </a:r>
          </a:p>
        </p:txBody>
      </p:sp>
      <p:pic>
        <p:nvPicPr>
          <p:cNvPr id="41" name="Picture 40"/>
          <p:cNvPicPr>
            <a:picLocks noChangeAspect="1"/>
          </p:cNvPicPr>
          <p:nvPr/>
        </p:nvPicPr>
        <p:blipFill>
          <a:blip r:embed="rId11"/>
          <a:stretch>
            <a:fillRect/>
          </a:stretch>
        </p:blipFill>
        <p:spPr>
          <a:xfrm>
            <a:off x="3936089" y="4293978"/>
            <a:ext cx="1350279" cy="1408497"/>
          </a:xfrm>
          <a:prstGeom prst="rect">
            <a:avLst/>
          </a:prstGeom>
        </p:spPr>
      </p:pic>
      <p:sp>
        <p:nvSpPr>
          <p:cNvPr id="42" name="TextBox 41"/>
          <p:cNvSpPr txBox="1"/>
          <p:nvPr/>
        </p:nvSpPr>
        <p:spPr>
          <a:xfrm>
            <a:off x="3871368" y="5694746"/>
            <a:ext cx="1705819" cy="338554"/>
          </a:xfrm>
          <a:prstGeom prst="rect">
            <a:avLst/>
          </a:prstGeom>
          <a:noFill/>
        </p:spPr>
        <p:txBody>
          <a:bodyPr wrap="square" rtlCol="0">
            <a:spAutoFit/>
          </a:bodyPr>
          <a:lstStyle/>
          <a:p>
            <a:r>
              <a:rPr lang="en-US" sz="1600" dirty="0">
                <a:solidFill>
                  <a:schemeClr val="accent2"/>
                </a:solidFill>
              </a:rPr>
              <a:t>900 lm Blue LED</a:t>
            </a:r>
          </a:p>
        </p:txBody>
      </p:sp>
      <p:sp>
        <p:nvSpPr>
          <p:cNvPr id="44" name="TextBox 43"/>
          <p:cNvSpPr txBox="1"/>
          <p:nvPr/>
        </p:nvSpPr>
        <p:spPr>
          <a:xfrm>
            <a:off x="7317272" y="5175432"/>
            <a:ext cx="1543242" cy="830997"/>
          </a:xfrm>
          <a:prstGeom prst="rect">
            <a:avLst/>
          </a:prstGeom>
          <a:noFill/>
        </p:spPr>
        <p:txBody>
          <a:bodyPr wrap="square" rtlCol="0">
            <a:spAutoFit/>
          </a:bodyPr>
          <a:lstStyle/>
          <a:p>
            <a:r>
              <a:rPr lang="en-US" sz="1600" dirty="0">
                <a:solidFill>
                  <a:schemeClr val="accent2"/>
                </a:solidFill>
              </a:rPr>
              <a:t>Sony </a:t>
            </a:r>
            <a:r>
              <a:rPr lang="en-US" sz="1600" dirty="0" err="1">
                <a:solidFill>
                  <a:schemeClr val="accent2"/>
                </a:solidFill>
              </a:rPr>
              <a:t>Handycam</a:t>
            </a:r>
            <a:r>
              <a:rPr lang="en-US" sz="1600" dirty="0">
                <a:solidFill>
                  <a:schemeClr val="accent2"/>
                </a:solidFill>
              </a:rPr>
              <a:t> FDR-AX33</a:t>
            </a:r>
          </a:p>
        </p:txBody>
      </p:sp>
      <p:pic>
        <p:nvPicPr>
          <p:cNvPr id="45" name="Picture 44"/>
          <p:cNvPicPr>
            <a:picLocks noChangeAspect="1"/>
          </p:cNvPicPr>
          <p:nvPr/>
        </p:nvPicPr>
        <p:blipFill>
          <a:blip r:embed="rId12"/>
          <a:stretch>
            <a:fillRect/>
          </a:stretch>
        </p:blipFill>
        <p:spPr>
          <a:xfrm>
            <a:off x="7533538" y="4405312"/>
            <a:ext cx="1367575" cy="729088"/>
          </a:xfrm>
          <a:prstGeom prst="rect">
            <a:avLst/>
          </a:prstGeom>
        </p:spPr>
      </p:pic>
      <p:grpSp>
        <p:nvGrpSpPr>
          <p:cNvPr id="46" name="Group 45"/>
          <p:cNvGrpSpPr/>
          <p:nvPr/>
        </p:nvGrpSpPr>
        <p:grpSpPr>
          <a:xfrm>
            <a:off x="6036045" y="1454450"/>
            <a:ext cx="2718325" cy="843295"/>
            <a:chOff x="6036045" y="1454450"/>
            <a:chExt cx="2718325" cy="843295"/>
          </a:xfrm>
        </p:grpSpPr>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80962" y="1476016"/>
              <a:ext cx="2673408" cy="821729"/>
            </a:xfrm>
            <a:prstGeom prst="rect">
              <a:avLst/>
            </a:prstGeom>
          </p:spPr>
        </p:pic>
        <p:sp>
          <p:nvSpPr>
            <p:cNvPr id="47" name="TextBox 46"/>
            <p:cNvSpPr txBox="1"/>
            <p:nvPr/>
          </p:nvSpPr>
          <p:spPr>
            <a:xfrm>
              <a:off x="6036045" y="1454450"/>
              <a:ext cx="2442438" cy="347286"/>
            </a:xfrm>
            <a:prstGeom prst="rect">
              <a:avLst/>
            </a:prstGeom>
            <a:noFill/>
          </p:spPr>
          <p:txBody>
            <a:bodyPr wrap="square" rtlCol="0">
              <a:spAutoFit/>
            </a:bodyPr>
            <a:lstStyle/>
            <a:p>
              <a:r>
                <a:rPr lang="en-US" sz="1600" dirty="0">
                  <a:solidFill>
                    <a:schemeClr val="bg1"/>
                  </a:solidFill>
                </a:rPr>
                <a:t>FLIR Camera</a:t>
              </a:r>
            </a:p>
          </p:txBody>
        </p:sp>
      </p:grpSp>
      <p:grpSp>
        <p:nvGrpSpPr>
          <p:cNvPr id="49" name="Group 48"/>
          <p:cNvGrpSpPr/>
          <p:nvPr/>
        </p:nvGrpSpPr>
        <p:grpSpPr>
          <a:xfrm>
            <a:off x="160308" y="1173013"/>
            <a:ext cx="2677331" cy="1565617"/>
            <a:chOff x="160308" y="1173013"/>
            <a:chExt cx="2677331" cy="1565617"/>
          </a:xfrm>
        </p:grpSpPr>
        <p:pic>
          <p:nvPicPr>
            <p:cNvPr id="24" name="Picture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7302" y="1173013"/>
              <a:ext cx="2640337" cy="1565617"/>
            </a:xfrm>
            <a:prstGeom prst="rect">
              <a:avLst/>
            </a:prstGeom>
          </p:spPr>
        </p:pic>
        <p:sp>
          <p:nvSpPr>
            <p:cNvPr id="48" name="TextBox 47"/>
            <p:cNvSpPr txBox="1"/>
            <p:nvPr/>
          </p:nvSpPr>
          <p:spPr>
            <a:xfrm>
              <a:off x="160308" y="1193899"/>
              <a:ext cx="2442438" cy="347286"/>
            </a:xfrm>
            <a:prstGeom prst="rect">
              <a:avLst/>
            </a:prstGeom>
            <a:noFill/>
          </p:spPr>
          <p:txBody>
            <a:bodyPr wrap="square" rtlCol="0">
              <a:spAutoFit/>
            </a:bodyPr>
            <a:lstStyle/>
            <a:p>
              <a:r>
                <a:rPr lang="en-US" sz="1600" dirty="0">
                  <a:solidFill>
                    <a:schemeClr val="bg1"/>
                  </a:solidFill>
                </a:rPr>
                <a:t>Indicator Material</a:t>
              </a:r>
            </a:p>
          </p:txBody>
        </p:sp>
      </p:grpSp>
      <p:sp>
        <p:nvSpPr>
          <p:cNvPr id="50" name="Rounded Rectangle 49"/>
          <p:cNvSpPr/>
          <p:nvPr/>
        </p:nvSpPr>
        <p:spPr bwMode="auto">
          <a:xfrm>
            <a:off x="5558372" y="4056278"/>
            <a:ext cx="3456950" cy="2147194"/>
          </a:xfrm>
          <a:prstGeom prst="roundRect">
            <a:avLst/>
          </a:prstGeom>
          <a:noFill/>
          <a:ln w="381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40" name="TextBox 39"/>
          <p:cNvSpPr txBox="1"/>
          <p:nvPr/>
        </p:nvSpPr>
        <p:spPr>
          <a:xfrm>
            <a:off x="428625" y="6172200"/>
            <a:ext cx="1171575" cy="307777"/>
          </a:xfrm>
          <a:prstGeom prst="rect">
            <a:avLst/>
          </a:prstGeom>
          <a:solidFill>
            <a:srgbClr val="1D2F68"/>
          </a:solidFill>
        </p:spPr>
        <p:txBody>
          <a:bodyPr wrap="square" rtlCol="0">
            <a:spAutoFit/>
          </a:bodyPr>
          <a:lstStyle/>
          <a:p>
            <a:r>
              <a:rPr lang="en-US" sz="1400" dirty="0">
                <a:solidFill>
                  <a:schemeClr val="bg1">
                    <a:lumMod val="75000"/>
                  </a:schemeClr>
                </a:solidFill>
              </a:rPr>
              <a:t>6/13/2023</a:t>
            </a:r>
          </a:p>
        </p:txBody>
      </p:sp>
    </p:spTree>
    <p:extLst>
      <p:ext uri="{BB962C8B-B14F-4D97-AF65-F5344CB8AC3E}">
        <p14:creationId xmlns:p14="http://schemas.microsoft.com/office/powerpoint/2010/main" val="40194893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5022" y="56279"/>
            <a:ext cx="8472488" cy="609600"/>
          </a:xfrm>
        </p:spPr>
        <p:txBody>
          <a:bodyPr/>
          <a:lstStyle/>
          <a:p>
            <a:r>
              <a:rPr lang="en-US" dirty="0"/>
              <a:t>Lighting Conditions Matter</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8475" r="10169"/>
          <a:stretch/>
        </p:blipFill>
        <p:spPr>
          <a:xfrm>
            <a:off x="2971800" y="2438400"/>
            <a:ext cx="3139539" cy="1906529"/>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t="10345" b="8620"/>
          <a:stretch/>
        </p:blipFill>
        <p:spPr>
          <a:xfrm rot="5400000">
            <a:off x="6532701" y="3537028"/>
            <a:ext cx="1765497" cy="3096099"/>
          </a:xfrm>
          <a:prstGeom prst="rect">
            <a:avLst/>
          </a:prstGeom>
          <a:ln w="38100" cap="sq">
            <a:noFill/>
            <a:prstDash val="solid"/>
            <a:miter lim="800000"/>
          </a:ln>
          <a:effectLst>
            <a:glow rad="228600">
              <a:schemeClr val="accent4">
                <a:satMod val="175000"/>
                <a:alpha val="40000"/>
              </a:schemeClr>
            </a:glow>
            <a:outerShdw blurRad="50800" dist="38100" dir="2700000" algn="tl" rotWithShape="0">
              <a:srgbClr val="000000">
                <a:alpha val="43000"/>
              </a:srgbClr>
            </a:outerShdw>
          </a:effectLst>
        </p:spPr>
      </p:pic>
      <p:pic>
        <p:nvPicPr>
          <p:cNvPr id="3" name="Picture 2"/>
          <p:cNvPicPr>
            <a:picLocks noChangeAspect="1"/>
          </p:cNvPicPr>
          <p:nvPr/>
        </p:nvPicPr>
        <p:blipFill>
          <a:blip r:embed="rId5"/>
          <a:stretch>
            <a:fillRect/>
          </a:stretch>
        </p:blipFill>
        <p:spPr>
          <a:xfrm>
            <a:off x="119640" y="788887"/>
            <a:ext cx="3004560" cy="2157139"/>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2959899" y="3954994"/>
            <a:ext cx="3353878" cy="430887"/>
          </a:xfrm>
          <a:prstGeom prst="rect">
            <a:avLst/>
          </a:prstGeom>
          <a:noFill/>
        </p:spPr>
        <p:txBody>
          <a:bodyPr wrap="square" rtlCol="0">
            <a:spAutoFit/>
          </a:bodyPr>
          <a:lstStyle/>
          <a:p>
            <a:r>
              <a:rPr lang="en-US" sz="1100" b="1" dirty="0">
                <a:solidFill>
                  <a:schemeClr val="bg1"/>
                </a:solidFill>
              </a:rPr>
              <a:t>Ambient Lighting; translucent flames hard to see</a:t>
            </a:r>
          </a:p>
        </p:txBody>
      </p:sp>
      <p:sp>
        <p:nvSpPr>
          <p:cNvPr id="9" name="TextBox 8"/>
          <p:cNvSpPr txBox="1"/>
          <p:nvPr/>
        </p:nvSpPr>
        <p:spPr>
          <a:xfrm>
            <a:off x="5867400" y="5706216"/>
            <a:ext cx="2876108" cy="261610"/>
          </a:xfrm>
          <a:prstGeom prst="rect">
            <a:avLst/>
          </a:prstGeom>
          <a:noFill/>
        </p:spPr>
        <p:txBody>
          <a:bodyPr wrap="none" rtlCol="0">
            <a:spAutoFit/>
          </a:bodyPr>
          <a:lstStyle/>
          <a:p>
            <a:r>
              <a:rPr lang="en-US" sz="1100" b="1" dirty="0">
                <a:solidFill>
                  <a:schemeClr val="bg1"/>
                </a:solidFill>
              </a:rPr>
              <a:t>Blue light in Dark Room – great contrast</a:t>
            </a:r>
          </a:p>
        </p:txBody>
      </p:sp>
      <p:sp>
        <p:nvSpPr>
          <p:cNvPr id="4" name="TextBox 3"/>
          <p:cNvSpPr txBox="1"/>
          <p:nvPr/>
        </p:nvSpPr>
        <p:spPr>
          <a:xfrm>
            <a:off x="115022" y="2684416"/>
            <a:ext cx="3070071" cy="261610"/>
          </a:xfrm>
          <a:prstGeom prst="rect">
            <a:avLst/>
          </a:prstGeom>
          <a:noFill/>
        </p:spPr>
        <p:txBody>
          <a:bodyPr wrap="none" rtlCol="0">
            <a:spAutoFit/>
          </a:bodyPr>
          <a:lstStyle/>
          <a:p>
            <a:r>
              <a:rPr lang="en-US" sz="1100" b="1" dirty="0">
                <a:solidFill>
                  <a:schemeClr val="bg1"/>
                </a:solidFill>
              </a:rPr>
              <a:t>Dark Room; Glowing Smoke, not real flame</a:t>
            </a:r>
          </a:p>
        </p:txBody>
      </p:sp>
      <p:sp>
        <p:nvSpPr>
          <p:cNvPr id="5" name="Curved Down Arrow 4"/>
          <p:cNvSpPr/>
          <p:nvPr/>
        </p:nvSpPr>
        <p:spPr bwMode="auto">
          <a:xfrm rot="2455268">
            <a:off x="3507421" y="1560544"/>
            <a:ext cx="1219200" cy="461665"/>
          </a:xfrm>
          <a:prstGeom prst="curvedDownArrow">
            <a:avLst>
              <a:gd name="adj1" fmla="val 16547"/>
              <a:gd name="adj2" fmla="val 55815"/>
              <a:gd name="adj3" fmla="val 47007"/>
            </a:avLst>
          </a:prstGeom>
          <a:solidFill>
            <a:schemeClr val="tx2">
              <a:lumMod val="65000"/>
              <a:lumOff val="35000"/>
            </a:scheme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1" i="0" u="none" strike="noStrike" normalizeH="0" baseline="0">
              <a:ln w="22225">
                <a:solidFill>
                  <a:schemeClr val="accent2"/>
                </a:solidFill>
                <a:prstDash val="solid"/>
              </a:ln>
              <a:solidFill>
                <a:schemeClr val="accent2">
                  <a:lumMod val="40000"/>
                  <a:lumOff val="60000"/>
                </a:schemeClr>
              </a:solidFill>
              <a:latin typeface="Arial" charset="0"/>
            </a:endParaRPr>
          </a:p>
        </p:txBody>
      </p:sp>
      <p:sp>
        <p:nvSpPr>
          <p:cNvPr id="10" name="Curved Down Arrow 9"/>
          <p:cNvSpPr/>
          <p:nvPr/>
        </p:nvSpPr>
        <p:spPr bwMode="auto">
          <a:xfrm rot="2455268">
            <a:off x="6315998" y="3219553"/>
            <a:ext cx="1219200" cy="461665"/>
          </a:xfrm>
          <a:prstGeom prst="curvedDownArrow">
            <a:avLst>
              <a:gd name="adj1" fmla="val 16547"/>
              <a:gd name="adj2" fmla="val 55815"/>
              <a:gd name="adj3" fmla="val 47007"/>
            </a:avLst>
          </a:prstGeom>
          <a:solidFill>
            <a:schemeClr val="tx2">
              <a:lumMod val="65000"/>
              <a:lumOff val="35000"/>
            </a:scheme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1" i="0" u="none" strike="noStrike" normalizeH="0" baseline="0">
              <a:ln w="22225">
                <a:solidFill>
                  <a:schemeClr val="accent2"/>
                </a:solidFill>
                <a:prstDash val="solid"/>
              </a:ln>
              <a:solidFill>
                <a:schemeClr val="accent2">
                  <a:lumMod val="40000"/>
                  <a:lumOff val="60000"/>
                </a:schemeClr>
              </a:solidFill>
              <a:latin typeface="Arial" charset="0"/>
            </a:endParaRPr>
          </a:p>
        </p:txBody>
      </p:sp>
      <p:sp>
        <p:nvSpPr>
          <p:cNvPr id="11" name="TextBox 10"/>
          <p:cNvSpPr txBox="1"/>
          <p:nvPr/>
        </p:nvSpPr>
        <p:spPr>
          <a:xfrm>
            <a:off x="3276600" y="998141"/>
            <a:ext cx="595035" cy="369332"/>
          </a:xfrm>
          <a:prstGeom prst="rect">
            <a:avLst/>
          </a:prstGeom>
          <a:noFill/>
        </p:spPr>
        <p:txBody>
          <a:bodyPr wrap="none" rtlCol="0">
            <a:spAutoFit/>
          </a:bodyPr>
          <a:lstStyle/>
          <a:p>
            <a:r>
              <a:rPr lang="en-US" dirty="0">
                <a:solidFill>
                  <a:srgbClr val="FF0000"/>
                </a:solidFill>
              </a:rPr>
              <a:t>Bad</a:t>
            </a:r>
          </a:p>
        </p:txBody>
      </p:sp>
      <p:sp>
        <p:nvSpPr>
          <p:cNvPr id="12" name="TextBox 11"/>
          <p:cNvSpPr txBox="1"/>
          <p:nvPr/>
        </p:nvSpPr>
        <p:spPr>
          <a:xfrm>
            <a:off x="5322665" y="2114337"/>
            <a:ext cx="800219" cy="369332"/>
          </a:xfrm>
          <a:prstGeom prst="rect">
            <a:avLst/>
          </a:prstGeom>
          <a:noFill/>
        </p:spPr>
        <p:txBody>
          <a:bodyPr wrap="none" rtlCol="0">
            <a:spAutoFit/>
          </a:bodyPr>
          <a:lstStyle/>
          <a:p>
            <a:r>
              <a:rPr lang="en-US" dirty="0">
                <a:solidFill>
                  <a:srgbClr val="FFC000"/>
                </a:solidFill>
              </a:rPr>
              <a:t>Better</a:t>
            </a:r>
          </a:p>
        </p:txBody>
      </p:sp>
      <p:sp>
        <p:nvSpPr>
          <p:cNvPr id="13" name="TextBox 12"/>
          <p:cNvSpPr txBox="1"/>
          <p:nvPr/>
        </p:nvSpPr>
        <p:spPr>
          <a:xfrm>
            <a:off x="7305454" y="3798361"/>
            <a:ext cx="646331" cy="369332"/>
          </a:xfrm>
          <a:prstGeom prst="rect">
            <a:avLst/>
          </a:prstGeom>
          <a:noFill/>
        </p:spPr>
        <p:txBody>
          <a:bodyPr wrap="none" rtlCol="0">
            <a:spAutoFit/>
          </a:bodyPr>
          <a:lstStyle/>
          <a:p>
            <a:r>
              <a:rPr lang="en-US" dirty="0">
                <a:solidFill>
                  <a:srgbClr val="00B050"/>
                </a:solidFill>
              </a:rPr>
              <a:t>Best</a:t>
            </a:r>
          </a:p>
        </p:txBody>
      </p:sp>
      <p:sp>
        <p:nvSpPr>
          <p:cNvPr id="15" name="TextBox 14"/>
          <p:cNvSpPr txBox="1"/>
          <p:nvPr/>
        </p:nvSpPr>
        <p:spPr>
          <a:xfrm>
            <a:off x="428625" y="6172200"/>
            <a:ext cx="1171575" cy="307777"/>
          </a:xfrm>
          <a:prstGeom prst="rect">
            <a:avLst/>
          </a:prstGeom>
          <a:solidFill>
            <a:srgbClr val="1D2F68"/>
          </a:solidFill>
        </p:spPr>
        <p:txBody>
          <a:bodyPr wrap="square" rtlCol="0">
            <a:spAutoFit/>
          </a:bodyPr>
          <a:lstStyle/>
          <a:p>
            <a:r>
              <a:rPr lang="en-US" sz="1400" dirty="0">
                <a:solidFill>
                  <a:schemeClr val="bg1">
                    <a:lumMod val="75000"/>
                  </a:schemeClr>
                </a:solidFill>
              </a:rPr>
              <a:t>6/13/2023</a:t>
            </a:r>
          </a:p>
        </p:txBody>
      </p:sp>
    </p:spTree>
    <p:extLst>
      <p:ext uri="{BB962C8B-B14F-4D97-AF65-F5344CB8AC3E}">
        <p14:creationId xmlns:p14="http://schemas.microsoft.com/office/powerpoint/2010/main" val="42133960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99" y="137753"/>
            <a:ext cx="8472488" cy="609600"/>
          </a:xfrm>
        </p:spPr>
        <p:txBody>
          <a:bodyPr/>
          <a:lstStyle/>
          <a:p>
            <a:r>
              <a:rPr lang="en-US" sz="2800" dirty="0"/>
              <a:t>Camera/Blue LED System For Flame Detection</a:t>
            </a:r>
          </a:p>
        </p:txBody>
      </p:sp>
      <p:sp>
        <p:nvSpPr>
          <p:cNvPr id="8" name="TextBox 7"/>
          <p:cNvSpPr txBox="1"/>
          <p:nvPr/>
        </p:nvSpPr>
        <p:spPr bwMode="auto">
          <a:xfrm>
            <a:off x="5877285" y="1111923"/>
            <a:ext cx="3256829" cy="18158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a:buNone/>
            </a:pPr>
            <a:r>
              <a:rPr lang="en-US" sz="1400" b="1" dirty="0"/>
              <a:t>Minimum Camera requirements:</a:t>
            </a:r>
          </a:p>
          <a:p>
            <a:pPr marL="342900" indent="-342900">
              <a:buFont typeface="Arial" panose="020B0604020202020204" pitchFamily="34" charset="0"/>
              <a:buChar char="•"/>
            </a:pPr>
            <a:r>
              <a:rPr lang="en-US" sz="1400" dirty="0"/>
              <a:t>1080-pixel resolution</a:t>
            </a:r>
          </a:p>
          <a:p>
            <a:pPr marL="342900" indent="-342900">
              <a:buFont typeface="Arial" panose="020B0604020202020204" pitchFamily="34" charset="0"/>
              <a:buChar char="•"/>
            </a:pPr>
            <a:r>
              <a:rPr lang="en-US" sz="1400" dirty="0"/>
              <a:t>30 frames per second (fps)</a:t>
            </a:r>
          </a:p>
          <a:p>
            <a:pPr marL="342900" indent="-342900">
              <a:buFont typeface="Arial" panose="020B0604020202020204" pitchFamily="34" charset="0"/>
              <a:buChar char="•"/>
            </a:pPr>
            <a:r>
              <a:rPr lang="en-US" sz="1400" dirty="0"/>
              <a:t>field-of-view (FOV) of 90 degrees</a:t>
            </a:r>
          </a:p>
          <a:p>
            <a:pPr marL="342900" indent="-342900">
              <a:buFont typeface="Arial" panose="020B0604020202020204" pitchFamily="34" charset="0"/>
              <a:buChar char="•"/>
            </a:pPr>
            <a:r>
              <a:rPr lang="en-US" sz="1400" dirty="0"/>
              <a:t>Color quality must closely match actual color condition seen by human eye (webcams not recommended for this reason)</a:t>
            </a:r>
          </a:p>
        </p:txBody>
      </p:sp>
      <p:sp>
        <p:nvSpPr>
          <p:cNvPr id="11" name="TextBox 10"/>
          <p:cNvSpPr txBox="1"/>
          <p:nvPr/>
        </p:nvSpPr>
        <p:spPr bwMode="auto">
          <a:xfrm>
            <a:off x="5887171" y="2927805"/>
            <a:ext cx="3256829" cy="13849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a:buNone/>
            </a:pPr>
            <a:r>
              <a:rPr lang="en-US" sz="1400" b="1" dirty="0"/>
              <a:t>Lighting Requirements:</a:t>
            </a:r>
          </a:p>
          <a:p>
            <a:pPr marL="342900" indent="-342900">
              <a:buFont typeface="Arial" panose="020B0604020202020204" pitchFamily="34" charset="0"/>
              <a:buChar char="•"/>
            </a:pPr>
            <a:r>
              <a:rPr lang="en-US" sz="1400" dirty="0"/>
              <a:t>blue (450-495nm range) LED </a:t>
            </a:r>
          </a:p>
          <a:p>
            <a:pPr marL="342900" indent="-342900">
              <a:buFont typeface="Arial" panose="020B0604020202020204" pitchFamily="34" charset="0"/>
              <a:buChar char="•"/>
            </a:pPr>
            <a:r>
              <a:rPr lang="en-US" sz="1400" dirty="0"/>
              <a:t>minimum of 2000 lumen (typically 27W LED)</a:t>
            </a:r>
          </a:p>
          <a:p>
            <a:pPr marL="342900" indent="-342900">
              <a:buFont typeface="Arial" panose="020B0604020202020204" pitchFamily="34" charset="0"/>
              <a:buChar char="•"/>
            </a:pPr>
            <a:r>
              <a:rPr lang="en-US" sz="1400" dirty="0"/>
              <a:t>Test facility must otherwise be completely dark</a:t>
            </a:r>
          </a:p>
        </p:txBody>
      </p:sp>
      <p:sp>
        <p:nvSpPr>
          <p:cNvPr id="10" name="TextBox 9"/>
          <p:cNvSpPr txBox="1"/>
          <p:nvPr/>
        </p:nvSpPr>
        <p:spPr>
          <a:xfrm>
            <a:off x="428625" y="6172200"/>
            <a:ext cx="1171575" cy="307777"/>
          </a:xfrm>
          <a:prstGeom prst="rect">
            <a:avLst/>
          </a:prstGeom>
          <a:solidFill>
            <a:srgbClr val="1D2F68"/>
          </a:solidFill>
        </p:spPr>
        <p:txBody>
          <a:bodyPr wrap="square" rtlCol="0">
            <a:spAutoFit/>
          </a:bodyPr>
          <a:lstStyle/>
          <a:p>
            <a:r>
              <a:rPr lang="en-US" sz="1400" dirty="0">
                <a:solidFill>
                  <a:schemeClr val="bg1">
                    <a:lumMod val="75000"/>
                  </a:schemeClr>
                </a:solidFill>
              </a:rPr>
              <a:t>6/13/2023</a:t>
            </a:r>
          </a:p>
        </p:txBody>
      </p:sp>
      <p:grpSp>
        <p:nvGrpSpPr>
          <p:cNvPr id="22" name="Group 21"/>
          <p:cNvGrpSpPr/>
          <p:nvPr/>
        </p:nvGrpSpPr>
        <p:grpSpPr>
          <a:xfrm>
            <a:off x="228600" y="928209"/>
            <a:ext cx="4267200" cy="4514850"/>
            <a:chOff x="48491" y="677816"/>
            <a:chExt cx="4267200" cy="451485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2941" r="6173"/>
            <a:stretch/>
          </p:blipFill>
          <p:spPr>
            <a:xfrm>
              <a:off x="48491" y="677816"/>
              <a:ext cx="4267200" cy="4514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7" name="Straight Arrow Connector 16"/>
            <p:cNvCxnSpPr/>
            <p:nvPr/>
          </p:nvCxnSpPr>
          <p:spPr bwMode="auto">
            <a:xfrm flipH="1">
              <a:off x="991321" y="2019864"/>
              <a:ext cx="357188" cy="57093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21" name="TextBox 20"/>
            <p:cNvSpPr txBox="1"/>
            <p:nvPr/>
          </p:nvSpPr>
          <p:spPr>
            <a:xfrm>
              <a:off x="369815" y="1442783"/>
              <a:ext cx="1600200" cy="577081"/>
            </a:xfrm>
            <a:prstGeom prst="rect">
              <a:avLst/>
            </a:prstGeom>
            <a:solidFill>
              <a:schemeClr val="bg1"/>
            </a:solidFill>
          </p:spPr>
          <p:txBody>
            <a:bodyPr wrap="square" rtlCol="0">
              <a:spAutoFit/>
            </a:bodyPr>
            <a:lstStyle/>
            <a:p>
              <a:r>
                <a:rPr lang="en-US" sz="1050" dirty="0">
                  <a:solidFill>
                    <a:schemeClr val="accent2"/>
                  </a:solidFill>
                </a:rPr>
                <a:t>Small cardboard panel to block blue light from low camera view</a:t>
              </a:r>
            </a:p>
          </p:txBody>
        </p:sp>
      </p:gr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0079" y="3299544"/>
            <a:ext cx="3344115" cy="2508086"/>
          </a:xfrm>
          <a:prstGeom prst="rect">
            <a:avLst/>
          </a:prstGeom>
          <a:ln>
            <a:noFill/>
          </a:ln>
          <a:effectLst>
            <a:softEdge rad="112500"/>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236296"/>
            <a:ext cx="487362" cy="487362"/>
          </a:xfrm>
          <a:prstGeom prst="rect">
            <a:avLst/>
          </a:prstGeom>
        </p:spPr>
      </p:pic>
    </p:spTree>
    <p:extLst>
      <p:ext uri="{BB962C8B-B14F-4D97-AF65-F5344CB8AC3E}">
        <p14:creationId xmlns:p14="http://schemas.microsoft.com/office/powerpoint/2010/main" val="4281653328"/>
      </p:ext>
    </p:extLst>
  </p:cSld>
  <p:clrMapOvr>
    <a:masterClrMapping/>
  </p:clrMapOvr>
  <mc:AlternateContent xmlns:mc="http://schemas.openxmlformats.org/markup-compatibility/2006" xmlns:p14="http://schemas.microsoft.com/office/powerpoint/2010/main">
    <mc:Choice Requires="p14">
      <p:transition spd="slow" p14:dur="2000" advTm="106295"/>
    </mc:Choice>
    <mc:Fallback xmlns="">
      <p:transition spd="slow" advTm="106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3458"/>
            <a:ext cx="8472488" cy="609600"/>
          </a:xfrm>
        </p:spPr>
        <p:txBody>
          <a:bodyPr/>
          <a:lstStyle/>
          <a:p>
            <a:r>
              <a:rPr lang="en-US" dirty="0"/>
              <a:t>Blue LED &amp; Camera Set-Up</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676400"/>
            <a:ext cx="4634974" cy="355154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1311" y="944852"/>
            <a:ext cx="3937528" cy="2932112"/>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0199" y="3962400"/>
            <a:ext cx="3179751" cy="1983971"/>
          </a:xfrm>
          <a:prstGeom prst="rect">
            <a:avLst/>
          </a:prstGeom>
          <a:ln>
            <a:noFill/>
          </a:ln>
          <a:effectLst>
            <a:outerShdw blurRad="190500" algn="tl" rotWithShape="0">
              <a:srgbClr val="000000">
                <a:alpha val="70000"/>
              </a:srgbClr>
            </a:outerShdw>
          </a:effectLst>
        </p:spPr>
      </p:pic>
      <p:sp>
        <p:nvSpPr>
          <p:cNvPr id="7" name="TextBox 6"/>
          <p:cNvSpPr txBox="1"/>
          <p:nvPr/>
        </p:nvSpPr>
        <p:spPr>
          <a:xfrm>
            <a:off x="152400" y="1752600"/>
            <a:ext cx="3533775" cy="307777"/>
          </a:xfrm>
          <a:prstGeom prst="rect">
            <a:avLst/>
          </a:prstGeom>
          <a:noFill/>
        </p:spPr>
        <p:txBody>
          <a:bodyPr wrap="square" rtlCol="0">
            <a:spAutoFit/>
          </a:bodyPr>
          <a:lstStyle/>
          <a:p>
            <a:r>
              <a:rPr lang="en-US" sz="1400" dirty="0">
                <a:solidFill>
                  <a:schemeClr val="accent2"/>
                </a:solidFill>
              </a:rPr>
              <a:t>Blue LED Position (Range)</a:t>
            </a:r>
          </a:p>
        </p:txBody>
      </p:sp>
      <p:sp>
        <p:nvSpPr>
          <p:cNvPr id="8" name="TextBox 7"/>
          <p:cNvSpPr txBox="1"/>
          <p:nvPr/>
        </p:nvSpPr>
        <p:spPr>
          <a:xfrm>
            <a:off x="6019800" y="1007466"/>
            <a:ext cx="3533775" cy="307777"/>
          </a:xfrm>
          <a:prstGeom prst="rect">
            <a:avLst/>
          </a:prstGeom>
          <a:noFill/>
        </p:spPr>
        <p:txBody>
          <a:bodyPr wrap="square" rtlCol="0">
            <a:spAutoFit/>
          </a:bodyPr>
          <a:lstStyle/>
          <a:p>
            <a:r>
              <a:rPr lang="en-US" sz="1400" dirty="0">
                <a:solidFill>
                  <a:schemeClr val="accent2"/>
                </a:solidFill>
              </a:rPr>
              <a:t>Dual-Camera Positions (Top View)</a:t>
            </a:r>
          </a:p>
        </p:txBody>
      </p:sp>
      <p:sp>
        <p:nvSpPr>
          <p:cNvPr id="9" name="TextBox 8"/>
          <p:cNvSpPr txBox="1"/>
          <p:nvPr/>
        </p:nvSpPr>
        <p:spPr>
          <a:xfrm>
            <a:off x="5486400" y="3962400"/>
            <a:ext cx="3533775" cy="307777"/>
          </a:xfrm>
          <a:prstGeom prst="rect">
            <a:avLst/>
          </a:prstGeom>
          <a:noFill/>
        </p:spPr>
        <p:txBody>
          <a:bodyPr wrap="square" rtlCol="0">
            <a:spAutoFit/>
          </a:bodyPr>
          <a:lstStyle/>
          <a:p>
            <a:r>
              <a:rPr lang="en-US" sz="1400" dirty="0">
                <a:solidFill>
                  <a:schemeClr val="accent2"/>
                </a:solidFill>
              </a:rPr>
              <a:t>Dual-Camera Positions (Front View)</a:t>
            </a:r>
          </a:p>
        </p:txBody>
      </p:sp>
      <p:sp>
        <p:nvSpPr>
          <p:cNvPr id="11" name="Rounded Rectangle 10"/>
          <p:cNvSpPr/>
          <p:nvPr/>
        </p:nvSpPr>
        <p:spPr bwMode="auto">
          <a:xfrm>
            <a:off x="5105400" y="3276600"/>
            <a:ext cx="2870398" cy="510778"/>
          </a:xfrm>
          <a:prstGeom prst="roundRect">
            <a:avLst/>
          </a:prstGeom>
          <a:noFill/>
          <a:ln w="285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tabLst/>
            </a:pPr>
            <a:r>
              <a:rPr kumimoji="0" lang="en-US" sz="1200" b="0" i="0" u="none" strike="noStrike" cap="none" normalizeH="0" baseline="0" dirty="0">
                <a:ln>
                  <a:noFill/>
                </a:ln>
                <a:solidFill>
                  <a:schemeClr val="tx1"/>
                </a:solidFill>
                <a:effectLst/>
                <a:latin typeface="Arial" charset="0"/>
              </a:rPr>
              <a:t>No specific</a:t>
            </a:r>
            <a:r>
              <a:rPr kumimoji="0" lang="en-US" sz="1200" b="0" i="0" u="none" strike="noStrike" cap="none" normalizeH="0" dirty="0">
                <a:ln>
                  <a:noFill/>
                </a:ln>
                <a:solidFill>
                  <a:schemeClr val="tx1"/>
                </a:solidFill>
                <a:effectLst/>
                <a:latin typeface="Arial" charset="0"/>
              </a:rPr>
              <a:t> camera angles</a:t>
            </a:r>
            <a:r>
              <a:rPr kumimoji="0" lang="en-US" sz="1200" b="0" i="0" u="none" strike="noStrike" cap="none" normalizeH="0" baseline="0" dirty="0">
                <a:ln>
                  <a:noFill/>
                </a:ln>
                <a:solidFill>
                  <a:schemeClr val="tx1"/>
                </a:solidFill>
                <a:effectLst/>
                <a:latin typeface="Arial" charset="0"/>
              </a:rPr>
              <a:t>;</a:t>
            </a:r>
            <a:r>
              <a:rPr lang="en-US" sz="1200" dirty="0">
                <a:latin typeface="Arial" charset="0"/>
              </a:rPr>
              <a:t> </a:t>
            </a:r>
            <a:r>
              <a:rPr kumimoji="0" lang="en-US" sz="1200" b="0" i="0" u="none" strike="noStrike" cap="none" normalizeH="0" dirty="0">
                <a:ln>
                  <a:noFill/>
                </a:ln>
                <a:solidFill>
                  <a:schemeClr val="tx1"/>
                </a:solidFill>
                <a:effectLst/>
                <a:latin typeface="Arial" charset="0"/>
              </a:rPr>
              <a:t>needs to capture all vented enclosure surfaces.</a:t>
            </a:r>
            <a:endParaRPr kumimoji="0" lang="en-US" sz="1200" b="0" i="0" u="none" strike="noStrike" cap="none" normalizeH="0" baseline="0" dirty="0">
              <a:ln>
                <a:noFill/>
              </a:ln>
              <a:solidFill>
                <a:schemeClr val="tx1"/>
              </a:solidFill>
              <a:effectLst/>
              <a:latin typeface="Arial" charset="0"/>
            </a:endParaRPr>
          </a:p>
        </p:txBody>
      </p:sp>
      <p:sp>
        <p:nvSpPr>
          <p:cNvPr id="13" name="Rounded Rectangle 12"/>
          <p:cNvSpPr/>
          <p:nvPr/>
        </p:nvSpPr>
        <p:spPr bwMode="auto">
          <a:xfrm>
            <a:off x="228600" y="2123390"/>
            <a:ext cx="3048000" cy="510778"/>
          </a:xfrm>
          <a:prstGeom prst="roundRect">
            <a:avLst/>
          </a:prstGeom>
          <a:noFill/>
          <a:ln w="285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tabLst/>
            </a:pPr>
            <a:r>
              <a:rPr kumimoji="0" lang="en-US" sz="1200" b="0" i="0" u="none" strike="noStrike" cap="none" normalizeH="0" baseline="0" dirty="0">
                <a:ln>
                  <a:noFill/>
                </a:ln>
                <a:solidFill>
                  <a:schemeClr val="tx1"/>
                </a:solidFill>
                <a:effectLst/>
                <a:latin typeface="Arial" charset="0"/>
              </a:rPr>
              <a:t>No specific</a:t>
            </a:r>
            <a:r>
              <a:rPr kumimoji="0" lang="en-US" sz="1200" b="0" i="0" u="none" strike="noStrike" cap="none" normalizeH="0" dirty="0">
                <a:ln>
                  <a:noFill/>
                </a:ln>
                <a:solidFill>
                  <a:schemeClr val="tx1"/>
                </a:solidFill>
                <a:effectLst/>
                <a:latin typeface="Arial" charset="0"/>
              </a:rPr>
              <a:t> a</a:t>
            </a:r>
            <a:r>
              <a:rPr kumimoji="0" lang="en-US" sz="1200" b="0" i="0" u="none" strike="noStrike" cap="none" normalizeH="0" baseline="0" dirty="0">
                <a:ln>
                  <a:noFill/>
                </a:ln>
                <a:solidFill>
                  <a:schemeClr val="tx1"/>
                </a:solidFill>
                <a:effectLst/>
                <a:latin typeface="Arial" charset="0"/>
              </a:rPr>
              <a:t>ngle of LED;</a:t>
            </a:r>
            <a:r>
              <a:rPr lang="en-US" sz="1200" dirty="0">
                <a:latin typeface="Arial" charset="0"/>
              </a:rPr>
              <a:t> </a:t>
            </a:r>
            <a:r>
              <a:rPr kumimoji="0" lang="en-US" sz="1200" b="0" i="0" u="none" strike="noStrike" cap="none" normalizeH="0" dirty="0">
                <a:ln>
                  <a:noFill/>
                </a:ln>
                <a:solidFill>
                  <a:schemeClr val="tx1"/>
                </a:solidFill>
                <a:effectLst/>
                <a:latin typeface="Arial" charset="0"/>
              </a:rPr>
              <a:t>needs to simply encapsulate entire enclosure.</a:t>
            </a:r>
            <a:endParaRPr kumimoji="0" lang="en-US" sz="1200" b="0" i="0" u="none" strike="noStrike" cap="none" normalizeH="0" baseline="0" dirty="0">
              <a:ln>
                <a:noFill/>
              </a:ln>
              <a:solidFill>
                <a:schemeClr val="tx1"/>
              </a:solidFill>
              <a:effectLst/>
              <a:latin typeface="Arial" charset="0"/>
            </a:endParaRPr>
          </a:p>
        </p:txBody>
      </p:sp>
      <p:sp>
        <p:nvSpPr>
          <p:cNvPr id="12" name="TextBox 11"/>
          <p:cNvSpPr txBox="1"/>
          <p:nvPr/>
        </p:nvSpPr>
        <p:spPr>
          <a:xfrm>
            <a:off x="428625" y="6172200"/>
            <a:ext cx="1171575" cy="307777"/>
          </a:xfrm>
          <a:prstGeom prst="rect">
            <a:avLst/>
          </a:prstGeom>
          <a:solidFill>
            <a:srgbClr val="1D2F68"/>
          </a:solidFill>
        </p:spPr>
        <p:txBody>
          <a:bodyPr wrap="square" rtlCol="0">
            <a:spAutoFit/>
          </a:bodyPr>
          <a:lstStyle/>
          <a:p>
            <a:r>
              <a:rPr lang="en-US" sz="1400" dirty="0">
                <a:solidFill>
                  <a:schemeClr val="bg1">
                    <a:lumMod val="75000"/>
                  </a:schemeClr>
                </a:solidFill>
              </a:rPr>
              <a:t>6/13/2023</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16435152"/>
      </p:ext>
    </p:extLst>
  </p:cSld>
  <p:clrMapOvr>
    <a:masterClrMapping/>
  </p:clrMapOvr>
  <mc:AlternateContent xmlns:mc="http://schemas.openxmlformats.org/markup-compatibility/2006" xmlns:p14="http://schemas.microsoft.com/office/powerpoint/2010/main">
    <mc:Choice Requires="p14">
      <p:transition spd="slow" p14:dur="2000" advTm="83176"/>
    </mc:Choice>
    <mc:Fallback xmlns="">
      <p:transition spd="slow" advTm="83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734" y="228462"/>
            <a:ext cx="9094066" cy="609600"/>
          </a:xfrm>
        </p:spPr>
        <p:txBody>
          <a:bodyPr/>
          <a:lstStyle/>
          <a:p>
            <a:r>
              <a:rPr lang="en-US" sz="3600" dirty="0"/>
              <a:t>Video Capture and Analysis Software</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9747" r="27793"/>
          <a:stretch/>
        </p:blipFill>
        <p:spPr>
          <a:xfrm rot="5400000">
            <a:off x="5335353" y="673277"/>
            <a:ext cx="3050134" cy="366244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442" y="979430"/>
            <a:ext cx="4505046" cy="2061312"/>
          </a:xfrm>
          <a:prstGeom prst="rect">
            <a:avLst/>
          </a:prstGeom>
        </p:spPr>
      </p:pic>
      <p:grpSp>
        <p:nvGrpSpPr>
          <p:cNvPr id="10" name="Group 9"/>
          <p:cNvGrpSpPr/>
          <p:nvPr/>
        </p:nvGrpSpPr>
        <p:grpSpPr>
          <a:xfrm>
            <a:off x="197442" y="3505200"/>
            <a:ext cx="4505046" cy="2132994"/>
            <a:chOff x="257699" y="3587975"/>
            <a:chExt cx="4505046" cy="2132994"/>
          </a:xfrm>
        </p:grpSpPr>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23754" b="36697"/>
            <a:stretch/>
          </p:blipFill>
          <p:spPr>
            <a:xfrm>
              <a:off x="257699" y="4082473"/>
              <a:ext cx="4505046" cy="1638496"/>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b="90950"/>
            <a:stretch/>
          </p:blipFill>
          <p:spPr>
            <a:xfrm>
              <a:off x="257699" y="3587975"/>
              <a:ext cx="4505046" cy="494498"/>
            </a:xfrm>
            <a:prstGeom prst="rect">
              <a:avLst/>
            </a:prstGeom>
          </p:spPr>
        </p:pic>
      </p:grpSp>
      <p:sp>
        <p:nvSpPr>
          <p:cNvPr id="3" name="Rounded Rectangle 2"/>
          <p:cNvSpPr/>
          <p:nvPr/>
        </p:nvSpPr>
        <p:spPr bwMode="auto">
          <a:xfrm>
            <a:off x="4876367" y="4164205"/>
            <a:ext cx="4141552" cy="1770698"/>
          </a:xfrm>
          <a:prstGeom prst="round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tabLst/>
            </a:pPr>
            <a:r>
              <a:rPr kumimoji="0" lang="en-US" sz="1400" b="0" i="0" u="none" strike="noStrike" cap="none" normalizeH="0" baseline="0" dirty="0">
                <a:ln>
                  <a:noFill/>
                </a:ln>
                <a:solidFill>
                  <a:schemeClr val="tx1"/>
                </a:solidFill>
                <a:effectLst/>
                <a:latin typeface="Arial" charset="0"/>
              </a:rPr>
              <a:t>OBS and </a:t>
            </a:r>
            <a:r>
              <a:rPr kumimoji="0" lang="en-US" sz="1400" b="0" i="0" u="none" strike="noStrike" cap="none" normalizeH="0" baseline="0" dirty="0" err="1">
                <a:ln>
                  <a:noFill/>
                </a:ln>
                <a:solidFill>
                  <a:schemeClr val="tx1"/>
                </a:solidFill>
                <a:effectLst/>
                <a:latin typeface="Arial" charset="0"/>
              </a:rPr>
              <a:t>Kinovea</a:t>
            </a:r>
            <a:r>
              <a:rPr kumimoji="0" lang="en-US" sz="1400" b="0" i="0" u="none" strike="noStrike" cap="none" normalizeH="0" dirty="0">
                <a:ln>
                  <a:noFill/>
                </a:ln>
                <a:solidFill>
                  <a:schemeClr val="tx1"/>
                </a:solidFill>
                <a:effectLst/>
                <a:latin typeface="Arial" charset="0"/>
              </a:rPr>
              <a:t> are </a:t>
            </a:r>
            <a:r>
              <a:rPr kumimoji="0" lang="en-US" sz="1400" b="1" i="0" u="none" strike="noStrike" cap="none" normalizeH="0" dirty="0">
                <a:ln>
                  <a:noFill/>
                </a:ln>
                <a:solidFill>
                  <a:schemeClr val="tx1"/>
                </a:solidFill>
                <a:effectLst/>
                <a:latin typeface="Arial" charset="0"/>
              </a:rPr>
              <a:t>simply options</a:t>
            </a:r>
            <a:r>
              <a:rPr kumimoji="0" lang="en-US" sz="1400" b="0" i="0" u="none" strike="noStrike" cap="none" normalizeH="0" dirty="0">
                <a:ln>
                  <a:noFill/>
                </a:ln>
                <a:solidFill>
                  <a:schemeClr val="tx1"/>
                </a:solidFill>
                <a:effectLst/>
                <a:latin typeface="Arial" charset="0"/>
              </a:rPr>
              <a:t>. Instead of OBS, </a:t>
            </a:r>
            <a:r>
              <a:rPr lang="en-US" sz="1400" dirty="0">
                <a:latin typeface="Arial" charset="0"/>
              </a:rPr>
              <a:t>one</a:t>
            </a:r>
            <a:r>
              <a:rPr kumimoji="0" lang="en-US" sz="1400" b="0" i="0" u="none" strike="noStrike" cap="none" normalizeH="0" dirty="0">
                <a:ln>
                  <a:noFill/>
                </a:ln>
                <a:solidFill>
                  <a:schemeClr val="tx1"/>
                </a:solidFill>
                <a:effectLst/>
                <a:latin typeface="Arial" charset="0"/>
              </a:rPr>
              <a:t> can </a:t>
            </a:r>
            <a:r>
              <a:rPr kumimoji="0" lang="en-US" sz="1400" b="0" i="1" u="none" strike="noStrike" cap="none" normalizeH="0" dirty="0">
                <a:ln>
                  <a:noFill/>
                </a:ln>
                <a:solidFill>
                  <a:schemeClr val="tx1"/>
                </a:solidFill>
                <a:effectLst/>
                <a:latin typeface="Arial" charset="0"/>
              </a:rPr>
              <a:t>manually</a:t>
            </a:r>
            <a:r>
              <a:rPr kumimoji="0" lang="en-US" sz="1400" b="0" i="0" u="none" strike="noStrike" cap="none" normalizeH="0" dirty="0">
                <a:ln>
                  <a:noFill/>
                </a:ln>
                <a:solidFill>
                  <a:schemeClr val="tx1"/>
                </a:solidFill>
                <a:effectLst/>
                <a:latin typeface="Arial" charset="0"/>
              </a:rPr>
              <a:t> hit record on the 2 cameras and analyze 2 separate video files. And instead of </a:t>
            </a:r>
            <a:r>
              <a:rPr kumimoji="0" lang="en-US" sz="1400" b="0" i="0" u="none" strike="noStrike" cap="none" normalizeH="0" dirty="0" err="1">
                <a:ln>
                  <a:noFill/>
                </a:ln>
                <a:solidFill>
                  <a:schemeClr val="tx1"/>
                </a:solidFill>
                <a:effectLst/>
                <a:latin typeface="Arial" charset="0"/>
              </a:rPr>
              <a:t>Kinovea</a:t>
            </a:r>
            <a:r>
              <a:rPr kumimoji="0" lang="en-US" sz="1400" b="0" i="0" u="none" strike="noStrike" cap="none" normalizeH="0" dirty="0">
                <a:ln>
                  <a:noFill/>
                </a:ln>
                <a:solidFill>
                  <a:schemeClr val="tx1"/>
                </a:solidFill>
                <a:effectLst/>
                <a:latin typeface="Arial" charset="0"/>
              </a:rPr>
              <a:t>, flame duration can be obtained using the time stamps on a PC’s default video player or reacting with a </a:t>
            </a:r>
            <a:r>
              <a:rPr kumimoji="0" lang="en-US" sz="1400" b="0" i="1" u="none" strike="noStrike" cap="none" normalizeH="0" dirty="0">
                <a:ln>
                  <a:noFill/>
                </a:ln>
                <a:solidFill>
                  <a:schemeClr val="tx1"/>
                </a:solidFill>
                <a:effectLst/>
                <a:latin typeface="Arial" charset="0"/>
              </a:rPr>
              <a:t>manual</a:t>
            </a:r>
            <a:r>
              <a:rPr kumimoji="0" lang="en-US" sz="1400" b="0" i="0" u="none" strike="noStrike" cap="none" normalizeH="0" dirty="0">
                <a:ln>
                  <a:noFill/>
                </a:ln>
                <a:solidFill>
                  <a:schemeClr val="tx1"/>
                </a:solidFill>
                <a:effectLst/>
                <a:latin typeface="Arial" charset="0"/>
              </a:rPr>
              <a:t> stopwatch while witnessing the video. </a:t>
            </a:r>
            <a:endParaRPr kumimoji="0" lang="en-US" sz="1400" b="0" i="0" u="none" strike="noStrike" cap="none" normalizeH="0" baseline="0" dirty="0">
              <a:ln>
                <a:noFill/>
              </a:ln>
              <a:solidFill>
                <a:schemeClr val="tx1"/>
              </a:solidFill>
              <a:effectLst/>
              <a:latin typeface="Arial" charset="0"/>
            </a:endParaRPr>
          </a:p>
        </p:txBody>
      </p:sp>
      <p:sp>
        <p:nvSpPr>
          <p:cNvPr id="11" name="TextBox 10"/>
          <p:cNvSpPr txBox="1"/>
          <p:nvPr/>
        </p:nvSpPr>
        <p:spPr>
          <a:xfrm>
            <a:off x="428625" y="6172200"/>
            <a:ext cx="1171575" cy="307777"/>
          </a:xfrm>
          <a:prstGeom prst="rect">
            <a:avLst/>
          </a:prstGeom>
          <a:solidFill>
            <a:srgbClr val="1D2F68"/>
          </a:solidFill>
        </p:spPr>
        <p:txBody>
          <a:bodyPr wrap="square" rtlCol="0">
            <a:spAutoFit/>
          </a:bodyPr>
          <a:lstStyle/>
          <a:p>
            <a:r>
              <a:rPr lang="en-US" sz="1400" dirty="0">
                <a:solidFill>
                  <a:schemeClr val="bg1">
                    <a:lumMod val="75000"/>
                  </a:schemeClr>
                </a:solidFill>
              </a:rPr>
              <a:t>6/13/2023</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00977676"/>
      </p:ext>
    </p:extLst>
  </p:cSld>
  <p:clrMapOvr>
    <a:masterClrMapping/>
  </p:clrMapOvr>
  <mc:AlternateContent xmlns:mc="http://schemas.openxmlformats.org/markup-compatibility/2006" xmlns:p14="http://schemas.microsoft.com/office/powerpoint/2010/main">
    <mc:Choice Requires="p14">
      <p:transition spd="slow" p14:dur="2000" advTm="89926"/>
    </mc:Choice>
    <mc:Fallback xmlns="">
      <p:transition spd="slow" advTm="89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RTCA DO-160G » DO-160H</a:t>
            </a:r>
          </a:p>
        </p:txBody>
      </p:sp>
      <p:sp>
        <p:nvSpPr>
          <p:cNvPr id="4" name="Content Placeholder 2"/>
          <p:cNvSpPr>
            <a:spLocks noGrp="1"/>
          </p:cNvSpPr>
          <p:nvPr>
            <p:ph idx="1"/>
          </p:nvPr>
        </p:nvSpPr>
        <p:spPr>
          <a:xfrm>
            <a:off x="533400" y="1295400"/>
            <a:ext cx="8050213" cy="3581400"/>
          </a:xfrm>
        </p:spPr>
        <p:txBody>
          <a:bodyPr/>
          <a:lstStyle/>
          <a:p>
            <a:r>
              <a:rPr lang="en-US" sz="2400" b="0" dirty="0"/>
              <a:t>DO-160 contains the international standard for environmental testing of commercial avionics</a:t>
            </a:r>
          </a:p>
          <a:p>
            <a:r>
              <a:rPr lang="en-US" sz="2400" b="0" dirty="0"/>
              <a:t>Section 26, Category C defines the flammability testing requirements for electronic housings and component parts</a:t>
            </a:r>
          </a:p>
          <a:p>
            <a:r>
              <a:rPr lang="en-US" sz="2400" b="0" dirty="0"/>
              <a:t>The goal is to create a new test method that will be simpler and require less total testing while maintaining or improving the level of safety</a:t>
            </a:r>
          </a:p>
          <a:p>
            <a:pPr marL="0" indent="0">
              <a:buNone/>
            </a:pPr>
            <a:endParaRPr lang="en-US" sz="2400" dirty="0"/>
          </a:p>
          <a:p>
            <a:endParaRPr lang="en-US" sz="2400" dirty="0"/>
          </a:p>
        </p:txBody>
      </p:sp>
      <p:sp>
        <p:nvSpPr>
          <p:cNvPr id="3" name="TextBox 2"/>
          <p:cNvSpPr txBox="1"/>
          <p:nvPr/>
        </p:nvSpPr>
        <p:spPr>
          <a:xfrm>
            <a:off x="428625" y="6172200"/>
            <a:ext cx="1171575" cy="307777"/>
          </a:xfrm>
          <a:prstGeom prst="rect">
            <a:avLst/>
          </a:prstGeom>
          <a:solidFill>
            <a:srgbClr val="1D2F68"/>
          </a:solidFill>
        </p:spPr>
        <p:txBody>
          <a:bodyPr wrap="square" rtlCol="0">
            <a:spAutoFit/>
          </a:bodyPr>
          <a:lstStyle/>
          <a:p>
            <a:r>
              <a:rPr lang="en-US" sz="1400" dirty="0">
                <a:solidFill>
                  <a:schemeClr val="bg1">
                    <a:lumMod val="75000"/>
                  </a:schemeClr>
                </a:solidFill>
              </a:rPr>
              <a:t>6/13/2023</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1613381"/>
      </p:ext>
    </p:extLst>
  </p:cSld>
  <p:clrMapOvr>
    <a:masterClrMapping/>
  </p:clrMapOvr>
  <mc:AlternateContent xmlns:mc="http://schemas.openxmlformats.org/markup-compatibility/2006" xmlns:p14="http://schemas.microsoft.com/office/powerpoint/2010/main">
    <mc:Choice Requires="p14">
      <p:transition spd="slow" p14:dur="2000" advTm="28502"/>
    </mc:Choice>
    <mc:Fallback xmlns="">
      <p:transition spd="slow" advTm="28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Analysis Round Robin</a:t>
            </a:r>
          </a:p>
        </p:txBody>
      </p:sp>
      <p:sp>
        <p:nvSpPr>
          <p:cNvPr id="3" name="Content Placeholder 2"/>
          <p:cNvSpPr>
            <a:spLocks noGrp="1"/>
          </p:cNvSpPr>
          <p:nvPr>
            <p:ph idx="1"/>
          </p:nvPr>
        </p:nvSpPr>
        <p:spPr>
          <a:xfrm>
            <a:off x="138113" y="1219200"/>
            <a:ext cx="8763000" cy="4391025"/>
          </a:xfrm>
        </p:spPr>
        <p:txBody>
          <a:bodyPr/>
          <a:lstStyle/>
          <a:p>
            <a:r>
              <a:rPr lang="en-US" b="0" dirty="0"/>
              <a:t>Sent out 4 FAA test videos files to be analyzed by anyone who wanted to participate</a:t>
            </a:r>
          </a:p>
          <a:p>
            <a:r>
              <a:rPr lang="en-US" dirty="0"/>
              <a:t>Instructions: </a:t>
            </a:r>
            <a:r>
              <a:rPr lang="en-US" b="0" dirty="0"/>
              <a:t>Observe the 4 distinct test videos provided and evaluate the test for pass or fail, reporting flame duration times.</a:t>
            </a:r>
          </a:p>
          <a:p>
            <a:r>
              <a:rPr lang="en-US" dirty="0"/>
              <a:t>Goal: </a:t>
            </a:r>
            <a:r>
              <a:rPr lang="en-US" b="0" dirty="0"/>
              <a:t>achieve consensus on the flame duration time (number of seconds) for each test</a:t>
            </a:r>
          </a:p>
        </p:txBody>
      </p:sp>
      <p:sp>
        <p:nvSpPr>
          <p:cNvPr id="5" name="TextBox 4"/>
          <p:cNvSpPr txBox="1"/>
          <p:nvPr/>
        </p:nvSpPr>
        <p:spPr>
          <a:xfrm>
            <a:off x="428625" y="6172200"/>
            <a:ext cx="1171575" cy="307777"/>
          </a:xfrm>
          <a:prstGeom prst="rect">
            <a:avLst/>
          </a:prstGeom>
          <a:solidFill>
            <a:srgbClr val="1D2F68"/>
          </a:solidFill>
        </p:spPr>
        <p:txBody>
          <a:bodyPr wrap="square" rtlCol="0">
            <a:spAutoFit/>
          </a:bodyPr>
          <a:lstStyle/>
          <a:p>
            <a:r>
              <a:rPr lang="en-US" sz="1400" dirty="0">
                <a:solidFill>
                  <a:schemeClr val="bg1">
                    <a:lumMod val="75000"/>
                  </a:schemeClr>
                </a:solidFill>
              </a:rPr>
              <a:t>6/13/2023</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42959597"/>
      </p:ext>
    </p:extLst>
  </p:cSld>
  <p:clrMapOvr>
    <a:masterClrMapping/>
  </p:clrMapOvr>
  <mc:AlternateContent xmlns:mc="http://schemas.openxmlformats.org/markup-compatibility/2006" xmlns:p14="http://schemas.microsoft.com/office/powerpoint/2010/main">
    <mc:Choice Requires="p14">
      <p:transition spd="slow" p14:dur="2000" advTm="53333"/>
    </mc:Choice>
    <mc:Fallback xmlns="">
      <p:transition spd="slow" advTm="53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Video</a:t>
            </a:r>
          </a:p>
        </p:txBody>
      </p:sp>
      <p:pic>
        <p:nvPicPr>
          <p:cNvPr id="4" name="27WBL_Test1_1.11.23_8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2000" y="1219200"/>
            <a:ext cx="7391400" cy="4157663"/>
          </a:xfrm>
          <a:prstGeom prst="rect">
            <a:avLst/>
          </a:prstGeom>
        </p:spPr>
      </p:pic>
      <p:sp>
        <p:nvSpPr>
          <p:cNvPr id="5" name="TextBox 4"/>
          <p:cNvSpPr txBox="1"/>
          <p:nvPr/>
        </p:nvSpPr>
        <p:spPr>
          <a:xfrm>
            <a:off x="428625" y="6172200"/>
            <a:ext cx="1171575" cy="307777"/>
          </a:xfrm>
          <a:prstGeom prst="rect">
            <a:avLst/>
          </a:prstGeom>
          <a:solidFill>
            <a:srgbClr val="1D2F68"/>
          </a:solidFill>
        </p:spPr>
        <p:txBody>
          <a:bodyPr wrap="square" rtlCol="0">
            <a:spAutoFit/>
          </a:bodyPr>
          <a:lstStyle/>
          <a:p>
            <a:r>
              <a:rPr lang="en-US" sz="1400" dirty="0">
                <a:solidFill>
                  <a:schemeClr val="bg1">
                    <a:lumMod val="75000"/>
                  </a:schemeClr>
                </a:solidFill>
              </a:rPr>
              <a:t>6/13/2023</a:t>
            </a:r>
          </a:p>
        </p:txBody>
      </p:sp>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12726485"/>
      </p:ext>
    </p:extLst>
  </p:cSld>
  <p:clrMapOvr>
    <a:masterClrMapping/>
  </p:clrMapOvr>
  <mc:AlternateContent xmlns:mc="http://schemas.openxmlformats.org/markup-compatibility/2006" xmlns:p14="http://schemas.microsoft.com/office/powerpoint/2010/main">
    <mc:Choice Requires="p14">
      <p:transition spd="slow" p14:dur="2000" advTm="24451"/>
    </mc:Choice>
    <mc:Fallback xmlns="">
      <p:transition spd="slow" advTm="24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fill="hold" display="0">
                  <p:stCondLst>
                    <p:cond delay="indefinite"/>
                  </p:stCondLst>
                </p:cTn>
                <p:tgtEl>
                  <p:spTgt spid="4"/>
                </p:tgtEl>
              </p:cMediaNode>
            </p:video>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4236" objId="4"/>
        <p14:stopEvt time="16188" objId="4"/>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62" y="70008"/>
            <a:ext cx="8472488" cy="609600"/>
          </a:xfrm>
        </p:spPr>
        <p:txBody>
          <a:bodyPr/>
          <a:lstStyle/>
          <a:p>
            <a:r>
              <a:rPr lang="en-US" sz="3200" dirty="0"/>
              <a:t>Round Robin Results</a:t>
            </a:r>
          </a:p>
        </p:txBody>
      </p:sp>
      <p:sp>
        <p:nvSpPr>
          <p:cNvPr id="4" name="Content Placeholder 3"/>
          <p:cNvSpPr>
            <a:spLocks noGrp="1"/>
          </p:cNvSpPr>
          <p:nvPr>
            <p:ph idx="1"/>
          </p:nvPr>
        </p:nvSpPr>
        <p:spPr>
          <a:xfrm>
            <a:off x="134938" y="589294"/>
            <a:ext cx="8050213" cy="489631"/>
          </a:xfrm>
        </p:spPr>
        <p:txBody>
          <a:bodyPr/>
          <a:lstStyle/>
          <a:p>
            <a:r>
              <a:rPr lang="en-US" sz="1800" dirty="0"/>
              <a:t>11 participants</a:t>
            </a:r>
          </a:p>
        </p:txBody>
      </p:sp>
      <p:graphicFrame>
        <p:nvGraphicFramePr>
          <p:cNvPr id="11" name="Table 10"/>
          <p:cNvGraphicFramePr>
            <a:graphicFrameLocks noGrp="1"/>
          </p:cNvGraphicFramePr>
          <p:nvPr>
            <p:extLst>
              <p:ext uri="{D42A27DB-BD31-4B8C-83A1-F6EECF244321}">
                <p14:modId xmlns:p14="http://schemas.microsoft.com/office/powerpoint/2010/main" val="1661546913"/>
              </p:ext>
            </p:extLst>
          </p:nvPr>
        </p:nvGraphicFramePr>
        <p:xfrm>
          <a:off x="83411" y="5115185"/>
          <a:ext cx="2125664" cy="768840"/>
        </p:xfrm>
        <a:graphic>
          <a:graphicData uri="http://schemas.openxmlformats.org/drawingml/2006/table">
            <a:tbl>
              <a:tblPr>
                <a:tableStyleId>{D27102A9-8310-4765-A935-A1911B00CA55}</a:tableStyleId>
              </a:tblPr>
              <a:tblGrid>
                <a:gridCol w="1435344">
                  <a:extLst>
                    <a:ext uri="{9D8B030D-6E8A-4147-A177-3AD203B41FA5}">
                      <a16:colId xmlns:a16="http://schemas.microsoft.com/office/drawing/2014/main" val="3691113345"/>
                    </a:ext>
                  </a:extLst>
                </a:gridCol>
                <a:gridCol w="690320">
                  <a:extLst>
                    <a:ext uri="{9D8B030D-6E8A-4147-A177-3AD203B41FA5}">
                      <a16:colId xmlns:a16="http://schemas.microsoft.com/office/drawing/2014/main" val="502104822"/>
                    </a:ext>
                  </a:extLst>
                </a:gridCol>
              </a:tblGrid>
              <a:tr h="256280">
                <a:tc>
                  <a:txBody>
                    <a:bodyPr/>
                    <a:lstStyle/>
                    <a:p>
                      <a:pPr rtl="0" fontAlgn="b"/>
                      <a:r>
                        <a:rPr lang="en-US" sz="1200" b="1" dirty="0">
                          <a:effectLst/>
                        </a:rPr>
                        <a:t>TEST 1</a:t>
                      </a:r>
                    </a:p>
                  </a:txBody>
                  <a:tcPr marL="22860" marR="22860" marT="15240" marB="15240" anchor="b"/>
                </a:tc>
                <a:tc>
                  <a:txBody>
                    <a:bodyPr/>
                    <a:lstStyle/>
                    <a:p>
                      <a:pPr rtl="0" fontAlgn="b"/>
                      <a:endParaRPr lang="en-US" sz="1200" dirty="0">
                        <a:effectLst/>
                      </a:endParaRPr>
                    </a:p>
                  </a:txBody>
                  <a:tcPr marL="22860" marR="22860" marT="15240" marB="15240" anchor="b"/>
                </a:tc>
                <a:extLst>
                  <a:ext uri="{0D108BD9-81ED-4DB2-BD59-A6C34878D82A}">
                    <a16:rowId xmlns:a16="http://schemas.microsoft.com/office/drawing/2014/main" val="1651281284"/>
                  </a:ext>
                </a:extLst>
              </a:tr>
              <a:tr h="256280">
                <a:tc>
                  <a:txBody>
                    <a:bodyPr/>
                    <a:lstStyle/>
                    <a:p>
                      <a:pPr rtl="0" fontAlgn="b"/>
                      <a:r>
                        <a:rPr lang="en-US" sz="1200" dirty="0">
                          <a:effectLst/>
                        </a:rPr>
                        <a:t>Margin of Error </a:t>
                      </a:r>
                    </a:p>
                  </a:txBody>
                  <a:tcPr marL="22860" marR="22860" marT="15240" marB="15240" anchor="b"/>
                </a:tc>
                <a:tc>
                  <a:txBody>
                    <a:bodyPr/>
                    <a:lstStyle/>
                    <a:p>
                      <a:pPr algn="l" rtl="0" fontAlgn="b"/>
                      <a:r>
                        <a:rPr lang="en-US" sz="1200" dirty="0">
                          <a:effectLst/>
                        </a:rPr>
                        <a:t>3.63s</a:t>
                      </a:r>
                    </a:p>
                  </a:txBody>
                  <a:tcPr marL="22860" marR="22860" marT="15240" marB="15240" anchor="b"/>
                </a:tc>
                <a:extLst>
                  <a:ext uri="{0D108BD9-81ED-4DB2-BD59-A6C34878D82A}">
                    <a16:rowId xmlns:a16="http://schemas.microsoft.com/office/drawing/2014/main" val="959316854"/>
                  </a:ext>
                </a:extLst>
              </a:tr>
              <a:tr h="256280">
                <a:tc>
                  <a:txBody>
                    <a:bodyPr/>
                    <a:lstStyle/>
                    <a:p>
                      <a:pPr rtl="0" fontAlgn="b"/>
                      <a:r>
                        <a:rPr lang="en-US" sz="1200">
                          <a:effectLst/>
                        </a:rPr>
                        <a:t>Relative STD</a:t>
                      </a:r>
                    </a:p>
                  </a:txBody>
                  <a:tcPr marL="22860" marR="22860" marT="15240" marB="15240" anchor="b"/>
                </a:tc>
                <a:tc>
                  <a:txBody>
                    <a:bodyPr/>
                    <a:lstStyle/>
                    <a:p>
                      <a:pPr algn="l" rtl="0" fontAlgn="b"/>
                      <a:r>
                        <a:rPr lang="en-US" sz="1200" dirty="0">
                          <a:effectLst/>
                        </a:rPr>
                        <a:t>7.06%</a:t>
                      </a:r>
                    </a:p>
                  </a:txBody>
                  <a:tcPr marL="22860" marR="22860" marT="15240" marB="15240" anchor="b"/>
                </a:tc>
                <a:extLst>
                  <a:ext uri="{0D108BD9-81ED-4DB2-BD59-A6C34878D82A}">
                    <a16:rowId xmlns:a16="http://schemas.microsoft.com/office/drawing/2014/main" val="1617196507"/>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034821335"/>
              </p:ext>
            </p:extLst>
          </p:nvPr>
        </p:nvGraphicFramePr>
        <p:xfrm>
          <a:off x="2353237" y="5115185"/>
          <a:ext cx="2265602" cy="768840"/>
        </p:xfrm>
        <a:graphic>
          <a:graphicData uri="http://schemas.openxmlformats.org/drawingml/2006/table">
            <a:tbl>
              <a:tblPr>
                <a:tableStyleId>{D27102A9-8310-4765-A935-A1911B00CA55}</a:tableStyleId>
              </a:tblPr>
              <a:tblGrid>
                <a:gridCol w="1544780">
                  <a:extLst>
                    <a:ext uri="{9D8B030D-6E8A-4147-A177-3AD203B41FA5}">
                      <a16:colId xmlns:a16="http://schemas.microsoft.com/office/drawing/2014/main" val="1721355708"/>
                    </a:ext>
                  </a:extLst>
                </a:gridCol>
                <a:gridCol w="720822">
                  <a:extLst>
                    <a:ext uri="{9D8B030D-6E8A-4147-A177-3AD203B41FA5}">
                      <a16:colId xmlns:a16="http://schemas.microsoft.com/office/drawing/2014/main" val="25179549"/>
                    </a:ext>
                  </a:extLst>
                </a:gridCol>
              </a:tblGrid>
              <a:tr h="256280">
                <a:tc>
                  <a:txBody>
                    <a:bodyPr/>
                    <a:lstStyle/>
                    <a:p>
                      <a:pPr rtl="0" fontAlgn="b"/>
                      <a:r>
                        <a:rPr lang="en-US" sz="1200" b="1" dirty="0">
                          <a:effectLst/>
                        </a:rPr>
                        <a:t>TEST 2</a:t>
                      </a:r>
                    </a:p>
                  </a:txBody>
                  <a:tcPr marL="22860" marR="22860" marT="15240" marB="15240" anchor="b"/>
                </a:tc>
                <a:tc>
                  <a:txBody>
                    <a:bodyPr/>
                    <a:lstStyle/>
                    <a:p>
                      <a:pPr rtl="0" fontAlgn="b"/>
                      <a:endParaRPr lang="en-US" sz="1200" kern="1200" dirty="0">
                        <a:solidFill>
                          <a:schemeClr val="tx1"/>
                        </a:solidFill>
                        <a:effectLst/>
                        <a:latin typeface="+mn-lt"/>
                        <a:ea typeface="+mn-ea"/>
                        <a:cs typeface="+mn-cs"/>
                      </a:endParaRPr>
                    </a:p>
                  </a:txBody>
                  <a:tcPr marL="22860" marR="22860" marT="15240" marB="15240" anchor="b"/>
                </a:tc>
                <a:extLst>
                  <a:ext uri="{0D108BD9-81ED-4DB2-BD59-A6C34878D82A}">
                    <a16:rowId xmlns:a16="http://schemas.microsoft.com/office/drawing/2014/main" val="228995983"/>
                  </a:ext>
                </a:extLst>
              </a:tr>
              <a:tr h="256280">
                <a:tc>
                  <a:txBody>
                    <a:bodyPr/>
                    <a:lstStyle/>
                    <a:p>
                      <a:pPr rtl="0" fontAlgn="b"/>
                      <a:r>
                        <a:rPr lang="en-US" sz="1200" dirty="0">
                          <a:effectLst/>
                        </a:rPr>
                        <a:t>Margin of Error</a:t>
                      </a:r>
                    </a:p>
                  </a:txBody>
                  <a:tcPr marL="22860" marR="22860" marT="15240" marB="15240" anchor="b"/>
                </a:tc>
                <a:tc>
                  <a:txBody>
                    <a:bodyPr/>
                    <a:lstStyle/>
                    <a:p>
                      <a:pPr algn="l" rtl="0" fontAlgn="b"/>
                      <a:r>
                        <a:rPr lang="en-US" sz="1200" dirty="0">
                          <a:effectLst/>
                        </a:rPr>
                        <a:t>1.10s</a:t>
                      </a:r>
                    </a:p>
                  </a:txBody>
                  <a:tcPr marL="22860" marR="22860" marT="15240" marB="15240" anchor="b"/>
                </a:tc>
                <a:extLst>
                  <a:ext uri="{0D108BD9-81ED-4DB2-BD59-A6C34878D82A}">
                    <a16:rowId xmlns:a16="http://schemas.microsoft.com/office/drawing/2014/main" val="298255094"/>
                  </a:ext>
                </a:extLst>
              </a:tr>
              <a:tr h="256280">
                <a:tc>
                  <a:txBody>
                    <a:bodyPr/>
                    <a:lstStyle/>
                    <a:p>
                      <a:pPr rtl="0" fontAlgn="b"/>
                      <a:r>
                        <a:rPr lang="en-US" sz="1200" dirty="0">
                          <a:effectLst/>
                        </a:rPr>
                        <a:t>Relative STD</a:t>
                      </a:r>
                    </a:p>
                  </a:txBody>
                  <a:tcPr marL="22860" marR="22860" marT="15240" marB="15240" anchor="b"/>
                </a:tc>
                <a:tc>
                  <a:txBody>
                    <a:bodyPr/>
                    <a:lstStyle/>
                    <a:p>
                      <a:pPr algn="l" rtl="0" fontAlgn="b"/>
                      <a:r>
                        <a:rPr lang="en-US" sz="1200" dirty="0">
                          <a:effectLst/>
                        </a:rPr>
                        <a:t>1.75%</a:t>
                      </a:r>
                    </a:p>
                  </a:txBody>
                  <a:tcPr marL="22860" marR="22860" marT="15240" marB="15240" anchor="b"/>
                </a:tc>
                <a:extLst>
                  <a:ext uri="{0D108BD9-81ED-4DB2-BD59-A6C34878D82A}">
                    <a16:rowId xmlns:a16="http://schemas.microsoft.com/office/drawing/2014/main" val="1038767494"/>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35777812"/>
              </p:ext>
            </p:extLst>
          </p:nvPr>
        </p:nvGraphicFramePr>
        <p:xfrm>
          <a:off x="4765015" y="5115185"/>
          <a:ext cx="2136610" cy="768840"/>
        </p:xfrm>
        <a:graphic>
          <a:graphicData uri="http://schemas.openxmlformats.org/drawingml/2006/table">
            <a:tbl>
              <a:tblPr>
                <a:tableStyleId>{D27102A9-8310-4765-A935-A1911B00CA55}</a:tableStyleId>
              </a:tblPr>
              <a:tblGrid>
                <a:gridCol w="1479919">
                  <a:extLst>
                    <a:ext uri="{9D8B030D-6E8A-4147-A177-3AD203B41FA5}">
                      <a16:colId xmlns:a16="http://schemas.microsoft.com/office/drawing/2014/main" val="1721355708"/>
                    </a:ext>
                  </a:extLst>
                </a:gridCol>
                <a:gridCol w="656691">
                  <a:extLst>
                    <a:ext uri="{9D8B030D-6E8A-4147-A177-3AD203B41FA5}">
                      <a16:colId xmlns:a16="http://schemas.microsoft.com/office/drawing/2014/main" val="25179549"/>
                    </a:ext>
                  </a:extLst>
                </a:gridCol>
              </a:tblGrid>
              <a:tr h="256280">
                <a:tc>
                  <a:txBody>
                    <a:bodyPr/>
                    <a:lstStyle/>
                    <a:p>
                      <a:pPr rtl="0" fontAlgn="b"/>
                      <a:r>
                        <a:rPr lang="en-US" sz="1200" b="1" dirty="0">
                          <a:effectLst/>
                        </a:rPr>
                        <a:t>TEST 3</a:t>
                      </a:r>
                    </a:p>
                  </a:txBody>
                  <a:tcPr marL="22860" marR="22860" marT="15240" marB="15240" anchor="b"/>
                </a:tc>
                <a:tc>
                  <a:txBody>
                    <a:bodyPr/>
                    <a:lstStyle/>
                    <a:p>
                      <a:pPr rtl="0" fontAlgn="b"/>
                      <a:endParaRPr lang="en-US" sz="1200" kern="1200" dirty="0">
                        <a:solidFill>
                          <a:schemeClr val="tx1"/>
                        </a:solidFill>
                        <a:effectLst/>
                        <a:latin typeface="+mn-lt"/>
                        <a:ea typeface="+mn-ea"/>
                        <a:cs typeface="+mn-cs"/>
                      </a:endParaRPr>
                    </a:p>
                  </a:txBody>
                  <a:tcPr marL="22860" marR="22860" marT="15240" marB="15240" anchor="b"/>
                </a:tc>
                <a:extLst>
                  <a:ext uri="{0D108BD9-81ED-4DB2-BD59-A6C34878D82A}">
                    <a16:rowId xmlns:a16="http://schemas.microsoft.com/office/drawing/2014/main" val="228995983"/>
                  </a:ext>
                </a:extLst>
              </a:tr>
              <a:tr h="256280">
                <a:tc>
                  <a:txBody>
                    <a:bodyPr/>
                    <a:lstStyle/>
                    <a:p>
                      <a:pPr rtl="0" fontAlgn="b"/>
                      <a:r>
                        <a:rPr lang="en-US" sz="1200" dirty="0">
                          <a:effectLst/>
                        </a:rPr>
                        <a:t>Margin of Error</a:t>
                      </a:r>
                    </a:p>
                  </a:txBody>
                  <a:tcPr marL="22860" marR="22860" marT="15240" marB="15240" anchor="b"/>
                </a:tc>
                <a:tc>
                  <a:txBody>
                    <a:bodyPr/>
                    <a:lstStyle/>
                    <a:p>
                      <a:pPr algn="l" rtl="0" fontAlgn="b"/>
                      <a:r>
                        <a:rPr lang="en-US" sz="1200" dirty="0">
                          <a:effectLst/>
                        </a:rPr>
                        <a:t>0.92s</a:t>
                      </a:r>
                    </a:p>
                  </a:txBody>
                  <a:tcPr marL="22860" marR="22860" marT="15240" marB="15240" anchor="b"/>
                </a:tc>
                <a:extLst>
                  <a:ext uri="{0D108BD9-81ED-4DB2-BD59-A6C34878D82A}">
                    <a16:rowId xmlns:a16="http://schemas.microsoft.com/office/drawing/2014/main" val="298255094"/>
                  </a:ext>
                </a:extLst>
              </a:tr>
              <a:tr h="256280">
                <a:tc>
                  <a:txBody>
                    <a:bodyPr/>
                    <a:lstStyle/>
                    <a:p>
                      <a:pPr rtl="0" fontAlgn="b"/>
                      <a:r>
                        <a:rPr lang="en-US" sz="1200" dirty="0">
                          <a:effectLst/>
                        </a:rPr>
                        <a:t>Relative STD</a:t>
                      </a:r>
                    </a:p>
                  </a:txBody>
                  <a:tcPr marL="22860" marR="22860" marT="15240" marB="15240" anchor="b"/>
                </a:tc>
                <a:tc>
                  <a:txBody>
                    <a:bodyPr/>
                    <a:lstStyle/>
                    <a:p>
                      <a:pPr algn="l" rtl="0" fontAlgn="b"/>
                      <a:r>
                        <a:rPr lang="en-US" sz="1200" dirty="0">
                          <a:effectLst/>
                        </a:rPr>
                        <a:t>1.35%</a:t>
                      </a:r>
                    </a:p>
                  </a:txBody>
                  <a:tcPr marL="22860" marR="22860" marT="15240" marB="15240" anchor="b"/>
                </a:tc>
                <a:extLst>
                  <a:ext uri="{0D108BD9-81ED-4DB2-BD59-A6C34878D82A}">
                    <a16:rowId xmlns:a16="http://schemas.microsoft.com/office/drawing/2014/main" val="1038767494"/>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568936470"/>
              </p:ext>
            </p:extLst>
          </p:nvPr>
        </p:nvGraphicFramePr>
        <p:xfrm>
          <a:off x="7084433" y="5115185"/>
          <a:ext cx="2000709" cy="768840"/>
        </p:xfrm>
        <a:graphic>
          <a:graphicData uri="http://schemas.openxmlformats.org/drawingml/2006/table">
            <a:tbl>
              <a:tblPr>
                <a:tableStyleId>{D27102A9-8310-4765-A935-A1911B00CA55}</a:tableStyleId>
              </a:tblPr>
              <a:tblGrid>
                <a:gridCol w="1340792">
                  <a:extLst>
                    <a:ext uri="{9D8B030D-6E8A-4147-A177-3AD203B41FA5}">
                      <a16:colId xmlns:a16="http://schemas.microsoft.com/office/drawing/2014/main" val="1721355708"/>
                    </a:ext>
                  </a:extLst>
                </a:gridCol>
                <a:gridCol w="659917">
                  <a:extLst>
                    <a:ext uri="{9D8B030D-6E8A-4147-A177-3AD203B41FA5}">
                      <a16:colId xmlns:a16="http://schemas.microsoft.com/office/drawing/2014/main" val="25179549"/>
                    </a:ext>
                  </a:extLst>
                </a:gridCol>
              </a:tblGrid>
              <a:tr h="256280">
                <a:tc>
                  <a:txBody>
                    <a:bodyPr/>
                    <a:lstStyle/>
                    <a:p>
                      <a:pPr rtl="0" fontAlgn="b"/>
                      <a:r>
                        <a:rPr lang="en-US" sz="1200" b="1" dirty="0">
                          <a:effectLst/>
                        </a:rPr>
                        <a:t>TEST 4</a:t>
                      </a:r>
                    </a:p>
                  </a:txBody>
                  <a:tcPr marL="22860" marR="22860" marT="15240" marB="15240" anchor="b"/>
                </a:tc>
                <a:tc>
                  <a:txBody>
                    <a:bodyPr/>
                    <a:lstStyle/>
                    <a:p>
                      <a:pPr rtl="0" fontAlgn="b"/>
                      <a:endParaRPr lang="en-US" sz="1200" kern="1200" dirty="0">
                        <a:solidFill>
                          <a:schemeClr val="tx1"/>
                        </a:solidFill>
                        <a:effectLst/>
                        <a:latin typeface="+mn-lt"/>
                        <a:ea typeface="+mn-ea"/>
                        <a:cs typeface="+mn-cs"/>
                      </a:endParaRPr>
                    </a:p>
                  </a:txBody>
                  <a:tcPr marL="22860" marR="22860" marT="15240" marB="15240" anchor="b"/>
                </a:tc>
                <a:extLst>
                  <a:ext uri="{0D108BD9-81ED-4DB2-BD59-A6C34878D82A}">
                    <a16:rowId xmlns:a16="http://schemas.microsoft.com/office/drawing/2014/main" val="228995983"/>
                  </a:ext>
                </a:extLst>
              </a:tr>
              <a:tr h="256280">
                <a:tc>
                  <a:txBody>
                    <a:bodyPr/>
                    <a:lstStyle/>
                    <a:p>
                      <a:pPr rtl="0" fontAlgn="b"/>
                      <a:r>
                        <a:rPr lang="en-US" sz="1200" dirty="0">
                          <a:effectLst/>
                        </a:rPr>
                        <a:t>Margin of Error</a:t>
                      </a:r>
                    </a:p>
                  </a:txBody>
                  <a:tcPr marL="22860" marR="22860" marT="15240" marB="15240" anchor="b"/>
                </a:tc>
                <a:tc>
                  <a:txBody>
                    <a:bodyPr/>
                    <a:lstStyle/>
                    <a:p>
                      <a:pPr algn="l" rtl="0" fontAlgn="b"/>
                      <a:r>
                        <a:rPr lang="en-US" sz="1200" dirty="0">
                          <a:effectLst/>
                        </a:rPr>
                        <a:t>3.56s</a:t>
                      </a:r>
                    </a:p>
                  </a:txBody>
                  <a:tcPr marL="22860" marR="22860" marT="15240" marB="15240" anchor="b"/>
                </a:tc>
                <a:extLst>
                  <a:ext uri="{0D108BD9-81ED-4DB2-BD59-A6C34878D82A}">
                    <a16:rowId xmlns:a16="http://schemas.microsoft.com/office/drawing/2014/main" val="298255094"/>
                  </a:ext>
                </a:extLst>
              </a:tr>
              <a:tr h="256280">
                <a:tc>
                  <a:txBody>
                    <a:bodyPr/>
                    <a:lstStyle/>
                    <a:p>
                      <a:pPr rtl="0" fontAlgn="b"/>
                      <a:r>
                        <a:rPr lang="en-US" sz="1200">
                          <a:effectLst/>
                        </a:rPr>
                        <a:t>Relative STD</a:t>
                      </a:r>
                    </a:p>
                  </a:txBody>
                  <a:tcPr marL="22860" marR="22860" marT="15240" marB="15240" anchor="b"/>
                </a:tc>
                <a:tc>
                  <a:txBody>
                    <a:bodyPr/>
                    <a:lstStyle/>
                    <a:p>
                      <a:pPr algn="l" rtl="0" fontAlgn="b"/>
                      <a:r>
                        <a:rPr lang="en-US" sz="1200" dirty="0">
                          <a:effectLst/>
                        </a:rPr>
                        <a:t>6.08%</a:t>
                      </a:r>
                    </a:p>
                  </a:txBody>
                  <a:tcPr marL="22860" marR="22860" marT="15240" marB="15240" anchor="b"/>
                </a:tc>
                <a:extLst>
                  <a:ext uri="{0D108BD9-81ED-4DB2-BD59-A6C34878D82A}">
                    <a16:rowId xmlns:a16="http://schemas.microsoft.com/office/drawing/2014/main" val="1038767494"/>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735749359"/>
              </p:ext>
            </p:extLst>
          </p:nvPr>
        </p:nvGraphicFramePr>
        <p:xfrm>
          <a:off x="57093" y="3598458"/>
          <a:ext cx="3477049" cy="1245624"/>
        </p:xfrm>
        <a:graphic>
          <a:graphicData uri="http://schemas.openxmlformats.org/drawingml/2006/table">
            <a:tbl>
              <a:tblPr>
                <a:tableStyleId>{D27102A9-8310-4765-A935-A1911B00CA55}</a:tableStyleId>
              </a:tblPr>
              <a:tblGrid>
                <a:gridCol w="2347859">
                  <a:extLst>
                    <a:ext uri="{9D8B030D-6E8A-4147-A177-3AD203B41FA5}">
                      <a16:colId xmlns:a16="http://schemas.microsoft.com/office/drawing/2014/main" val="3691113345"/>
                    </a:ext>
                  </a:extLst>
                </a:gridCol>
                <a:gridCol w="1129190">
                  <a:extLst>
                    <a:ext uri="{9D8B030D-6E8A-4147-A177-3AD203B41FA5}">
                      <a16:colId xmlns:a16="http://schemas.microsoft.com/office/drawing/2014/main" val="502104822"/>
                    </a:ext>
                  </a:extLst>
                </a:gridCol>
              </a:tblGrid>
              <a:tr h="415208">
                <a:tc gridSpan="2">
                  <a:txBody>
                    <a:bodyPr/>
                    <a:lstStyle/>
                    <a:p>
                      <a:pPr algn="ctr" rtl="0" fontAlgn="b"/>
                      <a:r>
                        <a:rPr lang="en-US" sz="1200" b="1" dirty="0">
                          <a:effectLst/>
                        </a:rPr>
                        <a:t>AVERAGE</a:t>
                      </a:r>
                      <a:r>
                        <a:rPr lang="en-US" sz="1200" b="1" baseline="0" dirty="0">
                          <a:effectLst/>
                        </a:rPr>
                        <a:t> AMONG 4 TESTS</a:t>
                      </a:r>
                      <a:endParaRPr lang="en-US" sz="1200" b="1" dirty="0">
                        <a:effectLst/>
                      </a:endParaRPr>
                    </a:p>
                  </a:txBody>
                  <a:tcPr marL="22860" marR="22860" marT="15240" marB="15240" anchor="b">
                    <a:solidFill>
                      <a:srgbClr val="FFFF00"/>
                    </a:solidFill>
                  </a:tcPr>
                </a:tc>
                <a:tc hMerge="1">
                  <a:txBody>
                    <a:bodyPr/>
                    <a:lstStyle/>
                    <a:p>
                      <a:pPr rtl="0" fontAlgn="b"/>
                      <a:endParaRPr lang="en-US" sz="1200" dirty="0">
                        <a:effectLst/>
                      </a:endParaRPr>
                    </a:p>
                  </a:txBody>
                  <a:tcPr marL="22860" marR="22860" marT="15240" marB="15240" anchor="b"/>
                </a:tc>
                <a:extLst>
                  <a:ext uri="{0D108BD9-81ED-4DB2-BD59-A6C34878D82A}">
                    <a16:rowId xmlns:a16="http://schemas.microsoft.com/office/drawing/2014/main" val="1651281284"/>
                  </a:ext>
                </a:extLst>
              </a:tr>
              <a:tr h="415208">
                <a:tc>
                  <a:txBody>
                    <a:bodyPr/>
                    <a:lstStyle/>
                    <a:p>
                      <a:pPr algn="ctr" rtl="0" fontAlgn="b"/>
                      <a:r>
                        <a:rPr lang="en-US" sz="1200" b="1" dirty="0">
                          <a:effectLst/>
                        </a:rPr>
                        <a:t>Margin of Error </a:t>
                      </a:r>
                    </a:p>
                  </a:txBody>
                  <a:tcPr marL="22860" marR="22860" marT="15240" marB="15240" anchor="b"/>
                </a:tc>
                <a:tc>
                  <a:txBody>
                    <a:bodyPr/>
                    <a:lstStyle/>
                    <a:p>
                      <a:pPr algn="ctr" rtl="0" fontAlgn="b"/>
                      <a:r>
                        <a:rPr lang="en-US" sz="1200" b="1" dirty="0">
                          <a:effectLst/>
                        </a:rPr>
                        <a:t>2.30s</a:t>
                      </a:r>
                    </a:p>
                  </a:txBody>
                  <a:tcPr marL="22860" marR="22860" marT="15240" marB="15240" anchor="b"/>
                </a:tc>
                <a:extLst>
                  <a:ext uri="{0D108BD9-81ED-4DB2-BD59-A6C34878D82A}">
                    <a16:rowId xmlns:a16="http://schemas.microsoft.com/office/drawing/2014/main" val="959316854"/>
                  </a:ext>
                </a:extLst>
              </a:tr>
              <a:tr h="415208">
                <a:tc>
                  <a:txBody>
                    <a:bodyPr/>
                    <a:lstStyle/>
                    <a:p>
                      <a:pPr algn="ctr" rtl="0" fontAlgn="b"/>
                      <a:r>
                        <a:rPr lang="en-US" sz="1200" b="1" dirty="0">
                          <a:effectLst/>
                        </a:rPr>
                        <a:t>Relative STD</a:t>
                      </a:r>
                    </a:p>
                  </a:txBody>
                  <a:tcPr marL="22860" marR="22860" marT="15240" marB="15240" anchor="b"/>
                </a:tc>
                <a:tc>
                  <a:txBody>
                    <a:bodyPr/>
                    <a:lstStyle/>
                    <a:p>
                      <a:pPr algn="ctr" rtl="0" fontAlgn="b"/>
                      <a:r>
                        <a:rPr lang="en-US" sz="1200" b="1" dirty="0">
                          <a:effectLst/>
                        </a:rPr>
                        <a:t>4.06%</a:t>
                      </a:r>
                    </a:p>
                  </a:txBody>
                  <a:tcPr marL="22860" marR="22860" marT="15240" marB="15240" anchor="b"/>
                </a:tc>
                <a:extLst>
                  <a:ext uri="{0D108BD9-81ED-4DB2-BD59-A6C34878D82A}">
                    <a16:rowId xmlns:a16="http://schemas.microsoft.com/office/drawing/2014/main" val="1617196507"/>
                  </a:ext>
                </a:extLst>
              </a:tr>
            </a:tbl>
          </a:graphicData>
        </a:graphic>
      </p:graphicFrame>
      <p:sp>
        <p:nvSpPr>
          <p:cNvPr id="18" name="TextBox 17"/>
          <p:cNvSpPr txBox="1"/>
          <p:nvPr/>
        </p:nvSpPr>
        <p:spPr>
          <a:xfrm>
            <a:off x="428625" y="6172200"/>
            <a:ext cx="1171575" cy="307777"/>
          </a:xfrm>
          <a:prstGeom prst="rect">
            <a:avLst/>
          </a:prstGeom>
          <a:solidFill>
            <a:srgbClr val="1D2F68"/>
          </a:solidFill>
        </p:spPr>
        <p:txBody>
          <a:bodyPr wrap="square" rtlCol="0">
            <a:spAutoFit/>
          </a:bodyPr>
          <a:lstStyle/>
          <a:p>
            <a:r>
              <a:rPr lang="en-US" sz="1400" dirty="0">
                <a:solidFill>
                  <a:schemeClr val="bg1">
                    <a:lumMod val="75000"/>
                  </a:schemeClr>
                </a:solidFill>
              </a:rPr>
              <a:t>6/13/2023</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r="9331"/>
          <a:stretch/>
        </p:blipFill>
        <p:spPr>
          <a:xfrm>
            <a:off x="64363" y="1137390"/>
            <a:ext cx="3517038" cy="240736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4476" y="1092526"/>
            <a:ext cx="5559524" cy="3471956"/>
          </a:xfrm>
          <a:prstGeom prst="rect">
            <a:avLst/>
          </a:prstGeom>
        </p:spPr>
      </p:pic>
    </p:spTree>
    <p:extLst>
      <p:ext uri="{BB962C8B-B14F-4D97-AF65-F5344CB8AC3E}">
        <p14:creationId xmlns:p14="http://schemas.microsoft.com/office/powerpoint/2010/main" val="36425115"/>
      </p:ext>
    </p:extLst>
  </p:cSld>
  <p:clrMapOvr>
    <a:masterClrMapping/>
  </p:clrMapOvr>
  <mc:AlternateContent xmlns:mc="http://schemas.openxmlformats.org/markup-compatibility/2006" xmlns:p14="http://schemas.microsoft.com/office/powerpoint/2010/main">
    <mc:Choice Requires="p14">
      <p:transition spd="slow" p14:dur="2000" advTm="82684"/>
    </mc:Choice>
    <mc:Fallback xmlns="">
      <p:transition spd="slow" advTm="82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Validation Status</a:t>
            </a:r>
          </a:p>
        </p:txBody>
      </p:sp>
      <p:sp>
        <p:nvSpPr>
          <p:cNvPr id="3" name="Content Placeholder 2"/>
          <p:cNvSpPr>
            <a:spLocks noGrp="1"/>
          </p:cNvSpPr>
          <p:nvPr>
            <p:ph idx="1"/>
          </p:nvPr>
        </p:nvSpPr>
        <p:spPr>
          <a:xfrm>
            <a:off x="505952" y="1115218"/>
            <a:ext cx="8050213" cy="4391025"/>
          </a:xfrm>
        </p:spPr>
        <p:txBody>
          <a:bodyPr/>
          <a:lstStyle/>
          <a:p>
            <a:r>
              <a:rPr lang="en-US" b="0" dirty="0"/>
              <a:t>FAA submitted new method as a CP to RTCA committee in Feb 2023 for comments</a:t>
            </a:r>
          </a:p>
          <a:p>
            <a:pPr marL="0" indent="0">
              <a:buNone/>
            </a:pPr>
            <a:endParaRPr lang="en-US" b="0" dirty="0"/>
          </a:p>
          <a:p>
            <a:pPr marL="57150" indent="0">
              <a:buNone/>
            </a:pPr>
            <a:r>
              <a:rPr lang="en-US" dirty="0"/>
              <a:t>Next Steps </a:t>
            </a:r>
          </a:p>
          <a:p>
            <a:pPr marL="514350" indent="-457200"/>
            <a:r>
              <a:rPr lang="en-US" b="0" dirty="0"/>
              <a:t>Complete a traditional lab Round Robin to verify test set-up and that results are similar/acceptable</a:t>
            </a:r>
          </a:p>
          <a:p>
            <a:pPr marL="514350" indent="-457200"/>
            <a:r>
              <a:rPr lang="en-US" b="0" dirty="0"/>
              <a:t>Approval of CP for DO-160H publication</a:t>
            </a:r>
          </a:p>
        </p:txBody>
      </p:sp>
      <p:sp>
        <p:nvSpPr>
          <p:cNvPr id="5" name="TextBox 4"/>
          <p:cNvSpPr txBox="1"/>
          <p:nvPr/>
        </p:nvSpPr>
        <p:spPr>
          <a:xfrm>
            <a:off x="428625" y="6172200"/>
            <a:ext cx="1171575" cy="307777"/>
          </a:xfrm>
          <a:prstGeom prst="rect">
            <a:avLst/>
          </a:prstGeom>
          <a:solidFill>
            <a:schemeClr val="accent6">
              <a:lumMod val="75000"/>
            </a:schemeClr>
          </a:solidFill>
        </p:spPr>
        <p:txBody>
          <a:bodyPr wrap="square" rtlCol="0">
            <a:spAutoFit/>
          </a:bodyPr>
          <a:lstStyle/>
          <a:p>
            <a:r>
              <a:rPr lang="en-US" sz="1400" dirty="0">
                <a:solidFill>
                  <a:schemeClr val="bg1">
                    <a:lumMod val="75000"/>
                  </a:schemeClr>
                </a:solidFill>
              </a:rPr>
              <a:t>2/13/2023</a:t>
            </a:r>
          </a:p>
        </p:txBody>
      </p:sp>
      <p:sp>
        <p:nvSpPr>
          <p:cNvPr id="6" name="TextBox 5"/>
          <p:cNvSpPr txBox="1"/>
          <p:nvPr/>
        </p:nvSpPr>
        <p:spPr>
          <a:xfrm>
            <a:off x="428625" y="6169223"/>
            <a:ext cx="1171575" cy="307777"/>
          </a:xfrm>
          <a:prstGeom prst="rect">
            <a:avLst/>
          </a:prstGeom>
          <a:solidFill>
            <a:srgbClr val="1D2F68"/>
          </a:solidFill>
        </p:spPr>
        <p:txBody>
          <a:bodyPr wrap="square" rtlCol="0">
            <a:spAutoFit/>
          </a:bodyPr>
          <a:lstStyle/>
          <a:p>
            <a:r>
              <a:rPr lang="en-US" sz="1400" dirty="0">
                <a:solidFill>
                  <a:schemeClr val="bg1">
                    <a:lumMod val="75000"/>
                  </a:schemeClr>
                </a:solidFill>
              </a:rPr>
              <a:t>6/13/2023</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84657354"/>
      </p:ext>
    </p:extLst>
  </p:cSld>
  <p:clrMapOvr>
    <a:masterClrMapping/>
  </p:clrMapOvr>
  <mc:AlternateContent xmlns:mc="http://schemas.openxmlformats.org/markup-compatibility/2006" xmlns:p14="http://schemas.microsoft.com/office/powerpoint/2010/main">
    <mc:Choice Requires="p14">
      <p:transition spd="slow" p14:dur="2000" advTm="38767"/>
    </mc:Choice>
    <mc:Fallback xmlns="">
      <p:transition spd="slow" advTm="38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r>
              <a:rPr lang="en-US" dirty="0"/>
              <a:t>Contact Information:</a:t>
            </a:r>
          </a:p>
          <a:p>
            <a:pPr marL="457200" lvl="1" indent="0">
              <a:buNone/>
            </a:pPr>
            <a:r>
              <a:rPr lang="en-US" dirty="0"/>
              <a:t>Steve Rehn</a:t>
            </a:r>
          </a:p>
          <a:p>
            <a:pPr marL="457200" lvl="1" indent="0">
              <a:buNone/>
            </a:pPr>
            <a:r>
              <a:rPr lang="en-US" dirty="0"/>
              <a:t>General Engineer, FAA Fire Safety Branch</a:t>
            </a:r>
          </a:p>
          <a:p>
            <a:pPr marL="457200" lvl="1" indent="0">
              <a:buNone/>
            </a:pPr>
            <a:r>
              <a:rPr lang="en-US" dirty="0">
                <a:hlinkClick r:id="rId4"/>
              </a:rPr>
              <a:t>Steven.rehn@faa.gov</a:t>
            </a:r>
            <a:endParaRPr lang="en-US" dirty="0"/>
          </a:p>
          <a:p>
            <a:pPr marL="0" indent="0">
              <a:buNone/>
            </a:pPr>
            <a:endParaRPr lang="en-US" dirty="0"/>
          </a:p>
          <a:p>
            <a:pPr marL="457200" lvl="1" indent="0">
              <a:buNone/>
            </a:pPr>
            <a:r>
              <a:rPr lang="en-US" dirty="0"/>
              <a:t>Lindsey Anaya</a:t>
            </a:r>
          </a:p>
          <a:p>
            <a:pPr marL="457200" lvl="1" indent="0">
              <a:buNone/>
            </a:pPr>
            <a:r>
              <a:rPr lang="en-US" dirty="0"/>
              <a:t>General Engineer, FAA Fire Safety Branch</a:t>
            </a:r>
          </a:p>
          <a:p>
            <a:pPr marL="457200" lvl="1" indent="0">
              <a:buNone/>
            </a:pPr>
            <a:r>
              <a:rPr lang="en-US" dirty="0">
                <a:hlinkClick r:id="rId5"/>
              </a:rPr>
              <a:t>Lindsey.p.Anaya@faa.gov</a:t>
            </a:r>
            <a:endParaRPr lang="en-US" dirty="0"/>
          </a:p>
          <a:p>
            <a:pPr marL="0" indent="0">
              <a:buNone/>
            </a:pPr>
            <a:endParaRPr lang="en-US" dirty="0"/>
          </a:p>
        </p:txBody>
      </p:sp>
      <p:sp>
        <p:nvSpPr>
          <p:cNvPr id="4" name="TextBox 3"/>
          <p:cNvSpPr txBox="1"/>
          <p:nvPr/>
        </p:nvSpPr>
        <p:spPr>
          <a:xfrm>
            <a:off x="428625" y="6172200"/>
            <a:ext cx="1171575" cy="307777"/>
          </a:xfrm>
          <a:prstGeom prst="rect">
            <a:avLst/>
          </a:prstGeom>
          <a:solidFill>
            <a:schemeClr val="accent6">
              <a:lumMod val="75000"/>
            </a:schemeClr>
          </a:solidFill>
        </p:spPr>
        <p:txBody>
          <a:bodyPr wrap="square" rtlCol="0">
            <a:spAutoFit/>
          </a:bodyPr>
          <a:lstStyle/>
          <a:p>
            <a:r>
              <a:rPr lang="en-US" sz="1400" dirty="0">
                <a:solidFill>
                  <a:schemeClr val="bg1">
                    <a:lumMod val="75000"/>
                  </a:schemeClr>
                </a:solidFill>
              </a:rPr>
              <a:t>2/13/2023</a:t>
            </a:r>
          </a:p>
        </p:txBody>
      </p:sp>
      <p:sp>
        <p:nvSpPr>
          <p:cNvPr id="5" name="TextBox 4"/>
          <p:cNvSpPr txBox="1"/>
          <p:nvPr/>
        </p:nvSpPr>
        <p:spPr>
          <a:xfrm>
            <a:off x="428624" y="6172200"/>
            <a:ext cx="1171575" cy="307777"/>
          </a:xfrm>
          <a:prstGeom prst="rect">
            <a:avLst/>
          </a:prstGeom>
          <a:solidFill>
            <a:srgbClr val="1D2F68"/>
          </a:solidFill>
        </p:spPr>
        <p:txBody>
          <a:bodyPr wrap="square" rtlCol="0">
            <a:spAutoFit/>
          </a:bodyPr>
          <a:lstStyle/>
          <a:p>
            <a:r>
              <a:rPr lang="en-US" sz="1400" dirty="0">
                <a:solidFill>
                  <a:schemeClr val="bg1">
                    <a:lumMod val="75000"/>
                  </a:schemeClr>
                </a:solidFill>
              </a:rPr>
              <a:t>6/13/2023</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46089229"/>
      </p:ext>
    </p:extLst>
  </p:cSld>
  <p:clrMapOvr>
    <a:masterClrMapping/>
  </p:clrMapOvr>
  <mc:AlternateContent xmlns:mc="http://schemas.openxmlformats.org/markup-compatibility/2006" xmlns:p14="http://schemas.microsoft.com/office/powerpoint/2010/main">
    <mc:Choice Requires="p14">
      <p:transition spd="slow" p14:dur="2000" advTm="8538"/>
    </mc:Choice>
    <mc:Fallback xmlns="">
      <p:transition spd="slow" advTm="8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Standards</a:t>
            </a: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011" y="2517558"/>
            <a:ext cx="8623716" cy="271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a:spLocks noGrp="1"/>
          </p:cNvSpPr>
          <p:nvPr>
            <p:ph idx="1"/>
          </p:nvPr>
        </p:nvSpPr>
        <p:spPr>
          <a:xfrm>
            <a:off x="428625" y="5345900"/>
            <a:ext cx="8050213" cy="685800"/>
          </a:xfrm>
        </p:spPr>
        <p:txBody>
          <a:bodyPr/>
          <a:lstStyle/>
          <a:p>
            <a:r>
              <a:rPr lang="en-US" sz="2400" b="0" dirty="0"/>
              <a:t>Small part exemptions</a:t>
            </a:r>
          </a:p>
        </p:txBody>
      </p:sp>
      <p:sp>
        <p:nvSpPr>
          <p:cNvPr id="6" name="TextBox 5"/>
          <p:cNvSpPr txBox="1"/>
          <p:nvPr/>
        </p:nvSpPr>
        <p:spPr>
          <a:xfrm>
            <a:off x="428625" y="1219200"/>
            <a:ext cx="8334375" cy="1200329"/>
          </a:xfrm>
          <a:prstGeom prst="rect">
            <a:avLst/>
          </a:prstGeom>
          <a:noFill/>
        </p:spPr>
        <p:txBody>
          <a:bodyPr wrap="square" rtlCol="0">
            <a:spAutoFit/>
          </a:bodyPr>
          <a:lstStyle/>
          <a:p>
            <a:pPr marL="285750" indent="-285750">
              <a:buFont typeface="Arial" panose="020B0604020202020204" pitchFamily="34" charset="0"/>
              <a:buChar char="•"/>
            </a:pPr>
            <a:r>
              <a:rPr lang="en-US" sz="2400" b="1" dirty="0"/>
              <a:t>Electronic equipment must be broken down into its individual parts and tested using the various Bunsen Burner tests</a:t>
            </a:r>
          </a:p>
        </p:txBody>
      </p:sp>
      <p:sp>
        <p:nvSpPr>
          <p:cNvPr id="7" name="TextBox 6"/>
          <p:cNvSpPr txBox="1"/>
          <p:nvPr/>
        </p:nvSpPr>
        <p:spPr>
          <a:xfrm>
            <a:off x="428625" y="6172200"/>
            <a:ext cx="1171575" cy="307777"/>
          </a:xfrm>
          <a:prstGeom prst="rect">
            <a:avLst/>
          </a:prstGeom>
          <a:solidFill>
            <a:srgbClr val="1D2F68"/>
          </a:solidFill>
        </p:spPr>
        <p:txBody>
          <a:bodyPr wrap="square" rtlCol="0">
            <a:spAutoFit/>
          </a:bodyPr>
          <a:lstStyle/>
          <a:p>
            <a:r>
              <a:rPr lang="en-US" sz="1400" dirty="0">
                <a:solidFill>
                  <a:schemeClr val="bg1">
                    <a:lumMod val="75000"/>
                  </a:schemeClr>
                </a:solidFill>
              </a:rPr>
              <a:t>6/13/2023</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87885414"/>
      </p:ext>
    </p:extLst>
  </p:cSld>
  <p:clrMapOvr>
    <a:masterClrMapping/>
  </p:clrMapOvr>
  <mc:AlternateContent xmlns:mc="http://schemas.openxmlformats.org/markup-compatibility/2006" xmlns:p14="http://schemas.microsoft.com/office/powerpoint/2010/main">
    <mc:Choice Requires="p14">
      <p:transition spd="slow" p14:dur="2000" advTm="37147"/>
    </mc:Choice>
    <mc:Fallback xmlns="">
      <p:transition spd="slow" advTm="37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45" y="214668"/>
            <a:ext cx="9030855" cy="609600"/>
          </a:xfrm>
        </p:spPr>
        <p:txBody>
          <a:bodyPr/>
          <a:lstStyle/>
          <a:p>
            <a:r>
              <a:rPr lang="en-US" sz="3200" dirty="0"/>
              <a:t>New Test Method: Programmable Line Burner</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783462" y="2634594"/>
            <a:ext cx="1875755" cy="1206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6400" y="824268"/>
            <a:ext cx="8305800"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t>Based on telecom industry test ANSI T1.319</a:t>
            </a:r>
          </a:p>
          <a:p>
            <a:pPr marL="285750" indent="-285750">
              <a:buFont typeface="Arial" panose="020B0604020202020204" pitchFamily="34" charset="0"/>
              <a:buChar char="•"/>
            </a:pPr>
            <a:r>
              <a:rPr lang="en-US" sz="2000" dirty="0"/>
              <a:t>3/8” stainless steel tube with (11) 7/64” holes places 1/2” apart</a:t>
            </a:r>
          </a:p>
          <a:p>
            <a:pPr marL="285750" indent="-285750">
              <a:buFont typeface="Arial" panose="020B0604020202020204" pitchFamily="34" charset="0"/>
              <a:buChar char="•"/>
            </a:pPr>
            <a:r>
              <a:rPr lang="en-US" sz="2000" dirty="0"/>
              <a:t>Methane Fuel with variable flow rate controlled by computer program</a:t>
            </a:r>
          </a:p>
          <a:p>
            <a:pPr marL="285750" indent="-285750">
              <a:buFont typeface="Arial" panose="020B0604020202020204" pitchFamily="34" charset="0"/>
              <a:buChar char="•"/>
            </a:pPr>
            <a:r>
              <a:rPr lang="en-US" sz="2000" dirty="0"/>
              <a:t>Flow rate based on circuit board of certain size burning to completion</a:t>
            </a:r>
          </a:p>
          <a:p>
            <a:pPr marL="285750" indent="-285750">
              <a:buFont typeface="Arial" panose="020B0604020202020204" pitchFamily="34" charset="0"/>
              <a:buChar char="•"/>
            </a:pPr>
            <a:r>
              <a:rPr lang="en-US" sz="2000" dirty="0"/>
              <a:t>Burner holes can be covered for smaller box or lower flow rates</a:t>
            </a:r>
          </a:p>
        </p:txBody>
      </p:sp>
      <p:sp>
        <p:nvSpPr>
          <p:cNvPr id="6" name="TextBox 5"/>
          <p:cNvSpPr txBox="1"/>
          <p:nvPr/>
        </p:nvSpPr>
        <p:spPr>
          <a:xfrm>
            <a:off x="428625" y="6172200"/>
            <a:ext cx="1171575" cy="307777"/>
          </a:xfrm>
          <a:prstGeom prst="rect">
            <a:avLst/>
          </a:prstGeom>
          <a:solidFill>
            <a:srgbClr val="1D2F68"/>
          </a:solidFill>
        </p:spPr>
        <p:txBody>
          <a:bodyPr wrap="square" rtlCol="0">
            <a:spAutoFit/>
          </a:bodyPr>
          <a:lstStyle/>
          <a:p>
            <a:r>
              <a:rPr lang="en-US" sz="1400" dirty="0">
                <a:solidFill>
                  <a:schemeClr val="bg1">
                    <a:lumMod val="75000"/>
                  </a:schemeClr>
                </a:solidFill>
              </a:rPr>
              <a:t>6/13/2023</a:t>
            </a:r>
          </a:p>
        </p:txBody>
      </p:sp>
      <p:pic>
        <p:nvPicPr>
          <p:cNvPr id="5" name="Picture 4"/>
          <p:cNvPicPr>
            <a:picLocks noChangeAspect="1"/>
          </p:cNvPicPr>
          <p:nvPr/>
        </p:nvPicPr>
        <p:blipFill>
          <a:blip r:embed="rId5"/>
          <a:stretch>
            <a:fillRect/>
          </a:stretch>
        </p:blipFill>
        <p:spPr>
          <a:xfrm>
            <a:off x="533400" y="2672694"/>
            <a:ext cx="5992887" cy="371888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9324518"/>
      </p:ext>
    </p:extLst>
  </p:cSld>
  <p:clrMapOvr>
    <a:masterClrMapping/>
  </p:clrMapOvr>
  <mc:AlternateContent xmlns:mc="http://schemas.openxmlformats.org/markup-compatibility/2006" xmlns:p14="http://schemas.microsoft.com/office/powerpoint/2010/main">
    <mc:Choice Requires="p14">
      <p:transition spd="slow" p14:dur="2000" advTm="51710"/>
    </mc:Choice>
    <mc:Fallback xmlns="">
      <p:transition spd="slow" advTm="51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Non-Vented Exemption</a:t>
            </a:r>
          </a:p>
        </p:txBody>
      </p:sp>
      <p:sp>
        <p:nvSpPr>
          <p:cNvPr id="3" name="Content Placeholder 2"/>
          <p:cNvSpPr>
            <a:spLocks noGrp="1"/>
          </p:cNvSpPr>
          <p:nvPr>
            <p:ph idx="1"/>
          </p:nvPr>
        </p:nvSpPr>
        <p:spPr>
          <a:xfrm>
            <a:off x="428625" y="1143000"/>
            <a:ext cx="8050213" cy="4391025"/>
          </a:xfrm>
        </p:spPr>
        <p:txBody>
          <a:bodyPr/>
          <a:lstStyle/>
          <a:p>
            <a:pPr marL="0" indent="0">
              <a:buNone/>
            </a:pPr>
            <a:r>
              <a:rPr lang="en-US" b="0" dirty="0"/>
              <a:t>No Test Required if:</a:t>
            </a:r>
          </a:p>
          <a:p>
            <a:r>
              <a:rPr lang="en-US" b="0" dirty="0"/>
              <a:t>The enclosure is constructed of metal (metal finish that is non-flammable), on all sides, and is non-ventilated. </a:t>
            </a:r>
          </a:p>
          <a:p>
            <a:r>
              <a:rPr lang="en-US" b="0" dirty="0"/>
              <a:t>The enclosure is constructed of metal (metal finish that is non-flammable) on five sides and one side is constructed of glass polycarbonate(display) that has met the 12 second vertical test and has no ventilation. </a:t>
            </a:r>
          </a:p>
        </p:txBody>
      </p:sp>
      <p:sp>
        <p:nvSpPr>
          <p:cNvPr id="4" name="TextBox 3"/>
          <p:cNvSpPr txBox="1"/>
          <p:nvPr/>
        </p:nvSpPr>
        <p:spPr>
          <a:xfrm>
            <a:off x="428625" y="6172200"/>
            <a:ext cx="1171575" cy="307777"/>
          </a:xfrm>
          <a:prstGeom prst="rect">
            <a:avLst/>
          </a:prstGeom>
          <a:solidFill>
            <a:srgbClr val="1D2F68"/>
          </a:solidFill>
        </p:spPr>
        <p:txBody>
          <a:bodyPr wrap="square" rtlCol="0">
            <a:spAutoFit/>
          </a:bodyPr>
          <a:lstStyle/>
          <a:p>
            <a:r>
              <a:rPr lang="en-US" sz="1400" dirty="0">
                <a:solidFill>
                  <a:schemeClr val="bg1">
                    <a:lumMod val="75000"/>
                  </a:schemeClr>
                </a:solidFill>
              </a:rPr>
              <a:t>6/13/2023</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88544451"/>
      </p:ext>
    </p:extLst>
  </p:cSld>
  <p:clrMapOvr>
    <a:masterClrMapping/>
  </p:clrMapOvr>
  <mc:AlternateContent xmlns:mc="http://schemas.openxmlformats.org/markup-compatibility/2006" xmlns:p14="http://schemas.microsoft.com/office/powerpoint/2010/main">
    <mc:Choice Requires="p14">
      <p:transition spd="slow" p14:dur="2000" advTm="24249"/>
    </mc:Choice>
    <mc:Fallback xmlns="">
      <p:transition spd="slow" advTm="24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“Non-Vented” Defined</a:t>
            </a:r>
          </a:p>
        </p:txBody>
      </p:sp>
      <p:sp>
        <p:nvSpPr>
          <p:cNvPr id="3" name="Content Placeholder 2"/>
          <p:cNvSpPr>
            <a:spLocks noGrp="1"/>
          </p:cNvSpPr>
          <p:nvPr>
            <p:ph idx="1"/>
          </p:nvPr>
        </p:nvSpPr>
        <p:spPr>
          <a:xfrm>
            <a:off x="533400" y="1066800"/>
            <a:ext cx="8050213" cy="1380403"/>
          </a:xfrm>
        </p:spPr>
        <p:txBody>
          <a:bodyPr/>
          <a:lstStyle/>
          <a:p>
            <a:pPr marL="0" indent="0">
              <a:buNone/>
            </a:pPr>
            <a:r>
              <a:rPr lang="en-US" sz="1600" b="0" dirty="0"/>
              <a:t>Based on testing, an enclosure is considered to have no ventilation if </a:t>
            </a:r>
            <a:r>
              <a:rPr lang="en-US" sz="1600" dirty="0"/>
              <a:t>the total open area, A (in mm</a:t>
            </a:r>
            <a:r>
              <a:rPr lang="en-US" sz="1600" baseline="30000" dirty="0"/>
              <a:t>2</a:t>
            </a:r>
            <a:r>
              <a:rPr lang="en-US" sz="1600" dirty="0"/>
              <a:t>), is less than 4 times the longest outside dimension, L (in mm), (A &lt; 4 × L) up to a maximum of 700 mm</a:t>
            </a:r>
            <a:r>
              <a:rPr lang="en-US" sz="1600" baseline="30000" dirty="0"/>
              <a:t>2</a:t>
            </a:r>
            <a:r>
              <a:rPr lang="en-US" sz="1600" b="0" dirty="0"/>
              <a:t>. Total open area is any open area on the enclosure that air can flow through, including but not limited to vent holes and worse-case scenario design tolerance gaps. </a:t>
            </a:r>
          </a:p>
        </p:txBody>
      </p:sp>
      <p:sp>
        <p:nvSpPr>
          <p:cNvPr id="5" name="TextBox 4"/>
          <p:cNvSpPr txBox="1"/>
          <p:nvPr/>
        </p:nvSpPr>
        <p:spPr>
          <a:xfrm>
            <a:off x="428625" y="6172200"/>
            <a:ext cx="1171575" cy="307777"/>
          </a:xfrm>
          <a:prstGeom prst="rect">
            <a:avLst/>
          </a:prstGeom>
          <a:solidFill>
            <a:srgbClr val="1D2F68"/>
          </a:solidFill>
        </p:spPr>
        <p:txBody>
          <a:bodyPr wrap="square" rtlCol="0">
            <a:spAutoFit/>
          </a:bodyPr>
          <a:lstStyle/>
          <a:p>
            <a:r>
              <a:rPr lang="en-US" sz="1400" dirty="0">
                <a:solidFill>
                  <a:schemeClr val="bg1">
                    <a:lumMod val="75000"/>
                  </a:schemeClr>
                </a:solidFill>
              </a:rPr>
              <a:t>6/13/2023</a:t>
            </a:r>
          </a:p>
        </p:txBody>
      </p:sp>
      <p:graphicFrame>
        <p:nvGraphicFramePr>
          <p:cNvPr id="6" name="Chart 5"/>
          <p:cNvGraphicFramePr>
            <a:graphicFrameLocks/>
          </p:cNvGraphicFramePr>
          <p:nvPr>
            <p:extLst>
              <p:ext uri="{D42A27DB-BD31-4B8C-83A1-F6EECF244321}">
                <p14:modId xmlns:p14="http://schemas.microsoft.com/office/powerpoint/2010/main" val="3772556791"/>
              </p:ext>
            </p:extLst>
          </p:nvPr>
        </p:nvGraphicFramePr>
        <p:xfrm>
          <a:off x="1608137" y="2362200"/>
          <a:ext cx="5900738" cy="3604030"/>
        </p:xfrm>
        <a:graphic>
          <a:graphicData uri="http://schemas.openxmlformats.org/drawingml/2006/chart">
            <c:chart xmlns:c="http://schemas.openxmlformats.org/drawingml/2006/chart" xmlns:r="http://schemas.openxmlformats.org/officeDocument/2006/relationships" r:id="rId4"/>
          </a:graphicData>
        </a:graphic>
      </p:graphicFrame>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47326909"/>
      </p:ext>
    </p:extLst>
  </p:cSld>
  <p:clrMapOvr>
    <a:masterClrMapping/>
  </p:clrMapOvr>
  <mc:AlternateContent xmlns:mc="http://schemas.openxmlformats.org/markup-compatibility/2006" xmlns:p14="http://schemas.microsoft.com/office/powerpoint/2010/main">
    <mc:Choice Requires="p14">
      <p:transition spd="slow" p14:dur="2000" advTm="40544"/>
    </mc:Choice>
    <mc:Fallback xmlns="">
      <p:transition spd="slow" advTm="40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Procedure</a:t>
            </a:r>
          </a:p>
        </p:txBody>
      </p:sp>
      <p:sp>
        <p:nvSpPr>
          <p:cNvPr id="3" name="Content Placeholder 2"/>
          <p:cNvSpPr>
            <a:spLocks noGrp="1"/>
          </p:cNvSpPr>
          <p:nvPr>
            <p:ph idx="1"/>
          </p:nvPr>
        </p:nvSpPr>
        <p:spPr>
          <a:xfrm>
            <a:off x="458643" y="954088"/>
            <a:ext cx="8050213" cy="4876800"/>
          </a:xfrm>
        </p:spPr>
        <p:txBody>
          <a:bodyPr/>
          <a:lstStyle/>
          <a:p>
            <a:pPr marL="457200" indent="-457200">
              <a:buFont typeface="+mj-lt"/>
              <a:buAutoNum type="arabicPeriod"/>
            </a:pPr>
            <a:r>
              <a:rPr lang="en-US" sz="2400" b="0" dirty="0"/>
              <a:t>Identify printed circuit board (PCB) or other part with the highest fuel load</a:t>
            </a:r>
          </a:p>
          <a:p>
            <a:pPr marL="457200" indent="-457200">
              <a:buFont typeface="+mj-lt"/>
              <a:buAutoNum type="arabicPeriod"/>
            </a:pPr>
            <a:r>
              <a:rPr lang="en-US" sz="2400" b="0" dirty="0"/>
              <a:t>Remove adjacent PCB and the burner is to be placed in the same general location aimed 45° towards PCB to be tested</a:t>
            </a:r>
          </a:p>
          <a:p>
            <a:pPr marL="457200" indent="-457200">
              <a:buFont typeface="+mj-lt"/>
              <a:buAutoNum type="arabicPeriod"/>
            </a:pPr>
            <a:r>
              <a:rPr lang="en-US" sz="2400" b="0" dirty="0"/>
              <a:t>Drill 0.75” hole to insert burner</a:t>
            </a:r>
          </a:p>
          <a:p>
            <a:pPr marL="457200" indent="-457200">
              <a:buFont typeface="+mj-lt"/>
              <a:buAutoNum type="arabicPeriod"/>
            </a:pPr>
            <a:r>
              <a:rPr lang="en-US" sz="2400" b="0" dirty="0"/>
              <a:t>Insert lit burner into enclosure and immediately start 270s burner program</a:t>
            </a:r>
          </a:p>
          <a:p>
            <a:pPr marL="457200" indent="-457200">
              <a:buFont typeface="+mj-lt"/>
              <a:buAutoNum type="arabicPeriod"/>
            </a:pPr>
            <a:r>
              <a:rPr lang="en-US" sz="2400" b="0" dirty="0"/>
              <a:t>Evaluate based on pass/fail criteria (maximum 12 second flame outside enclosure)</a:t>
            </a:r>
          </a:p>
          <a:p>
            <a:pPr marL="0" indent="0">
              <a:buNone/>
            </a:pPr>
            <a:r>
              <a:rPr lang="en-US" sz="2400" b="0" dirty="0"/>
              <a:t>Certain equipment may require more than one test depending on potential fuel load inside box</a:t>
            </a:r>
          </a:p>
        </p:txBody>
      </p:sp>
      <p:sp>
        <p:nvSpPr>
          <p:cNvPr id="4" name="TextBox 3"/>
          <p:cNvSpPr txBox="1"/>
          <p:nvPr/>
        </p:nvSpPr>
        <p:spPr>
          <a:xfrm>
            <a:off x="428625" y="6172200"/>
            <a:ext cx="1171575" cy="307777"/>
          </a:xfrm>
          <a:prstGeom prst="rect">
            <a:avLst/>
          </a:prstGeom>
          <a:solidFill>
            <a:srgbClr val="1D2F68"/>
          </a:solidFill>
        </p:spPr>
        <p:txBody>
          <a:bodyPr wrap="square" rtlCol="0">
            <a:spAutoFit/>
          </a:bodyPr>
          <a:lstStyle/>
          <a:p>
            <a:r>
              <a:rPr lang="en-US" sz="1400" dirty="0">
                <a:solidFill>
                  <a:schemeClr val="bg1">
                    <a:lumMod val="75000"/>
                  </a:schemeClr>
                </a:solidFill>
              </a:rPr>
              <a:t>6/13/2023</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49237509"/>
      </p:ext>
    </p:extLst>
  </p:cSld>
  <p:clrMapOvr>
    <a:masterClrMapping/>
  </p:clrMapOvr>
  <mc:AlternateContent xmlns:mc="http://schemas.openxmlformats.org/markup-compatibility/2006" xmlns:p14="http://schemas.microsoft.com/office/powerpoint/2010/main">
    <mc:Choice Requires="p14">
      <p:transition spd="slow" p14:dur="2000" advTm="44646"/>
    </mc:Choice>
    <mc:Fallback xmlns="">
      <p:transition spd="slow" advTm="44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Example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0" y="103909"/>
            <a:ext cx="2971912" cy="3048000"/>
          </a:xfrm>
          <a:prstGeom prst="rect">
            <a:avLst/>
          </a:prstGeom>
        </p:spPr>
      </p:pic>
      <p:sp>
        <p:nvSpPr>
          <p:cNvPr id="6" name="TextBox 5"/>
          <p:cNvSpPr txBox="1"/>
          <p:nvPr/>
        </p:nvSpPr>
        <p:spPr>
          <a:xfrm>
            <a:off x="228601" y="1219200"/>
            <a:ext cx="3810000"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t>12.5” × 7.5” × 7.5” box</a:t>
            </a:r>
          </a:p>
          <a:p>
            <a:pPr marL="285750" indent="-285750">
              <a:buFont typeface="Arial" panose="020B0604020202020204" pitchFamily="34" charset="0"/>
              <a:buChar char="•"/>
            </a:pPr>
            <a:r>
              <a:rPr lang="en-US" sz="2000" dirty="0"/>
              <a:t>Ventilation on top and bottom only</a:t>
            </a:r>
          </a:p>
          <a:p>
            <a:pPr marL="285750" indent="-285750">
              <a:buFont typeface="Arial" panose="020B0604020202020204" pitchFamily="34" charset="0"/>
              <a:buChar char="•"/>
            </a:pPr>
            <a:r>
              <a:rPr lang="en-US" sz="2000" dirty="0"/>
              <a:t>18.6 cm PCB height</a:t>
            </a:r>
          </a:p>
          <a:p>
            <a:pPr marL="285750" indent="-285750">
              <a:buFont typeface="Arial" panose="020B0604020202020204" pitchFamily="34" charset="0"/>
              <a:buChar char="•"/>
            </a:pPr>
            <a:r>
              <a:rPr lang="en-US" sz="2000" dirty="0"/>
              <a:t>1 SLPM initial flow rate, 5.02 SLPM max</a:t>
            </a:r>
          </a:p>
          <a:p>
            <a:pPr marL="285750" indent="-285750">
              <a:buFont typeface="Arial" panose="020B0604020202020204" pitchFamily="34" charset="0"/>
              <a:buChar char="•"/>
            </a:pPr>
            <a:r>
              <a:rPr lang="en-US" sz="2000" dirty="0"/>
              <a:t>Tested as part of a round robin with 4 labs</a:t>
            </a:r>
          </a:p>
        </p:txBody>
      </p:sp>
      <p:pic>
        <p:nvPicPr>
          <p:cNvPr id="5" name="Content Placeholder 3"/>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21331" r="21179"/>
          <a:stretch/>
        </p:blipFill>
        <p:spPr>
          <a:xfrm>
            <a:off x="6134155" y="3121051"/>
            <a:ext cx="2971912" cy="2907774"/>
          </a:xfrm>
        </p:spPr>
      </p:pic>
      <p:sp>
        <p:nvSpPr>
          <p:cNvPr id="7" name="TextBox 6"/>
          <p:cNvSpPr txBox="1"/>
          <p:nvPr/>
        </p:nvSpPr>
        <p:spPr>
          <a:xfrm>
            <a:off x="428625" y="6172200"/>
            <a:ext cx="1171575" cy="307777"/>
          </a:xfrm>
          <a:prstGeom prst="rect">
            <a:avLst/>
          </a:prstGeom>
          <a:solidFill>
            <a:srgbClr val="1D2F68"/>
          </a:solidFill>
        </p:spPr>
        <p:txBody>
          <a:bodyPr wrap="square" rtlCol="0">
            <a:spAutoFit/>
          </a:bodyPr>
          <a:lstStyle/>
          <a:p>
            <a:r>
              <a:rPr lang="en-US" sz="1400" dirty="0">
                <a:solidFill>
                  <a:schemeClr val="bg1">
                    <a:lumMod val="75000"/>
                  </a:schemeClr>
                </a:solidFill>
              </a:rPr>
              <a:t>6/13/2023</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53204222"/>
      </p:ext>
    </p:extLst>
  </p:cSld>
  <p:clrMapOvr>
    <a:masterClrMapping/>
  </p:clrMapOvr>
  <mc:AlternateContent xmlns:mc="http://schemas.openxmlformats.org/markup-compatibility/2006" xmlns:p14="http://schemas.microsoft.com/office/powerpoint/2010/main">
    <mc:Choice Requires="p14">
      <p:transition spd="slow" p14:dur="2000" advTm="24260"/>
    </mc:Choice>
    <mc:Fallback xmlns="">
      <p:transition spd="slow" advTm="24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Example</a:t>
            </a:r>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21523" r="15267"/>
          <a:stretch/>
        </p:blipFill>
        <p:spPr>
          <a:xfrm>
            <a:off x="228600" y="1600200"/>
            <a:ext cx="4191000" cy="3729526"/>
          </a:xfrm>
        </p:spPr>
      </p:pic>
      <p:sp>
        <p:nvSpPr>
          <p:cNvPr id="3" name="TextBox 2"/>
          <p:cNvSpPr txBox="1"/>
          <p:nvPr/>
        </p:nvSpPr>
        <p:spPr>
          <a:xfrm>
            <a:off x="1295400" y="2232444"/>
            <a:ext cx="655597" cy="276999"/>
          </a:xfrm>
          <a:prstGeom prst="rect">
            <a:avLst/>
          </a:prstGeom>
          <a:noFill/>
        </p:spPr>
        <p:txBody>
          <a:bodyPr wrap="square" rtlCol="0">
            <a:spAutoFit/>
          </a:bodyPr>
          <a:lstStyle/>
          <a:p>
            <a:r>
              <a:rPr lang="en-US" sz="1200" b="1" dirty="0">
                <a:solidFill>
                  <a:schemeClr val="bg1"/>
                </a:solidFill>
              </a:rPr>
              <a:t>PCB 1</a:t>
            </a:r>
          </a:p>
        </p:txBody>
      </p:sp>
      <p:sp>
        <p:nvSpPr>
          <p:cNvPr id="5" name="TextBox 4"/>
          <p:cNvSpPr txBox="1"/>
          <p:nvPr/>
        </p:nvSpPr>
        <p:spPr>
          <a:xfrm>
            <a:off x="1914190" y="2397389"/>
            <a:ext cx="674509" cy="276999"/>
          </a:xfrm>
          <a:prstGeom prst="rect">
            <a:avLst/>
          </a:prstGeom>
          <a:noFill/>
        </p:spPr>
        <p:txBody>
          <a:bodyPr wrap="square" rtlCol="0">
            <a:spAutoFit/>
          </a:bodyPr>
          <a:lstStyle/>
          <a:p>
            <a:r>
              <a:rPr lang="en-US" sz="1200" b="1" dirty="0">
                <a:solidFill>
                  <a:schemeClr val="bg1"/>
                </a:solidFill>
              </a:rPr>
              <a:t>PCB 2</a:t>
            </a:r>
          </a:p>
        </p:txBody>
      </p:sp>
      <p:sp>
        <p:nvSpPr>
          <p:cNvPr id="6" name="TextBox 5"/>
          <p:cNvSpPr txBox="1"/>
          <p:nvPr/>
        </p:nvSpPr>
        <p:spPr>
          <a:xfrm>
            <a:off x="2260900" y="2109333"/>
            <a:ext cx="655597" cy="276999"/>
          </a:xfrm>
          <a:prstGeom prst="rect">
            <a:avLst/>
          </a:prstGeom>
          <a:noFill/>
        </p:spPr>
        <p:txBody>
          <a:bodyPr wrap="square" rtlCol="0">
            <a:spAutoFit/>
          </a:bodyPr>
          <a:lstStyle/>
          <a:p>
            <a:r>
              <a:rPr lang="en-US" sz="1200" b="1" dirty="0">
                <a:solidFill>
                  <a:schemeClr val="bg1"/>
                </a:solidFill>
              </a:rPr>
              <a:t>PCB 3</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9503" y="1600200"/>
            <a:ext cx="4014384" cy="3729526"/>
          </a:xfrm>
          <a:prstGeom prst="rect">
            <a:avLst/>
          </a:prstGeom>
        </p:spPr>
      </p:pic>
      <p:sp>
        <p:nvSpPr>
          <p:cNvPr id="12" name="TextBox 11"/>
          <p:cNvSpPr txBox="1"/>
          <p:nvPr/>
        </p:nvSpPr>
        <p:spPr>
          <a:xfrm>
            <a:off x="6477000" y="3657600"/>
            <a:ext cx="1007753" cy="276999"/>
          </a:xfrm>
          <a:prstGeom prst="rect">
            <a:avLst/>
          </a:prstGeom>
          <a:noFill/>
        </p:spPr>
        <p:txBody>
          <a:bodyPr wrap="square" rtlCol="0">
            <a:spAutoFit/>
          </a:bodyPr>
          <a:lstStyle/>
          <a:p>
            <a:r>
              <a:rPr lang="en-US" sz="1200" b="1" dirty="0">
                <a:solidFill>
                  <a:schemeClr val="bg1"/>
                </a:solidFill>
              </a:rPr>
              <a:t>PCB 4</a:t>
            </a:r>
          </a:p>
        </p:txBody>
      </p:sp>
      <p:sp>
        <p:nvSpPr>
          <p:cNvPr id="9" name="TextBox 8"/>
          <p:cNvSpPr txBox="1"/>
          <p:nvPr/>
        </p:nvSpPr>
        <p:spPr>
          <a:xfrm>
            <a:off x="428625" y="6172200"/>
            <a:ext cx="1171575" cy="307777"/>
          </a:xfrm>
          <a:prstGeom prst="rect">
            <a:avLst/>
          </a:prstGeom>
          <a:solidFill>
            <a:srgbClr val="1D2F68"/>
          </a:solidFill>
        </p:spPr>
        <p:txBody>
          <a:bodyPr wrap="square" rtlCol="0">
            <a:spAutoFit/>
          </a:bodyPr>
          <a:lstStyle/>
          <a:p>
            <a:r>
              <a:rPr lang="en-US" sz="1400" dirty="0">
                <a:solidFill>
                  <a:schemeClr val="bg1">
                    <a:lumMod val="75000"/>
                  </a:schemeClr>
                </a:solidFill>
              </a:rPr>
              <a:t>6/13/2023</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49438764"/>
      </p:ext>
    </p:extLst>
  </p:cSld>
  <p:clrMapOvr>
    <a:masterClrMapping/>
  </p:clrMapOvr>
  <mc:AlternateContent xmlns:mc="http://schemas.openxmlformats.org/markup-compatibility/2006" xmlns:p14="http://schemas.microsoft.com/office/powerpoint/2010/main">
    <mc:Choice Requires="p14">
      <p:transition spd="slow" p14:dur="2000" advTm="5956"/>
    </mc:Choice>
    <mc:Fallback xmlns="">
      <p:transition spd="slow" advTm="5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Good FAA Template">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1f32d46-6d44-42df-9bf9-b69fba18344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CC3FFBB2D66ED4EB6949DF71F814434" ma:contentTypeVersion="14" ma:contentTypeDescription="Create a new document." ma:contentTypeScope="" ma:versionID="fe241888da44a2b4df4456541debc38b">
  <xsd:schema xmlns:xsd="http://www.w3.org/2001/XMLSchema" xmlns:xs="http://www.w3.org/2001/XMLSchema" xmlns:p="http://schemas.microsoft.com/office/2006/metadata/properties" xmlns:ns3="71f32d46-6d44-42df-9bf9-b69fba183449" xmlns:ns4="e4df6fb9-7f5d-4876-9a99-8ab4fa680755" targetNamespace="http://schemas.microsoft.com/office/2006/metadata/properties" ma:root="true" ma:fieldsID="54b893fa8ffa94990c06a40e5982ebfe" ns3:_="" ns4:_="">
    <xsd:import namespace="71f32d46-6d44-42df-9bf9-b69fba183449"/>
    <xsd:import namespace="e4df6fb9-7f5d-4876-9a99-8ab4fa68075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ServiceLocation" minOccurs="0"/>
                <xsd:element ref="ns3:MediaServiceOCR"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f32d46-6d44-42df-9bf9-b69fba1834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df6fb9-7f5d-4876-9a99-8ab4fa68075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20C6D8-69F7-45F3-9541-520D6226C1E2}">
  <ds:schemaRefs>
    <ds:schemaRef ds:uri="http://schemas.microsoft.com/office/2006/metadata/properties"/>
    <ds:schemaRef ds:uri="e4df6fb9-7f5d-4876-9a99-8ab4fa680755"/>
    <ds:schemaRef ds:uri="http://purl.org/dc/terms/"/>
    <ds:schemaRef ds:uri="71f32d46-6d44-42df-9bf9-b69fba183449"/>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94DC2CC0-4E5A-448A-8001-5BDBD3C571ED}">
  <ds:schemaRefs>
    <ds:schemaRef ds:uri="http://schemas.microsoft.com/sharepoint/v3/contenttype/forms"/>
  </ds:schemaRefs>
</ds:datastoreItem>
</file>

<file path=customXml/itemProps3.xml><?xml version="1.0" encoding="utf-8"?>
<ds:datastoreItem xmlns:ds="http://schemas.openxmlformats.org/officeDocument/2006/customXml" ds:itemID="{E8F8480E-1037-4403-A024-72CF1BCAAB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f32d46-6d44-42df-9bf9-b69fba183449"/>
    <ds:schemaRef ds:uri="e4df6fb9-7f5d-4876-9a99-8ab4fa6807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Good FAA Template</Template>
  <TotalTime>26097</TotalTime>
  <Words>1878</Words>
  <Application>Microsoft Office PowerPoint</Application>
  <PresentationFormat>On-screen Show (4:3)</PresentationFormat>
  <Paragraphs>247</Paragraphs>
  <Slides>24</Slides>
  <Notes>6</Notes>
  <HiddenSlides>4</HiddenSlides>
  <MMClips>21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Helvetica Neue Medium</vt:lpstr>
      <vt:lpstr>Times New Roman</vt:lpstr>
      <vt:lpstr>Good FAA Template</vt:lpstr>
      <vt:lpstr>1_Custom Design</vt:lpstr>
      <vt:lpstr>RTCA Development of a New Flammability Test for Electronic Equipment</vt:lpstr>
      <vt:lpstr>RTCA DO-160G » DO-160H</vt:lpstr>
      <vt:lpstr>Current Standards</vt:lpstr>
      <vt:lpstr>New Test Method: Programmable Line Burner</vt:lpstr>
      <vt:lpstr>Non-Vented Exemption</vt:lpstr>
      <vt:lpstr>“Non-Vented” Defined</vt:lpstr>
      <vt:lpstr>Test Procedure</vt:lpstr>
      <vt:lpstr>Test Example</vt:lpstr>
      <vt:lpstr>Test Example</vt:lpstr>
      <vt:lpstr>Test Example</vt:lpstr>
      <vt:lpstr>Burner Placement</vt:lpstr>
      <vt:lpstr>Pass/Fail Criteria</vt:lpstr>
      <vt:lpstr>P/F Criteria – Flame Observation/Detection</vt:lpstr>
      <vt:lpstr>P/F Criteria – Flame Observation/Detection</vt:lpstr>
      <vt:lpstr>P/F Attempts</vt:lpstr>
      <vt:lpstr>Lighting Conditions Matter</vt:lpstr>
      <vt:lpstr>Camera/Blue LED System For Flame Detection</vt:lpstr>
      <vt:lpstr>Blue LED &amp; Camera Set-Up</vt:lpstr>
      <vt:lpstr>Video Capture and Analysis Software</vt:lpstr>
      <vt:lpstr>Video Analysis Round Robin</vt:lpstr>
      <vt:lpstr>Sample Video</vt:lpstr>
      <vt:lpstr>Round Robin Results</vt:lpstr>
      <vt:lpstr>Validation Status</vt:lpstr>
      <vt:lpstr>Questions?</vt:lpstr>
    </vt:vector>
  </TitlesOfParts>
  <Company>Federal Aviation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RTCA Update</dc:title>
  <dc:creator>Rehn, Steven (FAA)</dc:creator>
  <cp:lastModifiedBy>Michael Donio</cp:lastModifiedBy>
  <cp:revision>657</cp:revision>
  <cp:lastPrinted>2019-03-04T11:59:23Z</cp:lastPrinted>
  <dcterms:created xsi:type="dcterms:W3CDTF">2014-10-21T17:14:27Z</dcterms:created>
  <dcterms:modified xsi:type="dcterms:W3CDTF">2023-11-06T14:56:05Z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0x010100FCC3FFBB2D66ED4EB6949DF71F814434</vt:lpwstr>
  </property>
</Properties>
</file>