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58" r:id="rId5"/>
    <p:sldId id="279" r:id="rId6"/>
    <p:sldId id="260" r:id="rId7"/>
    <p:sldId id="262" r:id="rId8"/>
    <p:sldId id="268" r:id="rId9"/>
    <p:sldId id="269" r:id="rId10"/>
    <p:sldId id="272" r:id="rId11"/>
    <p:sldId id="270" r:id="rId12"/>
    <p:sldId id="271" r:id="rId13"/>
    <p:sldId id="263" r:id="rId14"/>
    <p:sldId id="264" r:id="rId15"/>
    <p:sldId id="265" r:id="rId16"/>
    <p:sldId id="266" r:id="rId17"/>
    <p:sldId id="276" r:id="rId18"/>
    <p:sldId id="277" r:id="rId19"/>
    <p:sldId id="267" r:id="rId20"/>
    <p:sldId id="273" r:id="rId21"/>
    <p:sldId id="282" r:id="rId22"/>
    <p:sldId id="284" r:id="rId23"/>
    <p:sldId id="286" r:id="rId24"/>
    <p:sldId id="281" r:id="rId25"/>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85CFCD19-0258-4766-A8F3-FF6F66FF31BD}" type="datetimeFigureOut">
              <a:rPr lang="en-US" smtClean="0"/>
              <a:t>1/6/2014</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8092B08D-1835-4A53-8A08-30F004170A4D}" type="slidenum">
              <a:rPr lang="en-US" smtClean="0"/>
              <a:t>‹#›</a:t>
            </a:fld>
            <a:endParaRPr lang="en-US"/>
          </a:p>
        </p:txBody>
      </p:sp>
    </p:spTree>
    <p:extLst>
      <p:ext uri="{BB962C8B-B14F-4D97-AF65-F5344CB8AC3E}">
        <p14:creationId xmlns:p14="http://schemas.microsoft.com/office/powerpoint/2010/main" val="64198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2B08D-1835-4A53-8A08-30F004170A4D}" type="slidenum">
              <a:rPr lang="en-US" smtClean="0"/>
              <a:t>17</a:t>
            </a:fld>
            <a:endParaRPr lang="en-US"/>
          </a:p>
        </p:txBody>
      </p:sp>
    </p:spTree>
    <p:extLst>
      <p:ext uri="{BB962C8B-B14F-4D97-AF65-F5344CB8AC3E}">
        <p14:creationId xmlns:p14="http://schemas.microsoft.com/office/powerpoint/2010/main" val="30670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C92D0-35C2-47A3-A14F-F976761FB79C}" type="datetime1">
              <a:rPr lang="en-US" smtClean="0"/>
              <a:t>1/6/2014</a:t>
            </a:fld>
            <a:endParaRPr lang="en-US"/>
          </a:p>
        </p:txBody>
      </p:sp>
      <p:sp>
        <p:nvSpPr>
          <p:cNvPr id="5" name="Footer Placeholder 4"/>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6" name="Slide Number Placeholder 5"/>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396166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2DC76-B93E-47A5-B815-83775922C75C}" type="datetime1">
              <a:rPr lang="en-US" smtClean="0"/>
              <a:t>1/6/2014</a:t>
            </a:fld>
            <a:endParaRPr lang="en-US"/>
          </a:p>
        </p:txBody>
      </p:sp>
      <p:sp>
        <p:nvSpPr>
          <p:cNvPr id="5" name="Footer Placeholder 4"/>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6" name="Slide Number Placeholder 5"/>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177571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27C8F-5DD1-4AC5-BC9C-3DDBEDB567D2}" type="datetime1">
              <a:rPr lang="en-US" smtClean="0"/>
              <a:t>1/6/2014</a:t>
            </a:fld>
            <a:endParaRPr lang="en-US"/>
          </a:p>
        </p:txBody>
      </p:sp>
      <p:sp>
        <p:nvSpPr>
          <p:cNvPr id="5" name="Footer Placeholder 4"/>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6" name="Slide Number Placeholder 5"/>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119635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4DFEB-C7F6-4D6A-87AD-67AE5FE692EA}" type="datetime1">
              <a:rPr lang="en-US" smtClean="0"/>
              <a:t>1/6/2014</a:t>
            </a:fld>
            <a:endParaRPr lang="en-US"/>
          </a:p>
        </p:txBody>
      </p:sp>
      <p:sp>
        <p:nvSpPr>
          <p:cNvPr id="5" name="Footer Placeholder 4"/>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6" name="Slide Number Placeholder 5"/>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358656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00645-843D-4991-995B-3D03DD650F29}" type="datetime1">
              <a:rPr lang="en-US" smtClean="0"/>
              <a:t>1/6/2014</a:t>
            </a:fld>
            <a:endParaRPr lang="en-US"/>
          </a:p>
        </p:txBody>
      </p:sp>
      <p:sp>
        <p:nvSpPr>
          <p:cNvPr id="5" name="Footer Placeholder 4"/>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6" name="Slide Number Placeholder 5"/>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298419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EEFCA-326C-4A12-A09F-E9A88A4C4A38}" type="datetime1">
              <a:rPr lang="en-US" smtClean="0"/>
              <a:t>1/6/2014</a:t>
            </a:fld>
            <a:endParaRPr lang="en-US"/>
          </a:p>
        </p:txBody>
      </p:sp>
      <p:sp>
        <p:nvSpPr>
          <p:cNvPr id="6" name="Footer Placeholder 5"/>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7" name="Slide Number Placeholder 6"/>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348800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99DF7-F65A-4768-9091-9C5CBEC205B1}" type="datetime1">
              <a:rPr lang="en-US" smtClean="0"/>
              <a:t>1/6/2014</a:t>
            </a:fld>
            <a:endParaRPr lang="en-US"/>
          </a:p>
        </p:txBody>
      </p:sp>
      <p:sp>
        <p:nvSpPr>
          <p:cNvPr id="8" name="Footer Placeholder 7"/>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9" name="Slide Number Placeholder 8"/>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8695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F192B8-C725-4F17-9DC7-71F3961CC30D}" type="datetime1">
              <a:rPr lang="en-US" smtClean="0"/>
              <a:t>1/6/2014</a:t>
            </a:fld>
            <a:endParaRPr lang="en-US"/>
          </a:p>
        </p:txBody>
      </p:sp>
      <p:sp>
        <p:nvSpPr>
          <p:cNvPr id="4" name="Footer Placeholder 3"/>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5" name="Slide Number Placeholder 4"/>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83237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67BDF-A0BE-41DC-82B9-76B8A71BB53C}" type="datetime1">
              <a:rPr lang="en-US" smtClean="0"/>
              <a:t>1/6/2014</a:t>
            </a:fld>
            <a:endParaRPr lang="en-US"/>
          </a:p>
        </p:txBody>
      </p:sp>
      <p:sp>
        <p:nvSpPr>
          <p:cNvPr id="3" name="Footer Placeholder 2"/>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4" name="Slide Number Placeholder 3"/>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180126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A6693-020B-488A-866D-9DE8B9993BED}" type="datetime1">
              <a:rPr lang="en-US" smtClean="0"/>
              <a:t>1/6/2014</a:t>
            </a:fld>
            <a:endParaRPr lang="en-US"/>
          </a:p>
        </p:txBody>
      </p:sp>
      <p:sp>
        <p:nvSpPr>
          <p:cNvPr id="6" name="Footer Placeholder 5"/>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7" name="Slide Number Placeholder 6"/>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162535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71465-0075-425D-BEBC-733C1071052D}" type="datetime1">
              <a:rPr lang="en-US" smtClean="0"/>
              <a:t>1/6/2014</a:t>
            </a:fld>
            <a:endParaRPr lang="en-US"/>
          </a:p>
        </p:txBody>
      </p:sp>
      <p:sp>
        <p:nvSpPr>
          <p:cNvPr id="6" name="Footer Placeholder 5"/>
          <p:cNvSpPr>
            <a:spLocks noGrp="1"/>
          </p:cNvSpPr>
          <p:nvPr>
            <p:ph type="ftr" sz="quarter" idx="11"/>
          </p:nvPr>
        </p:nvSpPr>
        <p:spPr/>
        <p:txBody>
          <a:bodyPr/>
          <a:lstStyle/>
          <a:p>
            <a:r>
              <a:rPr lang="en-US" smtClean="0"/>
              <a:t>This Document contains no technical data subject to the EAR or the ITAR</a:t>
            </a:r>
            <a:endParaRPr lang="en-US"/>
          </a:p>
        </p:txBody>
      </p:sp>
      <p:sp>
        <p:nvSpPr>
          <p:cNvPr id="7" name="Slide Number Placeholder 6"/>
          <p:cNvSpPr>
            <a:spLocks noGrp="1"/>
          </p:cNvSpPr>
          <p:nvPr>
            <p:ph type="sldNum" sz="quarter" idx="12"/>
          </p:nvPr>
        </p:nvSpPr>
        <p:spPr/>
        <p:txBody>
          <a:bodyPr/>
          <a:lstStyle/>
          <a:p>
            <a:fld id="{8766E52F-0CF6-48DB-9AE5-2889F618DC89}" type="slidenum">
              <a:rPr lang="en-US" smtClean="0"/>
              <a:t>‹#›</a:t>
            </a:fld>
            <a:endParaRPr lang="en-US"/>
          </a:p>
        </p:txBody>
      </p:sp>
    </p:spTree>
    <p:extLst>
      <p:ext uri="{BB962C8B-B14F-4D97-AF65-F5344CB8AC3E}">
        <p14:creationId xmlns:p14="http://schemas.microsoft.com/office/powerpoint/2010/main" val="156762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DF821-C417-4D10-81B7-3C81D66A3849}" type="datetime1">
              <a:rPr lang="en-US" smtClean="0"/>
              <a:t>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This Document contains no technical data subject to the EAR or the ITAR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6E52F-0CF6-48DB-9AE5-2889F618DC89}" type="slidenum">
              <a:rPr lang="en-US" smtClean="0"/>
              <a:t>‹#›</a:t>
            </a:fld>
            <a:endParaRPr lang="en-US"/>
          </a:p>
        </p:txBody>
      </p:sp>
    </p:spTree>
    <p:extLst>
      <p:ext uri="{BB962C8B-B14F-4D97-AF65-F5344CB8AC3E}">
        <p14:creationId xmlns:p14="http://schemas.microsoft.com/office/powerpoint/2010/main" val="236496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1650"/>
            <a:ext cx="7772400" cy="1470025"/>
          </a:xfrm>
        </p:spPr>
        <p:txBody>
          <a:bodyPr/>
          <a:lstStyle/>
          <a:p>
            <a:r>
              <a:rPr lang="en-US" dirty="0" smtClean="0"/>
              <a:t>Wind and Emergency Evacuation Devices</a:t>
            </a:r>
            <a:endParaRPr lang="en-US" dirty="0"/>
          </a:p>
        </p:txBody>
      </p:sp>
      <p:sp>
        <p:nvSpPr>
          <p:cNvPr id="3" name="Subtitle 2"/>
          <p:cNvSpPr>
            <a:spLocks noGrp="1"/>
          </p:cNvSpPr>
          <p:nvPr>
            <p:ph type="subTitle" idx="1"/>
          </p:nvPr>
        </p:nvSpPr>
        <p:spPr>
          <a:xfrm>
            <a:off x="4800600" y="5562600"/>
            <a:ext cx="3962400" cy="611326"/>
          </a:xfrm>
        </p:spPr>
        <p:txBody>
          <a:bodyPr>
            <a:normAutofit fontScale="92500" lnSpcReduction="10000"/>
          </a:bodyPr>
          <a:lstStyle/>
          <a:p>
            <a:r>
              <a:rPr lang="en-US" altLang="en-US" sz="1800" dirty="0" smtClean="0"/>
              <a:t>Presented By: Tom Anderson</a:t>
            </a:r>
          </a:p>
          <a:p>
            <a:r>
              <a:rPr lang="en-US" altLang="en-US" sz="1800" dirty="0" smtClean="0"/>
              <a:t>Goodrich Interiors – Evacuation Systems</a:t>
            </a:r>
            <a:endParaRPr lang="en-US" dirty="0"/>
          </a:p>
        </p:txBody>
      </p:sp>
      <p:sp>
        <p:nvSpPr>
          <p:cNvPr id="4" name="TextBox 3"/>
          <p:cNvSpPr txBox="1"/>
          <p:nvPr/>
        </p:nvSpPr>
        <p:spPr>
          <a:xfrm>
            <a:off x="228600" y="4419600"/>
            <a:ext cx="3886200" cy="1754326"/>
          </a:xfrm>
          <a:prstGeom prst="rect">
            <a:avLst/>
          </a:prstGeom>
          <a:noFill/>
        </p:spPr>
        <p:txBody>
          <a:bodyPr wrap="square" rtlCol="0">
            <a:spAutoFit/>
          </a:bodyPr>
          <a:lstStyle/>
          <a:p>
            <a:pPr>
              <a:spcBef>
                <a:spcPct val="50000"/>
              </a:spcBef>
            </a:pPr>
            <a:r>
              <a:rPr lang="en-US" altLang="en-US" dirty="0" smtClean="0"/>
              <a:t>The Seventh Triennial International Aircraft Fire and Cabin Safety Research Conference </a:t>
            </a:r>
          </a:p>
          <a:p>
            <a:r>
              <a:rPr lang="en-US" altLang="en-US" dirty="0" smtClean="0"/>
              <a:t>Philadelphia, PA</a:t>
            </a:r>
          </a:p>
          <a:p>
            <a:r>
              <a:rPr lang="en-US" altLang="en-US" dirty="0" smtClean="0"/>
              <a:t>December 2-5, 2013 </a:t>
            </a:r>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l="38629" t="28125" r="22742" b="29688"/>
          <a:stretch>
            <a:fillRect/>
          </a:stretch>
        </p:blipFill>
        <p:spPr bwMode="auto">
          <a:xfrm>
            <a:off x="4572000" y="2133600"/>
            <a:ext cx="3505200" cy="3053080"/>
          </a:xfrm>
          <a:prstGeom prst="rect">
            <a:avLst/>
          </a:prstGeom>
          <a:noFill/>
          <a:ln>
            <a:noFill/>
          </a:ln>
          <a:effectLst/>
        </p:spPr>
      </p:pic>
      <p:sp>
        <p:nvSpPr>
          <p:cNvPr id="5" name="Slide Number Placeholder 4"/>
          <p:cNvSpPr>
            <a:spLocks noGrp="1"/>
          </p:cNvSpPr>
          <p:nvPr>
            <p:ph type="sldNum" sz="quarter" idx="12"/>
          </p:nvPr>
        </p:nvSpPr>
        <p:spPr/>
        <p:txBody>
          <a:bodyPr/>
          <a:lstStyle/>
          <a:p>
            <a:fld id="{8766E52F-0CF6-48DB-9AE5-2889F618DC89}" type="slidenum">
              <a:rPr lang="en-US" smtClean="0"/>
              <a:t>1</a:t>
            </a:fld>
            <a:endParaRPr lang="en-US"/>
          </a:p>
        </p:txBody>
      </p:sp>
      <p:sp>
        <p:nvSpPr>
          <p:cNvPr id="6" name="Footer Placeholder 5"/>
          <p:cNvSpPr>
            <a:spLocks noGrp="1"/>
          </p:cNvSpPr>
          <p:nvPr>
            <p:ph type="ftr" sz="quarter" idx="11"/>
          </p:nvPr>
        </p:nvSpPr>
        <p:spPr>
          <a:xfrm>
            <a:off x="2286000" y="6356350"/>
            <a:ext cx="41148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118874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Applying Wind (Cont’d)</a:t>
            </a:r>
            <a:endParaRPr lang="en-US" sz="3600" dirty="0"/>
          </a:p>
        </p:txBody>
      </p:sp>
      <p:sp>
        <p:nvSpPr>
          <p:cNvPr id="3" name="Content Placeholder 2"/>
          <p:cNvSpPr>
            <a:spLocks noGrp="1"/>
          </p:cNvSpPr>
          <p:nvPr>
            <p:ph idx="1"/>
          </p:nvPr>
        </p:nvSpPr>
        <p:spPr>
          <a:xfrm>
            <a:off x="457200" y="1143000"/>
            <a:ext cx="3657600" cy="4983163"/>
          </a:xfrm>
        </p:spPr>
        <p:txBody>
          <a:bodyPr>
            <a:normAutofit lnSpcReduction="10000"/>
          </a:bodyPr>
          <a:lstStyle/>
          <a:p>
            <a:r>
              <a:rPr lang="en-US" sz="2400" dirty="0" smtClean="0"/>
              <a:t>Example of wind layout with aircraft engine inlet and canted slide</a:t>
            </a:r>
          </a:p>
          <a:p>
            <a:r>
              <a:rPr lang="en-US" sz="2400" dirty="0" smtClean="0"/>
              <a:t>Wind profile is checked at points 1-7 prior to test and monitored at a single point upstream of the slide during the deployment</a:t>
            </a:r>
            <a:endParaRPr lang="en-US" sz="2400" dirty="0"/>
          </a:p>
          <a:p>
            <a:r>
              <a:rPr lang="en-US" sz="2400" dirty="0" smtClean="0"/>
              <a:t>Wind speed is adjusted to account for the effects of engine ground idle as required by FAA</a:t>
            </a:r>
            <a:endParaRPr lang="en-US" sz="2400" dirty="0"/>
          </a:p>
        </p:txBody>
      </p:sp>
      <p:sp>
        <p:nvSpPr>
          <p:cNvPr id="4" name="Slide Number Placeholder 3"/>
          <p:cNvSpPr>
            <a:spLocks noGrp="1"/>
          </p:cNvSpPr>
          <p:nvPr>
            <p:ph type="sldNum" sz="quarter" idx="12"/>
          </p:nvPr>
        </p:nvSpPr>
        <p:spPr/>
        <p:txBody>
          <a:bodyPr/>
          <a:lstStyle/>
          <a:p>
            <a:fld id="{8766E52F-0CF6-48DB-9AE5-2889F618DC89}" type="slidenum">
              <a:rPr lang="en-US" smtClean="0"/>
              <a:t>10</a:t>
            </a:fld>
            <a:endParaRPr lang="en-US"/>
          </a:p>
        </p:txBody>
      </p:sp>
      <p:sp>
        <p:nvSpPr>
          <p:cNvPr id="5" name="Footer Placeholder 4"/>
          <p:cNvSpPr>
            <a:spLocks noGrp="1"/>
          </p:cNvSpPr>
          <p:nvPr>
            <p:ph type="ftr" sz="quarter" idx="11"/>
          </p:nvPr>
        </p:nvSpPr>
        <p:spPr>
          <a:xfrm>
            <a:off x="3124200" y="6356350"/>
            <a:ext cx="4038600" cy="365125"/>
          </a:xfrm>
        </p:spPr>
        <p:txBody>
          <a:bodyPr/>
          <a:lstStyle/>
          <a:p>
            <a:r>
              <a:rPr lang="en-US" sz="900" dirty="0" smtClean="0"/>
              <a:t>This Document contains no technical data subject to the EAR or the ITAR</a:t>
            </a:r>
            <a:endParaRPr lang="en-US" sz="9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28738"/>
            <a:ext cx="4353054" cy="499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130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Profiles</a:t>
            </a:r>
            <a:endParaRPr lang="en-US" dirty="0"/>
          </a:p>
        </p:txBody>
      </p:sp>
      <p:sp>
        <p:nvSpPr>
          <p:cNvPr id="3" name="Content Placeholder 2"/>
          <p:cNvSpPr>
            <a:spLocks noGrp="1"/>
          </p:cNvSpPr>
          <p:nvPr>
            <p:ph idx="1"/>
          </p:nvPr>
        </p:nvSpPr>
        <p:spPr/>
        <p:txBody>
          <a:bodyPr>
            <a:normAutofit/>
          </a:bodyPr>
          <a:lstStyle/>
          <a:p>
            <a:r>
              <a:rPr lang="en-US" dirty="0" smtClean="0"/>
              <a:t>To achieve suitable application of wind, it is necessary first to “map” the wind field.</a:t>
            </a:r>
          </a:p>
          <a:p>
            <a:r>
              <a:rPr lang="en-US" dirty="0" smtClean="0"/>
              <a:t>Mapping is typically done with series of anemometers mounted at several heights and at multiple locations across the projected deployment area. </a:t>
            </a:r>
          </a:p>
          <a:p>
            <a:endParaRPr lang="en-US" dirty="0"/>
          </a:p>
        </p:txBody>
      </p:sp>
      <p:sp>
        <p:nvSpPr>
          <p:cNvPr id="4" name="Slide Number Placeholder 3"/>
          <p:cNvSpPr>
            <a:spLocks noGrp="1"/>
          </p:cNvSpPr>
          <p:nvPr>
            <p:ph type="sldNum" sz="quarter" idx="12"/>
          </p:nvPr>
        </p:nvSpPr>
        <p:spPr/>
        <p:txBody>
          <a:bodyPr/>
          <a:lstStyle/>
          <a:p>
            <a:fld id="{8766E52F-0CF6-48DB-9AE5-2889F618DC89}" type="slidenum">
              <a:rPr lang="en-US" smtClean="0"/>
              <a:t>11</a:t>
            </a:fld>
            <a:endParaRPr lang="en-US"/>
          </a:p>
        </p:txBody>
      </p:sp>
      <p:sp>
        <p:nvSpPr>
          <p:cNvPr id="5" name="Footer Placeholder 4"/>
          <p:cNvSpPr>
            <a:spLocks noGrp="1"/>
          </p:cNvSpPr>
          <p:nvPr>
            <p:ph type="ftr" sz="quarter" idx="11"/>
          </p:nvPr>
        </p:nvSpPr>
        <p:spPr>
          <a:xfrm>
            <a:off x="2133600" y="6356350"/>
            <a:ext cx="38862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37054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Anemometer Output</a:t>
            </a:r>
            <a:endParaRPr lang="en-US" dirty="0"/>
          </a:p>
        </p:txBody>
      </p:sp>
      <p:sp>
        <p:nvSpPr>
          <p:cNvPr id="3" name="Content Placeholder 2"/>
          <p:cNvSpPr>
            <a:spLocks noGrp="1"/>
          </p:cNvSpPr>
          <p:nvPr>
            <p:ph idx="1"/>
          </p:nvPr>
        </p:nvSpPr>
        <p:spPr/>
        <p:txBody>
          <a:bodyPr/>
          <a:lstStyle/>
          <a:p>
            <a:r>
              <a:rPr lang="en-US" dirty="0" smtClean="0"/>
              <a:t>It may be necessary to filter the anemometer output to determine the average wind speeds.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44958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66E52F-0CF6-48DB-9AE5-2889F618DC89}" type="slidenum">
              <a:rPr lang="en-US" smtClean="0"/>
              <a:t>12</a:t>
            </a:fld>
            <a:endParaRPr lang="en-US"/>
          </a:p>
        </p:txBody>
      </p:sp>
      <p:sp>
        <p:nvSpPr>
          <p:cNvPr id="5" name="Footer Placeholder 4"/>
          <p:cNvSpPr>
            <a:spLocks noGrp="1"/>
          </p:cNvSpPr>
          <p:nvPr>
            <p:ph type="ftr" sz="quarter" idx="11"/>
          </p:nvPr>
        </p:nvSpPr>
        <p:spPr>
          <a:xfrm>
            <a:off x="2209800" y="6356350"/>
            <a:ext cx="38100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185038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Typical Wind Profile with One Wind Machine</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6170727" cy="51054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86200"/>
            <a:ext cx="1219200" cy="2068195"/>
          </a:xfrm>
          <a:prstGeom prst="rect">
            <a:avLst/>
          </a:prstGeom>
          <a:noFill/>
          <a:ln>
            <a:noFill/>
          </a:ln>
        </p:spPr>
      </p:pic>
      <p:sp>
        <p:nvSpPr>
          <p:cNvPr id="3" name="Slide Number Placeholder 2"/>
          <p:cNvSpPr>
            <a:spLocks noGrp="1"/>
          </p:cNvSpPr>
          <p:nvPr>
            <p:ph type="sldNum" sz="quarter" idx="12"/>
          </p:nvPr>
        </p:nvSpPr>
        <p:spPr/>
        <p:txBody>
          <a:bodyPr/>
          <a:lstStyle/>
          <a:p>
            <a:fld id="{8766E52F-0CF6-48DB-9AE5-2889F618DC89}" type="slidenum">
              <a:rPr lang="en-US" smtClean="0"/>
              <a:t>13</a:t>
            </a:fld>
            <a:endParaRPr lang="en-US"/>
          </a:p>
        </p:txBody>
      </p:sp>
      <p:sp>
        <p:nvSpPr>
          <p:cNvPr id="6" name="Footer Placeholder 5"/>
          <p:cNvSpPr>
            <a:spLocks noGrp="1"/>
          </p:cNvSpPr>
          <p:nvPr>
            <p:ph type="ftr" sz="quarter" idx="11"/>
          </p:nvPr>
        </p:nvSpPr>
        <p:spPr>
          <a:xfrm>
            <a:off x="1905000" y="6356350"/>
            <a:ext cx="41148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654441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Typical Wind Profile with Two Wind Machines</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712" y="1371600"/>
            <a:ext cx="8119488" cy="5181600"/>
          </a:xfrm>
          <a:prstGeom prst="rect">
            <a:avLst/>
          </a:prstGeom>
          <a:noFill/>
          <a:ln>
            <a:noFill/>
          </a:ln>
        </p:spPr>
      </p:pic>
      <p:sp>
        <p:nvSpPr>
          <p:cNvPr id="3" name="Slide Number Placeholder 2"/>
          <p:cNvSpPr>
            <a:spLocks noGrp="1"/>
          </p:cNvSpPr>
          <p:nvPr>
            <p:ph type="sldNum" sz="quarter" idx="12"/>
          </p:nvPr>
        </p:nvSpPr>
        <p:spPr/>
        <p:txBody>
          <a:bodyPr/>
          <a:lstStyle/>
          <a:p>
            <a:fld id="{8766E52F-0CF6-48DB-9AE5-2889F618DC89}" type="slidenum">
              <a:rPr lang="en-US" smtClean="0"/>
              <a:t>14</a:t>
            </a:fld>
            <a:endParaRPr lang="en-US" dirty="0"/>
          </a:p>
        </p:txBody>
      </p:sp>
      <p:sp>
        <p:nvSpPr>
          <p:cNvPr id="5" name="Footer Placeholder 4"/>
          <p:cNvSpPr>
            <a:spLocks noGrp="1"/>
          </p:cNvSpPr>
          <p:nvPr>
            <p:ph type="ftr" sz="quarter" idx="11"/>
          </p:nvPr>
        </p:nvSpPr>
        <p:spPr>
          <a:xfrm>
            <a:off x="1981200" y="6356350"/>
            <a:ext cx="40386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615575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Typical Wind Profile with Three or More Wind Machines</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4876800"/>
          </a:xfrm>
          <a:prstGeom prst="rect">
            <a:avLst/>
          </a:prstGeom>
          <a:noFill/>
          <a:ln>
            <a:noFill/>
          </a:ln>
        </p:spPr>
      </p:pic>
      <p:sp>
        <p:nvSpPr>
          <p:cNvPr id="3" name="Slide Number Placeholder 2"/>
          <p:cNvSpPr>
            <a:spLocks noGrp="1"/>
          </p:cNvSpPr>
          <p:nvPr>
            <p:ph type="sldNum" sz="quarter" idx="12"/>
          </p:nvPr>
        </p:nvSpPr>
        <p:spPr/>
        <p:txBody>
          <a:bodyPr/>
          <a:lstStyle/>
          <a:p>
            <a:fld id="{8766E52F-0CF6-48DB-9AE5-2889F618DC89}" type="slidenum">
              <a:rPr lang="en-US" smtClean="0"/>
              <a:t>15</a:t>
            </a:fld>
            <a:endParaRPr lang="en-US"/>
          </a:p>
        </p:txBody>
      </p:sp>
      <p:sp>
        <p:nvSpPr>
          <p:cNvPr id="5" name="Footer Placeholder 4"/>
          <p:cNvSpPr>
            <a:spLocks noGrp="1"/>
          </p:cNvSpPr>
          <p:nvPr>
            <p:ph type="ftr" sz="quarter" idx="11"/>
          </p:nvPr>
        </p:nvSpPr>
        <p:spPr>
          <a:xfrm>
            <a:off x="2362200" y="6324600"/>
            <a:ext cx="37338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955417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Wind Profile with More Than Three Wind Machines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8294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66E52F-0CF6-48DB-9AE5-2889F618DC89}" type="slidenum">
              <a:rPr lang="en-US" smtClean="0"/>
              <a:t>16</a:t>
            </a:fld>
            <a:endParaRPr lang="en-US"/>
          </a:p>
        </p:txBody>
      </p:sp>
      <p:sp>
        <p:nvSpPr>
          <p:cNvPr id="5" name="Footer Placeholder 4"/>
          <p:cNvSpPr>
            <a:spLocks noGrp="1"/>
          </p:cNvSpPr>
          <p:nvPr>
            <p:ph type="ftr" sz="quarter" idx="11"/>
          </p:nvPr>
        </p:nvSpPr>
        <p:spPr>
          <a:xfrm>
            <a:off x="2209800" y="6356350"/>
            <a:ext cx="38100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350125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Applied to Side of Slide</a:t>
            </a:r>
            <a:br>
              <a:rPr lang="en-US" dirty="0" smtClean="0"/>
            </a:br>
            <a:r>
              <a:rPr lang="en-US" sz="2200" dirty="0" smtClean="0"/>
              <a:t>(O/360 or 180 Degrees to Airplane)</a:t>
            </a:r>
            <a:endParaRPr lang="en-US" sz="2200"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66E52F-0CF6-48DB-9AE5-2889F618DC89}" type="slidenum">
              <a:rPr lang="en-US" smtClean="0"/>
              <a:t>17</a:t>
            </a:fld>
            <a:endParaRPr lang="en-US"/>
          </a:p>
        </p:txBody>
      </p:sp>
      <p:sp>
        <p:nvSpPr>
          <p:cNvPr id="5" name="Footer Placeholder 4"/>
          <p:cNvSpPr>
            <a:spLocks noGrp="1"/>
          </p:cNvSpPr>
          <p:nvPr>
            <p:ph type="ftr" sz="quarter" idx="11"/>
          </p:nvPr>
        </p:nvSpPr>
        <p:spPr>
          <a:xfrm>
            <a:off x="2362200" y="6356350"/>
            <a:ext cx="36576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150012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Applied to Face of Slide</a:t>
            </a:r>
            <a:br>
              <a:rPr lang="en-US" dirty="0" smtClean="0"/>
            </a:br>
            <a:r>
              <a:rPr lang="en-US" sz="2200" dirty="0" smtClean="0"/>
              <a:t>(90 or 270 Degrees to Airplane)</a:t>
            </a:r>
            <a:endParaRPr lang="en-US" sz="2200" dirty="0"/>
          </a:p>
        </p:txBody>
      </p:sp>
      <p:sp>
        <p:nvSpPr>
          <p:cNvPr id="3" name="Content Placeholder 2"/>
          <p:cNvSpPr>
            <a:spLocks noGrp="1"/>
          </p:cNvSpPr>
          <p:nvPr>
            <p:ph idx="1"/>
          </p:nvPr>
        </p:nvSpPr>
        <p:spPr>
          <a:xfrm>
            <a:off x="457200" y="1447800"/>
            <a:ext cx="8229600" cy="46783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77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66E52F-0CF6-48DB-9AE5-2889F618DC89}" type="slidenum">
              <a:rPr lang="en-US" smtClean="0"/>
              <a:t>18</a:t>
            </a:fld>
            <a:endParaRPr lang="en-US"/>
          </a:p>
        </p:txBody>
      </p:sp>
      <p:sp>
        <p:nvSpPr>
          <p:cNvPr id="5" name="Footer Placeholder 4"/>
          <p:cNvSpPr>
            <a:spLocks noGrp="1"/>
          </p:cNvSpPr>
          <p:nvPr>
            <p:ph type="ftr" sz="quarter" idx="11"/>
          </p:nvPr>
        </p:nvSpPr>
        <p:spPr>
          <a:xfrm>
            <a:off x="2209800" y="6356350"/>
            <a:ext cx="38100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209206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Coverage</a:t>
            </a:r>
            <a:endParaRPr lang="en-US" dirty="0"/>
          </a:p>
        </p:txBody>
      </p:sp>
      <p:sp>
        <p:nvSpPr>
          <p:cNvPr id="3" name="Content Placeholder 2"/>
          <p:cNvSpPr>
            <a:spLocks noGrp="1"/>
          </p:cNvSpPr>
          <p:nvPr>
            <p:ph idx="1"/>
          </p:nvPr>
        </p:nvSpPr>
        <p:spPr/>
        <p:txBody>
          <a:bodyPr>
            <a:normAutofit/>
          </a:bodyPr>
          <a:lstStyle/>
          <a:p>
            <a:r>
              <a:rPr lang="en-US" dirty="0" smtClean="0"/>
              <a:t>The Regulations specify that the slide “have the capability, in 25-knot winds directed from the most critical angle, to deploy...”</a:t>
            </a:r>
          </a:p>
          <a:p>
            <a:r>
              <a:rPr lang="en-US" dirty="0" smtClean="0"/>
              <a:t>There is no tolerance given nor is there a suggestion that less than full 25-knot coverage from top to toe is acceptable. </a:t>
            </a:r>
          </a:p>
          <a:p>
            <a:pPr marL="0" indent="0">
              <a:buNone/>
            </a:pPr>
            <a:endParaRPr lang="en-US" dirty="0"/>
          </a:p>
        </p:txBody>
      </p:sp>
      <p:sp>
        <p:nvSpPr>
          <p:cNvPr id="4" name="Slide Number Placeholder 3"/>
          <p:cNvSpPr>
            <a:spLocks noGrp="1"/>
          </p:cNvSpPr>
          <p:nvPr>
            <p:ph type="sldNum" sz="quarter" idx="12"/>
          </p:nvPr>
        </p:nvSpPr>
        <p:spPr/>
        <p:txBody>
          <a:bodyPr/>
          <a:lstStyle/>
          <a:p>
            <a:fld id="{8766E52F-0CF6-48DB-9AE5-2889F618DC89}" type="slidenum">
              <a:rPr lang="en-US" smtClean="0"/>
              <a:t>19</a:t>
            </a:fld>
            <a:endParaRPr lang="en-US"/>
          </a:p>
        </p:txBody>
      </p:sp>
      <p:sp>
        <p:nvSpPr>
          <p:cNvPr id="5" name="Footer Placeholder 4"/>
          <p:cNvSpPr>
            <a:spLocks noGrp="1"/>
          </p:cNvSpPr>
          <p:nvPr>
            <p:ph type="ftr" sz="quarter" idx="11"/>
          </p:nvPr>
        </p:nvSpPr>
        <p:spPr>
          <a:xfrm>
            <a:off x="2362200" y="6356350"/>
            <a:ext cx="36576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762400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sp>
        <p:nvSpPr>
          <p:cNvPr id="3" name="Content Placeholder 2"/>
          <p:cNvSpPr>
            <a:spLocks noGrp="1"/>
          </p:cNvSpPr>
          <p:nvPr>
            <p:ph idx="1"/>
          </p:nvPr>
        </p:nvSpPr>
        <p:spPr/>
        <p:txBody>
          <a:bodyPr/>
          <a:lstStyle/>
          <a:p>
            <a:r>
              <a:rPr lang="en-US" dirty="0" smtClean="0"/>
              <a:t>Why are we interested? </a:t>
            </a:r>
          </a:p>
          <a:p>
            <a:pPr lvl="1">
              <a:buFont typeface="Courier New" panose="02070309020205020404" pitchFamily="49" charset="0"/>
              <a:buChar char="o"/>
            </a:pPr>
            <a:r>
              <a:rPr lang="en-US" dirty="0" smtClean="0"/>
              <a:t>Wind can have significant effects on cabin safety provisions:</a:t>
            </a:r>
          </a:p>
          <a:p>
            <a:pPr lvl="2">
              <a:buFont typeface="Courier New" panose="02070309020205020404" pitchFamily="49" charset="0"/>
              <a:buChar char="o"/>
            </a:pPr>
            <a:r>
              <a:rPr lang="en-US" dirty="0" smtClean="0"/>
              <a:t>Exit opening</a:t>
            </a:r>
          </a:p>
          <a:p>
            <a:pPr lvl="2">
              <a:buFont typeface="Courier New" panose="02070309020205020404" pitchFamily="49" charset="0"/>
              <a:buChar char="o"/>
            </a:pPr>
            <a:r>
              <a:rPr lang="en-US" dirty="0" smtClean="0"/>
              <a:t>Evacuation</a:t>
            </a:r>
          </a:p>
          <a:p>
            <a:pPr lvl="2">
              <a:buFont typeface="Courier New" panose="02070309020205020404" pitchFamily="49" charset="0"/>
              <a:buChar char="o"/>
            </a:pPr>
            <a:r>
              <a:rPr lang="en-US" dirty="0" smtClean="0"/>
              <a:t>Use of Emergency Equipment such as life rafts</a:t>
            </a:r>
            <a:endParaRPr lang="en-US" dirty="0"/>
          </a:p>
          <a:p>
            <a:endParaRPr lang="en-US" dirty="0"/>
          </a:p>
        </p:txBody>
      </p:sp>
      <p:sp>
        <p:nvSpPr>
          <p:cNvPr id="4" name="Slide Number Placeholder 3"/>
          <p:cNvSpPr>
            <a:spLocks noGrp="1"/>
          </p:cNvSpPr>
          <p:nvPr>
            <p:ph type="sldNum" sz="quarter" idx="12"/>
          </p:nvPr>
        </p:nvSpPr>
        <p:spPr/>
        <p:txBody>
          <a:bodyPr/>
          <a:lstStyle/>
          <a:p>
            <a:fld id="{8766E52F-0CF6-48DB-9AE5-2889F618DC89}" type="slidenum">
              <a:rPr lang="en-US" smtClean="0"/>
              <a:t>2</a:t>
            </a:fld>
            <a:endParaRPr lang="en-US"/>
          </a:p>
        </p:txBody>
      </p:sp>
      <p:sp>
        <p:nvSpPr>
          <p:cNvPr id="5" name="Footer Placeholder 4"/>
          <p:cNvSpPr>
            <a:spLocks noGrp="1"/>
          </p:cNvSpPr>
          <p:nvPr>
            <p:ph type="ftr" sz="quarter" idx="11"/>
          </p:nvPr>
        </p:nvSpPr>
        <p:spPr>
          <a:xfrm>
            <a:off x="2209800" y="6356350"/>
            <a:ext cx="3810000" cy="365125"/>
          </a:xfrm>
        </p:spPr>
        <p:txBody>
          <a:bodyPr/>
          <a:lstStyle/>
          <a:p>
            <a:r>
              <a:rPr lang="en-US" sz="900" dirty="0"/>
              <a:t>This Document contains no technical data subject to the EAR or the ITAR</a:t>
            </a:r>
          </a:p>
        </p:txBody>
      </p:sp>
    </p:spTree>
    <p:extLst>
      <p:ext uri="{BB962C8B-B14F-4D97-AF65-F5344CB8AC3E}">
        <p14:creationId xmlns:p14="http://schemas.microsoft.com/office/powerpoint/2010/main" val="1166242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Coverage (Cont’d)</a:t>
            </a:r>
            <a:endParaRPr lang="en-US" dirty="0"/>
          </a:p>
        </p:txBody>
      </p:sp>
      <p:sp>
        <p:nvSpPr>
          <p:cNvPr id="3" name="Content Placeholder 2"/>
          <p:cNvSpPr>
            <a:spLocks noGrp="1"/>
          </p:cNvSpPr>
          <p:nvPr>
            <p:ph idx="1"/>
          </p:nvPr>
        </p:nvSpPr>
        <p:spPr/>
        <p:txBody>
          <a:bodyPr>
            <a:normAutofit lnSpcReduction="10000"/>
          </a:bodyPr>
          <a:lstStyle/>
          <a:p>
            <a:r>
              <a:rPr lang="en-US" dirty="0" smtClean="0"/>
              <a:t>The previously shown wind profiles suggest the difficulty in achieving uniform wind application over the entire length of the slide.  While this might be more easily achieved for some angles, others such as 0/360º or 180º are more problematic. </a:t>
            </a:r>
          </a:p>
          <a:p>
            <a:r>
              <a:rPr lang="en-US" dirty="0" smtClean="0"/>
              <a:t>Thus, one approach to attaining full effect considering the variations might be to use test and analysis.</a:t>
            </a:r>
          </a:p>
          <a:p>
            <a:endParaRPr lang="en-US" dirty="0"/>
          </a:p>
        </p:txBody>
      </p:sp>
      <p:sp>
        <p:nvSpPr>
          <p:cNvPr id="4" name="Slide Number Placeholder 3"/>
          <p:cNvSpPr>
            <a:spLocks noGrp="1"/>
          </p:cNvSpPr>
          <p:nvPr>
            <p:ph type="sldNum" sz="quarter" idx="12"/>
          </p:nvPr>
        </p:nvSpPr>
        <p:spPr/>
        <p:txBody>
          <a:bodyPr/>
          <a:lstStyle/>
          <a:p>
            <a:fld id="{8766E52F-0CF6-48DB-9AE5-2889F618DC89}" type="slidenum">
              <a:rPr lang="en-US" smtClean="0"/>
              <a:t>20</a:t>
            </a:fld>
            <a:endParaRPr lang="en-US"/>
          </a:p>
        </p:txBody>
      </p:sp>
      <p:sp>
        <p:nvSpPr>
          <p:cNvPr id="5" name="Footer Placeholder 4"/>
          <p:cNvSpPr>
            <a:spLocks noGrp="1"/>
          </p:cNvSpPr>
          <p:nvPr>
            <p:ph type="ftr" sz="quarter" idx="11"/>
          </p:nvPr>
        </p:nvSpPr>
        <p:spPr>
          <a:xfrm>
            <a:off x="2286000" y="6356350"/>
            <a:ext cx="37338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1988450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Analysis</a:t>
            </a:r>
            <a:endParaRPr lang="en-US" dirty="0"/>
          </a:p>
        </p:txBody>
      </p:sp>
      <p:sp>
        <p:nvSpPr>
          <p:cNvPr id="3" name="Content Placeholder 2"/>
          <p:cNvSpPr>
            <a:spLocks noGrp="1"/>
          </p:cNvSpPr>
          <p:nvPr>
            <p:ph idx="1"/>
          </p:nvPr>
        </p:nvSpPr>
        <p:spPr/>
        <p:txBody>
          <a:bodyPr>
            <a:normAutofit/>
          </a:bodyPr>
          <a:lstStyle/>
          <a:p>
            <a:pPr marL="0" indent="0">
              <a:buNone/>
            </a:pPr>
            <a:r>
              <a:rPr lang="en-US" dirty="0"/>
              <a:t>An analytical approach could consider breaking the slide into sections and determining the wind coverage at each section</a:t>
            </a:r>
            <a:r>
              <a:rPr lang="en-US" dirty="0" smtClean="0"/>
              <a:t>. Then, the areas of coverage (times the wind speed for that area) could be summed to verify that the total meets or exceeds the 25-knot requirement. </a:t>
            </a:r>
            <a:r>
              <a:rPr lang="en-US" dirty="0"/>
              <a:t>Using the wind profile and a slide profile overlay, the  coverage may be calculated</a:t>
            </a:r>
            <a:r>
              <a:rPr lang="en-US" dirty="0" smtClean="0"/>
              <a:t>:</a:t>
            </a:r>
            <a:endParaRPr lang="en-US" dirty="0"/>
          </a:p>
        </p:txBody>
      </p:sp>
      <p:sp>
        <p:nvSpPr>
          <p:cNvPr id="4" name="Footer Placeholder 3"/>
          <p:cNvSpPr>
            <a:spLocks noGrp="1"/>
          </p:cNvSpPr>
          <p:nvPr>
            <p:ph type="ftr" sz="quarter" idx="11"/>
          </p:nvPr>
        </p:nvSpPr>
        <p:spPr>
          <a:xfrm>
            <a:off x="2286000" y="6356350"/>
            <a:ext cx="3733800" cy="365125"/>
          </a:xfrm>
        </p:spPr>
        <p:txBody>
          <a:bodyPr/>
          <a:lstStyle/>
          <a:p>
            <a:r>
              <a:rPr lang="en-US" sz="900" dirty="0" smtClean="0"/>
              <a:t>This Document contains no technical data subject to the EAR or the ITAR</a:t>
            </a:r>
            <a:endParaRPr lang="en-US" sz="900" dirty="0"/>
          </a:p>
        </p:txBody>
      </p:sp>
      <p:sp>
        <p:nvSpPr>
          <p:cNvPr id="5" name="Slide Number Placeholder 4"/>
          <p:cNvSpPr>
            <a:spLocks noGrp="1"/>
          </p:cNvSpPr>
          <p:nvPr>
            <p:ph type="sldNum" sz="quarter" idx="12"/>
          </p:nvPr>
        </p:nvSpPr>
        <p:spPr/>
        <p:txBody>
          <a:bodyPr/>
          <a:lstStyle/>
          <a:p>
            <a:fld id="{8766E52F-0CF6-48DB-9AE5-2889F618DC89}" type="slidenum">
              <a:rPr lang="en-US" smtClean="0"/>
              <a:t>21</a:t>
            </a:fld>
            <a:endParaRPr lang="en-US"/>
          </a:p>
        </p:txBody>
      </p:sp>
    </p:spTree>
    <p:extLst>
      <p:ext uri="{BB962C8B-B14F-4D97-AF65-F5344CB8AC3E}">
        <p14:creationId xmlns:p14="http://schemas.microsoft.com/office/powerpoint/2010/main" val="194656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“Area – Wind” Calculations</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marL="0" indent="0">
              <a:buNone/>
            </a:pPr>
            <a:r>
              <a:rPr lang="en-US" dirty="0"/>
              <a:t>28-30 knots – 4% = .04 x </a:t>
            </a:r>
            <a:r>
              <a:rPr lang="en-US" dirty="0" smtClean="0"/>
              <a:t>29 = 1.16</a:t>
            </a:r>
            <a:r>
              <a:rPr lang="en-US" dirty="0"/>
              <a:t/>
            </a:r>
            <a:br>
              <a:rPr lang="en-US" dirty="0"/>
            </a:br>
            <a:r>
              <a:rPr lang="en-US" dirty="0"/>
              <a:t>26-28 knots – 55% = .55 x </a:t>
            </a:r>
            <a:r>
              <a:rPr lang="en-US" dirty="0" smtClean="0"/>
              <a:t>27 = 14.85</a:t>
            </a:r>
            <a:r>
              <a:rPr lang="en-US" dirty="0"/>
              <a:t/>
            </a:r>
            <a:br>
              <a:rPr lang="en-US" dirty="0"/>
            </a:br>
            <a:r>
              <a:rPr lang="en-US" dirty="0"/>
              <a:t>24-26 knots – 15% = .15 x 25 </a:t>
            </a:r>
            <a:r>
              <a:rPr lang="en-US" dirty="0" smtClean="0"/>
              <a:t>= 3.75</a:t>
            </a:r>
            <a:r>
              <a:rPr lang="en-US" dirty="0"/>
              <a:t/>
            </a:r>
            <a:br>
              <a:rPr lang="en-US" dirty="0"/>
            </a:br>
            <a:r>
              <a:rPr lang="en-US" dirty="0"/>
              <a:t>22-24 knots – 15% = .15 x </a:t>
            </a:r>
            <a:r>
              <a:rPr lang="en-US" dirty="0" smtClean="0"/>
              <a:t>23 </a:t>
            </a:r>
            <a:r>
              <a:rPr lang="en-US" dirty="0"/>
              <a:t>= </a:t>
            </a:r>
            <a:r>
              <a:rPr lang="en-US" dirty="0" smtClean="0"/>
              <a:t>3.45</a:t>
            </a:r>
            <a:r>
              <a:rPr lang="en-US" dirty="0"/>
              <a:t/>
            </a:r>
            <a:br>
              <a:rPr lang="en-US" dirty="0"/>
            </a:br>
            <a:r>
              <a:rPr lang="en-US" dirty="0"/>
              <a:t>20-22 knots – 5% = .05 x </a:t>
            </a:r>
            <a:r>
              <a:rPr lang="en-US" dirty="0" smtClean="0"/>
              <a:t>21 </a:t>
            </a:r>
            <a:r>
              <a:rPr lang="en-US" dirty="0"/>
              <a:t>= 1</a:t>
            </a:r>
            <a:r>
              <a:rPr lang="en-US" dirty="0" smtClean="0"/>
              <a:t>.05</a:t>
            </a:r>
            <a:r>
              <a:rPr lang="en-US" dirty="0"/>
              <a:t/>
            </a:r>
            <a:br>
              <a:rPr lang="en-US" dirty="0"/>
            </a:br>
            <a:r>
              <a:rPr lang="en-US" dirty="0"/>
              <a:t>18-20 knots – 4% = .04 x </a:t>
            </a:r>
            <a:r>
              <a:rPr lang="en-US" dirty="0" smtClean="0"/>
              <a:t>19 </a:t>
            </a:r>
            <a:r>
              <a:rPr lang="en-US" dirty="0"/>
              <a:t>= </a:t>
            </a:r>
            <a:r>
              <a:rPr lang="en-US" dirty="0" smtClean="0"/>
              <a:t>0.76</a:t>
            </a:r>
            <a:r>
              <a:rPr lang="en-US" dirty="0"/>
              <a:t/>
            </a:r>
            <a:br>
              <a:rPr lang="en-US" dirty="0"/>
            </a:br>
            <a:r>
              <a:rPr lang="en-US" dirty="0"/>
              <a:t>16-18 knots – 1% = .01 x </a:t>
            </a:r>
            <a:r>
              <a:rPr lang="en-US" dirty="0" smtClean="0"/>
              <a:t>17 = 0.17</a:t>
            </a:r>
            <a:r>
              <a:rPr lang="en-US" dirty="0"/>
              <a:t/>
            </a:r>
            <a:br>
              <a:rPr lang="en-US" dirty="0"/>
            </a:br>
            <a:r>
              <a:rPr lang="en-US" dirty="0"/>
              <a:t>14-16 knots – 1% = .01 x </a:t>
            </a:r>
            <a:r>
              <a:rPr lang="en-US" dirty="0" smtClean="0"/>
              <a:t>15 = 0.25</a:t>
            </a:r>
          </a:p>
          <a:p>
            <a:pPr marL="0" indent="0">
              <a:buNone/>
            </a:pPr>
            <a:r>
              <a:rPr lang="en-US" dirty="0"/>
              <a:t>        </a:t>
            </a:r>
            <a:r>
              <a:rPr lang="en-US" dirty="0" smtClean="0"/>
              <a:t>Sum = 25.34, which </a:t>
            </a:r>
            <a:r>
              <a:rPr lang="en-US" dirty="0"/>
              <a:t>is </a:t>
            </a:r>
            <a:r>
              <a:rPr lang="en-US" dirty="0" smtClean="0"/>
              <a:t> </a:t>
            </a:r>
            <a:r>
              <a:rPr lang="en-US" dirty="0"/>
              <a:t>&gt;/= 25 knots</a:t>
            </a:r>
            <a:br>
              <a:rPr lang="en-US" dirty="0"/>
            </a:br>
            <a:endParaRPr lang="en-US" dirty="0"/>
          </a:p>
        </p:txBody>
      </p:sp>
      <p:sp>
        <p:nvSpPr>
          <p:cNvPr id="4" name="Footer Placeholder 3"/>
          <p:cNvSpPr>
            <a:spLocks noGrp="1"/>
          </p:cNvSpPr>
          <p:nvPr>
            <p:ph type="ftr" sz="quarter" idx="11"/>
          </p:nvPr>
        </p:nvSpPr>
        <p:spPr>
          <a:xfrm>
            <a:off x="2438400" y="6356350"/>
            <a:ext cx="3581400" cy="365125"/>
          </a:xfrm>
        </p:spPr>
        <p:txBody>
          <a:bodyPr/>
          <a:lstStyle/>
          <a:p>
            <a:r>
              <a:rPr lang="en-US" sz="900" dirty="0" smtClean="0"/>
              <a:t>This Document contains no technical data subject to the EAR or the ITAR</a:t>
            </a:r>
            <a:endParaRPr lang="en-US" sz="900" dirty="0"/>
          </a:p>
        </p:txBody>
      </p:sp>
      <p:sp>
        <p:nvSpPr>
          <p:cNvPr id="5" name="Slide Number Placeholder 4"/>
          <p:cNvSpPr>
            <a:spLocks noGrp="1"/>
          </p:cNvSpPr>
          <p:nvPr>
            <p:ph type="sldNum" sz="quarter" idx="12"/>
          </p:nvPr>
        </p:nvSpPr>
        <p:spPr/>
        <p:txBody>
          <a:bodyPr/>
          <a:lstStyle/>
          <a:p>
            <a:fld id="{8766E52F-0CF6-48DB-9AE5-2889F618DC89}" type="slidenum">
              <a:rPr lang="en-US" smtClean="0"/>
              <a:t>22</a:t>
            </a:fld>
            <a:endParaRPr lang="en-US"/>
          </a:p>
        </p:txBody>
      </p:sp>
    </p:spTree>
    <p:extLst>
      <p:ext uri="{BB962C8B-B14F-4D97-AF65-F5344CB8AC3E}">
        <p14:creationId xmlns:p14="http://schemas.microsoft.com/office/powerpoint/2010/main" val="2936983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Analysis?</a:t>
            </a:r>
            <a:endParaRPr lang="en-US" dirty="0"/>
          </a:p>
        </p:txBody>
      </p:sp>
      <p:sp>
        <p:nvSpPr>
          <p:cNvPr id="3" name="Content Placeholder 2"/>
          <p:cNvSpPr>
            <a:spLocks noGrp="1"/>
          </p:cNvSpPr>
          <p:nvPr>
            <p:ph idx="1"/>
          </p:nvPr>
        </p:nvSpPr>
        <p:spPr>
          <a:xfrm>
            <a:off x="457200" y="1219200"/>
            <a:ext cx="8229600" cy="4876800"/>
          </a:xfrm>
        </p:spPr>
        <p:txBody>
          <a:bodyPr/>
          <a:lstStyle/>
          <a:p>
            <a:pPr marL="0" indent="0">
              <a:buNone/>
            </a:pPr>
            <a:r>
              <a:rPr lang="en-US" dirty="0"/>
              <a:t>This has been a rather simple </a:t>
            </a:r>
            <a:r>
              <a:rPr lang="en-US" dirty="0" smtClean="0"/>
              <a:t>exercise to show how wind effects may be considered.  We could further complicate life by considering: </a:t>
            </a:r>
          </a:p>
          <a:p>
            <a:r>
              <a:rPr lang="en-US" dirty="0" smtClean="0"/>
              <a:t>Wind application during deployment, which will involve changes of shape</a:t>
            </a:r>
          </a:p>
          <a:p>
            <a:r>
              <a:rPr lang="en-US" dirty="0"/>
              <a:t>Moment arms </a:t>
            </a:r>
            <a:r>
              <a:rPr lang="en-US" dirty="0" smtClean="0"/>
              <a:t>during and after deployment</a:t>
            </a:r>
          </a:p>
          <a:p>
            <a:r>
              <a:rPr lang="en-US" dirty="0" smtClean="0"/>
              <a:t>Different wind application angles</a:t>
            </a:r>
          </a:p>
          <a:p>
            <a:pPr marL="0" indent="0">
              <a:buNone/>
            </a:pPr>
            <a:r>
              <a:rPr lang="en-US" dirty="0" smtClean="0"/>
              <a:t>The opportunities for analysis are endless!</a:t>
            </a:r>
          </a:p>
        </p:txBody>
      </p:sp>
      <p:sp>
        <p:nvSpPr>
          <p:cNvPr id="4" name="Footer Placeholder 3"/>
          <p:cNvSpPr>
            <a:spLocks noGrp="1"/>
          </p:cNvSpPr>
          <p:nvPr>
            <p:ph type="ftr" sz="quarter" idx="11"/>
          </p:nvPr>
        </p:nvSpPr>
        <p:spPr>
          <a:xfrm>
            <a:off x="2362200" y="6356350"/>
            <a:ext cx="3657600" cy="365125"/>
          </a:xfrm>
        </p:spPr>
        <p:txBody>
          <a:bodyPr/>
          <a:lstStyle/>
          <a:p>
            <a:r>
              <a:rPr lang="en-US" sz="900" dirty="0" smtClean="0"/>
              <a:t>This Document contains no technical data subject to the EAR or the ITAR</a:t>
            </a:r>
            <a:endParaRPr lang="en-US" sz="900" dirty="0"/>
          </a:p>
        </p:txBody>
      </p:sp>
      <p:sp>
        <p:nvSpPr>
          <p:cNvPr id="5" name="Slide Number Placeholder 4"/>
          <p:cNvSpPr>
            <a:spLocks noGrp="1"/>
          </p:cNvSpPr>
          <p:nvPr>
            <p:ph type="sldNum" sz="quarter" idx="12"/>
          </p:nvPr>
        </p:nvSpPr>
        <p:spPr/>
        <p:txBody>
          <a:bodyPr/>
          <a:lstStyle/>
          <a:p>
            <a:fld id="{8766E52F-0CF6-48DB-9AE5-2889F618DC89}" type="slidenum">
              <a:rPr lang="en-US" smtClean="0"/>
              <a:t>23</a:t>
            </a:fld>
            <a:endParaRPr lang="en-US"/>
          </a:p>
        </p:txBody>
      </p:sp>
    </p:spTree>
    <p:extLst>
      <p:ext uri="{BB962C8B-B14F-4D97-AF65-F5344CB8AC3E}">
        <p14:creationId xmlns:p14="http://schemas.microsoft.com/office/powerpoint/2010/main" val="36419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0"/>
            <a:ext cx="8229600" cy="1143000"/>
          </a:xfrm>
        </p:spPr>
        <p:txBody>
          <a:bodyPr/>
          <a:lstStyle/>
          <a:p>
            <a:r>
              <a:rPr lang="en-US" dirty="0" smtClean="0"/>
              <a:t>Questions?</a:t>
            </a:r>
            <a:endParaRPr lang="en-US" dirty="0"/>
          </a:p>
        </p:txBody>
      </p:sp>
      <p:sp>
        <p:nvSpPr>
          <p:cNvPr id="4" name="Footer Placeholder 3"/>
          <p:cNvSpPr>
            <a:spLocks noGrp="1"/>
          </p:cNvSpPr>
          <p:nvPr>
            <p:ph type="ftr" sz="quarter" idx="11"/>
          </p:nvPr>
        </p:nvSpPr>
        <p:spPr>
          <a:xfrm>
            <a:off x="2362200" y="6356350"/>
            <a:ext cx="3657600" cy="365125"/>
          </a:xfrm>
        </p:spPr>
        <p:txBody>
          <a:bodyPr/>
          <a:lstStyle/>
          <a:p>
            <a:r>
              <a:rPr lang="en-US" sz="900" dirty="0" smtClean="0"/>
              <a:t>This Document contains no technical data subject to the EAR or the ITAR</a:t>
            </a:r>
            <a:endParaRPr lang="en-US" sz="900" dirty="0"/>
          </a:p>
        </p:txBody>
      </p:sp>
      <p:sp>
        <p:nvSpPr>
          <p:cNvPr id="5" name="Slide Number Placeholder 4"/>
          <p:cNvSpPr>
            <a:spLocks noGrp="1"/>
          </p:cNvSpPr>
          <p:nvPr>
            <p:ph type="sldNum" sz="quarter" idx="12"/>
          </p:nvPr>
        </p:nvSpPr>
        <p:spPr/>
        <p:txBody>
          <a:bodyPr/>
          <a:lstStyle/>
          <a:p>
            <a:fld id="{8766E52F-0CF6-48DB-9AE5-2889F618DC89}" type="slidenum">
              <a:rPr lang="en-US" smtClean="0"/>
              <a:t>24</a:t>
            </a:fld>
            <a:endParaRPr lang="en-US"/>
          </a:p>
        </p:txBody>
      </p:sp>
    </p:spTree>
    <p:extLst>
      <p:ext uri="{BB962C8B-B14F-4D97-AF65-F5344CB8AC3E}">
        <p14:creationId xmlns:p14="http://schemas.microsoft.com/office/powerpoint/2010/main" val="350598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 Historical 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origin of a wind requirement dates back to (at least) the 1960’s where SAE published Aerospace Recommended Practice (ARP) 495A for escape devices which said (3.1.11): “The device should not be adversely affected by winds of up to 30 knots.”</a:t>
            </a:r>
          </a:p>
          <a:p>
            <a:r>
              <a:rPr lang="en-US" dirty="0" smtClean="0"/>
              <a:t>At least one major airplane manufacturer adopted this recommendation and included it in their specifications for evacuation devices.</a:t>
            </a:r>
          </a:p>
          <a:p>
            <a:r>
              <a:rPr lang="en-US" dirty="0" smtClean="0"/>
              <a:t>One slide manufacturer advertised slides which achieved “perfect ground anchoring despite 50-knot gusts.”</a:t>
            </a:r>
            <a:endParaRPr lang="en-US" dirty="0"/>
          </a:p>
        </p:txBody>
      </p:sp>
      <p:sp>
        <p:nvSpPr>
          <p:cNvPr id="4" name="Slide Number Placeholder 3"/>
          <p:cNvSpPr>
            <a:spLocks noGrp="1"/>
          </p:cNvSpPr>
          <p:nvPr>
            <p:ph type="sldNum" sz="quarter" idx="12"/>
          </p:nvPr>
        </p:nvSpPr>
        <p:spPr/>
        <p:txBody>
          <a:bodyPr/>
          <a:lstStyle/>
          <a:p>
            <a:fld id="{8766E52F-0CF6-48DB-9AE5-2889F618DC89}" type="slidenum">
              <a:rPr lang="en-US" smtClean="0"/>
              <a:t>3</a:t>
            </a:fld>
            <a:endParaRPr lang="en-US"/>
          </a:p>
        </p:txBody>
      </p:sp>
      <p:sp>
        <p:nvSpPr>
          <p:cNvPr id="5" name="Footer Placeholder 4"/>
          <p:cNvSpPr>
            <a:spLocks noGrp="1"/>
          </p:cNvSpPr>
          <p:nvPr>
            <p:ph type="ftr" sz="quarter" idx="11"/>
          </p:nvPr>
        </p:nvSpPr>
        <p:spPr>
          <a:xfrm>
            <a:off x="2590800" y="6356350"/>
            <a:ext cx="35814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319563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and FAA Regulations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FAA did not incorporate a wind requirement into the regulations until Amendment 46 (12/1/1978) where 14 CFR part 25 §25.809 (f)(1)(iv) required the evacuation assist means to “have the capability, in 25-knot winds directed from the most critical angle, to deploy and, with the assistance of only one person, to remain usable after full deployment to evacuate occupants safely to the ground.”  </a:t>
            </a:r>
          </a:p>
          <a:p>
            <a:r>
              <a:rPr lang="en-US" dirty="0" smtClean="0"/>
              <a:t>Subsequently (6/3/1983), this requirement was incorporated into Technical Standard Order (TSO) C69a “Emergency Evacuation Slides, Ramps, and Slide/Raft Combinations”.</a:t>
            </a:r>
          </a:p>
          <a:p>
            <a:r>
              <a:rPr lang="en-US" dirty="0" smtClean="0"/>
              <a:t>Wind requirements (35-knots steady/52-knot gusts) were also applied to the canopies used to protect evacuees in life rafts (TSO-C70) and evacuation slide/rafts.</a:t>
            </a:r>
          </a:p>
          <a:p>
            <a:endParaRPr lang="en-US" dirty="0" smtClean="0"/>
          </a:p>
        </p:txBody>
      </p:sp>
      <p:sp>
        <p:nvSpPr>
          <p:cNvPr id="4" name="Slide Number Placeholder 3"/>
          <p:cNvSpPr>
            <a:spLocks noGrp="1"/>
          </p:cNvSpPr>
          <p:nvPr>
            <p:ph type="sldNum" sz="quarter" idx="12"/>
          </p:nvPr>
        </p:nvSpPr>
        <p:spPr/>
        <p:txBody>
          <a:bodyPr/>
          <a:lstStyle/>
          <a:p>
            <a:fld id="{8766E52F-0CF6-48DB-9AE5-2889F618DC89}" type="slidenum">
              <a:rPr lang="en-US" smtClean="0"/>
              <a:t>4</a:t>
            </a:fld>
            <a:endParaRPr lang="en-US"/>
          </a:p>
        </p:txBody>
      </p:sp>
      <p:sp>
        <p:nvSpPr>
          <p:cNvPr id="5" name="Footer Placeholder 4"/>
          <p:cNvSpPr>
            <a:spLocks noGrp="1"/>
          </p:cNvSpPr>
          <p:nvPr>
            <p:ph type="ftr" sz="quarter" idx="11"/>
          </p:nvPr>
        </p:nvSpPr>
        <p:spPr>
          <a:xfrm>
            <a:off x="2286000" y="6356350"/>
            <a:ext cx="37338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85004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Guidance for §25.809 Wind </a:t>
            </a:r>
            <a:r>
              <a:rPr lang="en-US" dirty="0" smtClean="0"/>
              <a:t/>
            </a:r>
            <a:br>
              <a:rPr lang="en-US" dirty="0" smtClean="0"/>
            </a:br>
            <a:r>
              <a:rPr lang="en-US" sz="1800" dirty="0" smtClean="0"/>
              <a:t>(From FAA Advisory Circular AC 25-17A at </a:t>
            </a:r>
            <a:r>
              <a:rPr lang="en-US" sz="1800" dirty="0"/>
              <a:t>Amendment 25-46)</a:t>
            </a:r>
            <a:endParaRPr lang="en-US" dirty="0"/>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pPr marL="0" indent="0">
              <a:lnSpc>
                <a:spcPct val="120000"/>
              </a:lnSpc>
              <a:spcBef>
                <a:spcPts val="300"/>
              </a:spcBef>
              <a:buNone/>
            </a:pPr>
            <a:r>
              <a:rPr lang="en-US" dirty="0"/>
              <a:t>In </a:t>
            </a:r>
            <a:r>
              <a:rPr lang="en-US" dirty="0" smtClean="0"/>
              <a:t>guidance for paragraph (f)(1)(iv), FAA </a:t>
            </a:r>
            <a:r>
              <a:rPr lang="en-US" dirty="0"/>
              <a:t>offered</a:t>
            </a:r>
            <a:r>
              <a:rPr lang="en-US" dirty="0" smtClean="0"/>
              <a:t>:</a:t>
            </a:r>
          </a:p>
          <a:p>
            <a:pPr marL="0" indent="0">
              <a:lnSpc>
                <a:spcPct val="120000"/>
              </a:lnSpc>
              <a:spcBef>
                <a:spcPts val="300"/>
              </a:spcBef>
              <a:buNone/>
            </a:pPr>
            <a:endParaRPr lang="en-US" sz="1900" dirty="0" smtClean="0"/>
          </a:p>
          <a:p>
            <a:pPr marL="0" indent="0">
              <a:lnSpc>
                <a:spcPct val="120000"/>
              </a:lnSpc>
              <a:spcBef>
                <a:spcPts val="300"/>
              </a:spcBef>
              <a:buNone/>
            </a:pPr>
            <a:r>
              <a:rPr lang="en-US" sz="3200" i="1" dirty="0"/>
              <a:t> </a:t>
            </a:r>
            <a:r>
              <a:rPr lang="en-US" sz="3200" i="1" dirty="0" smtClean="0"/>
              <a:t>    “(</a:t>
            </a:r>
            <a:r>
              <a:rPr lang="en-US" sz="3200" i="1" dirty="0" err="1"/>
              <a:t>i</a:t>
            </a:r>
            <a:r>
              <a:rPr lang="en-US" sz="3200" i="1" dirty="0"/>
              <a:t>) The person who assists should come from the airplane.  This capability should be demonstrated by test</a:t>
            </a:r>
            <a:r>
              <a:rPr lang="en-US" sz="3200" i="1" dirty="0" smtClean="0"/>
              <a:t>.”</a:t>
            </a:r>
          </a:p>
          <a:p>
            <a:pPr marL="0" indent="0">
              <a:lnSpc>
                <a:spcPct val="120000"/>
              </a:lnSpc>
              <a:spcBef>
                <a:spcPts val="300"/>
              </a:spcBef>
              <a:buNone/>
            </a:pPr>
            <a:endParaRPr lang="en-US" sz="1900" i="1" dirty="0" smtClean="0"/>
          </a:p>
          <a:p>
            <a:pPr marL="0" indent="0">
              <a:lnSpc>
                <a:spcPct val="120000"/>
              </a:lnSpc>
              <a:spcBef>
                <a:spcPts val="300"/>
              </a:spcBef>
              <a:buNone/>
            </a:pPr>
            <a:r>
              <a:rPr lang="en-US" sz="2900" i="1" dirty="0" smtClean="0"/>
              <a:t>     </a:t>
            </a:r>
            <a:r>
              <a:rPr lang="en-US" i="1" dirty="0" smtClean="0"/>
              <a:t>“(</a:t>
            </a:r>
            <a:r>
              <a:rPr lang="en-US" i="1" dirty="0"/>
              <a:t>ii) Escape slides that deploy in front of an engine inlet may need to be assessed for the effect of the inlet airflow on the acceptable deployment of the escape slide.  Since the wind condition is assumed, the effect </a:t>
            </a:r>
            <a:r>
              <a:rPr lang="en-US" i="1" dirty="0" smtClean="0"/>
              <a:t>for </a:t>
            </a:r>
            <a:r>
              <a:rPr lang="en-US" i="1" dirty="0"/>
              <a:t>the inlet airflow should be considered in combination with the 25-knot wind.  The effect of the engine is non-linear with respect to the distance from the inlet, so that tests that do not use an actual running engine should contain conservative conditions or assumptions to ensure that the installation is acceptable.  For example, adding the effect of the engine (at specific distance from the inlet) to the wind velocity, and then verifying that the slide will come no closer to the engine than that distance is an acceptable method</a:t>
            </a:r>
            <a:r>
              <a:rPr lang="en-US" i="1" dirty="0" smtClean="0"/>
              <a:t>.”</a:t>
            </a:r>
            <a:endParaRPr lang="en-US" i="1" dirty="0"/>
          </a:p>
        </p:txBody>
      </p:sp>
      <p:sp>
        <p:nvSpPr>
          <p:cNvPr id="4" name="Footer Placeholder 3"/>
          <p:cNvSpPr>
            <a:spLocks noGrp="1"/>
          </p:cNvSpPr>
          <p:nvPr>
            <p:ph type="ftr" sz="quarter" idx="11"/>
          </p:nvPr>
        </p:nvSpPr>
        <p:spPr>
          <a:xfrm>
            <a:off x="2209800" y="6356350"/>
            <a:ext cx="3810000" cy="365125"/>
          </a:xfrm>
        </p:spPr>
        <p:txBody>
          <a:bodyPr/>
          <a:lstStyle/>
          <a:p>
            <a:r>
              <a:rPr lang="en-US" sz="900" dirty="0" smtClean="0"/>
              <a:t>This Document contains no technical data subject to the EAR or the ITAR</a:t>
            </a:r>
            <a:endParaRPr lang="en-US" sz="900" dirty="0"/>
          </a:p>
        </p:txBody>
      </p:sp>
      <p:sp>
        <p:nvSpPr>
          <p:cNvPr id="5" name="Slide Number Placeholder 4"/>
          <p:cNvSpPr>
            <a:spLocks noGrp="1"/>
          </p:cNvSpPr>
          <p:nvPr>
            <p:ph type="sldNum" sz="quarter" idx="12"/>
          </p:nvPr>
        </p:nvSpPr>
        <p:spPr/>
        <p:txBody>
          <a:bodyPr/>
          <a:lstStyle/>
          <a:p>
            <a:fld id="{8766E52F-0CF6-48DB-9AE5-2889F618DC89}" type="slidenum">
              <a:rPr lang="en-US" smtClean="0"/>
              <a:t>5</a:t>
            </a:fld>
            <a:endParaRPr lang="en-US"/>
          </a:p>
        </p:txBody>
      </p:sp>
    </p:spTree>
    <p:extLst>
      <p:ext uri="{BB962C8B-B14F-4D97-AF65-F5344CB8AC3E}">
        <p14:creationId xmlns:p14="http://schemas.microsoft.com/office/powerpoint/2010/main" val="3784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smtClean="0"/>
              <a:t>FAA Guidance for Wind (Cont’d)</a:t>
            </a:r>
            <a:br>
              <a:rPr lang="en-US" dirty="0" smtClean="0"/>
            </a:br>
            <a:r>
              <a:rPr lang="en-US" sz="1800" dirty="0"/>
              <a:t>(From FAA Advisory Circular AC 25-17A at Amendment 25-46)</a:t>
            </a:r>
            <a:endParaRPr lang="en-US" dirty="0"/>
          </a:p>
        </p:txBody>
      </p:sp>
      <p:sp>
        <p:nvSpPr>
          <p:cNvPr id="3" name="Slide Number Placeholder 2"/>
          <p:cNvSpPr>
            <a:spLocks noGrp="1"/>
          </p:cNvSpPr>
          <p:nvPr>
            <p:ph type="sldNum" sz="quarter" idx="12"/>
          </p:nvPr>
        </p:nvSpPr>
        <p:spPr/>
        <p:txBody>
          <a:bodyPr/>
          <a:lstStyle/>
          <a:p>
            <a:fld id="{8766E52F-0CF6-48DB-9AE5-2889F618DC89}" type="slidenum">
              <a:rPr lang="en-US" smtClean="0"/>
              <a:t>6</a:t>
            </a:fld>
            <a:endParaRPr lang="en-US"/>
          </a:p>
        </p:txBody>
      </p:sp>
      <p:sp>
        <p:nvSpPr>
          <p:cNvPr id="5" name="Footer Placeholder 4"/>
          <p:cNvSpPr>
            <a:spLocks noGrp="1"/>
          </p:cNvSpPr>
          <p:nvPr>
            <p:ph type="ftr" sz="quarter" idx="11"/>
          </p:nvPr>
        </p:nvSpPr>
        <p:spPr>
          <a:xfrm>
            <a:off x="2057400" y="6400800"/>
            <a:ext cx="3962400" cy="320675"/>
          </a:xfrm>
        </p:spPr>
        <p:txBody>
          <a:bodyPr/>
          <a:lstStyle/>
          <a:p>
            <a:r>
              <a:rPr lang="en-US" sz="900" dirty="0" smtClean="0"/>
              <a:t>This Document contains no technical data subject to the EAR or the ITAR</a:t>
            </a:r>
            <a:endParaRPr lang="en-US" sz="900" dirty="0"/>
          </a:p>
        </p:txBody>
      </p:sp>
      <p:sp>
        <p:nvSpPr>
          <p:cNvPr id="7" name="Rectangle 6"/>
          <p:cNvSpPr/>
          <p:nvPr/>
        </p:nvSpPr>
        <p:spPr>
          <a:xfrm>
            <a:off x="466725" y="1219200"/>
            <a:ext cx="8229600" cy="5062924"/>
          </a:xfrm>
          <a:prstGeom prst="rect">
            <a:avLst/>
          </a:prstGeom>
        </p:spPr>
        <p:txBody>
          <a:bodyPr wrap="square">
            <a:spAutoFit/>
          </a:bodyPr>
          <a:lstStyle/>
          <a:p>
            <a:pPr>
              <a:spcAft>
                <a:spcPts val="600"/>
              </a:spcAft>
            </a:pPr>
            <a:r>
              <a:rPr lang="en-US" sz="1900" dirty="0" smtClean="0"/>
              <a:t>Further, for Paragraph (f)(1)(iv) and (v), FAA offered:</a:t>
            </a:r>
            <a:r>
              <a:rPr lang="en-US" sz="1900" i="1" dirty="0" smtClean="0"/>
              <a:t>  </a:t>
            </a:r>
          </a:p>
          <a:p>
            <a:r>
              <a:rPr lang="en-US" sz="1900" i="1" dirty="0" smtClean="0"/>
              <a:t>“For </a:t>
            </a:r>
            <a:r>
              <a:rPr lang="en-US" sz="1900" i="1" dirty="0"/>
              <a:t>wind or repeatability tests, as many deployments as possible should be done on an airplane.  When using a mockup (also known as a module) for these tests, the following items, as a minimum, should be satisfactorily addressed:</a:t>
            </a:r>
          </a:p>
          <a:p>
            <a:r>
              <a:rPr lang="en-US" sz="1100" i="1" dirty="0"/>
              <a:t> </a:t>
            </a:r>
          </a:p>
          <a:p>
            <a:r>
              <a:rPr lang="en-US" i="1" dirty="0" smtClean="0"/>
              <a:t>     </a:t>
            </a:r>
            <a:r>
              <a:rPr lang="en-US" sz="1900" i="1" dirty="0" smtClean="0"/>
              <a:t>(</a:t>
            </a:r>
            <a:r>
              <a:rPr lang="en-US" sz="1900" i="1" dirty="0" err="1"/>
              <a:t>i</a:t>
            </a:r>
            <a:r>
              <a:rPr lang="en-US" sz="1900" i="1" dirty="0"/>
              <a:t>)  The door on the mockup should be a full-size door built as close to a production door as possible, using production hardware or prototype equivalents.  This is especially critical with respect to the girt bar, floor fittings, packboard, bustle, the door motion, door velocity throughout the range of travel, and the manner in which the slide drops.</a:t>
            </a:r>
          </a:p>
          <a:p>
            <a:r>
              <a:rPr lang="en-US" sz="1100" i="1" dirty="0"/>
              <a:t> </a:t>
            </a:r>
          </a:p>
          <a:p>
            <a:r>
              <a:rPr lang="en-US" i="1" dirty="0" smtClean="0"/>
              <a:t>     </a:t>
            </a:r>
            <a:r>
              <a:rPr lang="en-US" sz="1900" i="1" dirty="0" smtClean="0"/>
              <a:t>(</a:t>
            </a:r>
            <a:r>
              <a:rPr lang="en-US" sz="1900" i="1" dirty="0"/>
              <a:t>ii)  The fuselage contour and skin surface of the mockup which might be contacted by the slide, under any normal or adverse attitude or wind conditions, should be the same as the airplane contour.  Additionally, fuselage protuberances such as </a:t>
            </a:r>
            <a:r>
              <a:rPr lang="en-US" sz="1900" i="1" dirty="0" err="1"/>
              <a:t>pitot</a:t>
            </a:r>
            <a:r>
              <a:rPr lang="en-US" sz="1900" i="1" dirty="0"/>
              <a:t>-static tubes and outflow valves should be accurately represented.</a:t>
            </a:r>
          </a:p>
          <a:p>
            <a:r>
              <a:rPr lang="en-US" sz="1100" i="1" dirty="0"/>
              <a:t> </a:t>
            </a:r>
          </a:p>
          <a:p>
            <a:r>
              <a:rPr lang="en-US" i="1" dirty="0" smtClean="0"/>
              <a:t>     </a:t>
            </a:r>
            <a:r>
              <a:rPr lang="en-US" sz="1900" i="1" dirty="0" smtClean="0"/>
              <a:t>(</a:t>
            </a:r>
            <a:r>
              <a:rPr lang="en-US" sz="1900" i="1" dirty="0"/>
              <a:t>iii)  The impingement of the wind on the slide should be shown by aerodynamic analysis to be equal or greater than that on the airplane</a:t>
            </a:r>
            <a:r>
              <a:rPr lang="en-US" sz="1900" i="1" dirty="0" smtClean="0"/>
              <a:t>.”</a:t>
            </a:r>
            <a:endParaRPr lang="en-US" sz="1900" i="1" dirty="0"/>
          </a:p>
        </p:txBody>
      </p:sp>
    </p:spTree>
    <p:extLst>
      <p:ext uri="{BB962C8B-B14F-4D97-AF65-F5344CB8AC3E}">
        <p14:creationId xmlns:p14="http://schemas.microsoft.com/office/powerpoint/2010/main" val="2968713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Creating Wind  </a:t>
            </a:r>
            <a:endParaRPr lang="en-US" dirty="0"/>
          </a:p>
        </p:txBody>
      </p:sp>
      <p:sp>
        <p:nvSpPr>
          <p:cNvPr id="3" name="Content Placeholder 2"/>
          <p:cNvSpPr>
            <a:spLocks noGrp="1"/>
          </p:cNvSpPr>
          <p:nvPr>
            <p:ph idx="1"/>
          </p:nvPr>
        </p:nvSpPr>
        <p:spPr>
          <a:xfrm>
            <a:off x="457200" y="990600"/>
            <a:ext cx="8229600" cy="4556443"/>
          </a:xfrm>
        </p:spPr>
        <p:txBody>
          <a:bodyPr>
            <a:normAutofit/>
          </a:bodyPr>
          <a:lstStyle/>
          <a:p>
            <a:r>
              <a:rPr lang="en-US" sz="2600" dirty="0"/>
              <a:t>Artificially creating a wind “field” is not a trivial task.  Typically a wind machine consists of an engine or motor driving a propeller in a “pusher” type configuration.  The wind produced will vary according to the distance from the center of the </a:t>
            </a:r>
            <a:r>
              <a:rPr lang="en-US" sz="2600" dirty="0" smtClean="0"/>
              <a:t>machine, the speed of the propeller, and any flow straightening devices, among other factors.</a:t>
            </a:r>
            <a:endParaRPr lang="en-US" sz="2600" dirty="0"/>
          </a:p>
        </p:txBody>
      </p:sp>
      <p:pic>
        <p:nvPicPr>
          <p:cNvPr id="5" name="Picture 4" descr="C:\Users\tom.anderson\AppData\Local\Microsoft\Windows\Temporary Internet Files\Content.Outlook\YHK1VASA\New Wind Standard.jpg"/>
          <p:cNvPicPr/>
          <p:nvPr/>
        </p:nvPicPr>
        <p:blipFill>
          <a:blip r:embed="rId2">
            <a:extLst>
              <a:ext uri="{28A0092B-C50C-407E-A947-70E740481C1C}">
                <a14:useLocalDpi xmlns:a14="http://schemas.microsoft.com/office/drawing/2010/main" val="0"/>
              </a:ext>
            </a:extLst>
          </a:blip>
          <a:srcRect/>
          <a:stretch>
            <a:fillRect/>
          </a:stretch>
        </p:blipFill>
        <p:spPr bwMode="auto">
          <a:xfrm>
            <a:off x="1609724" y="3962400"/>
            <a:ext cx="5019675" cy="2326640"/>
          </a:xfrm>
          <a:prstGeom prst="rect">
            <a:avLst/>
          </a:prstGeom>
          <a:noFill/>
          <a:ln>
            <a:noFill/>
          </a:ln>
        </p:spPr>
      </p:pic>
      <p:sp>
        <p:nvSpPr>
          <p:cNvPr id="6" name="TextBox 5"/>
          <p:cNvSpPr txBox="1"/>
          <p:nvPr/>
        </p:nvSpPr>
        <p:spPr>
          <a:xfrm>
            <a:off x="6858000" y="5334000"/>
            <a:ext cx="1828800" cy="707886"/>
          </a:xfrm>
          <a:prstGeom prst="rect">
            <a:avLst/>
          </a:prstGeom>
          <a:noFill/>
        </p:spPr>
        <p:txBody>
          <a:bodyPr wrap="square" rtlCol="0">
            <a:spAutoFit/>
          </a:bodyPr>
          <a:lstStyle/>
          <a:p>
            <a:r>
              <a:rPr lang="en-US" sz="1000" dirty="0"/>
              <a:t>The Wall of Wind (</a:t>
            </a:r>
            <a:r>
              <a:rPr lang="en-US" sz="1000" dirty="0" err="1"/>
              <a:t>WoW</a:t>
            </a:r>
            <a:r>
              <a:rPr lang="en-US" sz="1000" dirty="0"/>
              <a:t>) facility at Florida International University (FIU) </a:t>
            </a:r>
            <a:r>
              <a:rPr lang="en-US" sz="1000" dirty="0" smtClean="0"/>
              <a:t>(Photo courtesy of FIU, A. Gonzalez/E. Salna)</a:t>
            </a:r>
            <a:endParaRPr lang="en-US" sz="1000" dirty="0"/>
          </a:p>
        </p:txBody>
      </p:sp>
      <p:sp>
        <p:nvSpPr>
          <p:cNvPr id="7" name="Slide Number Placeholder 6"/>
          <p:cNvSpPr>
            <a:spLocks noGrp="1"/>
          </p:cNvSpPr>
          <p:nvPr>
            <p:ph type="sldNum" sz="quarter" idx="12"/>
          </p:nvPr>
        </p:nvSpPr>
        <p:spPr/>
        <p:txBody>
          <a:bodyPr/>
          <a:lstStyle/>
          <a:p>
            <a:fld id="{8766E52F-0CF6-48DB-9AE5-2889F618DC89}" type="slidenum">
              <a:rPr lang="en-US" smtClean="0"/>
              <a:t>7</a:t>
            </a:fld>
            <a:endParaRPr lang="en-US"/>
          </a:p>
        </p:txBody>
      </p:sp>
      <p:sp>
        <p:nvSpPr>
          <p:cNvPr id="4" name="Footer Placeholder 3"/>
          <p:cNvSpPr>
            <a:spLocks noGrp="1"/>
          </p:cNvSpPr>
          <p:nvPr>
            <p:ph type="ftr" sz="quarter" idx="11"/>
          </p:nvPr>
        </p:nvSpPr>
        <p:spPr>
          <a:xfrm>
            <a:off x="1752600" y="6356350"/>
            <a:ext cx="42672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1878305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Measurement</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en-US" dirty="0" smtClean="0"/>
              <a:t>Wind measurement is commonly done with a cup-type anemometer, which is a miniature DC generator.  It produces a discrete amount of electricity according to the speed of the spinning cup assembly.  This is translated into knots.</a:t>
            </a:r>
          </a:p>
          <a:p>
            <a:r>
              <a:rPr lang="en-US" dirty="0" smtClean="0"/>
              <a:t>Hand-held anemometers are notoriously inaccurate and should not be used.</a:t>
            </a:r>
          </a:p>
          <a:p>
            <a:r>
              <a:rPr lang="en-US" dirty="0" smtClean="0"/>
              <a:t>Hot wire anemometers are, generally, too sensitive and require too much filtering to achieve reasonable results.</a:t>
            </a:r>
          </a:p>
        </p:txBody>
      </p:sp>
      <p:sp>
        <p:nvSpPr>
          <p:cNvPr id="4" name="Slide Number Placeholder 3"/>
          <p:cNvSpPr>
            <a:spLocks noGrp="1"/>
          </p:cNvSpPr>
          <p:nvPr>
            <p:ph type="sldNum" sz="quarter" idx="12"/>
          </p:nvPr>
        </p:nvSpPr>
        <p:spPr/>
        <p:txBody>
          <a:bodyPr/>
          <a:lstStyle/>
          <a:p>
            <a:fld id="{8766E52F-0CF6-48DB-9AE5-2889F618DC89}" type="slidenum">
              <a:rPr lang="en-US" smtClean="0"/>
              <a:t>8</a:t>
            </a:fld>
            <a:endParaRPr lang="en-US" dirty="0"/>
          </a:p>
        </p:txBody>
      </p:sp>
      <p:sp>
        <p:nvSpPr>
          <p:cNvPr id="5" name="Footer Placeholder 4"/>
          <p:cNvSpPr>
            <a:spLocks noGrp="1"/>
          </p:cNvSpPr>
          <p:nvPr>
            <p:ph type="ftr" sz="quarter" idx="11"/>
          </p:nvPr>
        </p:nvSpPr>
        <p:spPr>
          <a:xfrm>
            <a:off x="3124200" y="6356350"/>
            <a:ext cx="39624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76632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Applying the Wind</a:t>
            </a:r>
            <a:endParaRPr lang="en-US" dirty="0"/>
          </a:p>
        </p:txBody>
      </p:sp>
      <p:pic>
        <p:nvPicPr>
          <p:cNvPr id="4" name="Content Placeholder 3" descr="H:\Engineering\AIRBUS\A3XX\DTP\WIND_STRAIGH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5477477" cy="3276600"/>
          </a:xfrm>
          <a:prstGeom prst="rect">
            <a:avLst/>
          </a:prstGeom>
          <a:noFill/>
          <a:ln>
            <a:noFill/>
          </a:ln>
        </p:spPr>
      </p:pic>
      <p:sp>
        <p:nvSpPr>
          <p:cNvPr id="5" name="TextBox 4"/>
          <p:cNvSpPr txBox="1"/>
          <p:nvPr/>
        </p:nvSpPr>
        <p:spPr>
          <a:xfrm>
            <a:off x="762000" y="1142999"/>
            <a:ext cx="7315200" cy="2215991"/>
          </a:xfrm>
          <a:prstGeom prst="rect">
            <a:avLst/>
          </a:prstGeom>
          <a:noFill/>
        </p:spPr>
        <p:txBody>
          <a:bodyPr wrap="square" rtlCol="0">
            <a:spAutoFit/>
          </a:bodyPr>
          <a:lstStyle/>
          <a:p>
            <a:r>
              <a:rPr lang="en-US" sz="2400" dirty="0" smtClean="0"/>
              <a:t>Wind measurements are made at a distance in front of the wind machine(s) in a pattern which represents the slide profile from all angles.  If the slide extends out from the fuselage at an angle (canted), it may be necessary to apply the wind from a slightly different set of angles.</a:t>
            </a:r>
          </a:p>
          <a:p>
            <a:endParaRPr lang="en-US" dirty="0"/>
          </a:p>
        </p:txBody>
      </p:sp>
      <p:sp>
        <p:nvSpPr>
          <p:cNvPr id="3" name="Slide Number Placeholder 2"/>
          <p:cNvSpPr>
            <a:spLocks noGrp="1"/>
          </p:cNvSpPr>
          <p:nvPr>
            <p:ph type="sldNum" sz="quarter" idx="12"/>
          </p:nvPr>
        </p:nvSpPr>
        <p:spPr/>
        <p:txBody>
          <a:bodyPr/>
          <a:lstStyle/>
          <a:p>
            <a:fld id="{8766E52F-0CF6-48DB-9AE5-2889F618DC89}" type="slidenum">
              <a:rPr lang="en-US" smtClean="0"/>
              <a:t>9</a:t>
            </a:fld>
            <a:endParaRPr lang="en-US"/>
          </a:p>
        </p:txBody>
      </p:sp>
      <p:sp>
        <p:nvSpPr>
          <p:cNvPr id="6" name="Footer Placeholder 5"/>
          <p:cNvSpPr>
            <a:spLocks noGrp="1"/>
          </p:cNvSpPr>
          <p:nvPr>
            <p:ph type="ftr" sz="quarter" idx="11"/>
          </p:nvPr>
        </p:nvSpPr>
        <p:spPr>
          <a:xfrm>
            <a:off x="2209800" y="6356350"/>
            <a:ext cx="3810000" cy="365125"/>
          </a:xfrm>
        </p:spPr>
        <p:txBody>
          <a:bodyPr/>
          <a:lstStyle/>
          <a:p>
            <a:r>
              <a:rPr lang="en-US" sz="900" dirty="0" smtClean="0"/>
              <a:t>This Document contains no technical data subject to the EAR or the ITAR</a:t>
            </a:r>
            <a:endParaRPr lang="en-US" sz="900" dirty="0"/>
          </a:p>
        </p:txBody>
      </p:sp>
    </p:spTree>
    <p:extLst>
      <p:ext uri="{BB962C8B-B14F-4D97-AF65-F5344CB8AC3E}">
        <p14:creationId xmlns:p14="http://schemas.microsoft.com/office/powerpoint/2010/main" val="2655079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1522</Words>
  <Application>Microsoft Office PowerPoint</Application>
  <PresentationFormat>On-screen Show (4:3)</PresentationFormat>
  <Paragraphs>126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Wind and Emergency Evacuation Devices</vt:lpstr>
      <vt:lpstr>Wind?</vt:lpstr>
      <vt:lpstr>Wind – Historical References</vt:lpstr>
      <vt:lpstr>Wind and FAA Regulations</vt:lpstr>
      <vt:lpstr>FAA Guidance for §25.809 Wind  (From FAA Advisory Circular AC 25-17A at Amendment 25-46)</vt:lpstr>
      <vt:lpstr>FAA Guidance for Wind (Cont’d) (From FAA Advisory Circular AC 25-17A at Amendment 25-46)</vt:lpstr>
      <vt:lpstr>Creating Wind  </vt:lpstr>
      <vt:lpstr>Wind Measurement</vt:lpstr>
      <vt:lpstr>Applying the Wind</vt:lpstr>
      <vt:lpstr>Applying Wind (Cont’d)</vt:lpstr>
      <vt:lpstr>Wind Profiles</vt:lpstr>
      <vt:lpstr>Typical Anemometer Output</vt:lpstr>
      <vt:lpstr>Typical Wind Profile with One Wind Machine</vt:lpstr>
      <vt:lpstr>Typical Wind Profile with Two Wind Machines</vt:lpstr>
      <vt:lpstr>Typical Wind Profile with Three or More Wind Machines</vt:lpstr>
      <vt:lpstr>Typical Wind Profile with More Than Three Wind Machines</vt:lpstr>
      <vt:lpstr>Wind Applied to Side of Slide (O/360 or 180 Degrees to Airplane)</vt:lpstr>
      <vt:lpstr>Wind Applied to Face of Slide (90 or 270 Degrees to Airplane)</vt:lpstr>
      <vt:lpstr>Defining Coverage</vt:lpstr>
      <vt:lpstr>Defining Coverage (Cont’d)</vt:lpstr>
      <vt:lpstr>Defining Analysis</vt:lpstr>
      <vt:lpstr>Sample “Area – Wind” Calculations</vt:lpstr>
      <vt:lpstr>More Analysis?</vt:lpstr>
      <vt:lpstr>Questions?</vt:lpstr>
    </vt:vector>
  </TitlesOfParts>
  <Company>Goodrich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dc:title>
  <dc:creator>Anderson, Tom - EVAC</dc:creator>
  <cp:lastModifiedBy>Anderson, Tom - EVAC</cp:lastModifiedBy>
  <cp:revision>137</cp:revision>
  <cp:lastPrinted>2013-11-27T23:42:57Z</cp:lastPrinted>
  <dcterms:created xsi:type="dcterms:W3CDTF">2013-11-25T19:12:15Z</dcterms:created>
  <dcterms:modified xsi:type="dcterms:W3CDTF">2014-01-06T20:50:39Z</dcterms:modified>
</cp:coreProperties>
</file>