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47"/>
  </p:notesMasterIdLst>
  <p:handoutMasterIdLst>
    <p:handoutMasterId r:id="rId48"/>
  </p:handoutMasterIdLst>
  <p:sldIdLst>
    <p:sldId id="458" r:id="rId2"/>
    <p:sldId id="542" r:id="rId3"/>
    <p:sldId id="312" r:id="rId4"/>
    <p:sldId id="532" r:id="rId5"/>
    <p:sldId id="536" r:id="rId6"/>
    <p:sldId id="535" r:id="rId7"/>
    <p:sldId id="533" r:id="rId8"/>
    <p:sldId id="537" r:id="rId9"/>
    <p:sldId id="545" r:id="rId10"/>
    <p:sldId id="538" r:id="rId11"/>
    <p:sldId id="546" r:id="rId12"/>
    <p:sldId id="547" r:id="rId13"/>
    <p:sldId id="540" r:id="rId14"/>
    <p:sldId id="541" r:id="rId15"/>
    <p:sldId id="543" r:id="rId16"/>
    <p:sldId id="539" r:id="rId17"/>
    <p:sldId id="548" r:id="rId18"/>
    <p:sldId id="549" r:id="rId19"/>
    <p:sldId id="551" r:id="rId20"/>
    <p:sldId id="553" r:id="rId21"/>
    <p:sldId id="554" r:id="rId22"/>
    <p:sldId id="555" r:id="rId23"/>
    <p:sldId id="552" r:id="rId24"/>
    <p:sldId id="558" r:id="rId25"/>
    <p:sldId id="557" r:id="rId26"/>
    <p:sldId id="559" r:id="rId27"/>
    <p:sldId id="560" r:id="rId28"/>
    <p:sldId id="571" r:id="rId29"/>
    <p:sldId id="561" r:id="rId30"/>
    <p:sldId id="562" r:id="rId31"/>
    <p:sldId id="563" r:id="rId32"/>
    <p:sldId id="564" r:id="rId33"/>
    <p:sldId id="565" r:id="rId34"/>
    <p:sldId id="566" r:id="rId35"/>
    <p:sldId id="567" r:id="rId36"/>
    <p:sldId id="568" r:id="rId37"/>
    <p:sldId id="570" r:id="rId38"/>
    <p:sldId id="569" r:id="rId39"/>
    <p:sldId id="572" r:id="rId40"/>
    <p:sldId id="573" r:id="rId41"/>
    <p:sldId id="575" r:id="rId42"/>
    <p:sldId id="576" r:id="rId43"/>
    <p:sldId id="577" r:id="rId44"/>
    <p:sldId id="578" r:id="rId45"/>
    <p:sldId id="523" r:id="rId4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9933"/>
    <a:srgbClr val="FFCC00"/>
    <a:srgbClr val="FFCC66"/>
    <a:srgbClr val="FFFF66"/>
    <a:srgbClr val="00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87807" autoAdjust="0"/>
  </p:normalViewPr>
  <p:slideViewPr>
    <p:cSldViewPr>
      <p:cViewPr>
        <p:scale>
          <a:sx n="150" d="100"/>
          <a:sy n="150" d="100"/>
        </p:scale>
        <p:origin x="1104" y="10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0512"/>
    </p:cViewPr>
  </p:sorterViewPr>
  <p:notesViewPr>
    <p:cSldViewPr>
      <p:cViewPr varScale="1">
        <p:scale>
          <a:sx n="53" d="100"/>
          <a:sy n="53" d="100"/>
        </p:scale>
        <p:origin x="-1254" y="-96"/>
      </p:cViewPr>
      <p:guideLst>
        <p:guide orient="horz" pos="3024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300" b="0"/>
            </a:lvl1pPr>
          </a:lstStyle>
          <a:p>
            <a:fld id="{84F140B9-2289-458B-B2FE-9F212CEA3BF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9407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 sz="1300" b="0"/>
            </a:lvl1pPr>
          </a:lstStyle>
          <a:p>
            <a:fld id="{D7DD6AE1-2F49-45B5-BF48-ECD30514EA7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3155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1408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112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1122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112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112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D6AE1-2F49-45B5-BF48-ECD30514EA7E}" type="slidenum">
              <a:rPr lang="zh-TW" altLang="en-US" smtClean="0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759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6232525"/>
            <a:ext cx="9144000" cy="92075"/>
          </a:xfrm>
          <a:prstGeom prst="rect">
            <a:avLst/>
          </a:prstGeom>
          <a:gradFill rotWithShape="0">
            <a:gsLst>
              <a:gs pos="0">
                <a:srgbClr val="CECED0"/>
              </a:gs>
              <a:gs pos="100000">
                <a:srgbClr val="D2063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1084263"/>
            <a:ext cx="9144000" cy="92075"/>
          </a:xfrm>
          <a:prstGeom prst="rect">
            <a:avLst/>
          </a:prstGeom>
          <a:solidFill>
            <a:srgbClr val="CECE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mtClean="0">
              <a:ea typeface="新細明體" panose="02020500000000000000" pitchFamily="18" charset="-120"/>
            </a:endParaRPr>
          </a:p>
        </p:txBody>
      </p:sp>
      <p:pic>
        <p:nvPicPr>
          <p:cNvPr id="6" name="Picture 12" descr="rutgers bann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6391275"/>
            <a:ext cx="43338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0" descr="faa_log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3" y="6350000"/>
            <a:ext cx="5095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Rutgers%20Log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64288"/>
            <a:ext cx="46355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6370638"/>
            <a:ext cx="4841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6327775"/>
            <a:ext cx="135413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1431925"/>
            <a:ext cx="7772400" cy="1958975"/>
          </a:xfrm>
        </p:spPr>
        <p:txBody>
          <a:bodyPr/>
          <a:lstStyle>
            <a:lvl1pPr algn="ctr">
              <a:defRPr smtClean="0">
                <a:solidFill>
                  <a:srgbClr val="CC0000"/>
                </a:solidFill>
                <a:effectLst/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4643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93738" y="3736975"/>
            <a:ext cx="7756525" cy="22193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rgbClr val="0033CC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7929578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6CF36438-0661-4C46-91C1-99A9A1F6863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739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90E19BC0-6D33-4B7A-8E2A-CD1D84147D7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8912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6863" y="0"/>
            <a:ext cx="2073275" cy="6116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3863" y="0"/>
            <a:ext cx="6070600" cy="6116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413C986E-8347-481F-915C-2B2EB2BE9EE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236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83E6A30D-5EF6-4352-83DF-906F7250E62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496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02EE9B57-5768-4F7E-AD2B-5E868AA1D5B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508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A98EB923-9AEC-4AF5-A44E-55CD491D683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257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3863" y="971550"/>
            <a:ext cx="4071937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1550"/>
            <a:ext cx="4071938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F795DFFE-321B-4867-8A89-54A94F8A48F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322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1EADA9A8-A85F-4107-8D12-ED294D0A87E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225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55636295-B290-439E-930F-CC05F1AAD0E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46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7B432F1E-22C2-4431-9BEA-8A0F587A632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763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P. </a:t>
            </a:r>
            <a:fld id="{5BBCA81D-2CDA-4A95-913D-E03F273FFE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662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 userDrawn="1"/>
        </p:nvSpPr>
        <p:spPr bwMode="auto">
          <a:xfrm>
            <a:off x="0" y="6232525"/>
            <a:ext cx="9144000" cy="92075"/>
          </a:xfrm>
          <a:prstGeom prst="rect">
            <a:avLst/>
          </a:prstGeom>
          <a:gradFill rotWithShape="0">
            <a:gsLst>
              <a:gs pos="0">
                <a:srgbClr val="CECED0"/>
              </a:gs>
              <a:gs pos="100000">
                <a:srgbClr val="D2063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1027" name="Rectangle 5"/>
          <p:cNvSpPr>
            <a:spLocks noChangeArrowheads="1"/>
          </p:cNvSpPr>
          <p:nvPr userDrawn="1"/>
        </p:nvSpPr>
        <p:spPr bwMode="auto">
          <a:xfrm>
            <a:off x="0" y="684213"/>
            <a:ext cx="9144000" cy="92075"/>
          </a:xfrm>
          <a:prstGeom prst="rect">
            <a:avLst/>
          </a:prstGeom>
          <a:solidFill>
            <a:srgbClr val="CECE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1028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4213"/>
          </a:xfrm>
          <a:prstGeom prst="rect">
            <a:avLst/>
          </a:prstGeom>
          <a:solidFill>
            <a:srgbClr val="D20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88" y="0"/>
            <a:ext cx="9142412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Current</a:t>
            </a:r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863" y="971550"/>
            <a:ext cx="8296275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3354" name="Rectangle 4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70163" y="6462713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kumimoji="1"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zh-TW" altLang="en-US"/>
              <a:t>Oct. 26, 2010</a:t>
            </a:r>
            <a:endParaRPr lang="en-US" altLang="zh-TW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241925" y="6462713"/>
            <a:ext cx="75088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0000"/>
              </a:lnSpc>
              <a:spcBef>
                <a:spcPct val="20000"/>
              </a:spcBef>
              <a:defRPr kumimoji="1" sz="1400">
                <a:ea typeface="新細明體" pitchFamily="18" charset="-120"/>
              </a:defRPr>
            </a:lvl1pPr>
          </a:lstStyle>
          <a:p>
            <a:r>
              <a:rPr lang="en-US" altLang="zh-TW"/>
              <a:t>P. </a:t>
            </a:r>
            <a:fld id="{73DB0859-C030-4AAD-AE8D-6AE68AD576A8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1033" name="Picture 2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6391275"/>
            <a:ext cx="43338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" name="Picture 23" descr="faa_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3" y="6350000"/>
            <a:ext cx="5095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24" descr="Rutgers%20Logo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64288"/>
            <a:ext cx="46355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25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6370638"/>
            <a:ext cx="4841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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emf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../media/media7.gif"/><Relationship Id="rId1" Type="http://schemas.microsoft.com/office/2007/relationships/media" Target="../media/media7.gif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emf"/><Relationship Id="rId2" Type="http://schemas.openxmlformats.org/officeDocument/2006/relationships/video" Target="../media/media8.gif"/><Relationship Id="rId1" Type="http://schemas.microsoft.com/office/2007/relationships/media" Target="../media/media8.gif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../media/media9.gif"/><Relationship Id="rId1" Type="http://schemas.microsoft.com/office/2007/relationships/media" Target="../media/media9.gif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emf"/><Relationship Id="rId2" Type="http://schemas.openxmlformats.org/officeDocument/2006/relationships/video" Target="../media/media9.gif"/><Relationship Id="rId1" Type="http://schemas.microsoft.com/office/2007/relationships/media" Target="../media/media9.gif"/><Relationship Id="rId6" Type="http://schemas.openxmlformats.org/officeDocument/2006/relationships/image" Target="../media/image37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../media/media10.gif"/><Relationship Id="rId1" Type="http://schemas.microsoft.com/office/2007/relationships/media" Target="../media/media10.gif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../media/media11.gif"/><Relationship Id="rId1" Type="http://schemas.microsoft.com/office/2007/relationships/media" Target="../media/media11.gif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2.emf"/><Relationship Id="rId2" Type="http://schemas.openxmlformats.org/officeDocument/2006/relationships/video" Target="../media/media12.gif"/><Relationship Id="rId1" Type="http://schemas.microsoft.com/office/2007/relationships/media" Target="../media/media12.gif"/><Relationship Id="rId6" Type="http://schemas.openxmlformats.org/officeDocument/2006/relationships/image" Target="../media/image37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../media/media13.gif"/><Relationship Id="rId1" Type="http://schemas.microsoft.com/office/2007/relationships/media" Target="../media/media13.gif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4.png"/><Relationship Id="rId2" Type="http://schemas.openxmlformats.org/officeDocument/2006/relationships/video" Target="../media/media13.gif"/><Relationship Id="rId1" Type="http://schemas.microsoft.com/office/2007/relationships/media" Target="../media/media13.gif"/><Relationship Id="rId6" Type="http://schemas.openxmlformats.org/officeDocument/2006/relationships/image" Target="../media/image55.emf"/><Relationship Id="rId5" Type="http://schemas.openxmlformats.org/officeDocument/2006/relationships/image" Target="../media/image50.emf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7.emf"/><Relationship Id="rId2" Type="http://schemas.openxmlformats.org/officeDocument/2006/relationships/video" Target="../media/media14.gif"/><Relationship Id="rId1" Type="http://schemas.microsoft.com/office/2007/relationships/media" Target="../media/media14.gif"/><Relationship Id="rId6" Type="http://schemas.openxmlformats.org/officeDocument/2006/relationships/image" Target="../media/image3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0.emf"/><Relationship Id="rId2" Type="http://schemas.openxmlformats.org/officeDocument/2006/relationships/video" Target="../media/media15.gif"/><Relationship Id="rId1" Type="http://schemas.microsoft.com/office/2007/relationships/media" Target="../media/media15.gif"/><Relationship Id="rId6" Type="http://schemas.openxmlformats.org/officeDocument/2006/relationships/image" Target="../media/image37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../media/media16.gif"/><Relationship Id="rId1" Type="http://schemas.microsoft.com/office/2007/relationships/media" Target="../media/media16.gif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4.emf"/><Relationship Id="rId2" Type="http://schemas.openxmlformats.org/officeDocument/2006/relationships/video" Target="../media/media17.gif"/><Relationship Id="rId1" Type="http://schemas.microsoft.com/office/2007/relationships/media" Target="../media/media17.gif"/><Relationship Id="rId6" Type="http://schemas.openxmlformats.org/officeDocument/2006/relationships/image" Target="../media/image3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6.png"/><Relationship Id="rId2" Type="http://schemas.openxmlformats.org/officeDocument/2006/relationships/video" Target="../media/media17.gif"/><Relationship Id="rId1" Type="http://schemas.microsoft.com/office/2007/relationships/media" Target="../media/media17.gif"/><Relationship Id="rId6" Type="http://schemas.openxmlformats.org/officeDocument/2006/relationships/image" Target="../media/image64.emf"/><Relationship Id="rId5" Type="http://schemas.openxmlformats.org/officeDocument/2006/relationships/image" Target="../media/image60.emf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8.emf"/><Relationship Id="rId2" Type="http://schemas.openxmlformats.org/officeDocument/2006/relationships/video" Target="../media/media18.gif"/><Relationship Id="rId1" Type="http://schemas.microsoft.com/office/2007/relationships/media" Target="../media/media18.gif"/><Relationship Id="rId6" Type="http://schemas.openxmlformats.org/officeDocument/2006/relationships/image" Target="../media/image37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1.emf"/><Relationship Id="rId2" Type="http://schemas.openxmlformats.org/officeDocument/2006/relationships/video" Target="../media/media19.gif"/><Relationship Id="rId1" Type="http://schemas.microsoft.com/office/2007/relationships/media" Target="../media/media19.gif"/><Relationship Id="rId6" Type="http://schemas.openxmlformats.org/officeDocument/2006/relationships/image" Target="../media/image37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3.emf"/><Relationship Id="rId2" Type="http://schemas.openxmlformats.org/officeDocument/2006/relationships/video" Target="../media/media20.gif"/><Relationship Id="rId1" Type="http://schemas.microsoft.com/office/2007/relationships/media" Target="../media/media20.gif"/><Relationship Id="rId6" Type="http://schemas.openxmlformats.org/officeDocument/2006/relationships/image" Target="../media/image37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6.emf"/><Relationship Id="rId2" Type="http://schemas.openxmlformats.org/officeDocument/2006/relationships/video" Target="../media/media21.gif"/><Relationship Id="rId1" Type="http://schemas.microsoft.com/office/2007/relationships/media" Target="../media/media21.gif"/><Relationship Id="rId6" Type="http://schemas.openxmlformats.org/officeDocument/2006/relationships/image" Target="../media/image37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../media/media21.gif"/><Relationship Id="rId1" Type="http://schemas.microsoft.com/office/2007/relationships/media" Target="../media/media21.gif"/><Relationship Id="rId6" Type="http://schemas.openxmlformats.org/officeDocument/2006/relationships/image" Target="../media/image71.emf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gif"/><Relationship Id="rId7" Type="http://schemas.openxmlformats.org/officeDocument/2006/relationships/image" Target="../media/image18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19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emf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1.emf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31925"/>
            <a:ext cx="7772400" cy="157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altLang="zh-TW" dirty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Aircraft Emergency Evacuation Study with Injured Passengers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9938" y="3313113"/>
            <a:ext cx="7756525" cy="2459037"/>
          </a:xfrm>
        </p:spPr>
        <p:txBody>
          <a:bodyPr/>
          <a:lstStyle/>
          <a:p>
            <a:r>
              <a:rPr lang="en-US" altLang="zh-CN" b="1">
                <a:solidFill>
                  <a:srgbClr val="000099"/>
                </a:solidFill>
                <a:ea typeface="宋体" pitchFamily="2" charset="-122"/>
              </a:rPr>
              <a:t>Hae Chang Gea</a:t>
            </a:r>
          </a:p>
          <a:p>
            <a:endParaRPr lang="en-US" altLang="zh-CN" sz="800">
              <a:solidFill>
                <a:srgbClr val="000099"/>
              </a:solidFill>
              <a:ea typeface="宋体" pitchFamily="2" charset="-122"/>
            </a:endParaRPr>
          </a:p>
          <a:p>
            <a:r>
              <a:rPr lang="en-US" altLang="zh-CN">
                <a:solidFill>
                  <a:srgbClr val="000099"/>
                </a:solidFill>
                <a:ea typeface="宋体" pitchFamily="2" charset="-122"/>
              </a:rPr>
              <a:t>Department of Mechanical and Aerospace Engineering</a:t>
            </a:r>
          </a:p>
          <a:p>
            <a:r>
              <a:rPr lang="en-US" altLang="zh-CN">
                <a:solidFill>
                  <a:srgbClr val="000099"/>
                </a:solidFill>
                <a:ea typeface="宋体" pitchFamily="2" charset="-122"/>
              </a:rPr>
              <a:t>Rutgers University, New Jersey, USA</a:t>
            </a:r>
          </a:p>
          <a:p>
            <a:endParaRPr lang="zh-CN" altLang="en-US">
              <a:solidFill>
                <a:srgbClr val="000099"/>
              </a:solidFill>
              <a:ea typeface="宋体" pitchFamily="2" charset="-122"/>
            </a:endParaRPr>
          </a:p>
          <a:p>
            <a:r>
              <a:rPr lang="en-US" altLang="zh-CN" b="1">
                <a:solidFill>
                  <a:srgbClr val="000099"/>
                </a:solidFill>
                <a:ea typeface="宋体" pitchFamily="2" charset="-122"/>
              </a:rPr>
              <a:t>Program Manager: Dr. Mac McLean, FAA, CAMI</a:t>
            </a:r>
            <a:endParaRPr lang="en-US" altLang="zh-TW" b="1">
              <a:solidFill>
                <a:srgbClr val="000099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odelAWithCrew3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4573679"/>
            <a:ext cx="8229600" cy="1613059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767-300 Simulation: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10</a:t>
            </a:fld>
            <a:endParaRPr lang="en-US" altLang="zh-TW"/>
          </a:p>
        </p:txBody>
      </p:sp>
      <p:sp>
        <p:nvSpPr>
          <p:cNvPr id="22" name="Left Arrow 21"/>
          <p:cNvSpPr/>
          <p:nvPr/>
        </p:nvSpPr>
        <p:spPr bwMode="auto">
          <a:xfrm>
            <a:off x="1691625" y="5080415"/>
            <a:ext cx="2834640" cy="274320"/>
          </a:xfrm>
          <a:prstGeom prst="leftArrow">
            <a:avLst/>
          </a:prstGeom>
          <a:solidFill>
            <a:srgbClr val="FFFF00">
              <a:alpha val="50196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Left Arrow 23"/>
          <p:cNvSpPr/>
          <p:nvPr/>
        </p:nvSpPr>
        <p:spPr bwMode="auto">
          <a:xfrm>
            <a:off x="1690467" y="5374750"/>
            <a:ext cx="2834640" cy="274320"/>
          </a:xfrm>
          <a:prstGeom prst="leftArrow">
            <a:avLst/>
          </a:prstGeom>
          <a:solidFill>
            <a:srgbClr val="FFFF00">
              <a:alpha val="50196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12072" y="5807077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579765" y="5801890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84385" y="5825115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85" y="4542745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656869" y="2487456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90.5 sec</a:t>
            </a:r>
            <a:endParaRPr lang="en-US" sz="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4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16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767-300 Simulation: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11</a:t>
            </a:fld>
            <a:endParaRPr lang="en-US" altLang="zh-TW"/>
          </a:p>
        </p:txBody>
      </p:sp>
      <p:sp>
        <p:nvSpPr>
          <p:cNvPr id="34" name="TextBox 33"/>
          <p:cNvSpPr txBox="1"/>
          <p:nvPr/>
        </p:nvSpPr>
        <p:spPr>
          <a:xfrm>
            <a:off x="6656869" y="2222484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56869" y="2487456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90.5 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10168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767-300 Simulation: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12</a:t>
            </a:fld>
            <a:endParaRPr lang="en-US" altLang="zh-TW"/>
          </a:p>
        </p:txBody>
      </p:sp>
      <p:sp>
        <p:nvSpPr>
          <p:cNvPr id="34" name="TextBox 33"/>
          <p:cNvSpPr txBox="1"/>
          <p:nvPr/>
        </p:nvSpPr>
        <p:spPr>
          <a:xfrm>
            <a:off x="6656869" y="2222484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56869" y="2487456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90.5 sec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56869" y="2890928"/>
            <a:ext cx="24963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Injured Passenger Evacuation Time</a:t>
            </a:r>
            <a:endParaRPr lang="en-US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pic>
        <p:nvPicPr>
          <p:cNvPr id="4" name="InjuredC2_1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648130"/>
            <a:ext cx="8229600" cy="145161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29636" y="4561054"/>
            <a:ext cx="3438426" cy="1682351"/>
            <a:chOff x="1440814" y="2093045"/>
            <a:chExt cx="3438426" cy="1682351"/>
          </a:xfrm>
        </p:grpSpPr>
        <p:pic>
          <p:nvPicPr>
            <p:cNvPr id="19" name="Picture 1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8501" y="3357377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" name="Picture 1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636194" y="3352190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440814" y="3375415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" name="Picture 1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814" y="2093045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cxnSp>
        <p:nvCxnSpPr>
          <p:cNvPr id="23" name="Straight Connector 22"/>
          <p:cNvCxnSpPr/>
          <p:nvPr/>
        </p:nvCxnSpPr>
        <p:spPr bwMode="auto">
          <a:xfrm flipV="1">
            <a:off x="3995925" y="3121760"/>
            <a:ext cx="76811" cy="2496325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1682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njuredC2_1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4648130"/>
            <a:ext cx="8229600" cy="145161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429636" y="4561054"/>
            <a:ext cx="3438426" cy="1682351"/>
            <a:chOff x="1440814" y="2093045"/>
            <a:chExt cx="3438426" cy="1682351"/>
          </a:xfrm>
        </p:grpSpPr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8501" y="3357377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" name="Picture 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636194" y="3352190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4" name="Picture 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440814" y="3375415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814" y="2093045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767-300 Simulation: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13</a:t>
            </a:fld>
            <a:endParaRPr lang="en-US" altLang="zh-TW"/>
          </a:p>
        </p:txBody>
      </p:sp>
      <p:sp>
        <p:nvSpPr>
          <p:cNvPr id="4" name="Down Arrow 3"/>
          <p:cNvSpPr/>
          <p:nvPr/>
        </p:nvSpPr>
        <p:spPr bwMode="auto">
          <a:xfrm>
            <a:off x="3304635" y="1470345"/>
            <a:ext cx="345645" cy="115215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0280" y="1700775"/>
            <a:ext cx="203546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Evacuation time was reduced about 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sec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6667" y="1241799"/>
            <a:ext cx="2496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Crew with Injured Passenger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47674" y="2507079"/>
            <a:ext cx="2496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Crew with Injured Passenger</a:t>
            </a:r>
            <a:endParaRPr lang="en-US" sz="1050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1737360" y="5564440"/>
            <a:ext cx="6252685" cy="94500"/>
          </a:xfrm>
          <a:prstGeom prst="rect">
            <a:avLst/>
          </a:prstGeom>
          <a:solidFill>
            <a:srgbClr val="FF0000">
              <a:alpha val="50196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9076" y="5118820"/>
            <a:ext cx="474228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Locations of injured passenger dose not effect much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329347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idx="1"/>
          </p:nvPr>
        </p:nvSpPr>
        <p:spPr>
          <a:xfrm>
            <a:off x="423863" y="971550"/>
            <a:ext cx="8296275" cy="51450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Seat Number: 440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Seat Layout: 3-3-3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Number: 4 Pairs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Type: 8 Type 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777-200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14</a:t>
            </a:fld>
            <a:endParaRPr lang="en-US" altLang="zh-TW"/>
          </a:p>
        </p:txBody>
      </p:sp>
      <p:pic>
        <p:nvPicPr>
          <p:cNvPr id="15" name="Picture 2" descr="C:\Users\packagingoffice1\Dropbox\2013_03_19_FAA_proposal\777-200plane with se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4505903"/>
            <a:ext cx="8876914" cy="14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42" name="Picture 2" descr="http://www.seatmaestro.com/images/comments/1322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85" y="2578608"/>
            <a:ext cx="218908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44" name="Picture 4" descr="http://aviation-safety.net/photos/exits/990176-E-d-2-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48" y="2578608"/>
            <a:ext cx="2079255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46" name="Picture 6" descr="http://aviation-safety.net/photos/exits/750/990023-E-d-2-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6" y="2578607"/>
            <a:ext cx="969027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45379" y="5601798"/>
            <a:ext cx="1146628" cy="463489"/>
            <a:chOff x="938712" y="5219453"/>
            <a:chExt cx="1146628" cy="463489"/>
          </a:xfrm>
        </p:grpSpPr>
        <p:sp>
          <p:nvSpPr>
            <p:cNvPr id="11" name="TextBox 10"/>
            <p:cNvSpPr txBox="1"/>
            <p:nvPr/>
          </p:nvSpPr>
          <p:spPr>
            <a:xfrm>
              <a:off x="938712" y="5341310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340757" y="5219453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87617" y="5601798"/>
            <a:ext cx="1146628" cy="463489"/>
            <a:chOff x="2927532" y="5219453"/>
            <a:chExt cx="1146628" cy="463489"/>
          </a:xfrm>
        </p:grpSpPr>
        <p:sp>
          <p:nvSpPr>
            <p:cNvPr id="13" name="TextBox 12"/>
            <p:cNvSpPr txBox="1"/>
            <p:nvPr/>
          </p:nvSpPr>
          <p:spPr>
            <a:xfrm>
              <a:off x="2927532" y="5341310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329577" y="5219453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82346" y="5601798"/>
            <a:ext cx="1146628" cy="463489"/>
            <a:chOff x="5852741" y="5189036"/>
            <a:chExt cx="1146628" cy="463489"/>
          </a:xfrm>
        </p:grpSpPr>
        <p:sp>
          <p:nvSpPr>
            <p:cNvPr id="16" name="TextBox 15"/>
            <p:cNvSpPr txBox="1"/>
            <p:nvPr/>
          </p:nvSpPr>
          <p:spPr>
            <a:xfrm>
              <a:off x="5852741" y="5310893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254786" y="5189036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96583" y="5601798"/>
            <a:ext cx="1146628" cy="463489"/>
            <a:chOff x="5852741" y="5189036"/>
            <a:chExt cx="1146628" cy="463489"/>
          </a:xfrm>
        </p:grpSpPr>
        <p:sp>
          <p:nvSpPr>
            <p:cNvPr id="21" name="TextBox 20"/>
            <p:cNvSpPr txBox="1"/>
            <p:nvPr/>
          </p:nvSpPr>
          <p:spPr>
            <a:xfrm>
              <a:off x="5852741" y="5310893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254786" y="5189036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45379" y="4312315"/>
            <a:ext cx="1146628" cy="494527"/>
            <a:chOff x="1494972" y="4308161"/>
            <a:chExt cx="1146628" cy="494527"/>
          </a:xfrm>
        </p:grpSpPr>
        <p:sp>
          <p:nvSpPr>
            <p:cNvPr id="23" name="TextBox 22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87617" y="4312315"/>
            <a:ext cx="1146628" cy="494527"/>
            <a:chOff x="1494972" y="4308161"/>
            <a:chExt cx="1146628" cy="494527"/>
          </a:xfrm>
        </p:grpSpPr>
        <p:sp>
          <p:nvSpPr>
            <p:cNvPr id="27" name="TextBox 26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82346" y="4312315"/>
            <a:ext cx="1146628" cy="494527"/>
            <a:chOff x="1494972" y="4308161"/>
            <a:chExt cx="1146628" cy="494527"/>
          </a:xfrm>
        </p:grpSpPr>
        <p:sp>
          <p:nvSpPr>
            <p:cNvPr id="30" name="TextBox 29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96583" y="4312315"/>
            <a:ext cx="1146628" cy="494527"/>
            <a:chOff x="1494972" y="4308161"/>
            <a:chExt cx="1146628" cy="494527"/>
          </a:xfrm>
        </p:grpSpPr>
        <p:sp>
          <p:nvSpPr>
            <p:cNvPr id="33" name="TextBox 32"/>
            <p:cNvSpPr txBox="1"/>
            <p:nvPr/>
          </p:nvSpPr>
          <p:spPr>
            <a:xfrm>
              <a:off x="1494972" y="4308161"/>
              <a:ext cx="114662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dirty="0" smtClean="0"/>
                <a:t>Type A</a:t>
              </a: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897017" y="4619808"/>
              <a:ext cx="182880" cy="182880"/>
            </a:xfrm>
            <a:prstGeom prst="ellipse">
              <a:avLst/>
            </a:prstGeom>
            <a:solidFill>
              <a:srgbClr val="6600CC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673793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8" b="32928"/>
          <a:stretch/>
        </p:blipFill>
        <p:spPr bwMode="auto">
          <a:xfrm flipH="1">
            <a:off x="4288536" y="1024128"/>
            <a:ext cx="4727263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7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Model: B </a:t>
            </a:r>
            <a:r>
              <a:rPr lang="en-US" dirty="0" smtClean="0"/>
              <a:t>777-300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Half number of exits are fully available during evacuation</a:t>
            </a:r>
          </a:p>
          <a:p>
            <a:r>
              <a:rPr lang="en-US" dirty="0" smtClean="0"/>
              <a:t>4 different sets of usable exit combinations are simulated by Monte Carlo Test</a:t>
            </a:r>
          </a:p>
          <a:p>
            <a:r>
              <a:rPr lang="en-US" dirty="0" smtClean="0"/>
              <a:t>Injured passenger is placed along 4</a:t>
            </a:r>
            <a:r>
              <a:rPr lang="en-US" baseline="30000" dirty="0" smtClean="0"/>
              <a:t>th</a:t>
            </a:r>
            <a:r>
              <a:rPr lang="en-US" dirty="0" smtClean="0"/>
              <a:t> row from the bottom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D8BA923D-6AE3-4367-AB8C-0A0DD5586A0D}" type="slidenum">
              <a:rPr lang="en-US" altLang="zh-TW" smtClean="0"/>
              <a:pPr/>
              <a:t>15</a:t>
            </a:fld>
            <a:endParaRPr lang="en-US" altLang="zh-TW"/>
          </a:p>
        </p:txBody>
      </p:sp>
      <p:grpSp>
        <p:nvGrpSpPr>
          <p:cNvPr id="6" name="Group 5"/>
          <p:cNvGrpSpPr/>
          <p:nvPr/>
        </p:nvGrpSpPr>
        <p:grpSpPr>
          <a:xfrm>
            <a:off x="492096" y="3377699"/>
            <a:ext cx="4079904" cy="1081497"/>
            <a:chOff x="334194" y="3211333"/>
            <a:chExt cx="4079904" cy="1081497"/>
          </a:xfrm>
        </p:grpSpPr>
        <p:grpSp>
          <p:nvGrpSpPr>
            <p:cNvPr id="7" name="Group 6"/>
            <p:cNvGrpSpPr/>
            <p:nvPr/>
          </p:nvGrpSpPr>
          <p:grpSpPr>
            <a:xfrm>
              <a:off x="334194" y="3211333"/>
              <a:ext cx="4079904" cy="886489"/>
              <a:chOff x="415219" y="3091833"/>
              <a:chExt cx="3877233" cy="776512"/>
            </a:xfrm>
          </p:grpSpPr>
          <p:pic>
            <p:nvPicPr>
              <p:cNvPr id="9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04402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948640" y="3621732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1952962" y="3902813"/>
              <a:ext cx="1123989" cy="39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A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5664" y="4761663"/>
            <a:ext cx="4079904" cy="1225174"/>
            <a:chOff x="334194" y="3019271"/>
            <a:chExt cx="4079904" cy="1225174"/>
          </a:xfrm>
        </p:grpSpPr>
        <p:grpSp>
          <p:nvGrpSpPr>
            <p:cNvPr id="16" name="Group 15"/>
            <p:cNvGrpSpPr/>
            <p:nvPr/>
          </p:nvGrpSpPr>
          <p:grpSpPr>
            <a:xfrm>
              <a:off x="334194" y="3019271"/>
              <a:ext cx="4079904" cy="1078562"/>
              <a:chOff x="415219" y="2923591"/>
              <a:chExt cx="3877233" cy="944754"/>
            </a:xfrm>
          </p:grpSpPr>
          <p:pic>
            <p:nvPicPr>
              <p:cNvPr id="18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05632" y="292359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810249" y="292359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B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64096" y="3121760"/>
            <a:ext cx="4079904" cy="1225174"/>
            <a:chOff x="334194" y="3019271"/>
            <a:chExt cx="4079904" cy="1225174"/>
          </a:xfrm>
        </p:grpSpPr>
        <p:grpSp>
          <p:nvGrpSpPr>
            <p:cNvPr id="24" name="Group 23"/>
            <p:cNvGrpSpPr/>
            <p:nvPr/>
          </p:nvGrpSpPr>
          <p:grpSpPr>
            <a:xfrm>
              <a:off x="334194" y="3019271"/>
              <a:ext cx="4079904" cy="1078562"/>
              <a:chOff x="415219" y="2923591"/>
              <a:chExt cx="3877233" cy="944754"/>
            </a:xfrm>
          </p:grpSpPr>
          <p:pic>
            <p:nvPicPr>
              <p:cNvPr id="26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044346" y="362144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810249" y="292359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C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88315" y="4776961"/>
            <a:ext cx="4079904" cy="1225174"/>
            <a:chOff x="334194" y="3019271"/>
            <a:chExt cx="4079904" cy="1225174"/>
          </a:xfrm>
        </p:grpSpPr>
        <p:grpSp>
          <p:nvGrpSpPr>
            <p:cNvPr id="32" name="Group 31"/>
            <p:cNvGrpSpPr/>
            <p:nvPr/>
          </p:nvGrpSpPr>
          <p:grpSpPr>
            <a:xfrm>
              <a:off x="334194" y="3019271"/>
              <a:ext cx="4079904" cy="1078562"/>
              <a:chOff x="415219" y="2923591"/>
              <a:chExt cx="3877233" cy="944754"/>
            </a:xfrm>
          </p:grpSpPr>
          <p:pic>
            <p:nvPicPr>
              <p:cNvPr id="34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78930" y="3621733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2" descr="C:\Users\packagingoffice1\Dropbox\2013_03_19_FAA_proposal\777-200plane with seat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219" y="3091833"/>
                <a:ext cx="3877233" cy="6146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83550" y="3621734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3044346" y="362144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89683" y="2923591"/>
                <a:ext cx="149851" cy="246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1952962" y="3902813"/>
              <a:ext cx="112398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Conf. 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6203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A-No Crew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16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143194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84 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ModelANoCrew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4577003"/>
            <a:ext cx="7772400" cy="1522950"/>
          </a:xfrm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3606" y="575291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5" y="575291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6561" y="5754308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26811" y="5715903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355407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767-300 Simulation: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17</a:t>
            </a:fld>
            <a:endParaRPr lang="en-US" altLang="zh-TW"/>
          </a:p>
        </p:txBody>
      </p:sp>
      <p:sp>
        <p:nvSpPr>
          <p:cNvPr id="23" name="TextBox 22"/>
          <p:cNvSpPr txBox="1"/>
          <p:nvPr/>
        </p:nvSpPr>
        <p:spPr>
          <a:xfrm>
            <a:off x="6656869" y="1170262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56869" y="143194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84 sec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184155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juredC4A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196" y="4608749"/>
            <a:ext cx="7772400" cy="1508601"/>
          </a:xfrm>
          <a:prstGeom prst="rect">
            <a:avLst/>
          </a:prstGeom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767-300 Simulation: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18</a:t>
            </a:fld>
            <a:endParaRPr lang="en-US" altLang="zh-TW"/>
          </a:p>
        </p:txBody>
      </p:sp>
      <p:sp>
        <p:nvSpPr>
          <p:cNvPr id="23" name="TextBox 22"/>
          <p:cNvSpPr txBox="1"/>
          <p:nvPr/>
        </p:nvSpPr>
        <p:spPr>
          <a:xfrm>
            <a:off x="6656869" y="1170262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56869" y="143194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84 sec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6869" y="1854395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Injured passenger evacuation time</a:t>
            </a:r>
            <a:endParaRPr lang="en-US" sz="900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4080144" y="1075761"/>
            <a:ext cx="806505" cy="3159743"/>
          </a:xfrm>
          <a:prstGeom prst="rect">
            <a:avLst/>
          </a:prstGeom>
          <a:solidFill>
            <a:srgbClr val="FF0000">
              <a:alpha val="50196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089669" y="5391624"/>
            <a:ext cx="1365646" cy="144974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cxnSp>
        <p:nvCxnSpPr>
          <p:cNvPr id="28" name="Straight Connector 27"/>
          <p:cNvCxnSpPr/>
          <p:nvPr/>
        </p:nvCxnSpPr>
        <p:spPr bwMode="auto">
          <a:xfrm flipH="1" flipV="1">
            <a:off x="4483397" y="1401094"/>
            <a:ext cx="193234" cy="4063017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81771" y="575430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12610" y="575291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56" y="5754308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59616" y="5715903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55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odelA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55501"/>
            <a:ext cx="7772400" cy="152344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777-300: Conf. </a:t>
            </a:r>
            <a:r>
              <a:rPr lang="en-US" dirty="0" smtClean="0"/>
              <a:t>A- </a:t>
            </a:r>
            <a:r>
              <a:rPr lang="en-US" dirty="0"/>
              <a:t>Crew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19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1730614"/>
            <a:ext cx="16709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68.89sec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3606" y="575291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5" y="575291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6561" y="5754308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26811" y="5715903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29832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/>
          <a:p>
            <a:r>
              <a:rPr lang="en-US" altLang="zh-TW"/>
              <a:t>P. </a:t>
            </a:r>
            <a:fld id="{A6EC389D-2922-430B-8071-20E7AF4AF63C}" type="slidenum">
              <a:rPr lang="en-US" altLang="zh-TW"/>
              <a:pPr/>
              <a:t>2</a:t>
            </a:fld>
            <a:endParaRPr lang="en-US" altLang="zh-TW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TW" smtClean="0">
                <a:effectLst/>
                <a:ea typeface="新細明體" pitchFamily="18" charset="-120"/>
              </a:rPr>
              <a:t>Aircraft Emergency Evacuation</a:t>
            </a:r>
          </a:p>
        </p:txBody>
      </p:sp>
      <p:sp>
        <p:nvSpPr>
          <p:cNvPr id="679939" name="Content Placeholder 5"/>
          <p:cNvSpPr>
            <a:spLocks noGrp="1"/>
          </p:cNvSpPr>
          <p:nvPr>
            <p:ph idx="4294967295"/>
          </p:nvPr>
        </p:nvSpPr>
        <p:spPr>
          <a:xfrm>
            <a:off x="423863" y="971550"/>
            <a:ext cx="8296275" cy="2419350"/>
          </a:xfrm>
        </p:spPr>
        <p:txBody>
          <a:bodyPr/>
          <a:lstStyle/>
          <a:p>
            <a:r>
              <a:rPr lang="en-US" altLang="zh-TW" sz="2800" smtClean="0">
                <a:ea typeface="新細明體" pitchFamily="18" charset="-120"/>
              </a:rPr>
              <a:t>Simulations can…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study many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what-if</a:t>
            </a:r>
            <a:r>
              <a:rPr lang="en-US" altLang="zh-TW" sz="2400" smtClean="0">
                <a:ea typeface="新細明體" pitchFamily="18" charset="-120"/>
              </a:rPr>
              <a:t> scenarios;</a:t>
            </a:r>
          </a:p>
          <a:p>
            <a:pPr lvl="1"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incorporate various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hazardous conditions</a:t>
            </a:r>
            <a:r>
              <a:rPr lang="en-US" altLang="zh-TW" sz="2400" smtClean="0">
                <a:ea typeface="新細明體" pitchFamily="18" charset="-120"/>
              </a:rPr>
              <a:t>;</a:t>
            </a:r>
          </a:p>
          <a:p>
            <a:pPr lvl="1">
              <a:buClr>
                <a:schemeClr val="tx1"/>
              </a:buClr>
              <a:buFont typeface="Symbol" pitchFamily="18" charset="2"/>
              <a:buChar char="-"/>
            </a:pPr>
            <a:r>
              <a:rPr lang="en-US" altLang="zh-TW" sz="2400" smtClean="0">
                <a:ea typeface="新細明體" pitchFamily="18" charset="-120"/>
              </a:rPr>
              <a:t>evaluate the impact of </a:t>
            </a: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new devices</a:t>
            </a:r>
            <a:r>
              <a:rPr lang="en-US" altLang="zh-TW" sz="2400" smtClean="0">
                <a:ea typeface="新細明體" pitchFamily="18" charset="-120"/>
              </a:rPr>
              <a:t>;</a:t>
            </a:r>
          </a:p>
          <a:p>
            <a:pPr lvl="1">
              <a:buClr>
                <a:schemeClr val="tx1"/>
              </a:buClr>
              <a:buFont typeface="Symbol" pitchFamily="18" charset="2"/>
              <a:buChar char="-"/>
            </a:pPr>
            <a:r>
              <a:rPr lang="en-US" altLang="zh-TW" sz="2400" smtClean="0">
                <a:solidFill>
                  <a:srgbClr val="FF0000"/>
                </a:solidFill>
                <a:ea typeface="新細明體" pitchFamily="18" charset="-120"/>
              </a:rPr>
              <a:t>better understanding</a:t>
            </a:r>
            <a:r>
              <a:rPr lang="en-US" altLang="zh-TW" sz="2400" smtClean="0">
                <a:ea typeface="新細明體" pitchFamily="18" charset="-120"/>
              </a:rPr>
              <a:t> of the entire evacuation process</a:t>
            </a:r>
            <a:r>
              <a:rPr lang="en-US" altLang="zh-TW" smtClean="0">
                <a:ea typeface="新細明體" pitchFamily="18" charset="-120"/>
              </a:rPr>
              <a:t>.</a:t>
            </a:r>
          </a:p>
          <a:p>
            <a:pPr lvl="1"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</a:pP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679942" name="Rectangle 6"/>
          <p:cNvSpPr>
            <a:spLocks noChangeArrowheads="1"/>
          </p:cNvSpPr>
          <p:nvPr/>
        </p:nvSpPr>
        <p:spPr bwMode="auto">
          <a:xfrm>
            <a:off x="423863" y="3582988"/>
            <a:ext cx="8296275" cy="238125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9941" name="Content Placeholder 2"/>
          <p:cNvSpPr>
            <a:spLocks/>
          </p:cNvSpPr>
          <p:nvPr/>
        </p:nvSpPr>
        <p:spPr bwMode="auto">
          <a:xfrm>
            <a:off x="423863" y="3736975"/>
            <a:ext cx="8296275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Algorithm </a:t>
            </a:r>
            <a:endParaRPr lang="en-US" altLang="zh-TW" sz="2000" b="0" dirty="0">
              <a:ea typeface="新細明體" pitchFamily="18" charset="-120"/>
            </a:endParaRPr>
          </a:p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with </a:t>
            </a: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Interior Access Vehicles </a:t>
            </a:r>
            <a:r>
              <a:rPr lang="en-US" altLang="zh-TW" sz="2000" b="0" dirty="0" smtClean="0">
                <a:ea typeface="新細明體" pitchFamily="18" charset="-120"/>
              </a:rPr>
              <a:t>for Emergency Evacuation </a:t>
            </a:r>
            <a:endParaRPr lang="en-US" altLang="zh-TW" sz="2000" b="0" dirty="0">
              <a:ea typeface="新細明體" pitchFamily="18" charset="-120"/>
            </a:endParaRPr>
          </a:p>
          <a:p>
            <a:pPr marL="609600" indent="-609600" eaLnBrk="0" hangingPunct="0">
              <a:lnSpc>
                <a:spcPct val="100000"/>
              </a:lnSpc>
              <a:buClr>
                <a:schemeClr val="tx1"/>
              </a:buClr>
              <a:buFont typeface="Wingdings" pitchFamily="2" charset="2"/>
              <a:buAutoNum type="romanUcPeriod"/>
            </a:pP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Crew Redirection </a:t>
            </a:r>
            <a:r>
              <a:rPr lang="en-US" altLang="zh-TW" sz="2000" b="0" dirty="0" smtClean="0">
                <a:ea typeface="新細明體" pitchFamily="18" charset="-120"/>
              </a:rPr>
              <a:t>with </a:t>
            </a:r>
            <a:r>
              <a:rPr lang="en-US" altLang="zh-TW" sz="2000" b="0" dirty="0" smtClean="0">
                <a:solidFill>
                  <a:srgbClr val="FF0000"/>
                </a:solidFill>
                <a:ea typeface="新細明體" pitchFamily="18" charset="-120"/>
              </a:rPr>
              <a:t>Injured Passenger </a:t>
            </a:r>
            <a:r>
              <a:rPr lang="en-US" altLang="zh-TW" sz="2000" b="0" dirty="0" smtClean="0">
                <a:ea typeface="新細明體" pitchFamily="18" charset="-120"/>
              </a:rPr>
              <a:t>for </a:t>
            </a:r>
            <a:r>
              <a:rPr lang="en-US" altLang="zh-TW" sz="2000" b="0" dirty="0">
                <a:ea typeface="新細明體" pitchFamily="18" charset="-120"/>
              </a:rPr>
              <a:t>Emergency Evacuation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V="1">
            <a:off x="461963" y="3693431"/>
            <a:ext cx="8142287" cy="1002933"/>
          </a:xfrm>
          <a:prstGeom prst="rect">
            <a:avLst/>
          </a:prstGeom>
          <a:solidFill>
            <a:srgbClr val="FFFF99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 777-200: Conf. A-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23" name="TextBox 22"/>
          <p:cNvSpPr txBox="1"/>
          <p:nvPr/>
        </p:nvSpPr>
        <p:spPr>
          <a:xfrm>
            <a:off x="6656869" y="1546753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656869" y="1730614"/>
            <a:ext cx="16709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68.89sec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42676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juredC4A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70344"/>
            <a:ext cx="7772400" cy="150860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A-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21</a:t>
            </a:fld>
            <a:endParaRPr lang="en-US" altLang="zh-TW"/>
          </a:p>
        </p:txBody>
      </p:sp>
      <p:sp>
        <p:nvSpPr>
          <p:cNvPr id="23" name="TextBox 22"/>
          <p:cNvSpPr txBox="1"/>
          <p:nvPr/>
        </p:nvSpPr>
        <p:spPr>
          <a:xfrm>
            <a:off x="6656869" y="1546753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6869" y="1730614"/>
            <a:ext cx="16709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68.89sec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656869" y="2200040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Injured passenger evacuation time</a:t>
            </a:r>
            <a:endParaRPr lang="en-US" sz="900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4080144" y="1075761"/>
            <a:ext cx="806505" cy="3159743"/>
          </a:xfrm>
          <a:prstGeom prst="rect">
            <a:avLst/>
          </a:prstGeom>
          <a:solidFill>
            <a:srgbClr val="FF0000">
              <a:alpha val="50196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75395" y="5347848"/>
            <a:ext cx="1251694" cy="144974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81771" y="575430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12610" y="575291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56" y="5754308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59616" y="5715903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3" name="Straight Connector 32"/>
          <p:cNvCxnSpPr/>
          <p:nvPr/>
        </p:nvCxnSpPr>
        <p:spPr bwMode="auto">
          <a:xfrm flipH="1" flipV="1">
            <a:off x="4483396" y="1777585"/>
            <a:ext cx="279747" cy="3642751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647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njuredC4A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70344"/>
            <a:ext cx="7772400" cy="15086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81771" y="575430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12610" y="575291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56" y="5754308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59616" y="5715903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>
            <a:lum brigh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777-200: Conf. 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22</a:t>
            </a:fld>
            <a:endParaRPr lang="en-US" altLang="zh-TW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4080144" y="1075761"/>
            <a:ext cx="806505" cy="3159743"/>
          </a:xfrm>
          <a:prstGeom prst="rect">
            <a:avLst/>
          </a:prstGeom>
          <a:solidFill>
            <a:srgbClr val="FF0000">
              <a:alpha val="50196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256499" y="5347848"/>
            <a:ext cx="1075339" cy="144974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29076" y="4672410"/>
            <a:ext cx="474228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locations of injured passenger should be close to the exits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sp>
        <p:nvSpPr>
          <p:cNvPr id="30" name="TextBox 29"/>
          <p:cNvSpPr txBox="1"/>
          <p:nvPr/>
        </p:nvSpPr>
        <p:spPr>
          <a:xfrm>
            <a:off x="6626667" y="1241799"/>
            <a:ext cx="2496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Crew with Injured Passenger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26667" y="1892800"/>
            <a:ext cx="2496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Crew with Injured Passenger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039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25" grpId="0" animBg="1"/>
      <p:bldP spid="26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B-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23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2022733"/>
            <a:ext cx="16709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153.5 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ModelB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4619554"/>
            <a:ext cx="7772400" cy="15234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14816" y="5771704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6" y="581010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15" y="446593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11" y="446593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42676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B-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24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2022733"/>
            <a:ext cx="16709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153.5 sec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52147" y="1124700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6764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juredC4B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685559"/>
            <a:ext cx="7772400" cy="150860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B- No Crew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25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2022733"/>
            <a:ext cx="16709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153.5 sec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2147" y="1124700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656869" y="2545283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Injured passenger evacuation time</a:t>
            </a:r>
            <a:endParaRPr lang="en-US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>
            <a:off x="1614815" y="5874929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>
            <a:off x="3266230" y="5855576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 flipV="1">
            <a:off x="1614815" y="4685559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 flipV="1">
            <a:off x="3266229" y="4680867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8" name="Straight Connector 27"/>
          <p:cNvCxnSpPr/>
          <p:nvPr/>
        </p:nvCxnSpPr>
        <p:spPr bwMode="auto">
          <a:xfrm flipH="1" flipV="1">
            <a:off x="6569060" y="1278320"/>
            <a:ext cx="1355088" cy="4257232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6846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odelB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696365"/>
            <a:ext cx="7772400" cy="15234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 flipV="1">
            <a:off x="3266229" y="4665021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B-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26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2790833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79.6sec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>
            <a:off x="1614815" y="5874929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>
            <a:off x="3266230" y="5855576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 flipV="1">
            <a:off x="1614815" y="4685559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75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B-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27</a:t>
            </a:fld>
            <a:endParaRPr lang="en-US" altLang="zh-TW"/>
          </a:p>
        </p:txBody>
      </p:sp>
      <p:sp>
        <p:nvSpPr>
          <p:cNvPr id="15" name="TextBox 14"/>
          <p:cNvSpPr txBox="1"/>
          <p:nvPr/>
        </p:nvSpPr>
        <p:spPr>
          <a:xfrm>
            <a:off x="6652147" y="2315255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56869" y="2790833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79.6sec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20369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juredC4B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685559"/>
            <a:ext cx="7772400" cy="150860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B-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28</a:t>
            </a:fld>
            <a:endParaRPr lang="en-US" altLang="zh-TW"/>
          </a:p>
        </p:txBody>
      </p:sp>
      <p:sp>
        <p:nvSpPr>
          <p:cNvPr id="15" name="TextBox 14"/>
          <p:cNvSpPr txBox="1"/>
          <p:nvPr/>
        </p:nvSpPr>
        <p:spPr>
          <a:xfrm>
            <a:off x="6652147" y="2315255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6869" y="2790833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79.6sec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56869" y="2507280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Injured passenger evacuation time</a:t>
            </a:r>
            <a:endParaRPr lang="en-US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>
            <a:off x="1614815" y="5874929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>
            <a:off x="3266230" y="5855576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 flipV="1">
            <a:off x="1614815" y="4685559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 flipV="1">
            <a:off x="3266229" y="4680867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5" name="Straight Connector 24"/>
          <p:cNvCxnSpPr/>
          <p:nvPr/>
        </p:nvCxnSpPr>
        <p:spPr bwMode="auto">
          <a:xfrm flipH="1" flipV="1">
            <a:off x="6569060" y="2507280"/>
            <a:ext cx="1355088" cy="3028272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1720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lum brigh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29</a:t>
            </a:fld>
            <a:endParaRPr lang="en-US" altLang="zh-TW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6626667" y="1086295"/>
            <a:ext cx="2496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Crew with Injured Passenger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7674" y="2351575"/>
            <a:ext cx="2496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Crew with Injured Passenger</a:t>
            </a:r>
            <a:endParaRPr lang="en-US" sz="1050" dirty="0"/>
          </a:p>
        </p:txBody>
      </p:sp>
      <p:pic>
        <p:nvPicPr>
          <p:cNvPr id="27" name="InjuredC4B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4685559"/>
            <a:ext cx="7772400" cy="15086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>
            <a:off x="1614815" y="5874929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>
            <a:off x="3266230" y="5855576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 flipV="1">
            <a:off x="1614815" y="4685559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13" r="-1"/>
          <a:stretch/>
        </p:blipFill>
        <p:spPr bwMode="auto">
          <a:xfrm rot="10800000" flipV="1">
            <a:off x="3266229" y="4680867"/>
            <a:ext cx="278449" cy="3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927039" y="5272440"/>
            <a:ext cx="5289923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Long distance to the exits will increase evacuation time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451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5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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w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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altLang="zh-TW" sz="1400"/>
              <a:t>P. </a:t>
            </a:r>
            <a:fld id="{85D6F7B1-2499-477A-985B-5321CE2EBEB5}" type="slidenum">
              <a:rPr lang="en-US" altLang="zh-TW" sz="1400"/>
              <a:pPr>
                <a:buFontTx/>
                <a:buNone/>
              </a:pPr>
              <a:t>3</a:t>
            </a:fld>
            <a:endParaRPr lang="en-US" altLang="zh-TW" sz="1400"/>
          </a:p>
        </p:txBody>
      </p:sp>
      <p:sp>
        <p:nvSpPr>
          <p:cNvPr id="7172" name="Title 1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 smtClean="0">
                <a:effectLst/>
                <a:ea typeface="新細明體" pitchFamily="18" charset="-120"/>
              </a:rPr>
              <a:t>Injured Passengers</a:t>
            </a:r>
          </a:p>
        </p:txBody>
      </p:sp>
      <p:sp>
        <p:nvSpPr>
          <p:cNvPr id="7173" name="Content Placeholder 2"/>
          <p:cNvSpPr>
            <a:spLocks noGrp="1"/>
          </p:cNvSpPr>
          <p:nvPr>
            <p:ph idx="4294967295"/>
          </p:nvPr>
        </p:nvSpPr>
        <p:spPr>
          <a:xfrm>
            <a:off x="269875" y="893763"/>
            <a:ext cx="8686800" cy="1766887"/>
          </a:xfrm>
        </p:spPr>
        <p:txBody>
          <a:bodyPr/>
          <a:lstStyle/>
          <a:p>
            <a:r>
              <a:rPr lang="en-US" altLang="zh-TW" sz="2800" smtClean="0">
                <a:ea typeface="新細明體" pitchFamily="18" charset="-120"/>
              </a:rPr>
              <a:t>Injured Passengers</a:t>
            </a:r>
          </a:p>
          <a:p>
            <a:pPr lvl="1"/>
            <a:r>
              <a:rPr lang="en-US" altLang="zh-TW" sz="2400" smtClean="0">
                <a:ea typeface="新細明體" pitchFamily="18" charset="-120"/>
              </a:rPr>
              <a:t>We are referring to all passengers who move in slower speed than regular passengers.</a:t>
            </a:r>
          </a:p>
          <a:p>
            <a:pPr lvl="1"/>
            <a:r>
              <a:rPr lang="en-US" altLang="zh-TW" sz="2400" smtClean="0">
                <a:ea typeface="新細明體" pitchFamily="18" charset="-120"/>
              </a:rPr>
              <a:t>Examples: injured passengers, disabled passengers, and passengers need special assistant.</a:t>
            </a:r>
          </a:p>
        </p:txBody>
      </p:sp>
      <p:pic>
        <p:nvPicPr>
          <p:cNvPr id="7174" name="Picture 2" descr="C:\Documents and Settings\Euihark Lee\My Documents\My Pictures\Microsoft Clip Organizer\0001600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121025"/>
            <a:ext cx="14081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C:\Documents and Settings\Euihark Lee\My Documents\My Pictures\Microsoft Clip Organizer\0033171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3273425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" descr="C:\Documents and Settings\Euihark Lee\My Documents\My Pictures\Microsoft Clip Organizer\0004822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3578225"/>
            <a:ext cx="2214562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odelC1NoCrew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619555"/>
            <a:ext cx="7772400" cy="1522950"/>
          </a:xfr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C-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30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127832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118sec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5201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48996" y="581272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6561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995" y="446593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148849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C-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31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127832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118sec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52147" y="1124700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20886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juredC4C1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81150"/>
            <a:ext cx="7772400" cy="150860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C-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32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127832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118sec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5201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5" y="581272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20" y="44275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52147" y="1124700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656869" y="1623563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Injured passenger evacuation time</a:t>
            </a:r>
            <a:endParaRPr lang="en-US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cxnSp>
        <p:nvCxnSpPr>
          <p:cNvPr id="24" name="Straight Connector 23"/>
          <p:cNvCxnSpPr/>
          <p:nvPr/>
        </p:nvCxnSpPr>
        <p:spPr bwMode="auto">
          <a:xfrm flipH="1" flipV="1">
            <a:off x="5071265" y="3275380"/>
            <a:ext cx="652885" cy="215068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6561" y="5756924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92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odelC1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63753"/>
            <a:ext cx="7772400" cy="152344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C-Crew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33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2253163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79.5sec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3606" y="5756924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6" y="5756923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6561" y="5756924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11" y="4410133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164847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C-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34</a:t>
            </a:fld>
            <a:endParaRPr lang="en-US" altLang="zh-TW"/>
          </a:p>
        </p:txBody>
      </p:sp>
      <p:sp>
        <p:nvSpPr>
          <p:cNvPr id="20" name="TextBox 19"/>
          <p:cNvSpPr txBox="1"/>
          <p:nvPr/>
        </p:nvSpPr>
        <p:spPr>
          <a:xfrm>
            <a:off x="6652147" y="2084423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6869" y="2253163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79.5sec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2370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packagingoffice1\Dropbox\2013_03_19_FAA_proposal\777-200plane with sea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0" y="4719811"/>
            <a:ext cx="7688295" cy="129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C-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35</a:t>
            </a:fld>
            <a:endParaRPr lang="en-US" altLang="zh-TW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5201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10236" y="581272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56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03" y="4466322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52147" y="2084423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6869" y="2253163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79.5sec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656869" y="2583688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Injured passenger evacuation time</a:t>
            </a:r>
            <a:endParaRPr lang="en-US" sz="900" dirty="0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100" y="4849985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42" y="5293170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100" y="4852420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Left Arrow 32"/>
          <p:cNvSpPr/>
          <p:nvPr/>
        </p:nvSpPr>
        <p:spPr bwMode="auto">
          <a:xfrm>
            <a:off x="3408649" y="5021285"/>
            <a:ext cx="2661146" cy="271885"/>
          </a:xfrm>
          <a:prstGeom prst="left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Left Arrow 33"/>
          <p:cNvSpPr/>
          <p:nvPr/>
        </p:nvSpPr>
        <p:spPr bwMode="auto">
          <a:xfrm>
            <a:off x="3419850" y="5448005"/>
            <a:ext cx="2011680" cy="274320"/>
          </a:xfrm>
          <a:prstGeom prst="left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Left Arrow 34"/>
          <p:cNvSpPr/>
          <p:nvPr/>
        </p:nvSpPr>
        <p:spPr bwMode="auto">
          <a:xfrm flipH="1" flipV="1">
            <a:off x="5455315" y="5450986"/>
            <a:ext cx="625450" cy="274320"/>
          </a:xfrm>
          <a:prstGeom prst="lef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42" y="5295605"/>
            <a:ext cx="415443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73175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21094 0.00162 C -0.22483 -0.03727 -0.22604 -0.02963 -0.22604 -0.05347 L -0.23177 -0.15208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-75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19292E-6 L -0.10989 -2.19292E-6 C -0.1592 -2.19292E-6 -0.21979 -0.01018 -0.21979 0.02429 L -0.21961 0.15314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7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99884E-6 L -0.21094 0.00162 C -0.22483 -0.03724 -0.22604 -0.0296 -0.22604 -0.05343 L -0.23177 -0.15197 " pathEditMode="relative" rAng="0" ptsTypes="FfFF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-75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51376E-6 L 0.02431 -3.51376E-6 C 0.03542 -3.51376E-6 0.04896 -0.01017 0.04896 0.02429 L 0.04879 0.15314 " pathEditMode="relative" rAng="0" ptsTypes="FfFF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7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juredC4C1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81150"/>
            <a:ext cx="7772400" cy="150860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C-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36</a:t>
            </a:fld>
            <a:endParaRPr lang="en-US" altLang="zh-TW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5201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5" y="581272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56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20" y="44275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52147" y="2084423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6869" y="2253163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79.5sec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656869" y="2583688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Injured passenger evacuation time</a:t>
            </a:r>
            <a:endParaRPr lang="en-US" sz="900" dirty="0"/>
          </a:p>
        </p:txBody>
      </p:sp>
      <p:sp>
        <p:nvSpPr>
          <p:cNvPr id="21" name="TextBox 20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cxnSp>
        <p:nvCxnSpPr>
          <p:cNvPr id="24" name="Straight Connector 23"/>
          <p:cNvCxnSpPr/>
          <p:nvPr/>
        </p:nvCxnSpPr>
        <p:spPr bwMode="auto">
          <a:xfrm flipH="1" flipV="1">
            <a:off x="5071265" y="3275380"/>
            <a:ext cx="652885" cy="215068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554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lum brigh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37</a:t>
            </a:fld>
            <a:endParaRPr lang="en-US" altLang="zh-TW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26667" y="1241799"/>
            <a:ext cx="2496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Crew with Injured Passenger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47674" y="2507079"/>
            <a:ext cx="2496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Crew with Injured Passenger</a:t>
            </a:r>
            <a:endParaRPr lang="en-US" sz="1050" dirty="0"/>
          </a:p>
        </p:txBody>
      </p:sp>
      <p:pic>
        <p:nvPicPr>
          <p:cNvPr id="21" name="InjuredC4C1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4581150"/>
            <a:ext cx="7772400" cy="15086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5201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5" y="581272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56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20" y="44275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1845245" y="5080415"/>
            <a:ext cx="575576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By redirecting injured passenger to closest exit, evacuation time can be reduced instead just applying basic crew redirection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18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D</a:t>
            </a:r>
            <a:r>
              <a:rPr lang="en-US" dirty="0" smtClean="0"/>
              <a:t>-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38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112470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127sec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20" name="ModelD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52797"/>
            <a:ext cx="7772400" cy="15234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3606" y="573591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18211" y="573591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06561" y="573591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49" y="44275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5456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D</a:t>
            </a:r>
            <a:r>
              <a:rPr lang="en-US" dirty="0" smtClean="0"/>
              <a:t>-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39</a:t>
            </a:fld>
            <a:endParaRPr lang="en-US" altLang="zh-TW"/>
          </a:p>
        </p:txBody>
      </p:sp>
      <p:sp>
        <p:nvSpPr>
          <p:cNvPr id="18" name="TextBox 17"/>
          <p:cNvSpPr txBox="1"/>
          <p:nvPr/>
        </p:nvSpPr>
        <p:spPr>
          <a:xfrm>
            <a:off x="6656869" y="112470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127sec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652147" y="971080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7367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5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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w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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altLang="zh-TW" sz="1400"/>
              <a:t>P. </a:t>
            </a:r>
            <a:fld id="{85D6F7B1-2499-477A-985B-5321CE2EBEB5}" type="slidenum">
              <a:rPr lang="en-US" altLang="zh-TW" sz="1400"/>
              <a:pPr>
                <a:buFontTx/>
                <a:buNone/>
              </a:pPr>
              <a:t>4</a:t>
            </a:fld>
            <a:endParaRPr lang="en-US" altLang="zh-TW" sz="1400"/>
          </a:p>
        </p:txBody>
      </p:sp>
      <p:sp>
        <p:nvSpPr>
          <p:cNvPr id="7172" name="Title 1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 smtClean="0">
                <a:effectLst/>
                <a:ea typeface="新細明體" pitchFamily="18" charset="-120"/>
              </a:rPr>
              <a:t>Injured Passengers: Review of Previous Study</a:t>
            </a:r>
          </a:p>
        </p:txBody>
      </p:sp>
      <p:sp>
        <p:nvSpPr>
          <p:cNvPr id="7173" name="Content Placeholder 2"/>
          <p:cNvSpPr>
            <a:spLocks noGrp="1"/>
          </p:cNvSpPr>
          <p:nvPr>
            <p:ph idx="4294967295"/>
          </p:nvPr>
        </p:nvSpPr>
        <p:spPr>
          <a:xfrm>
            <a:off x="269875" y="893763"/>
            <a:ext cx="8686800" cy="3879412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 altLang="zh-TW" dirty="0" smtClean="0">
                <a:ea typeface="新細明體" pitchFamily="18" charset="-120"/>
              </a:rPr>
              <a:t>In previous study</a:t>
            </a:r>
            <a:br>
              <a:rPr lang="en-US" altLang="zh-TW" dirty="0" smtClean="0">
                <a:ea typeface="新細明體" pitchFamily="18" charset="-120"/>
              </a:rPr>
            </a:br>
            <a:r>
              <a:rPr lang="en-US" altLang="zh-TW" dirty="0" smtClean="0">
                <a:ea typeface="新細明體" pitchFamily="18" charset="-120"/>
              </a:rPr>
              <a:t>- different injured passengers speed</a:t>
            </a:r>
            <a:br>
              <a:rPr lang="en-US" altLang="zh-TW" dirty="0" smtClean="0">
                <a:ea typeface="新細明體" pitchFamily="18" charset="-120"/>
              </a:rPr>
            </a:br>
            <a:r>
              <a:rPr lang="en-US" altLang="zh-TW" dirty="0" smtClean="0">
                <a:ea typeface="新細明體" pitchFamily="18" charset="-120"/>
              </a:rPr>
              <a:t>- different number of injured passenger</a:t>
            </a:r>
            <a:br>
              <a:rPr lang="en-US" altLang="zh-TW" dirty="0" smtClean="0">
                <a:ea typeface="新細明體" pitchFamily="18" charset="-120"/>
              </a:rPr>
            </a:br>
            <a:r>
              <a:rPr lang="en-US" altLang="zh-TW" dirty="0" smtClean="0">
                <a:ea typeface="新細明體" pitchFamily="18" charset="-120"/>
              </a:rPr>
              <a:t>- different locations of injured passengers</a:t>
            </a:r>
          </a:p>
          <a:p>
            <a:pPr>
              <a:lnSpc>
                <a:spcPts val="3400"/>
              </a:lnSpc>
            </a:pPr>
            <a:r>
              <a:rPr lang="en-US" altLang="zh-TW" dirty="0" smtClean="0">
                <a:ea typeface="新細明體" pitchFamily="18" charset="-120"/>
              </a:rPr>
              <a:t>Overall Evacuation time is increased as number or location of injured passengers</a:t>
            </a:r>
          </a:p>
          <a:p>
            <a:pPr>
              <a:lnSpc>
                <a:spcPts val="3400"/>
              </a:lnSpc>
            </a:pPr>
            <a:r>
              <a:rPr lang="en-US" altLang="zh-TW" dirty="0" smtClean="0">
                <a:ea typeface="新細明體" pitchFamily="18" charset="-120"/>
              </a:rPr>
              <a:t>Different aisle row locations dose not impact significantly for overall evacuation time</a:t>
            </a:r>
          </a:p>
          <a:p>
            <a:pPr>
              <a:lnSpc>
                <a:spcPts val="3400"/>
              </a:lnSpc>
            </a:pPr>
            <a:r>
              <a:rPr lang="en-US" altLang="en-US" dirty="0" smtClean="0"/>
              <a:t>From the worst case of seating study, the injured passenger should avoid the seats which are around 4-5 rows behind the middle exits.</a:t>
            </a:r>
            <a:endParaRPr lang="en-US" altLang="zh-TW" dirty="0" smtClean="0">
              <a:ea typeface="新細明體" pitchFamily="18" charset="-120"/>
            </a:endParaRPr>
          </a:p>
          <a:p>
            <a:endParaRPr lang="en-US" altLang="zh-TW" dirty="0" smtClean="0">
              <a:ea typeface="新細明體" pitchFamily="18" charset="-120"/>
            </a:endParaRPr>
          </a:p>
          <a:p>
            <a:pPr marL="0" indent="0">
              <a:buNone/>
            </a:pPr>
            <a:r>
              <a:rPr lang="en-US" altLang="zh-TW" dirty="0" smtClean="0">
                <a:ea typeface="新細明體" pitchFamily="18" charset="-120"/>
              </a:rPr>
              <a:t> </a:t>
            </a:r>
            <a:endParaRPr lang="en-US" altLang="zh-TW" sz="2000" dirty="0" smtClean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858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juredC4D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81150"/>
            <a:ext cx="7772400" cy="150860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D</a:t>
            </a:r>
            <a:r>
              <a:rPr lang="en-US" dirty="0" smtClean="0"/>
              <a:t>-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40</a:t>
            </a:fld>
            <a:endParaRPr lang="en-US" altLang="zh-TW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5201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18211" y="581272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56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01" y="44275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56869" y="112470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127sec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2147" y="971080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656869" y="1431940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Injured passenger evacuation time</a:t>
            </a:r>
            <a:endParaRPr lang="en-US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cxnSp>
        <p:nvCxnSpPr>
          <p:cNvPr id="17" name="Straight Connector 16"/>
          <p:cNvCxnSpPr/>
          <p:nvPr/>
        </p:nvCxnSpPr>
        <p:spPr bwMode="auto">
          <a:xfrm flipH="1" flipV="1">
            <a:off x="4495190" y="1882752"/>
            <a:ext cx="248740" cy="357166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108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D</a:t>
            </a:r>
            <a:r>
              <a:rPr lang="en-US" dirty="0" smtClean="0"/>
              <a:t>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41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220004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79.5sec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12" name="ModelDWithCrew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505" y="4630189"/>
            <a:ext cx="7772400" cy="1522950"/>
          </a:xfr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21721" y="581011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13236" y="5810109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4676" y="581011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21" y="450434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72791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D-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42</a:t>
            </a:fld>
            <a:endParaRPr lang="en-US" altLang="zh-TW"/>
          </a:p>
        </p:txBody>
      </p:sp>
      <p:sp>
        <p:nvSpPr>
          <p:cNvPr id="19" name="TextBox 18"/>
          <p:cNvSpPr txBox="1"/>
          <p:nvPr/>
        </p:nvSpPr>
        <p:spPr>
          <a:xfrm>
            <a:off x="6652147" y="2007613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656869" y="220004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79.5sec</a:t>
            </a:r>
            <a:endParaRPr lang="en-US" sz="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juredC4D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81150"/>
            <a:ext cx="7772400" cy="150860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D-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43</a:t>
            </a:fld>
            <a:endParaRPr lang="en-US" altLang="zh-TW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5201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5" y="581272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56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01" y="44275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652147" y="2007613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6869" y="2200040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79.5sec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56869" y="2583688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Injured passenger evacuation time</a:t>
            </a:r>
            <a:endParaRPr lang="en-US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cxnSp>
        <p:nvCxnSpPr>
          <p:cNvPr id="23" name="Straight Connector 22"/>
          <p:cNvCxnSpPr/>
          <p:nvPr/>
        </p:nvCxnSpPr>
        <p:spPr bwMode="auto">
          <a:xfrm flipH="1" flipV="1">
            <a:off x="4495191" y="2699104"/>
            <a:ext cx="230429" cy="272695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689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juredC4DWith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81150"/>
            <a:ext cx="7772400" cy="1508601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lum brigh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777-200: Conf. </a:t>
            </a:r>
            <a:r>
              <a:rPr lang="en-US" dirty="0" smtClean="0"/>
              <a:t>D-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44</a:t>
            </a:fld>
            <a:endParaRPr lang="en-US" altLang="zh-TW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5201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7825" y="5812725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8156" y="5812726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01" y="4427530"/>
            <a:ext cx="278449" cy="4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sp>
        <p:nvSpPr>
          <p:cNvPr id="22" name="TextBox 21"/>
          <p:cNvSpPr txBox="1"/>
          <p:nvPr/>
        </p:nvSpPr>
        <p:spPr>
          <a:xfrm>
            <a:off x="6626667" y="1241799"/>
            <a:ext cx="2496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Crew with Injured Passenger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47674" y="2507079"/>
            <a:ext cx="2496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Crew with Injured Passenger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303591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15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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w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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altLang="zh-TW" sz="1400"/>
              <a:t>P. </a:t>
            </a:r>
            <a:fld id="{AA1FCC86-6C3E-4473-8599-8A930D309977}" type="slidenum">
              <a:rPr lang="en-US" altLang="zh-TW" sz="1400"/>
              <a:pPr>
                <a:buFontTx/>
                <a:buNone/>
              </a:pPr>
              <a:t>45</a:t>
            </a:fld>
            <a:endParaRPr lang="en-US" altLang="zh-TW" sz="1400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effectLst/>
              </a:rPr>
              <a:t>Conclusions</a:t>
            </a:r>
          </a:p>
        </p:txBody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altLang="en-US" dirty="0" smtClean="0">
                <a:solidFill>
                  <a:srgbClr val="0000FF"/>
                </a:solidFill>
              </a:rPr>
              <a:t>Crew redirection </a:t>
            </a:r>
            <a:r>
              <a:rPr lang="en-US" altLang="en-US" dirty="0" smtClean="0"/>
              <a:t>with </a:t>
            </a:r>
            <a:r>
              <a:rPr lang="en-US" altLang="en-US" dirty="0" smtClean="0">
                <a:solidFill>
                  <a:srgbClr val="FF0000"/>
                </a:solidFill>
              </a:rPr>
              <a:t>injured passenger </a:t>
            </a:r>
            <a:r>
              <a:rPr lang="en-US" altLang="en-US" dirty="0" smtClean="0"/>
              <a:t>situations were studied.</a:t>
            </a:r>
          </a:p>
          <a:p>
            <a:pPr>
              <a:lnSpc>
                <a:spcPts val="3200"/>
              </a:lnSpc>
            </a:pPr>
            <a:r>
              <a:rPr lang="en-US" altLang="en-US" dirty="0" smtClean="0"/>
              <a:t>Crew redirection </a:t>
            </a:r>
            <a:r>
              <a:rPr lang="en-US" altLang="en-US" dirty="0" smtClean="0">
                <a:solidFill>
                  <a:srgbClr val="FF0000"/>
                </a:solidFill>
              </a:rPr>
              <a:t>reduced overall evacuation time </a:t>
            </a:r>
            <a:r>
              <a:rPr lang="en-US" altLang="en-US" dirty="0" smtClean="0"/>
              <a:t>compared with no crew redirection</a:t>
            </a:r>
          </a:p>
          <a:p>
            <a:pPr>
              <a:lnSpc>
                <a:spcPts val="3200"/>
              </a:lnSpc>
            </a:pPr>
            <a:r>
              <a:rPr lang="en-US" altLang="en-US" dirty="0" smtClean="0"/>
              <a:t>Overall evacuation time was </a:t>
            </a:r>
            <a:r>
              <a:rPr lang="en-US" altLang="en-US" dirty="0" smtClean="0">
                <a:solidFill>
                  <a:srgbClr val="FF0000"/>
                </a:solidFill>
              </a:rPr>
              <a:t>increased</a:t>
            </a:r>
            <a:r>
              <a:rPr lang="en-US" altLang="en-US" dirty="0" smtClean="0"/>
              <a:t> when injured passenger’ </a:t>
            </a:r>
            <a:r>
              <a:rPr lang="en-US" altLang="en-US" dirty="0" smtClean="0">
                <a:solidFill>
                  <a:srgbClr val="0000FF"/>
                </a:solidFill>
              </a:rPr>
              <a:t>location is far from the exit </a:t>
            </a:r>
            <a:r>
              <a:rPr lang="en-US" altLang="en-US" dirty="0" smtClean="0"/>
              <a:t>for both crew and no crew redirections</a:t>
            </a:r>
          </a:p>
          <a:p>
            <a:pPr>
              <a:lnSpc>
                <a:spcPts val="3200"/>
              </a:lnSpc>
            </a:pPr>
            <a:r>
              <a:rPr lang="en-US" altLang="en-US" dirty="0" smtClean="0">
                <a:solidFill>
                  <a:srgbClr val="FF0000"/>
                </a:solidFill>
              </a:rPr>
              <a:t>Closest seats to exits </a:t>
            </a:r>
            <a:r>
              <a:rPr lang="en-US" altLang="en-US" dirty="0" smtClean="0"/>
              <a:t>are recommended for injured passenger to reduce overall evacuation time</a:t>
            </a:r>
          </a:p>
          <a:p>
            <a:pPr>
              <a:lnSpc>
                <a:spcPts val="3200"/>
              </a:lnSpc>
            </a:pPr>
            <a:r>
              <a:rPr lang="en-US" altLang="en-US" dirty="0" smtClean="0"/>
              <a:t>Depending on the </a:t>
            </a:r>
            <a:r>
              <a:rPr lang="en-US" altLang="en-US" dirty="0" smtClean="0">
                <a:solidFill>
                  <a:srgbClr val="0000FF"/>
                </a:solidFill>
              </a:rPr>
              <a:t>injured passenger’s location</a:t>
            </a:r>
            <a:r>
              <a:rPr lang="en-US" altLang="en-US" dirty="0" smtClean="0"/>
              <a:t>, crew redirection should be </a:t>
            </a:r>
            <a:r>
              <a:rPr lang="en-US" altLang="en-US" dirty="0" smtClean="0">
                <a:solidFill>
                  <a:srgbClr val="FF0000"/>
                </a:solidFill>
              </a:rPr>
              <a:t>applied differently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Crew Redirection For Injured Passenger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63" y="971550"/>
            <a:ext cx="8296275" cy="2295525"/>
          </a:xfrm>
        </p:spPr>
        <p:txBody>
          <a:bodyPr/>
          <a:lstStyle/>
          <a:p>
            <a:r>
              <a:rPr lang="en-US" dirty="0" smtClean="0"/>
              <a:t>Basic crew redirection disciplines are applied same as regular crew redirection algorithm</a:t>
            </a:r>
          </a:p>
          <a:p>
            <a:r>
              <a:rPr lang="en-US" dirty="0" smtClean="0"/>
              <a:t>Single injured passenger assigned along the aisle</a:t>
            </a:r>
          </a:p>
          <a:p>
            <a:r>
              <a:rPr lang="en-US" dirty="0" smtClean="0"/>
              <a:t>Crew redirection is modified depending on available exit and injured passenger’s location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5</a:t>
            </a:fld>
            <a:endParaRPr lang="en-US" altLang="zh-TW"/>
          </a:p>
        </p:txBody>
      </p:sp>
      <p:pic>
        <p:nvPicPr>
          <p:cNvPr id="75778" name="Picture 2" descr="http://airlineguys.files.wordpress.com/2012/02/airplane-flight-attenda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5" y="3247397"/>
            <a:ext cx="3878905" cy="258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Euihark Lee\My Documents\My Pictures\Microsoft Clip Organizer\0001600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57" y="3103019"/>
            <a:ext cx="14081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28103" y="2976074"/>
            <a:ext cx="1552861" cy="2995502"/>
            <a:chOff x="6728103" y="2976074"/>
            <a:chExt cx="1552861" cy="2995502"/>
          </a:xfrm>
        </p:grpSpPr>
        <p:pic>
          <p:nvPicPr>
            <p:cNvPr id="8" name="Picture 3" descr="C:\Documents and Settings\Euihark Lee\My Documents\My Pictures\Microsoft Clip Organizer\00331710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0494" y="2976074"/>
              <a:ext cx="1548078" cy="1689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C:\Documents and Settings\Euihark Lee\My Documents\My Pictures\Microsoft Clip Organizer\00048224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8103" y="4711476"/>
              <a:ext cx="1552861" cy="126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44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Model: B 767-300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Seat Number: 285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Seat Layout: 2-3-2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Number: 8 Pairs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Exit Type: 4 Type A</a:t>
            </a:r>
            <a:br>
              <a:rPr lang="en-US" dirty="0" smtClean="0"/>
            </a:br>
            <a:r>
              <a:rPr lang="en-US" dirty="0" smtClean="0"/>
              <a:t>                 4 Type III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B72BDDFE-ABAF-4D14-847F-39ABECBDFD3B}" type="slidenum">
              <a:rPr lang="en-US" altLang="zh-TW" smtClean="0"/>
              <a:pPr/>
              <a:t>6</a:t>
            </a:fld>
            <a:endParaRPr lang="en-US" altLang="zh-TW"/>
          </a:p>
        </p:txBody>
      </p:sp>
      <p:pic>
        <p:nvPicPr>
          <p:cNvPr id="6" name="Picture 3" descr="C:\Users\packagingoffice1\Dropbox\2013_03_19_FAA_proposal\767-300 plane with sea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7" y="4542745"/>
            <a:ext cx="7620001" cy="13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698" name="Picture 2" descr="File:Japan Airlines 767-300 Economy cab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814" y="2563239"/>
            <a:ext cx="215946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94972" y="5698908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494972" y="4384361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35371" y="4390219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235371" y="5695560"/>
            <a:ext cx="1146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Type A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13200" y="4384361"/>
            <a:ext cx="1473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2: Type III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049488" y="5668491"/>
            <a:ext cx="14732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/>
              <a:t>2: Type III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7913188" y="4696008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897017" y="4696008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897017" y="5577051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913188" y="5588573"/>
            <a:ext cx="182880" cy="182880"/>
          </a:xfrm>
          <a:prstGeom prst="ellipse">
            <a:avLst/>
          </a:prstGeom>
          <a:solidFill>
            <a:srgbClr val="6600CC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639767" y="4691692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873445" y="4691692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679956" y="5545056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913634" y="5545056"/>
            <a:ext cx="182880" cy="1828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69702" name="Picture 6" descr="http://aviation-safety.net/photos/exits/750/990228-E-d-1-7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r="29120"/>
          <a:stretch/>
        </p:blipFill>
        <p:spPr bwMode="auto">
          <a:xfrm>
            <a:off x="7658099" y="2563239"/>
            <a:ext cx="1295401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700" name="Picture 4" descr="http://aviation-safety.net/photos/exits/750/990068-E-d-3-75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5462"/>
          <a:stretch/>
        </p:blipFill>
        <p:spPr bwMode="auto">
          <a:xfrm>
            <a:off x="6446031" y="2563239"/>
            <a:ext cx="1212067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9708" name="Picture 12" descr="http://tasreports.files.wordpress.com/2010/07/cs-tqi-luzair-b767-300-w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r="3371" b="26796"/>
          <a:stretch/>
        </p:blipFill>
        <p:spPr bwMode="auto">
          <a:xfrm>
            <a:off x="4284814" y="1019175"/>
            <a:ext cx="4680815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6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juredC2_1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637" y="2200040"/>
            <a:ext cx="8229600" cy="145161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767-300 Simulation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front exits and a pair of mid exit are available</a:t>
            </a:r>
          </a:p>
          <a:p>
            <a:r>
              <a:rPr lang="en-US" dirty="0" smtClean="0"/>
              <a:t>Injured passenger is placed along the 2</a:t>
            </a:r>
            <a:r>
              <a:rPr lang="en-US" baseline="30000" dirty="0" smtClean="0"/>
              <a:t>nd</a:t>
            </a:r>
            <a:r>
              <a:rPr lang="en-US" dirty="0" smtClean="0"/>
              <a:t> row 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7</a:t>
            </a:fld>
            <a:endParaRPr lang="en-US" altLang="zh-TW"/>
          </a:p>
        </p:txBody>
      </p:sp>
      <p:sp>
        <p:nvSpPr>
          <p:cNvPr id="34" name="TextBox 33"/>
          <p:cNvSpPr txBox="1"/>
          <p:nvPr/>
        </p:nvSpPr>
        <p:spPr>
          <a:xfrm>
            <a:off x="3136747" y="4664917"/>
            <a:ext cx="318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Animation InjuredC2_2.dat  NC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 bwMode="auto">
          <a:xfrm>
            <a:off x="6535035" y="5034249"/>
            <a:ext cx="91440" cy="91440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InjuredC2_2NoCrew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4197100"/>
            <a:ext cx="8229600" cy="1451610"/>
          </a:xfrm>
          <a:prstGeom prst="rect">
            <a:avLst/>
          </a:prstGeom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50477" y="5362997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18170" y="5357810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422790" y="5381035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90" y="4098665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68501" y="3357377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36194" y="3352190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440814" y="3375415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14" y="2093045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995925" y="3111712"/>
            <a:ext cx="137160" cy="1371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874830" y="5096875"/>
            <a:ext cx="137160" cy="1371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29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27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36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ModelANoCrew3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614293"/>
            <a:ext cx="8229600" cy="1613056"/>
          </a:xfrm>
          <a:prstGeom prst="rect">
            <a:avLst/>
          </a:prstGeom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07" y="695865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767-300 Simulation: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8</a:t>
            </a:fld>
            <a:endParaRPr lang="en-US" altLang="zh-TW"/>
          </a:p>
        </p:txBody>
      </p:sp>
      <p:sp>
        <p:nvSpPr>
          <p:cNvPr id="38" name="TextBox 37"/>
          <p:cNvSpPr txBox="1"/>
          <p:nvPr/>
        </p:nvSpPr>
        <p:spPr>
          <a:xfrm>
            <a:off x="6656869" y="1435234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155 sec</a:t>
            </a:r>
            <a:endParaRPr lang="en-US" sz="9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429636" y="4561054"/>
            <a:ext cx="3438426" cy="1682351"/>
            <a:chOff x="1440814" y="2093045"/>
            <a:chExt cx="3438426" cy="1682351"/>
          </a:xfrm>
        </p:grpSpPr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8501" y="3357377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636194" y="3352190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440814" y="3375415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814" y="2093045"/>
              <a:ext cx="243046" cy="399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380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8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juredC2_1NoCrew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637" y="4649740"/>
            <a:ext cx="8229600" cy="1451610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68501" y="5807077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36194" y="5801890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440814" y="5825115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14" y="4542745"/>
            <a:ext cx="243046" cy="39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07" y="695865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dirty="0" smtClean="0"/>
              <a:t>767-300 Simulation: No Crew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 smtClean="0"/>
              <a:t>P. </a:t>
            </a:r>
            <a:fld id="{7B432F1E-22C2-4431-9BEA-8A0F587A632D}" type="slidenum">
              <a:rPr lang="en-US" altLang="zh-TW" smtClean="0"/>
              <a:pPr/>
              <a:t>9</a:t>
            </a:fld>
            <a:endParaRPr lang="en-US" altLang="zh-TW"/>
          </a:p>
        </p:txBody>
      </p:sp>
      <p:sp>
        <p:nvSpPr>
          <p:cNvPr id="23" name="TextBox 22"/>
          <p:cNvSpPr txBox="1"/>
          <p:nvPr/>
        </p:nvSpPr>
        <p:spPr>
          <a:xfrm>
            <a:off x="6656869" y="1170262"/>
            <a:ext cx="2101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Overall Evacuation Time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56869" y="1435234"/>
            <a:ext cx="167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FF"/>
                </a:solidFill>
              </a:rPr>
              <a:t>Evacuation time without inured passenger: 155 sec</a:t>
            </a:r>
            <a:endParaRPr lang="en-US" sz="900" dirty="0">
              <a:solidFill>
                <a:srgbClr val="0000FF"/>
              </a:solidFill>
            </a:endParaRP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694944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656869" y="1838706"/>
            <a:ext cx="24963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Injured Passenger Evacuation Time</a:t>
            </a:r>
            <a:endParaRPr lang="en-US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2920586" y="4428749"/>
            <a:ext cx="33028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0" dirty="0" smtClean="0"/>
              <a:t>Location of Injured Passenger (column number)</a:t>
            </a:r>
            <a:endParaRPr lang="en-US" sz="1050" b="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4072735" y="3429001"/>
            <a:ext cx="1" cy="2189084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3353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7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4" grpId="0"/>
    </p:bldLst>
  </p:timing>
</p:sld>
</file>

<file path=ppt/theme/theme1.xml><?xml version="1.0" encoding="utf-8"?>
<a:theme xmlns:a="http://schemas.openxmlformats.org/drawingml/2006/main" name="white_bg">
  <a:themeElements>
    <a:clrScheme name="white_b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_b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_b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_b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_b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E:\Reports\template\white_bg.pot</Template>
  <TotalTime>83606</TotalTime>
  <Words>1491</Words>
  <Application>Microsoft Office PowerPoint</Application>
  <PresentationFormat>On-screen Show (4:3)</PresentationFormat>
  <Paragraphs>297</Paragraphs>
  <Slides>45</Slides>
  <Notes>34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white_bg</vt:lpstr>
      <vt:lpstr>Aircraft Emergency Evacuation Study with Injured Passengers</vt:lpstr>
      <vt:lpstr>Aircraft Emergency Evacuation</vt:lpstr>
      <vt:lpstr>Injured Passengers</vt:lpstr>
      <vt:lpstr>Injured Passengers: Review of Previous Study</vt:lpstr>
      <vt:lpstr>Crew Redirection For Injured Passenger</vt:lpstr>
      <vt:lpstr>Simulation Model: B 767-300</vt:lpstr>
      <vt:lpstr>B 767-300 Simulation</vt:lpstr>
      <vt:lpstr>B 767-300 Simulation: No Crew</vt:lpstr>
      <vt:lpstr>B 767-300 Simulation: No Crew</vt:lpstr>
      <vt:lpstr>B 767-300 Simulation: Crew</vt:lpstr>
      <vt:lpstr>B 767-300 Simulation: No Crew</vt:lpstr>
      <vt:lpstr>B 767-300 Simulation: No Crew</vt:lpstr>
      <vt:lpstr>B 767-300 Simulation: No Crew</vt:lpstr>
      <vt:lpstr>Simulation Model: B 777-200</vt:lpstr>
      <vt:lpstr>Simulation Model: B 777-300</vt:lpstr>
      <vt:lpstr>B 777-300: Conf. A-No Crew</vt:lpstr>
      <vt:lpstr>B 767-300 Simulation: No Crew</vt:lpstr>
      <vt:lpstr>B 767-300 Simulation: No Crew</vt:lpstr>
      <vt:lpstr>B 777-300: Conf. A- Crew</vt:lpstr>
      <vt:lpstr>B 777-200: Conf. A- Crew</vt:lpstr>
      <vt:lpstr>B 777-200: Conf. A- Crew</vt:lpstr>
      <vt:lpstr>B 777-200: Conf. A</vt:lpstr>
      <vt:lpstr>B 777-200: Conf. B- No Crew</vt:lpstr>
      <vt:lpstr>B 777-200: Conf. B- No Crew</vt:lpstr>
      <vt:lpstr>B 777-200: Conf. B- No Crew</vt:lpstr>
      <vt:lpstr>B 777-200: Conf. B- Crew</vt:lpstr>
      <vt:lpstr>B 777-200: Conf. B- Crew</vt:lpstr>
      <vt:lpstr>B 777-200: Conf. B- Crew</vt:lpstr>
      <vt:lpstr>B 777-200: Conf. B</vt:lpstr>
      <vt:lpstr>B 777-200: Conf. C- No Crew</vt:lpstr>
      <vt:lpstr>B 777-200: Conf. C- No Crew</vt:lpstr>
      <vt:lpstr>B 777-200: Conf. C- No Crew</vt:lpstr>
      <vt:lpstr>B 777-200: Conf. C-Crew</vt:lpstr>
      <vt:lpstr>B 777-200: Conf. C- Crew</vt:lpstr>
      <vt:lpstr>B 777-200: Conf. C- Crew</vt:lpstr>
      <vt:lpstr>B 777-200: Conf. C- Crew</vt:lpstr>
      <vt:lpstr>B 777-200: Conf. C</vt:lpstr>
      <vt:lpstr>B 777-200: Conf. D- No Crew</vt:lpstr>
      <vt:lpstr>B 777-200: Conf. D- No Crew</vt:lpstr>
      <vt:lpstr>B 777-200: Conf. D- No Crew</vt:lpstr>
      <vt:lpstr>B 777-200: Conf. D- Crew</vt:lpstr>
      <vt:lpstr>B 777-200: Conf. D- Crew</vt:lpstr>
      <vt:lpstr>B 777-200: Conf. D- Crew</vt:lpstr>
      <vt:lpstr>B 777-200: Conf. D- Crew</vt:lpstr>
      <vt:lpstr>Conclusions</vt:lpstr>
    </vt:vector>
  </TitlesOfParts>
  <Company>RUMEMS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Po Ting Lin</dc:creator>
  <cp:lastModifiedBy>Horner, April CTR (FAA)</cp:lastModifiedBy>
  <cp:revision>1502</cp:revision>
  <dcterms:created xsi:type="dcterms:W3CDTF">2005-09-16T02:31:10Z</dcterms:created>
  <dcterms:modified xsi:type="dcterms:W3CDTF">2013-11-20T14:10:22Z</dcterms:modified>
</cp:coreProperties>
</file>