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5" r:id="rId5"/>
    <p:sldMasterId id="2147483801" r:id="rId6"/>
    <p:sldMasterId id="2147483811" r:id="rId7"/>
  </p:sldMasterIdLst>
  <p:notesMasterIdLst>
    <p:notesMasterId r:id="rId58"/>
  </p:notesMasterIdLst>
  <p:handoutMasterIdLst>
    <p:handoutMasterId r:id="rId59"/>
  </p:handoutMasterIdLst>
  <p:sldIdLst>
    <p:sldId id="303" r:id="rId8"/>
    <p:sldId id="369" r:id="rId9"/>
    <p:sldId id="372" r:id="rId10"/>
    <p:sldId id="310" r:id="rId11"/>
    <p:sldId id="365" r:id="rId12"/>
    <p:sldId id="366" r:id="rId13"/>
    <p:sldId id="371" r:id="rId14"/>
    <p:sldId id="370" r:id="rId15"/>
    <p:sldId id="368" r:id="rId16"/>
    <p:sldId id="367" r:id="rId17"/>
    <p:sldId id="323" r:id="rId18"/>
    <p:sldId id="380" r:id="rId19"/>
    <p:sldId id="373" r:id="rId20"/>
    <p:sldId id="363" r:id="rId21"/>
    <p:sldId id="325" r:id="rId22"/>
    <p:sldId id="330" r:id="rId23"/>
    <p:sldId id="343" r:id="rId24"/>
    <p:sldId id="358" r:id="rId25"/>
    <p:sldId id="359" r:id="rId26"/>
    <p:sldId id="374" r:id="rId27"/>
    <p:sldId id="351" r:id="rId28"/>
    <p:sldId id="349" r:id="rId29"/>
    <p:sldId id="362" r:id="rId30"/>
    <p:sldId id="350" r:id="rId31"/>
    <p:sldId id="352" r:id="rId32"/>
    <p:sldId id="334" r:id="rId33"/>
    <p:sldId id="329" r:id="rId34"/>
    <p:sldId id="332" r:id="rId35"/>
    <p:sldId id="333" r:id="rId36"/>
    <p:sldId id="331" r:id="rId37"/>
    <p:sldId id="375" r:id="rId38"/>
    <p:sldId id="342" r:id="rId39"/>
    <p:sldId id="340" r:id="rId40"/>
    <p:sldId id="364" r:id="rId41"/>
    <p:sldId id="356" r:id="rId42"/>
    <p:sldId id="335" r:id="rId43"/>
    <p:sldId id="377" r:id="rId44"/>
    <p:sldId id="378" r:id="rId45"/>
    <p:sldId id="354" r:id="rId46"/>
    <p:sldId id="355" r:id="rId47"/>
    <p:sldId id="339" r:id="rId48"/>
    <p:sldId id="336" r:id="rId49"/>
    <p:sldId id="379" r:id="rId50"/>
    <p:sldId id="337" r:id="rId51"/>
    <p:sldId id="384" r:id="rId52"/>
    <p:sldId id="381" r:id="rId53"/>
    <p:sldId id="382" r:id="rId54"/>
    <p:sldId id="385" r:id="rId55"/>
    <p:sldId id="361" r:id="rId56"/>
    <p:sldId id="322" r:id="rId57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BF00"/>
    <a:srgbClr val="7A0000"/>
    <a:srgbClr val="FF9933"/>
    <a:srgbClr val="FFFFFF"/>
    <a:srgbClr val="0033CC"/>
    <a:srgbClr val="FFFF00"/>
    <a:srgbClr val="00CC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18" autoAdjust="0"/>
    <p:restoredTop sz="72325" autoAdjust="0"/>
  </p:normalViewPr>
  <p:slideViewPr>
    <p:cSldViewPr snapToGrid="0">
      <p:cViewPr>
        <p:scale>
          <a:sx n="54" d="100"/>
          <a:sy n="54" d="100"/>
        </p:scale>
        <p:origin x="-79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9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93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93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93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0866DAE5-B90E-4592-9FEF-E18A0C6152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3324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4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5790"/>
            <a:ext cx="514096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64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64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DCB838-B218-4FD8-8C98-812554F5B6F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3911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DCB838-B218-4FD8-8C98-812554F5B6F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B07DF-9005-41CD-BC9E-18B35B2BB4E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605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DCB838-B218-4FD8-8C98-812554F5B6F0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71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B07DF-9005-41CD-BC9E-18B35B2BB4E4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B07DF-9005-41CD-BC9E-18B35B2BB4E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101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B07DF-9005-41CD-BC9E-18B35B2BB4E4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822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B07DF-9005-41CD-BC9E-18B35B2BB4E4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1994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B07DF-9005-41CD-BC9E-18B35B2BB4E4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68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DCB838-B218-4FD8-8C98-812554F5B6F0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DCB838-B218-4FD8-8C98-812554F5B6F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B07DF-9005-41CD-BC9E-18B35B2BB4E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07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B07DF-9005-41CD-BC9E-18B35B2BB4E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7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B07DF-9005-41CD-BC9E-18B35B2BB4E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293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B07DF-9005-41CD-BC9E-18B35B2BB4E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01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B07DF-9005-41CD-BC9E-18B35B2BB4E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22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B07DF-9005-41CD-BC9E-18B35B2BB4E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540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66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1B07DF-9005-41CD-BC9E-18B35B2BB4E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101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TSB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enter the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14400" y="6245352"/>
            <a:ext cx="457200" cy="365125"/>
          </a:xfrm>
        </p:spPr>
        <p:txBody>
          <a:bodyPr/>
          <a:lstStyle/>
          <a:p>
            <a:fld id="{C6C6B0C3-FC97-4666-B210-7D3D244D68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4724400"/>
            <a:ext cx="7315200" cy="1295400"/>
          </a:xfrm>
          <a:prstGeom prst="rect">
            <a:avLst/>
          </a:prstGeom>
        </p:spPr>
        <p:txBody>
          <a:bodyPr/>
          <a:lstStyle>
            <a:lvl1pPr marL="0" indent="0">
              <a:defRPr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enter the presenter’s name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the title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" y="6245352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marL="228600" indent="-228600" algn="l"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8000"/>
                    </a:prstClr>
                  </a:outerShdw>
                </a:effectLst>
              </a:defRPr>
            </a:lvl1pPr>
          </a:lstStyle>
          <a:p>
            <a:fld id="{C6C6B0C3-FC97-4666-B210-7D3D244D68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914400" y="1828800"/>
            <a:ext cx="7315200" cy="4191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insert a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914400" y="1828800"/>
            <a:ext cx="7315200" cy="3352800"/>
          </a:xfr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to insert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4400" y="5257800"/>
            <a:ext cx="7315200" cy="838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picture caption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7315200" cy="1066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the title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" y="6245352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marL="228600" indent="-228600" algn="l"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8000"/>
                    </a:prstClr>
                  </a:outerShdw>
                </a:effectLst>
              </a:defRPr>
            </a:lvl1pPr>
          </a:lstStyle>
          <a:p>
            <a:fld id="{C6C6B0C3-FC97-4666-B210-7D3D244D68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icture with Bottom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" y="6245352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marL="228600" indent="-228600" algn="l"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8000"/>
                    </a:prstClr>
                  </a:outerShdw>
                </a:effectLst>
              </a:defRPr>
            </a:lvl1pPr>
          </a:lstStyle>
          <a:p>
            <a:fld id="{C6C6B0C3-FC97-4666-B210-7D3D244D68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7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9144000" cy="6144768"/>
          </a:xfrm>
        </p:spPr>
        <p:txBody>
          <a:bodyPr/>
          <a:lstStyle>
            <a:lvl1pPr>
              <a:buNone/>
              <a:defRPr baseline="0"/>
            </a:lvl1pPr>
          </a:lstStyle>
          <a:p>
            <a:r>
              <a:rPr lang="en-US" dirty="0" smtClean="0"/>
              <a:t>Click to insert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lete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>
              <a:buNone/>
              <a:defRPr baseline="0"/>
            </a:lvl1pPr>
          </a:lstStyle>
          <a:p>
            <a:r>
              <a:rPr lang="en-US" dirty="0" smtClean="0"/>
              <a:t>Click to insert full page picture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" y="6245352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marL="228600" indent="-228600" algn="l"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8000"/>
                    </a:prstClr>
                  </a:outerShdw>
                </a:effectLst>
              </a:defRPr>
            </a:lvl1pPr>
          </a:lstStyle>
          <a:p>
            <a:fld id="{C6C6B0C3-FC97-4666-B210-7D3D244D68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TSB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TSB Title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33800" y="2667000"/>
            <a:ext cx="4495800" cy="1981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enter the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914400" y="6245352"/>
            <a:ext cx="457200" cy="365125"/>
          </a:xfrm>
        </p:spPr>
        <p:txBody>
          <a:bodyPr/>
          <a:lstStyle/>
          <a:p>
            <a:fld id="{C6C6B0C3-FC97-4666-B210-7D3D244D68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3733800" y="4724400"/>
            <a:ext cx="4495800" cy="1295400"/>
          </a:xfrm>
          <a:prstGeom prst="rect">
            <a:avLst/>
          </a:prstGeom>
        </p:spPr>
        <p:txBody>
          <a:bodyPr/>
          <a:lstStyle>
            <a:lvl1pPr marL="0" indent="0">
              <a:defRPr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enter the</a:t>
            </a:r>
            <a:br>
              <a:rPr lang="en-US" dirty="0" smtClean="0"/>
            </a:br>
            <a:r>
              <a:rPr lang="en-US" dirty="0" smtClean="0"/>
              <a:t>presenter’s name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914400" y="2667000"/>
            <a:ext cx="2743200" cy="3352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44" name="Rectangle 8"/>
          <p:cNvSpPr>
            <a:spLocks noGrp="1" noChangeArrowheads="1"/>
          </p:cNvSpPr>
          <p:nvPr>
            <p:ph type="ctrTitle"/>
          </p:nvPr>
        </p:nvSpPr>
        <p:spPr>
          <a:xfrm>
            <a:off x="3352800" y="2370138"/>
            <a:ext cx="5137150" cy="1216025"/>
          </a:xfrm>
          <a:effectLst>
            <a:outerShdw dist="35921" dir="2700000" algn="ctr" rotWithShape="0">
              <a:schemeClr val="tx1"/>
            </a:outerShdw>
          </a:effectLst>
        </p:spPr>
        <p:txBody>
          <a:bodyPr lIns="91440" tIns="45720" rIns="91440" bIns="45720"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8745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3352800" y="3581400"/>
            <a:ext cx="5137150" cy="990600"/>
          </a:xfrm>
          <a:prstGeom prst="rect">
            <a:avLst/>
          </a:prstGeom>
        </p:spPr>
        <p:txBody>
          <a:bodyPr lIns="91440" tIns="45720" rIns="91440" bIns="45720"/>
          <a:lstStyle>
            <a:lvl1pPr marL="0" indent="0">
              <a:buFontTx/>
              <a:buNone/>
              <a:defRPr sz="32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181350" y="1920240"/>
            <a:ext cx="5372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 smtClean="0">
                <a:solidFill>
                  <a:srgbClr val="ECBF00"/>
                </a:solidFill>
                <a:latin typeface="Arial" charset="0"/>
              </a:rPr>
              <a:t>Office of Research and Engineering</a:t>
            </a:r>
          </a:p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066800"/>
            <a:ext cx="7924800" cy="5105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FFCC66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the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828801"/>
            <a:ext cx="7315200" cy="4191000"/>
          </a:xfrm>
        </p:spPr>
        <p:txBody>
          <a:bodyPr anchor="t" anchorCtr="0"/>
          <a:lstStyle>
            <a:lvl1pPr>
              <a:lnSpc>
                <a:spcPct val="107000"/>
              </a:lnSpc>
              <a:spcAft>
                <a:spcPts val="0"/>
              </a:spcAft>
              <a:defRPr/>
            </a:lvl1pPr>
            <a:lvl2pPr>
              <a:spcBef>
                <a:spcPts val="800"/>
              </a:spcBef>
              <a:spcAft>
                <a:spcPts val="0"/>
              </a:spcAft>
              <a:defRPr/>
            </a:lvl2pPr>
            <a:lvl3pPr>
              <a:spcBef>
                <a:spcPts val="672"/>
              </a:spcBef>
              <a:spcAft>
                <a:spcPts val="0"/>
              </a:spcAft>
              <a:defRPr/>
            </a:lvl3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" y="6245352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marL="228600" indent="-228600" algn="l"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8000"/>
                    </a:prstClr>
                  </a:outerShdw>
                </a:effectLst>
              </a:defRPr>
            </a:lvl1pPr>
          </a:lstStyle>
          <a:p>
            <a:fld id="{C6C6B0C3-FC97-4666-B210-7D3D244D68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FFCC66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the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14400" y="1828801"/>
            <a:ext cx="7315200" cy="4191000"/>
          </a:xfrm>
        </p:spPr>
        <p:txBody>
          <a:bodyPr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" y="6245352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marL="228600" indent="-228600" algn="l"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8000"/>
                    </a:prstClr>
                  </a:outerShdw>
                </a:effectLst>
              </a:defRPr>
            </a:lvl1pPr>
          </a:lstStyle>
          <a:p>
            <a:fld id="{C6C6B0C3-FC97-4666-B210-7D3D244D68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the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14400" y="1828801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828801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" y="6245352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marL="228600" indent="-228600" algn="l"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8000"/>
                    </a:prstClr>
                  </a:outerShdw>
                </a:effectLst>
              </a:defRPr>
            </a:lvl1pPr>
          </a:lstStyle>
          <a:p>
            <a:fld id="{C6C6B0C3-FC97-4666-B210-7D3D244D68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the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1828799"/>
            <a:ext cx="3582988" cy="762001"/>
          </a:xfrm>
        </p:spPr>
        <p:txBody>
          <a:bodyPr anchor="ctr" anchorCtr="0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4400" y="2667000"/>
            <a:ext cx="3582988" cy="3352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828799"/>
            <a:ext cx="3584575" cy="762001"/>
          </a:xfrm>
        </p:spPr>
        <p:txBody>
          <a:bodyPr anchor="ctr" anchorCtr="0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667000"/>
            <a:ext cx="3584575" cy="3352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14400" y="6245352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marL="228600" indent="-228600" algn="l"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8000"/>
                    </a:prstClr>
                  </a:outerShdw>
                </a:effectLst>
              </a:defRPr>
            </a:lvl1pPr>
          </a:lstStyle>
          <a:p>
            <a:fld id="{C6C6B0C3-FC97-4666-B210-7D3D244D68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685800"/>
            <a:ext cx="2551113" cy="838200"/>
          </a:xfrm>
        </p:spPr>
        <p:txBody>
          <a:bodyPr anchor="t" anchorCtr="0"/>
          <a:lstStyle>
            <a:lvl1pPr algn="l">
              <a:defRPr sz="2000" b="0"/>
            </a:lvl1pPr>
          </a:lstStyle>
          <a:p>
            <a:r>
              <a:rPr lang="en-US" dirty="0" smtClean="0"/>
              <a:t>Click to the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685801"/>
            <a:ext cx="4654550" cy="5257799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4400" y="1600201"/>
            <a:ext cx="2551113" cy="43434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" y="6245352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marL="228600" indent="-228600" algn="l"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8000"/>
                    </a:prstClr>
                  </a:outerShdw>
                </a:effectLst>
              </a:defRPr>
            </a:lvl1pPr>
          </a:lstStyle>
          <a:p>
            <a:fld id="{C6C6B0C3-FC97-4666-B210-7D3D244D68F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" y="6245352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marL="228600" indent="-228600" algn="l"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8000"/>
                    </a:prstClr>
                  </a:outerShdw>
                </a:effectLst>
              </a:defRPr>
            </a:lvl1pPr>
          </a:lstStyle>
          <a:p>
            <a:fld id="{C6C6B0C3-FC97-4666-B210-7D3D244D68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Placeholder 11"/>
          <p:cNvSpPr>
            <a:spLocks noGrp="1"/>
          </p:cNvSpPr>
          <p:nvPr>
            <p:ph type="title"/>
          </p:nvPr>
        </p:nvSpPr>
        <p:spPr>
          <a:xfrm>
            <a:off x="914400" y="2667000"/>
            <a:ext cx="7315200" cy="1981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19113" y="6276975"/>
            <a:ext cx="1366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fld id="{3AF54D68-0F55-469E-811C-281A54EE0732}" type="slidenum">
              <a:rPr lang="en-US" sz="1800">
                <a:solidFill>
                  <a:schemeClr val="bg1"/>
                </a:solidFill>
                <a:latin typeface="Helvetica" pitchFamily="34" charset="0"/>
              </a:rPr>
              <a:pPr algn="l">
                <a:spcBef>
                  <a:spcPct val="50000"/>
                </a:spcBef>
                <a:defRPr/>
              </a:pPr>
              <a:t>‹#›</a:t>
            </a:fld>
            <a:endParaRPr lang="en-US" sz="1800" dirty="0">
              <a:solidFill>
                <a:schemeClr val="bg1"/>
              </a:solidFill>
              <a:latin typeface="Helvetic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rgbClr val="FFCC66"/>
          </a:solidFill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3200" kern="1200" baseline="0">
          <a:solidFill>
            <a:schemeClr val="bg1"/>
          </a:solidFill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315200" cy="10668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828801"/>
            <a:ext cx="7315200" cy="426719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400" y="6245352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marL="228600" indent="-228600" algn="l">
              <a:defRPr sz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98000"/>
                    </a:prstClr>
                  </a:outerShdw>
                </a:effectLst>
              </a:defRPr>
            </a:lvl1pPr>
          </a:lstStyle>
          <a:p>
            <a:fld id="{C6C6B0C3-FC97-4666-B210-7D3D244D68F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447800" y="6248399"/>
            <a:ext cx="5791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On Master</a:t>
            </a:r>
            <a:r>
              <a:rPr lang="en-US" sz="1200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Slide 2 - 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Click</a:t>
            </a:r>
            <a:r>
              <a:rPr lang="en-US" sz="1200" baseline="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to add a </a:t>
            </a:r>
            <a:r>
              <a:rPr lang="en-US" sz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Footer or delete this box if not needed (Optional)</a:t>
            </a:r>
            <a:endParaRPr lang="en-US" sz="12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rgbClr val="FFCC66"/>
          </a:solidFill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7000"/>
        </a:lnSpc>
        <a:spcBef>
          <a:spcPts val="800"/>
        </a:spcBef>
        <a:spcAft>
          <a:spcPts val="0"/>
        </a:spcAft>
        <a:buFont typeface="Arial" pitchFamily="34" charset="0"/>
        <a:buChar char="•"/>
        <a:defRPr sz="36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800"/>
        </a:spcBef>
        <a:spcAft>
          <a:spcPts val="0"/>
        </a:spcAft>
        <a:buFont typeface="Arial" pitchFamily="34" charset="0"/>
        <a:buChar char="•"/>
        <a:defRPr sz="32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spcAft>
          <a:spcPts val="0"/>
        </a:spcAft>
        <a:buFont typeface="Arial" pitchFamily="34" charset="0"/>
        <a:buChar char="•"/>
        <a:defRPr sz="28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spcAft>
          <a:spcPts val="0"/>
        </a:spcAft>
        <a:buFont typeface="Arial" pitchFamily="34" charset="0"/>
        <a:buChar char="•"/>
        <a:defRPr sz="24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rgbClr val="FFCC66"/>
          </a:solidFill>
          <a:effectLst>
            <a:outerShdw blurRad="50800" dist="38100" dir="2700000" algn="tl" rotWithShape="0">
              <a:prstClr val="black">
                <a:alpha val="75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microsoft.com/office/2007/relationships/hdphoto" Target="../media/hdphoto4.wdp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017" y="1840900"/>
            <a:ext cx="8188445" cy="1981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>
                <a:effectLst/>
              </a:rPr>
              <a:t>The Investigation of a Lithium-Ion Battery Fire Onboard a Boeing </a:t>
            </a:r>
            <a:r>
              <a:rPr lang="en-US" b="1" dirty="0" smtClean="0">
                <a:effectLst/>
              </a:rPr>
              <a:t>787</a:t>
            </a:r>
            <a:br>
              <a:rPr lang="en-US" b="1" dirty="0" smtClean="0">
                <a:effectLst/>
              </a:rPr>
            </a:br>
            <a:r>
              <a:rPr lang="en-US" b="1" dirty="0" smtClean="0">
                <a:effectLst/>
              </a:rPr>
              <a:t>- Aspects of the Laboratory Analysis </a:t>
            </a:r>
            <a:r>
              <a:rPr lang="en-US" sz="3600" b="1" dirty="0">
                <a:effectLst/>
              </a:rPr>
              <a:t/>
            </a:r>
            <a:br>
              <a:rPr lang="en-US" sz="3600" b="1" dirty="0">
                <a:effectLst/>
              </a:rPr>
            </a:b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sz="quarter" idx="11"/>
          </p:nvPr>
        </p:nvSpPr>
        <p:spPr>
          <a:xfrm>
            <a:off x="158265" y="4327053"/>
            <a:ext cx="9020907" cy="12954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 smtClean="0"/>
              <a:t>Joseph Kolly, </a:t>
            </a:r>
            <a:r>
              <a:rPr lang="en-US" sz="2800" dirty="0" smtClean="0"/>
              <a:t>PhD. </a:t>
            </a:r>
            <a:r>
              <a:rPr lang="en-US" sz="2800" dirty="0"/>
              <a:t>Director, Research </a:t>
            </a:r>
            <a:r>
              <a:rPr lang="en-US" sz="2800" dirty="0" smtClean="0"/>
              <a:t>&amp; Engineering</a:t>
            </a:r>
            <a:r>
              <a:rPr lang="en-US" dirty="0"/>
              <a:t> </a:t>
            </a:r>
            <a:r>
              <a:rPr lang="en-US" sz="2800" dirty="0" smtClean="0"/>
              <a:t>Joseph </a:t>
            </a:r>
            <a:r>
              <a:rPr lang="en-US" sz="2800" dirty="0" smtClean="0"/>
              <a:t>Panagiotou</a:t>
            </a:r>
          </a:p>
          <a:p>
            <a:pPr>
              <a:spcBef>
                <a:spcPts val="0"/>
              </a:spcBef>
            </a:pPr>
            <a:r>
              <a:rPr lang="en-US" sz="2800" dirty="0" smtClean="0"/>
              <a:t>Barbara Czech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10553" y="5640038"/>
            <a:ext cx="3833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The Seventh Triennial International Fire &amp; Cabin Safety Research </a:t>
            </a:r>
            <a:r>
              <a:rPr lang="en-US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Conference</a:t>
            </a:r>
          </a:p>
          <a:p>
            <a:r>
              <a:rPr lang="en-US" sz="18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December 2-5,  2013</a:t>
            </a:r>
            <a:endParaRPr lang="en-US" sz="1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75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04800"/>
            <a:ext cx="73152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APU and Main Batteries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80940" y="1673160"/>
            <a:ext cx="3582988" cy="762001"/>
          </a:xfrm>
        </p:spPr>
        <p:txBody>
          <a:bodyPr>
            <a:normAutofit/>
          </a:bodyPr>
          <a:lstStyle/>
          <a:p>
            <a:r>
              <a:rPr lang="en-US" dirty="0" smtClean="0"/>
              <a:t>Exemplar (main) Battery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956310" y="1653704"/>
            <a:ext cx="3584575" cy="762001"/>
          </a:xfrm>
        </p:spPr>
        <p:txBody>
          <a:bodyPr/>
          <a:lstStyle/>
          <a:p>
            <a:r>
              <a:rPr lang="en-US" dirty="0" smtClean="0"/>
              <a:t>Incident (APU) Battery</a:t>
            </a:r>
            <a:endParaRPr lang="en-US" dirty="0"/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3389" y="2412460"/>
            <a:ext cx="4498227" cy="371777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33" y="2412461"/>
            <a:ext cx="3875667" cy="3677054"/>
          </a:xfrm>
        </p:spPr>
      </p:pic>
    </p:spTree>
    <p:extLst>
      <p:ext uri="{BB962C8B-B14F-4D97-AF65-F5344CB8AC3E}">
        <p14:creationId xmlns:p14="http://schemas.microsoft.com/office/powerpoint/2010/main" val="303074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9425"/>
            <a:ext cx="7315200" cy="1066800"/>
          </a:xfrm>
        </p:spPr>
        <p:txBody>
          <a:bodyPr/>
          <a:lstStyle/>
          <a:p>
            <a:r>
              <a:rPr lang="en-US" dirty="0" smtClean="0"/>
              <a:t>Component View of Battery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Content Placeholder 3" descr="BPA-TP sheath surrounding the physical grouping of four cells of the JAL exemplar, main battery." title="BPA-TP sheath surrounding the physical grouping of four cells of the JAL exemplar, main battery.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74" y="1011677"/>
            <a:ext cx="6206247" cy="5194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45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0340"/>
            <a:ext cx="7315200" cy="1066800"/>
          </a:xfrm>
        </p:spPr>
        <p:txBody>
          <a:bodyPr/>
          <a:lstStyle/>
          <a:p>
            <a:r>
              <a:rPr lang="en-US" dirty="0" smtClean="0"/>
              <a:t>Battery Specifications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127019"/>
              </p:ext>
            </p:extLst>
          </p:nvPr>
        </p:nvGraphicFramePr>
        <p:xfrm>
          <a:off x="457200" y="1230922"/>
          <a:ext cx="7772400" cy="4947140"/>
        </p:xfrm>
        <a:graphic>
          <a:graphicData uri="http://schemas.openxmlformats.org/drawingml/2006/table">
            <a:tbl>
              <a:tblPr firstRow="1" firstCol="1" bandRow="1"/>
              <a:tblGrid>
                <a:gridCol w="4026877"/>
                <a:gridCol w="2039815"/>
                <a:gridCol w="1705708"/>
              </a:tblGrid>
              <a:tr h="4337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Li-Ion 8 cell battery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Lithium Cobalt Oxide/Carbon Electrode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5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kern="9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Organic Solvent Electrolyte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54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2000" b="1" kern="9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kern="9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Battery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000" b="1" kern="9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Cell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54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9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Nominal capacity (ampere-hour)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9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9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54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9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Nominal voltage (volts)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9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29.6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9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3.7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54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9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Weight (pounds)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9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61.8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9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54">
                <a:tc gridSpan="3"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9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Dimensions (inches)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3754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9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Width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9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10.9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9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5.2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54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9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Depth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9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14.2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9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2.0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54"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9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Height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90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  8.5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900" dirty="0">
                          <a:solidFill>
                            <a:schemeClr val="bg1"/>
                          </a:solidFill>
                          <a:effectLst/>
                          <a:latin typeface="Arial"/>
                          <a:ea typeface="Times New Roman"/>
                          <a:cs typeface="Times New Roman"/>
                        </a:rPr>
                        <a:t>7.7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0900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7789" y="2778370"/>
            <a:ext cx="6207369" cy="1066800"/>
          </a:xfrm>
        </p:spPr>
        <p:txBody>
          <a:bodyPr/>
          <a:lstStyle/>
          <a:p>
            <a:r>
              <a:rPr lang="en-US" dirty="0" smtClean="0"/>
              <a:t>External Observations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3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277" y="328179"/>
            <a:ext cx="8634046" cy="10029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Undamaged Battery with Cover Removed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5" name="Group 4" descr="One photo shows the exemplar battery; the other photo shows the underside of the lid to the battery box." title="Exemplar, main battery with the battery box lid removed."/>
          <p:cNvGrpSpPr>
            <a:grpSpLocks/>
          </p:cNvGrpSpPr>
          <p:nvPr/>
        </p:nvGrpSpPr>
        <p:grpSpPr>
          <a:xfrm>
            <a:off x="1652954" y="1442901"/>
            <a:ext cx="6057834" cy="4307274"/>
            <a:chOff x="0" y="0"/>
            <a:chExt cx="5416910" cy="3168769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6" y="0"/>
              <a:ext cx="5378504" cy="3143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3"/>
            <p:cNvSpPr txBox="1"/>
            <p:nvPr/>
          </p:nvSpPr>
          <p:spPr>
            <a:xfrm>
              <a:off x="0" y="2865874"/>
              <a:ext cx="384175" cy="30289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a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</a:endParaRPr>
            </a:p>
          </p:txBody>
        </p:sp>
        <p:sp>
          <p:nvSpPr>
            <p:cNvPr id="9" name="TextBox 4"/>
            <p:cNvSpPr txBox="1"/>
            <p:nvPr/>
          </p:nvSpPr>
          <p:spPr>
            <a:xfrm>
              <a:off x="4036664" y="98886"/>
              <a:ext cx="1344295" cy="30289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Top Insulator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H="1">
              <a:off x="2399245" y="237393"/>
              <a:ext cx="1637687" cy="300277"/>
            </a:xfrm>
            <a:prstGeom prst="straightConnector1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tailEnd type="arrow"/>
            </a:ln>
            <a:effectLst/>
          </p:spPr>
        </p:cxnSp>
        <p:sp>
          <p:nvSpPr>
            <p:cNvPr id="12" name="TextBox 16"/>
            <p:cNvSpPr txBox="1"/>
            <p:nvPr/>
          </p:nvSpPr>
          <p:spPr>
            <a:xfrm>
              <a:off x="4018531" y="452659"/>
              <a:ext cx="1344295" cy="302895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Times New Roman"/>
                  <a:cs typeface="Times New Roman"/>
                </a:rPr>
                <a:t>Removed Lid</a:t>
              </a: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/>
                <a:ea typeface="Times New Roman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4608600" y="729695"/>
              <a:ext cx="0" cy="499265"/>
            </a:xfrm>
            <a:prstGeom prst="straightConnector1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387159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685800"/>
            <a:ext cx="7807569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Front View with Top Cover Removed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Content Placeholder 4" descr="Picture of side 1, or forward face, of the battery case.  The connector is still attached and blackened areas can be seen on the face and connector." title="Figure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939" y="1600200"/>
            <a:ext cx="6224954" cy="4466493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545139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 descr="Picture of side 4 of the battery case. The right two thirds of the side is blackened." title="Fig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24" y="1600198"/>
            <a:ext cx="6242538" cy="4589585"/>
          </a:xfrm>
          <a:prstGeom prst="rect">
            <a:avLst/>
          </a:prstGeom>
          <a:noFill/>
          <a:ex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0" y="685800"/>
            <a:ext cx="7842738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Side View with Top Cover Removed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4161917" y="3288320"/>
            <a:ext cx="1242198" cy="12569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762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3152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External “Protrusion”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03" y="1002323"/>
            <a:ext cx="6495953" cy="5198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3540818" y="3411415"/>
            <a:ext cx="1242198" cy="125693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54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Viewed From Outside (</a:t>
            </a:r>
            <a:r>
              <a:rPr lang="en-US" dirty="0" smtClean="0"/>
              <a:t>Post-clean)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656879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Viewed From </a:t>
            </a:r>
            <a:r>
              <a:rPr lang="en-US" dirty="0" smtClean="0"/>
              <a:t>Inside    (Post-clean)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5025" y="2667000"/>
            <a:ext cx="4027487" cy="3020615"/>
          </a:xfr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96815" y="375139"/>
            <a:ext cx="73152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External “Protrusion”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70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4012862"/>
            <a:ext cx="2513084" cy="1884813"/>
          </a:xfrm>
          <a:prstGeom prst="rect">
            <a:avLst/>
          </a:prstGeom>
          <a:ln w="25400">
            <a:solidFill>
              <a:srgbClr val="00FF00"/>
            </a:solidFill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67" y="3284894"/>
            <a:ext cx="3581400" cy="26860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952" y="452139"/>
            <a:ext cx="73152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SEM/EDS Inspection and Analysis of Protrusion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832792" y="4829737"/>
            <a:ext cx="377683" cy="251062"/>
          </a:xfrm>
          <a:prstGeom prst="rect">
            <a:avLst/>
          </a:prstGeom>
          <a:noFill/>
          <a:ln w="2540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438400" y="4491149"/>
            <a:ext cx="152400" cy="83859"/>
          </a:xfrm>
          <a:prstGeom prst="rect">
            <a:avLst/>
          </a:prstGeom>
          <a:noFill/>
          <a:ln w="19050">
            <a:solidFill>
              <a:srgbClr val="00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438400" y="4575009"/>
            <a:ext cx="1524000" cy="1322666"/>
          </a:xfrm>
          <a:prstGeom prst="line">
            <a:avLst/>
          </a:prstGeom>
          <a:ln w="25400">
            <a:solidFill>
              <a:srgbClr val="00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446867" y="4012862"/>
            <a:ext cx="1515533" cy="469820"/>
          </a:xfrm>
          <a:prstGeom prst="line">
            <a:avLst/>
          </a:prstGeom>
          <a:ln w="25400">
            <a:solidFill>
              <a:srgbClr val="00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9832" y="1950932"/>
            <a:ext cx="4371075" cy="1445881"/>
          </a:xfrm>
          <a:prstGeom prst="rect">
            <a:avLst/>
          </a:prstGeom>
          <a:ln w="22225">
            <a:solidFill>
              <a:srgbClr val="FFFF00"/>
            </a:solidFill>
          </a:ln>
        </p:spPr>
      </p:pic>
      <p:cxnSp>
        <p:nvCxnSpPr>
          <p:cNvPr id="25" name="Straight Connector 24"/>
          <p:cNvCxnSpPr/>
          <p:nvPr/>
        </p:nvCxnSpPr>
        <p:spPr>
          <a:xfrm flipH="1">
            <a:off x="5021633" y="3396814"/>
            <a:ext cx="4079274" cy="1432923"/>
          </a:xfrm>
          <a:prstGeom prst="line">
            <a:avLst/>
          </a:prstGeom>
          <a:ln w="25400" cmpd="sng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7391399" y="2673873"/>
            <a:ext cx="1709507" cy="854798"/>
          </a:xfrm>
          <a:prstGeom prst="ellipse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7239000" y="203340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CRES Elements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3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 of Incident</a:t>
            </a:r>
          </a:p>
          <a:p>
            <a:r>
              <a:rPr lang="en-US" dirty="0" smtClean="0"/>
              <a:t>Battery Design</a:t>
            </a:r>
          </a:p>
          <a:p>
            <a:r>
              <a:rPr lang="en-US" dirty="0" smtClean="0"/>
              <a:t>Investigative Methods</a:t>
            </a:r>
          </a:p>
          <a:p>
            <a:r>
              <a:rPr lang="en-US" dirty="0" smtClean="0"/>
              <a:t>Summary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097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18" y="2690446"/>
            <a:ext cx="7983415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Internal Observations (Battery Level)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7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141" y="304800"/>
            <a:ext cx="8212015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 View of Battery (cover removed)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43247" y="1447800"/>
            <a:ext cx="3425917" cy="421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3538" y="2078661"/>
            <a:ext cx="4470965" cy="3209243"/>
          </a:xfrm>
          <a:prstGeom prst="rect">
            <a:avLst/>
          </a:prstGeom>
        </p:spPr>
      </p:pic>
      <p:sp>
        <p:nvSpPr>
          <p:cNvPr id="9" name="Text Placeholder 10"/>
          <p:cNvSpPr txBox="1">
            <a:spLocks/>
          </p:cNvSpPr>
          <p:nvPr/>
        </p:nvSpPr>
        <p:spPr>
          <a:xfrm>
            <a:off x="5171847" y="5638799"/>
            <a:ext cx="3819753" cy="7620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•"/>
              <a:defRPr sz="36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/>
              <a:t>APU Battery</a:t>
            </a:r>
            <a:endParaRPr lang="en-US" sz="3200" dirty="0"/>
          </a:p>
        </p:txBody>
      </p:sp>
      <p:sp>
        <p:nvSpPr>
          <p:cNvPr id="10" name="Text Placeholder 8"/>
          <p:cNvSpPr txBox="1">
            <a:spLocks/>
          </p:cNvSpPr>
          <p:nvPr/>
        </p:nvSpPr>
        <p:spPr>
          <a:xfrm>
            <a:off x="989012" y="5638799"/>
            <a:ext cx="3582988" cy="76200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•"/>
              <a:defRPr sz="36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Main Battery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6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73152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 Thermal Damage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3276600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Area of most thermal damage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762000"/>
            <a:ext cx="4520866" cy="5329166"/>
          </a:xfrm>
        </p:spPr>
      </p:pic>
      <p:sp>
        <p:nvSpPr>
          <p:cNvPr id="7" name="Oval 6"/>
          <p:cNvSpPr/>
          <p:nvPr/>
        </p:nvSpPr>
        <p:spPr>
          <a:xfrm>
            <a:off x="2800350" y="2762250"/>
            <a:ext cx="1828800" cy="3200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257800" y="30480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28492" y="3748627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2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57800" y="4384517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3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51816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4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86150" y="3048000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8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86150" y="3776296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7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86150" y="4444425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6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86150" y="5181599"/>
            <a:ext cx="45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5</a:t>
            </a:r>
            <a:endParaRPr lang="en-US" sz="3200" b="1" dirty="0">
              <a:solidFill>
                <a:srgbClr val="FFFF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524000" y="4322454"/>
            <a:ext cx="120015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35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3092"/>
            <a:ext cx="7315200" cy="1066800"/>
          </a:xfrm>
        </p:spPr>
        <p:txBody>
          <a:bodyPr/>
          <a:lstStyle/>
          <a:p>
            <a:r>
              <a:rPr lang="en-US" dirty="0" smtClean="0"/>
              <a:t>Radiography Specifications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46188"/>
            <a:ext cx="3502882" cy="4191000"/>
          </a:xfrm>
        </p:spPr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Nikon Metrology</a:t>
            </a:r>
          </a:p>
          <a:p>
            <a:r>
              <a:rPr lang="en-US" sz="2600" dirty="0" smtClean="0"/>
              <a:t>450 kV </a:t>
            </a:r>
            <a:r>
              <a:rPr lang="en-US" sz="2600" dirty="0" err="1" smtClean="0"/>
              <a:t>Microfocus</a:t>
            </a:r>
            <a:r>
              <a:rPr lang="en-US" sz="2600" dirty="0" smtClean="0"/>
              <a:t> scanner</a:t>
            </a:r>
          </a:p>
          <a:p>
            <a:r>
              <a:rPr lang="en-US" sz="2600" dirty="0" smtClean="0"/>
              <a:t>X-ray focal spot size 80 microns</a:t>
            </a:r>
          </a:p>
          <a:p>
            <a:r>
              <a:rPr lang="en-US" sz="2600" dirty="0" smtClean="0"/>
              <a:t>Scan volume 1600 x 1700 x 2000</a:t>
            </a:r>
          </a:p>
          <a:p>
            <a:r>
              <a:rPr lang="en-US" sz="2600" dirty="0" smtClean="0"/>
              <a:t>File size 5.8 - 24 Gb</a:t>
            </a:r>
          </a:p>
          <a:p>
            <a:r>
              <a:rPr lang="en-US" sz="2600" dirty="0" smtClean="0"/>
              <a:t>Post-processing with </a:t>
            </a:r>
            <a:r>
              <a:rPr lang="en-US" sz="2600" dirty="0" err="1" smtClean="0"/>
              <a:t>VGStudio</a:t>
            </a:r>
            <a:r>
              <a:rPr lang="en-US" sz="2600" dirty="0" smtClean="0"/>
              <a:t> Max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882" y="1243013"/>
            <a:ext cx="5584825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18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871" y="228600"/>
            <a:ext cx="9003322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Mechanical Damage (Digital Radiograph)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6000"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60938"/>
            <a:ext cx="7620000" cy="5135062"/>
          </a:xfrm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362200" y="2667000"/>
            <a:ext cx="2057400" cy="3276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124200" y="2895600"/>
            <a:ext cx="2228850" cy="2718375"/>
            <a:chOff x="3486150" y="3048000"/>
            <a:chExt cx="2228850" cy="2718375"/>
          </a:xfrm>
        </p:grpSpPr>
        <p:sp>
          <p:nvSpPr>
            <p:cNvPr id="9" name="TextBox 8"/>
            <p:cNvSpPr txBox="1"/>
            <p:nvPr/>
          </p:nvSpPr>
          <p:spPr>
            <a:xfrm>
              <a:off x="5257800" y="3048000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FF00"/>
                  </a:solidFill>
                </a:rPr>
                <a:t>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28492" y="3748627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FF00"/>
                  </a:solidFill>
                </a:rPr>
                <a:t>2</a:t>
              </a:r>
              <a:endParaRPr lang="en-US" sz="3200" b="1" dirty="0">
                <a:solidFill>
                  <a:srgbClr val="FFFF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57800" y="4384517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FF00"/>
                  </a:solidFill>
                </a:rPr>
                <a:t>3</a:t>
              </a:r>
              <a:endParaRPr lang="en-US" sz="3200" b="1" dirty="0">
                <a:solidFill>
                  <a:srgbClr val="FFFF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57800" y="5181600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FF00"/>
                  </a:solidFill>
                </a:rPr>
                <a:t>4</a:t>
              </a:r>
              <a:endParaRPr lang="en-US" sz="3200" b="1" dirty="0">
                <a:solidFill>
                  <a:srgbClr val="FFFF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86150" y="3048000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FF00"/>
                  </a:solidFill>
                </a:rPr>
                <a:t>8</a:t>
              </a:r>
              <a:endParaRPr lang="en-US" sz="3200" b="1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486150" y="3776296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FF00"/>
                  </a:solidFill>
                </a:rPr>
                <a:t>7</a:t>
              </a:r>
              <a:endParaRPr lang="en-US" sz="3200" b="1" dirty="0">
                <a:solidFill>
                  <a:srgbClr val="FFFF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86150" y="4444425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FF00"/>
                  </a:solidFill>
                </a:rPr>
                <a:t>6</a:t>
              </a:r>
              <a:endParaRPr lang="en-US" sz="3200" b="1" dirty="0">
                <a:solidFill>
                  <a:srgbClr val="FFFF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86150" y="5181599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FFFF00"/>
                  </a:solidFill>
                </a:rPr>
                <a:t>5</a:t>
              </a:r>
              <a:endParaRPr lang="en-US" sz="32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598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3152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Inside the Battery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25</a:t>
            </a:fld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65384" y="1963620"/>
            <a:ext cx="4394481" cy="2819044"/>
            <a:chOff x="4604793" y="2856130"/>
            <a:chExt cx="4394481" cy="305011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6" t="8642" r="11032" b="9679"/>
            <a:stretch/>
          </p:blipFill>
          <p:spPr>
            <a:xfrm>
              <a:off x="4604793" y="2856130"/>
              <a:ext cx="4394481" cy="305011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924800" y="4505051"/>
              <a:ext cx="412292" cy="632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FF00"/>
                  </a:solidFill>
                </a:rPr>
                <a:t>5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91400" y="4505051"/>
              <a:ext cx="412292" cy="632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6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05600" y="4504944"/>
              <a:ext cx="412292" cy="632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7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096000" y="4520624"/>
              <a:ext cx="412292" cy="6327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8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24400" y="1930633"/>
            <a:ext cx="4267200" cy="2847185"/>
            <a:chOff x="228599" y="3024546"/>
            <a:chExt cx="4267200" cy="28471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68" t="14146" r="7622" b="8195"/>
            <a:stretch/>
          </p:blipFill>
          <p:spPr>
            <a:xfrm>
              <a:off x="228599" y="3024546"/>
              <a:ext cx="4267200" cy="2847185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36854" y="449408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FF00"/>
                  </a:solidFill>
                </a:rPr>
                <a:t>4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38962" y="4494080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FF00"/>
                  </a:solidFill>
                </a:rPr>
                <a:t>3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03155" y="447928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FF00"/>
                  </a:solidFill>
                </a:rPr>
                <a:t>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13254" y="4457283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FF00"/>
                  </a:solidFill>
                </a:rPr>
                <a:t>1</a:t>
              </a:r>
              <a:endParaRPr lang="en-US" sz="3200" dirty="0">
                <a:solidFill>
                  <a:srgbClr val="FFFF00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073236" y="5082273"/>
            <a:ext cx="3797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Moderate thermal damage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7200" y="5082274"/>
            <a:ext cx="4020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Substantial thermal damage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6842" y="145891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Cells on the left side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29657" y="145891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Cells on the right side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14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0923" y="0"/>
            <a:ext cx="7315200" cy="1066800"/>
          </a:xfrm>
        </p:spPr>
        <p:txBody>
          <a:bodyPr/>
          <a:lstStyle/>
          <a:p>
            <a:r>
              <a:rPr lang="en-US" dirty="0" smtClean="0"/>
              <a:t>Wiring Harness of Battery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860" y="879232"/>
            <a:ext cx="3972832" cy="509045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1015" y="2497016"/>
            <a:ext cx="23672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Visual examination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endParaRPr lang="en-US" dirty="0" smtClean="0">
              <a:solidFill>
                <a:schemeClr val="bg1"/>
              </a:solidFill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Radiographic  examination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050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22031"/>
            <a:ext cx="7315200" cy="1066800"/>
          </a:xfrm>
        </p:spPr>
        <p:txBody>
          <a:bodyPr/>
          <a:lstStyle/>
          <a:p>
            <a:r>
              <a:rPr lang="en-US" dirty="0" smtClean="0"/>
              <a:t>Initial Extraction of Cells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Content Placeholder 4" descr="Six pictures of cell six; one of each side and the top and bottom.  All of the sides are heavily blackened." title="Figure 1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2324" y="1301262"/>
            <a:ext cx="7069014" cy="46599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5627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815" y="228600"/>
            <a:ext cx="7315200" cy="1066800"/>
          </a:xfrm>
        </p:spPr>
        <p:txBody>
          <a:bodyPr/>
          <a:lstStyle/>
          <a:p>
            <a:r>
              <a:rPr lang="en-US" dirty="0" smtClean="0"/>
              <a:t>Copper Bus Bars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241" y="1055077"/>
            <a:ext cx="5187974" cy="5217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22772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40677"/>
            <a:ext cx="73152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Micro-hardness Testing of Bus Bar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85" y="3780692"/>
            <a:ext cx="7385539" cy="2356340"/>
          </a:xfrm>
          <a:prstGeom prst="rect">
            <a:avLst/>
          </a:prstGeom>
          <a:noFill/>
        </p:spPr>
      </p:pic>
      <p:grpSp>
        <p:nvGrpSpPr>
          <p:cNvPr id="6" name="Group 5" descr="Photo (a) shows the sections taken of the 90° bends closest to the battery terminals for the C1-J3 and C8-contactor busbars. Photo (b) shows the section of the C4-C5 busbar." title="Sections of components from (a) C1-J3 and C8-contactor and (b) C4-C5 busbar."/>
          <p:cNvGrpSpPr>
            <a:grpSpLocks/>
          </p:cNvGrpSpPr>
          <p:nvPr/>
        </p:nvGrpSpPr>
        <p:grpSpPr>
          <a:xfrm>
            <a:off x="2536670" y="1040565"/>
            <a:ext cx="3720465" cy="2434590"/>
            <a:chOff x="3840500" y="0"/>
            <a:chExt cx="3477179" cy="2107770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40500" y="0"/>
              <a:ext cx="3477179" cy="21077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13"/>
            <p:cNvSpPr txBox="1">
              <a:spLocks noChangeArrowheads="1"/>
            </p:cNvSpPr>
            <p:nvPr/>
          </p:nvSpPr>
          <p:spPr bwMode="auto">
            <a:xfrm>
              <a:off x="3874663" y="1243599"/>
              <a:ext cx="2308665" cy="458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kern="1200">
                  <a:solidFill>
                    <a:srgbClr val="FF0000"/>
                  </a:solidFill>
                  <a:effectLst/>
                  <a:latin typeface="Calibri"/>
                  <a:ea typeface="Times New Roman"/>
                  <a:cs typeface="Times New Roman"/>
                </a:rPr>
                <a:t>Sample Cut for Metallurgical Cross Section</a:t>
              </a:r>
              <a:endParaRPr lang="en-US" sz="1100">
                <a:effectLst/>
                <a:latin typeface="Times New Roman"/>
                <a:ea typeface="Times New Roman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5028934" y="499265"/>
              <a:ext cx="155741" cy="744413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88261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828801"/>
            <a:ext cx="4043464" cy="4191000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 smtClean="0"/>
              <a:t>Parties</a:t>
            </a:r>
          </a:p>
          <a:p>
            <a:pPr lvl="1"/>
            <a:r>
              <a:rPr lang="en-US" dirty="0" smtClean="0"/>
              <a:t>FAA</a:t>
            </a:r>
          </a:p>
          <a:p>
            <a:pPr lvl="1"/>
            <a:r>
              <a:rPr lang="en-US" dirty="0" smtClean="0"/>
              <a:t>Japan Airlines</a:t>
            </a:r>
          </a:p>
          <a:p>
            <a:pPr lvl="1"/>
            <a:r>
              <a:rPr lang="en-US" dirty="0" smtClean="0"/>
              <a:t>Boeing Commercial Airplanes</a:t>
            </a:r>
          </a:p>
          <a:p>
            <a:pPr lvl="1"/>
            <a:r>
              <a:rPr lang="en-US" dirty="0" smtClean="0"/>
              <a:t>Thales Avionics Electrical Systems</a:t>
            </a:r>
          </a:p>
          <a:p>
            <a:pPr lvl="1"/>
            <a:r>
              <a:rPr lang="en-US" dirty="0" smtClean="0"/>
              <a:t>GS </a:t>
            </a:r>
            <a:r>
              <a:rPr lang="en-US" smtClean="0"/>
              <a:t>Yuasa </a:t>
            </a:r>
            <a:endParaRPr lang="en-US" dirty="0" smtClean="0"/>
          </a:p>
          <a:p>
            <a:pPr lvl="1"/>
            <a:r>
              <a:rPr lang="en-US" dirty="0" smtClean="0"/>
              <a:t>JTSB*</a:t>
            </a:r>
          </a:p>
          <a:p>
            <a:pPr lvl="1"/>
            <a:r>
              <a:rPr lang="en-US" dirty="0" smtClean="0"/>
              <a:t>BEA*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957864" y="1958504"/>
            <a:ext cx="3307404" cy="4191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342900" indent="-342900" algn="l" defTabSz="914400" rtl="0" eaLnBrk="1" latinLnBrk="0" hangingPunct="1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•"/>
              <a:defRPr sz="36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800"/>
              </a:spcBef>
              <a:spcAft>
                <a:spcPts val="0"/>
              </a:spcAft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u="sng" dirty="0" smtClean="0"/>
              <a:t>Consultants</a:t>
            </a:r>
          </a:p>
          <a:p>
            <a:pPr lvl="1" fontAlgn="auto"/>
            <a:r>
              <a:rPr lang="en-US" dirty="0" smtClean="0"/>
              <a:t>NSWC </a:t>
            </a:r>
            <a:r>
              <a:rPr lang="en-US" dirty="0" err="1" smtClean="0"/>
              <a:t>Carderock</a:t>
            </a:r>
            <a:endParaRPr lang="en-US" dirty="0" smtClean="0"/>
          </a:p>
          <a:p>
            <a:pPr lvl="1" fontAlgn="auto"/>
            <a:r>
              <a:rPr lang="en-US" dirty="0" smtClean="0"/>
              <a:t>US DOE</a:t>
            </a:r>
          </a:p>
          <a:p>
            <a:pPr lvl="1" fontAlgn="auto"/>
            <a:r>
              <a:rPr lang="en-US" dirty="0" smtClean="0"/>
              <a:t>TIAX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368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939" y="140677"/>
            <a:ext cx="8299939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Battery Monitoring Unit Circuit Boards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Content Placeholder 4" descr="The top photograph shows the side facing the interior of the battery box. The bottom photograph shows the side facing the exterior of the battery box.&#10;" title="Figure 19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31"/>
          <a:stretch/>
        </p:blipFill>
        <p:spPr bwMode="auto">
          <a:xfrm>
            <a:off x="2348501" y="1213338"/>
            <a:ext cx="4491914" cy="5298831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86870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985" y="2497016"/>
            <a:ext cx="73152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Internal Observations (Cell Level)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10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9417"/>
            <a:ext cx="7315200" cy="1066800"/>
          </a:xfrm>
        </p:spPr>
        <p:txBody>
          <a:bodyPr/>
          <a:lstStyle/>
          <a:p>
            <a:r>
              <a:rPr lang="en-US" dirty="0" smtClean="0"/>
              <a:t>Li-Ion Cell Construction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Content Placeholder 4" descr="C:\Documents and Settings\kolj\Local Settings\Temporary Internet Files\Content.Word\workingImage_Cell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754" y="984738"/>
            <a:ext cx="6168697" cy="503506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435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447" y="298939"/>
            <a:ext cx="8317523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Cell #6 External View (CT scan .</a:t>
            </a:r>
            <a:r>
              <a:rPr lang="en-US" dirty="0" err="1" smtClean="0"/>
              <a:t>wmv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787_Incident_Battery_cell_6_rotatio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9000" contrast="14000"/>
          </a:blip>
          <a:stretch>
            <a:fillRect/>
          </a:stretch>
        </p:blipFill>
        <p:spPr>
          <a:xfrm>
            <a:off x="1213797" y="1107831"/>
            <a:ext cx="6523351" cy="48925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91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891" y="474784"/>
            <a:ext cx="7684477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Side View of Cell 6 (CT scan .</a:t>
            </a:r>
            <a:r>
              <a:rPr lang="en-US" dirty="0" err="1" smtClean="0"/>
              <a:t>wmv</a:t>
            </a:r>
            <a:r>
              <a:rPr lang="en-US" dirty="0" smtClean="0"/>
              <a:t>) </a:t>
            </a:r>
            <a:endParaRPr lang="en-US" dirty="0"/>
          </a:p>
        </p:txBody>
      </p:sp>
      <p:pic>
        <p:nvPicPr>
          <p:cNvPr id="6" name="787_Incident_Battery_cell_6_clip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lum bright="19000" contrast="21000"/>
          </a:blip>
          <a:stretch>
            <a:fillRect/>
          </a:stretch>
        </p:blipFill>
        <p:spPr>
          <a:xfrm>
            <a:off x="957384" y="1213338"/>
            <a:ext cx="6408616" cy="480646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98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73152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Cell #6 CT Scan Showing Current Collector Damage</a:t>
            </a:r>
            <a:endParaRPr lang="en-US" dirty="0"/>
          </a:p>
        </p:txBody>
      </p:sp>
      <p:pic>
        <p:nvPicPr>
          <p:cNvPr id="3074" name="Picture 2" descr="F:\CT Imagery\CT Cell6\787_Incident_Battery_cell_6_right_view_low_density_electrode_showing_missing_material.jpg"/>
          <p:cNvPicPr>
            <a:picLocks noChangeAspect="1" noChangeArrowheads="1"/>
          </p:cNvPicPr>
          <p:nvPr/>
        </p:nvPicPr>
        <p:blipFill rotWithShape="1">
          <a:blip r:embed="rId3" cstate="print"/>
          <a:srcRect l="35076" t="3883" r="31986"/>
          <a:stretch/>
        </p:blipFill>
        <p:spPr bwMode="auto">
          <a:xfrm>
            <a:off x="771284" y="1676400"/>
            <a:ext cx="2341191" cy="4264599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379779" y="1770185"/>
            <a:ext cx="3124200" cy="1371600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:\Presentations and pics\isasi 2013\787_Incident_Battery_cell_6_3D_view_low_density_current_collectors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42" t="1678" r="28960" b="1"/>
          <a:stretch/>
        </p:blipFill>
        <p:spPr bwMode="auto">
          <a:xfrm>
            <a:off x="6019800" y="1676400"/>
            <a:ext cx="2356338" cy="412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154616" y="1975339"/>
            <a:ext cx="2425456" cy="961292"/>
          </a:xfrm>
          <a:prstGeom prst="ellipse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399" y="263769"/>
            <a:ext cx="73152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Radiographic Image Showing Breach in Cell 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446" y="1477962"/>
            <a:ext cx="5808613" cy="47118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734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631" y="158262"/>
            <a:ext cx="7842738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Using </a:t>
            </a:r>
            <a:r>
              <a:rPr lang="en-US" dirty="0" err="1" smtClean="0"/>
              <a:t>Dremel</a:t>
            </a:r>
            <a:r>
              <a:rPr lang="en-US" dirty="0" smtClean="0"/>
              <a:t> Tool to Open Cell 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Content Placeholder 4" descr="C:\Documents and Settings\panj\My Documents\DCA13IA037 Winding report\Cell Teardown Procedure\Teardown procedure Photos\IMG_12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325" y="844062"/>
            <a:ext cx="6898313" cy="517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83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40" y="246185"/>
            <a:ext cx="9143999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Opened Cell Showing Damaged Electrodes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Content Placeholder 4" descr="C:\Documents and Settings\panj\My Documents\DCA13IA037 Winding report\Cell Teardown Procedure\Teardown procedure Photos\IMG_13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5" y="1143000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9514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>
                <a:solidFill>
                  <a:srgbClr val="FFFFFF"/>
                </a:solidFill>
              </a:rPr>
              <a:pPr/>
              <a:t>39</a:t>
            </a:fld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866541" y="3869323"/>
            <a:ext cx="4915259" cy="7695"/>
          </a:xfrm>
          <a:prstGeom prst="line">
            <a:avLst/>
          </a:prstGeom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FFC000"/>
            </a:extrusionClr>
            <a:contourClr>
              <a:srgbClr val="FFC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8" idx="3"/>
          </p:cNvCxnSpPr>
          <p:nvPr/>
        </p:nvCxnSpPr>
        <p:spPr>
          <a:xfrm>
            <a:off x="1511599" y="1332577"/>
            <a:ext cx="342362" cy="258441"/>
          </a:xfrm>
          <a:prstGeom prst="straightConnector1">
            <a:avLst/>
          </a:prstGeom>
          <a:ln w="1333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9" idx="3"/>
          </p:cNvCxnSpPr>
          <p:nvPr/>
        </p:nvCxnSpPr>
        <p:spPr>
          <a:xfrm>
            <a:off x="1570726" y="3703194"/>
            <a:ext cx="234711" cy="173824"/>
          </a:xfrm>
          <a:prstGeom prst="straightConnector1">
            <a:avLst/>
          </a:prstGeom>
          <a:ln w="1333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8599" y="1170994"/>
            <a:ext cx="1143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FFFF00"/>
                </a:solidFill>
              </a:rPr>
              <a:t>separator</a:t>
            </a:r>
            <a:endParaRPr lang="en-US" sz="1500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7726" y="3541611"/>
            <a:ext cx="1143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FFFF00"/>
                </a:solidFill>
              </a:rPr>
              <a:t>separator</a:t>
            </a:r>
            <a:endParaRPr lang="en-US" sz="1500" b="1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71700" y="2657818"/>
            <a:ext cx="4229100" cy="446742"/>
          </a:xfrm>
          <a:prstGeom prst="rect">
            <a:avLst/>
          </a:prstGeom>
          <a:pattFill prst="wdUpDiag">
            <a:fgClr>
              <a:srgbClr val="002060"/>
            </a:fgClr>
            <a:bgClr>
              <a:srgbClr val="FFC000"/>
            </a:bgClr>
          </a:pattFill>
          <a:ln>
            <a:solidFill>
              <a:srgbClr val="FFC000"/>
            </a:solidFill>
          </a:ln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856836" y="1667218"/>
            <a:ext cx="4924964" cy="0"/>
          </a:xfrm>
          <a:prstGeom prst="line">
            <a:avLst/>
          </a:prstGeom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FFC000"/>
            </a:extrusionClr>
            <a:contourClr>
              <a:srgbClr val="FFC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171700" y="2200618"/>
            <a:ext cx="4229100" cy="457200"/>
          </a:xfrm>
          <a:prstGeom prst="rect">
            <a:avLst/>
          </a:prstGeom>
          <a:pattFill prst="wdUpDiag">
            <a:fgClr>
              <a:srgbClr val="002060"/>
            </a:fgClr>
            <a:bgClr>
              <a:srgbClr val="FFC000"/>
            </a:bgClr>
          </a:pattFill>
          <a:ln>
            <a:solidFill>
              <a:srgbClr val="FFC000"/>
            </a:solidFill>
          </a:ln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1805437" y="2665007"/>
            <a:ext cx="4976363" cy="0"/>
          </a:xfrm>
          <a:prstGeom prst="line">
            <a:avLst/>
          </a:prstGeom>
          <a:ln w="38100">
            <a:solidFill>
              <a:srgbClr val="FFC000"/>
            </a:solidFill>
          </a:ln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FFC000"/>
            </a:extrusionClr>
            <a:contourClr>
              <a:srgbClr val="FFC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54320" y="4943818"/>
            <a:ext cx="4927480" cy="43688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FFC000"/>
            </a:extrusionClr>
            <a:contourClr>
              <a:srgbClr val="FFC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2171700" y="4527592"/>
            <a:ext cx="4229100" cy="416225"/>
          </a:xfrm>
          <a:prstGeom prst="rect">
            <a:avLst/>
          </a:prstGeom>
          <a:pattFill prst="openDmnd">
            <a:fgClr>
              <a:srgbClr val="002060"/>
            </a:fgClr>
            <a:bgClr>
              <a:srgbClr val="FFC000"/>
            </a:bgClr>
          </a:pattFill>
          <a:ln>
            <a:solidFill>
              <a:srgbClr val="FFC000"/>
            </a:solidFill>
          </a:ln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524000" y="2657818"/>
            <a:ext cx="234711" cy="7189"/>
          </a:xfrm>
          <a:prstGeom prst="straightConnector1">
            <a:avLst/>
          </a:prstGeom>
          <a:ln w="1333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1570726" y="4940223"/>
            <a:ext cx="234711" cy="7189"/>
          </a:xfrm>
          <a:prstGeom prst="straightConnector1">
            <a:avLst/>
          </a:prstGeom>
          <a:ln w="1333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187211" y="4778640"/>
            <a:ext cx="4277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FFFFFF"/>
                </a:solidFill>
              </a:rPr>
              <a:t>Al</a:t>
            </a: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46594" y="2499829"/>
            <a:ext cx="4277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rgbClr val="FFFFFF"/>
                </a:solidFill>
              </a:rPr>
              <a:t>Cu</a:t>
            </a:r>
            <a:endParaRPr lang="en-US" sz="1500" dirty="0">
              <a:solidFill>
                <a:srgbClr val="FFFF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758711" y="2151965"/>
            <a:ext cx="317739" cy="158640"/>
          </a:xfrm>
          <a:prstGeom prst="straightConnector1">
            <a:avLst/>
          </a:prstGeom>
          <a:ln w="1333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758711" y="4440424"/>
            <a:ext cx="357996" cy="197156"/>
          </a:xfrm>
          <a:prstGeom prst="straightConnector1">
            <a:avLst/>
          </a:prstGeom>
          <a:ln w="1333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1187211" y="1828800"/>
            <a:ext cx="38419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solidFill>
                  <a:srgbClr val="FFFFFF"/>
                </a:solidFill>
              </a:rPr>
              <a:t>Carbon-based material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 flipV="1">
            <a:off x="1805437" y="2962618"/>
            <a:ext cx="319896" cy="141942"/>
          </a:xfrm>
          <a:prstGeom prst="straightConnector1">
            <a:avLst/>
          </a:prstGeom>
          <a:ln w="1333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1682780" y="5436602"/>
            <a:ext cx="418111" cy="125998"/>
          </a:xfrm>
          <a:prstGeom prst="straightConnector1">
            <a:avLst/>
          </a:prstGeom>
          <a:ln w="1333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187210" y="4117259"/>
            <a:ext cx="2568695" cy="3231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en-US" sz="1500" dirty="0" smtClean="0">
                <a:solidFill>
                  <a:srgbClr val="FFFFFF"/>
                </a:solidFill>
              </a:rPr>
              <a:t>Li-CoO</a:t>
            </a:r>
            <a:r>
              <a:rPr lang="en-US" sz="1500" baseline="-25000" dirty="0" smtClean="0">
                <a:solidFill>
                  <a:srgbClr val="FFFFFF"/>
                </a:solidFill>
              </a:rPr>
              <a:t>2</a:t>
            </a:r>
            <a:r>
              <a:rPr lang="en-US" sz="1500" dirty="0" smtClean="0">
                <a:solidFill>
                  <a:srgbClr val="FFFFFF"/>
                </a:solidFill>
              </a:rPr>
              <a:t>-based material</a:t>
            </a:r>
          </a:p>
        </p:txBody>
      </p:sp>
      <p:sp>
        <p:nvSpPr>
          <p:cNvPr id="57" name="Rectangle 56"/>
          <p:cNvSpPr/>
          <p:nvPr/>
        </p:nvSpPr>
        <p:spPr>
          <a:xfrm>
            <a:off x="2171700" y="4987506"/>
            <a:ext cx="4229100" cy="469404"/>
          </a:xfrm>
          <a:prstGeom prst="rect">
            <a:avLst/>
          </a:prstGeom>
          <a:pattFill prst="openDmnd">
            <a:fgClr>
              <a:srgbClr val="002060"/>
            </a:fgClr>
            <a:bgClr>
              <a:srgbClr val="FFC000"/>
            </a:bgClr>
          </a:pattFill>
          <a:ln>
            <a:solidFill>
              <a:srgbClr val="FFC000"/>
            </a:solidFill>
          </a:ln>
          <a:scene3d>
            <a:camera prst="orthographicFront">
              <a:rot lat="0" lon="0" rev="0"/>
            </a:camera>
            <a:lightRig rig="threePt" dir="t"/>
          </a:scene3d>
          <a:sp3d prstMaterial="matte"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874143" y="0"/>
            <a:ext cx="7315200" cy="1066800"/>
          </a:xfrm>
        </p:spPr>
        <p:txBody>
          <a:bodyPr/>
          <a:lstStyle/>
          <a:p>
            <a:r>
              <a:rPr lang="en-US" dirty="0" smtClean="0"/>
              <a:t>Electrode Construction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7070425" y="5791200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Not to scale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71971" y="3118571"/>
            <a:ext cx="38419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Carbon-based material</a:t>
            </a:r>
            <a:endParaRPr lang="en-US" sz="1500" dirty="0" smtClean="0">
              <a:solidFill>
                <a:srgbClr val="FFFF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46594" y="5627413"/>
            <a:ext cx="2568695" cy="3231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Li-CoO</a:t>
            </a:r>
            <a:r>
              <a:rPr lang="en-US" sz="1500" baseline="-25000" dirty="0">
                <a:solidFill>
                  <a:srgbClr val="FFFFFF"/>
                </a:solidFill>
              </a:rPr>
              <a:t>2</a:t>
            </a:r>
            <a:r>
              <a:rPr lang="en-US" sz="1500" dirty="0">
                <a:solidFill>
                  <a:srgbClr val="FFFFFF"/>
                </a:solidFill>
              </a:rPr>
              <a:t>-based material</a:t>
            </a:r>
          </a:p>
        </p:txBody>
      </p:sp>
    </p:spTree>
    <p:extLst>
      <p:ext uri="{BB962C8B-B14F-4D97-AF65-F5344CB8AC3E}">
        <p14:creationId xmlns:p14="http://schemas.microsoft.com/office/powerpoint/2010/main" val="357970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" y="63240"/>
            <a:ext cx="8832714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JAL Boeing 787 </a:t>
            </a:r>
            <a:br>
              <a:rPr lang="en-US" dirty="0" smtClean="0"/>
            </a:br>
            <a:r>
              <a:rPr lang="en-US" dirty="0" smtClean="0"/>
              <a:t>Logan International Airport –Jan 7, 2013</a:t>
            </a:r>
            <a:endParaRPr lang="en-US" dirty="0"/>
          </a:p>
        </p:txBody>
      </p:sp>
      <p:pic>
        <p:nvPicPr>
          <p:cNvPr id="7" name="Content Placeholder 6" descr="View of the aft fuslage and tail of the incident airplane with smoke emanating from the aft electrical compartment and firefighters assessing the situation." title="Figure 1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506" y="1551577"/>
            <a:ext cx="6358543" cy="4625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108" y="76200"/>
            <a:ext cx="84582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Two Sets of Electrodes Unwound in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31336" y="6245352"/>
            <a:ext cx="457200" cy="365125"/>
          </a:xfrm>
        </p:spPr>
        <p:txBody>
          <a:bodyPr/>
          <a:lstStyle/>
          <a:p>
            <a:fld id="{C6C6B0C3-FC97-4666-B210-7D3D244D68FC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2000"/>
            <a:ext cx="4114800" cy="549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16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165" y="216877"/>
            <a:ext cx="7315200" cy="1066800"/>
          </a:xfrm>
        </p:spPr>
        <p:txBody>
          <a:bodyPr/>
          <a:lstStyle/>
          <a:p>
            <a:r>
              <a:rPr lang="en-US" dirty="0" smtClean="0"/>
              <a:t>Two Sets of Electrodes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65" y="1283677"/>
            <a:ext cx="7383604" cy="492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1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15" y="562708"/>
            <a:ext cx="7315200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One Electrode “Jellyroll” Unwound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93" y="2215282"/>
            <a:ext cx="8981507" cy="2673241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flipV="1">
            <a:off x="668215" y="5398477"/>
            <a:ext cx="7983416" cy="105508"/>
          </a:xfrm>
          <a:prstGeom prst="straightConnector1">
            <a:avLst/>
          </a:prstGeom>
          <a:ln w="508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83337" y="5519336"/>
            <a:ext cx="1029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10 feet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84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757" y="287216"/>
            <a:ext cx="5951858" cy="1066800"/>
          </a:xfrm>
        </p:spPr>
        <p:txBody>
          <a:bodyPr/>
          <a:lstStyle/>
          <a:p>
            <a:r>
              <a:rPr lang="en-US" dirty="0" smtClean="0"/>
              <a:t>Cell 6 Electrode Damage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354016"/>
            <a:ext cx="7369020" cy="47958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54856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107" y="369277"/>
            <a:ext cx="8493369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Re-solidified Aluminum on Copper Foil</a:t>
            </a:r>
            <a:br>
              <a:rPr lang="en-US" dirty="0" smtClean="0"/>
            </a:br>
            <a:r>
              <a:rPr lang="en-US" dirty="0" smtClean="0"/>
              <a:t>(SEM Image)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921" y="1779952"/>
            <a:ext cx="6365631" cy="4216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66770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Laboratory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Battery Level</a:t>
            </a:r>
          </a:p>
          <a:p>
            <a:r>
              <a:rPr lang="en-US" dirty="0" smtClean="0"/>
              <a:t>Cell Level</a:t>
            </a:r>
          </a:p>
          <a:p>
            <a:r>
              <a:rPr lang="en-US" smtClean="0"/>
              <a:t>Electrode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4813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Laboratory Testing – Battery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etermine uniformity of charging individual cells</a:t>
            </a:r>
          </a:p>
          <a:p>
            <a:r>
              <a:rPr lang="en-US" dirty="0" smtClean="0"/>
              <a:t>Examine thermal distribution during charge/discharge cycles</a:t>
            </a:r>
          </a:p>
          <a:p>
            <a:r>
              <a:rPr lang="en-US" dirty="0" smtClean="0"/>
              <a:t>Determine battery response to charging anomalies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5355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Laboratory Testing – Cell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11216"/>
            <a:ext cx="4378569" cy="4191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Examine manufacturing uniformity (Destructive Physical Analysis– DPA) </a:t>
            </a:r>
          </a:p>
          <a:p>
            <a:endParaRPr lang="en-US" sz="3200" dirty="0" smtClean="0"/>
          </a:p>
          <a:p>
            <a:r>
              <a:rPr lang="en-US" sz="3200" dirty="0" smtClean="0"/>
              <a:t>Test for soft shorts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4"/>
          <a:stretch/>
        </p:blipFill>
        <p:spPr bwMode="auto">
          <a:xfrm>
            <a:off x="5046784" y="1828800"/>
            <a:ext cx="3962481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99155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78" y="211015"/>
            <a:ext cx="8704385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Laboratory Testing – Electrode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48</a:t>
            </a:fld>
            <a:endParaRPr lang="en-US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14300" y="1119189"/>
            <a:ext cx="5272088" cy="4038601"/>
            <a:chOff x="471" y="1056"/>
            <a:chExt cx="3243" cy="2544"/>
          </a:xfrm>
        </p:grpSpPr>
        <p:sp>
          <p:nvSpPr>
            <p:cNvPr id="39" name="Rectangle 38"/>
            <p:cNvSpPr>
              <a:spLocks noChangeArrowheads="1"/>
            </p:cNvSpPr>
            <p:nvPr/>
          </p:nvSpPr>
          <p:spPr bwMode="auto">
            <a:xfrm>
              <a:off x="480" y="1419"/>
              <a:ext cx="3216" cy="21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40" name="AutoShape 4"/>
            <p:cNvSpPr>
              <a:spLocks noChangeArrowheads="1"/>
            </p:cNvSpPr>
            <p:nvPr/>
          </p:nvSpPr>
          <p:spPr bwMode="auto">
            <a:xfrm>
              <a:off x="471" y="1056"/>
              <a:ext cx="3243" cy="363"/>
            </a:xfrm>
            <a:prstGeom prst="bevel">
              <a:avLst>
                <a:gd name="adj" fmla="val 1250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0" rIns="92075" bIns="0" anchor="ctr"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US" altLang="ko-KR" sz="1800">
                  <a:solidFill>
                    <a:schemeClr val="bg1"/>
                  </a:solidFill>
                  <a:ea typeface="Gulim" pitchFamily="34" charset="-127"/>
                </a:rPr>
                <a:t>Assembly</a:t>
              </a:r>
              <a:r>
                <a:rPr lang="en-US" altLang="ko-KR" sz="1800" baseline="30000">
                  <a:solidFill>
                    <a:schemeClr val="bg1"/>
                  </a:solidFill>
                  <a:ea typeface="Gulim" pitchFamily="34" charset="-127"/>
                </a:rPr>
                <a:t>#</a:t>
              </a:r>
              <a:r>
                <a:rPr lang="en-US" altLang="ko-KR" sz="1800">
                  <a:solidFill>
                    <a:schemeClr val="bg1"/>
                  </a:solidFill>
                  <a:ea typeface="Gulim" pitchFamily="34" charset="-127"/>
                </a:rPr>
                <a:t> of Coin Cell</a:t>
              </a:r>
              <a:endParaRPr lang="en-US" altLang="en-US" sz="180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895350" y="2544763"/>
            <a:ext cx="3868738" cy="2335213"/>
            <a:chOff x="963" y="1954"/>
            <a:chExt cx="2437" cy="1471"/>
          </a:xfrm>
        </p:grpSpPr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" y="1954"/>
              <a:ext cx="2437" cy="14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Rectangle 32" descr="Newsprint"/>
            <p:cNvSpPr>
              <a:spLocks noChangeArrowheads="1"/>
            </p:cNvSpPr>
            <p:nvPr/>
          </p:nvSpPr>
          <p:spPr bwMode="auto">
            <a:xfrm>
              <a:off x="1628" y="2744"/>
              <a:ext cx="1029" cy="164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rgbClr val="CCCC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US"/>
            </a:p>
          </p:txBody>
        </p:sp>
        <p:sp>
          <p:nvSpPr>
            <p:cNvPr id="34" name="Rectangle 33" descr="Large checker board"/>
            <p:cNvSpPr>
              <a:spLocks noChangeArrowheads="1"/>
            </p:cNvSpPr>
            <p:nvPr/>
          </p:nvSpPr>
          <p:spPr bwMode="auto">
            <a:xfrm>
              <a:off x="1628" y="2580"/>
              <a:ext cx="1029" cy="164"/>
            </a:xfrm>
            <a:prstGeom prst="rect">
              <a:avLst/>
            </a:prstGeom>
            <a:pattFill prst="lgCheck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US"/>
            </a:p>
          </p:txBody>
        </p:sp>
        <p:sp>
          <p:nvSpPr>
            <p:cNvPr id="35" name="Rectangle 34" descr="Wide upward diagonal"/>
            <p:cNvSpPr>
              <a:spLocks noChangeArrowheads="1"/>
            </p:cNvSpPr>
            <p:nvPr/>
          </p:nvSpPr>
          <p:spPr bwMode="auto">
            <a:xfrm>
              <a:off x="1629" y="2353"/>
              <a:ext cx="1029" cy="118"/>
            </a:xfrm>
            <a:prstGeom prst="rect">
              <a:avLst/>
            </a:prstGeom>
            <a:pattFill prst="wdUpDiag">
              <a:fgClr>
                <a:srgbClr val="FF9900"/>
              </a:fgClr>
              <a:bgClr>
                <a:schemeClr val="bg1"/>
              </a:bgClr>
            </a:patt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US"/>
            </a:p>
          </p:txBody>
        </p:sp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1626" y="3051"/>
              <a:ext cx="1029" cy="118"/>
            </a:xfrm>
            <a:prstGeom prst="rect">
              <a:avLst/>
            </a:prstGeom>
            <a:solidFill>
              <a:srgbClr val="777777"/>
            </a:solidFill>
            <a:ln w="9525">
              <a:solidFill>
                <a:srgbClr val="777777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US"/>
            </a:p>
          </p:txBody>
        </p:sp>
        <p:sp>
          <p:nvSpPr>
            <p:cNvPr id="37" name="Rectangle 36" descr="70%"/>
            <p:cNvSpPr>
              <a:spLocks noChangeArrowheads="1"/>
            </p:cNvSpPr>
            <p:nvPr/>
          </p:nvSpPr>
          <p:spPr bwMode="auto">
            <a:xfrm>
              <a:off x="1628" y="2892"/>
              <a:ext cx="1029" cy="163"/>
            </a:xfrm>
            <a:prstGeom prst="rect">
              <a:avLst/>
            </a:prstGeom>
            <a:pattFill prst="pct70">
              <a:fgClr>
                <a:schemeClr val="tx1"/>
              </a:fgClr>
              <a:bgClr>
                <a:srgbClr val="777777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US"/>
            </a:p>
          </p:txBody>
        </p:sp>
        <p:sp>
          <p:nvSpPr>
            <p:cNvPr id="38" name="Rectangle 37"/>
            <p:cNvSpPr>
              <a:spLocks noChangeArrowheads="1"/>
            </p:cNvSpPr>
            <p:nvPr/>
          </p:nvSpPr>
          <p:spPr bwMode="auto">
            <a:xfrm>
              <a:off x="1629" y="2478"/>
              <a:ext cx="1029" cy="96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US"/>
            </a:p>
          </p:txBody>
        </p:sp>
      </p:grp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4548188" y="4313238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 eaLnBrk="1" hangingPunct="1"/>
            <a:r>
              <a:rPr lang="en-US" altLang="ko-KR" sz="1000" b="1">
                <a:ea typeface="Gulim" pitchFamily="34" charset="-127"/>
              </a:rPr>
              <a:t>Cathode Electrode</a:t>
            </a:r>
            <a:endParaRPr lang="en-US" altLang="en-US" sz="1000" b="1"/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 flipH="1">
            <a:off x="3390900" y="3506788"/>
            <a:ext cx="1233488" cy="423863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10" name="Line 17"/>
          <p:cNvSpPr>
            <a:spLocks noChangeShapeType="1"/>
          </p:cNvSpPr>
          <p:nvPr/>
        </p:nvSpPr>
        <p:spPr bwMode="auto">
          <a:xfrm flipH="1">
            <a:off x="3322638" y="2617788"/>
            <a:ext cx="481012" cy="8032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11" name="Line 18"/>
          <p:cNvSpPr>
            <a:spLocks noChangeShapeType="1"/>
          </p:cNvSpPr>
          <p:nvPr/>
        </p:nvSpPr>
        <p:spPr bwMode="auto">
          <a:xfrm flipH="1">
            <a:off x="2636838" y="2471738"/>
            <a:ext cx="136525" cy="6985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12" name="Line 19"/>
          <p:cNvSpPr>
            <a:spLocks noChangeShapeType="1"/>
          </p:cNvSpPr>
          <p:nvPr/>
        </p:nvSpPr>
        <p:spPr bwMode="auto">
          <a:xfrm>
            <a:off x="2019300" y="2471738"/>
            <a:ext cx="206375" cy="43815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>
            <a:off x="727075" y="2327276"/>
            <a:ext cx="385763" cy="436562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>
            <a:off x="684213" y="2292351"/>
            <a:ext cx="1128712" cy="33337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15" name="Line 22"/>
          <p:cNvSpPr>
            <a:spLocks noChangeShapeType="1"/>
          </p:cNvSpPr>
          <p:nvPr/>
        </p:nvSpPr>
        <p:spPr bwMode="auto">
          <a:xfrm flipV="1">
            <a:off x="809625" y="4149726"/>
            <a:ext cx="552450" cy="566737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166688" y="2033588"/>
            <a:ext cx="604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 eaLnBrk="1" hangingPunct="1"/>
            <a:r>
              <a:rPr lang="en-US" altLang="ko-KR" sz="1000" b="1">
                <a:ea typeface="Gulim" pitchFamily="34" charset="-127"/>
              </a:rPr>
              <a:t>SS can</a:t>
            </a:r>
            <a:endParaRPr lang="en-US" altLang="en-US" sz="1000" b="1"/>
          </a:p>
        </p:txBody>
      </p:sp>
      <p:sp>
        <p:nvSpPr>
          <p:cNvPr id="17" name="Text Box 24"/>
          <p:cNvSpPr txBox="1">
            <a:spLocks noChangeArrowheads="1"/>
          </p:cNvSpPr>
          <p:nvPr/>
        </p:nvSpPr>
        <p:spPr bwMode="auto">
          <a:xfrm>
            <a:off x="1676400" y="2090738"/>
            <a:ext cx="695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 eaLnBrk="1" hangingPunct="1"/>
            <a:r>
              <a:rPr lang="en-US" altLang="ko-KR" sz="1000" b="1">
                <a:ea typeface="Gulim" pitchFamily="34" charset="-127"/>
              </a:rPr>
              <a:t>SS wave</a:t>
            </a:r>
          </a:p>
          <a:p>
            <a:pPr algn="l" eaLnBrk="1" hangingPunct="1"/>
            <a:r>
              <a:rPr lang="en-US" altLang="ko-KR" sz="1000" b="1">
                <a:ea typeface="Gulim" pitchFamily="34" charset="-127"/>
              </a:rPr>
              <a:t>spring</a:t>
            </a:r>
            <a:endParaRPr lang="en-US" altLang="en-US" sz="1000" b="1"/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166688" y="4660901"/>
            <a:ext cx="6048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 eaLnBrk="1" hangingPunct="1"/>
            <a:r>
              <a:rPr lang="en-US" altLang="ko-KR" sz="1000" b="1">
                <a:ea typeface="Gulim" pitchFamily="34" charset="-127"/>
              </a:rPr>
              <a:t>Gasket</a:t>
            </a:r>
            <a:endParaRPr lang="en-US" altLang="en-US" sz="1000" b="1"/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2430463" y="2122488"/>
            <a:ext cx="7953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 eaLnBrk="1" hangingPunct="1"/>
            <a:r>
              <a:rPr lang="en-US" altLang="ko-KR" sz="1000" b="1">
                <a:ea typeface="Gulim" pitchFamily="34" charset="-127"/>
              </a:rPr>
              <a:t>Cu spacer</a:t>
            </a:r>
            <a:endParaRPr lang="en-US" altLang="en-US" sz="1000" b="1"/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3460750" y="2268538"/>
            <a:ext cx="9588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 eaLnBrk="1" hangingPunct="1"/>
            <a:r>
              <a:rPr lang="en-US" altLang="ko-KR" sz="1000" b="1">
                <a:ea typeface="Gulim" pitchFamily="34" charset="-127"/>
              </a:rPr>
              <a:t>Cu substrate</a:t>
            </a:r>
            <a:endParaRPr lang="en-US" altLang="en-US" sz="1000" b="1"/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1608138" y="4748213"/>
            <a:ext cx="91598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 eaLnBrk="1" hangingPunct="1"/>
            <a:r>
              <a:rPr lang="en-US" altLang="ko-KR" sz="1000" b="1">
                <a:ea typeface="Gulim" pitchFamily="34" charset="-127"/>
              </a:rPr>
              <a:t>Al substrate</a:t>
            </a:r>
            <a:endParaRPr lang="en-US" altLang="en-US" sz="1000" b="1"/>
          </a:p>
        </p:txBody>
      </p:sp>
      <p:sp>
        <p:nvSpPr>
          <p:cNvPr id="22" name="Text Box 29"/>
          <p:cNvSpPr txBox="1">
            <a:spLocks noChangeArrowheads="1"/>
          </p:cNvSpPr>
          <p:nvPr/>
        </p:nvSpPr>
        <p:spPr bwMode="auto">
          <a:xfrm>
            <a:off x="4535488" y="3341688"/>
            <a:ext cx="7747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 eaLnBrk="1" hangingPunct="1"/>
            <a:r>
              <a:rPr lang="en-US" altLang="ko-KR" sz="1000" b="1">
                <a:ea typeface="Gulim" pitchFamily="34" charset="-127"/>
              </a:rPr>
              <a:t>Separator</a:t>
            </a:r>
            <a:endParaRPr lang="en-US" altLang="en-US" sz="1000" b="1"/>
          </a:p>
        </p:txBody>
      </p:sp>
      <p:sp>
        <p:nvSpPr>
          <p:cNvPr id="23" name="Line 30"/>
          <p:cNvSpPr>
            <a:spLocks noChangeShapeType="1"/>
          </p:cNvSpPr>
          <p:nvPr/>
        </p:nvSpPr>
        <p:spPr bwMode="auto">
          <a:xfrm flipV="1">
            <a:off x="852488" y="3654426"/>
            <a:ext cx="1171575" cy="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128588" y="3362326"/>
            <a:ext cx="838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 eaLnBrk="1" hangingPunct="1"/>
            <a:r>
              <a:rPr lang="en-US" altLang="ko-KR" sz="1000" b="1">
                <a:ea typeface="Gulim" pitchFamily="34" charset="-127"/>
              </a:rPr>
              <a:t>Anode Electrode</a:t>
            </a:r>
            <a:endParaRPr lang="en-US" altLang="en-US" sz="1000" b="1"/>
          </a:p>
        </p:txBody>
      </p:sp>
      <p:sp>
        <p:nvSpPr>
          <p:cNvPr id="25" name="Line 32"/>
          <p:cNvSpPr>
            <a:spLocks noChangeShapeType="1"/>
          </p:cNvSpPr>
          <p:nvPr/>
        </p:nvSpPr>
        <p:spPr bwMode="auto">
          <a:xfrm flipH="1" flipV="1">
            <a:off x="3390900" y="4092576"/>
            <a:ext cx="1235075" cy="2921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sp>
        <p:nvSpPr>
          <p:cNvPr id="26" name="Line 33"/>
          <p:cNvSpPr>
            <a:spLocks noChangeShapeType="1"/>
          </p:cNvSpPr>
          <p:nvPr/>
        </p:nvSpPr>
        <p:spPr bwMode="auto">
          <a:xfrm flipV="1">
            <a:off x="2155825" y="4384676"/>
            <a:ext cx="169863" cy="365125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/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5295900" y="1119189"/>
            <a:ext cx="3733800" cy="4038601"/>
            <a:chOff x="471" y="1056"/>
            <a:chExt cx="3243" cy="2544"/>
          </a:xfrm>
        </p:grpSpPr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480" y="1419"/>
              <a:ext cx="3216" cy="218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31" name="AutoShape 44"/>
            <p:cNvSpPr>
              <a:spLocks noChangeArrowheads="1"/>
            </p:cNvSpPr>
            <p:nvPr/>
          </p:nvSpPr>
          <p:spPr bwMode="auto">
            <a:xfrm>
              <a:off x="471" y="1056"/>
              <a:ext cx="3243" cy="363"/>
            </a:xfrm>
            <a:prstGeom prst="bevel">
              <a:avLst>
                <a:gd name="adj" fmla="val 12500"/>
              </a:avLst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0" rIns="92075" bIns="0" anchor="ctr"/>
            <a:lstStyle>
              <a:defPPr>
                <a:defRPr lang="en-US"/>
              </a:defPPr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12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r>
                <a:rPr lang="en-US" altLang="ko-KR" sz="1800">
                  <a:solidFill>
                    <a:schemeClr val="bg1"/>
                  </a:solidFill>
                  <a:ea typeface="Gulim" pitchFamily="34" charset="-127"/>
                </a:rPr>
                <a:t>Photograph of Coin Cell</a:t>
              </a:r>
              <a:endParaRPr lang="en-US" altLang="en-US" sz="1800">
                <a:solidFill>
                  <a:schemeClr val="bg1"/>
                </a:solidFill>
              </a:endParaRPr>
            </a:p>
          </p:txBody>
        </p:sp>
      </p:grpSp>
      <p:pic>
        <p:nvPicPr>
          <p:cNvPr id="29" name="Picture 28" descr="Coincell_rapion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249078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166688" y="5157790"/>
            <a:ext cx="72540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Coin-cell testing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Examine susceptibility to lithium plate out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Examine uniformity of electrode coatings and anode/cathode ratios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458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40677"/>
            <a:ext cx="7315200" cy="1066800"/>
          </a:xfrm>
        </p:spPr>
        <p:txBody>
          <a:bodyPr/>
          <a:lstStyle/>
          <a:p>
            <a:r>
              <a:rPr lang="en-US" dirty="0" smtClean="0"/>
              <a:t>In Summary,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3677"/>
            <a:ext cx="9144000" cy="457199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Investigation of Battery Required Resources Beyond NTSB Internal Capabilities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New Technology - Multiple Sources of Expertise 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Fragile and Microscopic Features– Non-Destructive Methods</a:t>
            </a:r>
          </a:p>
          <a:p>
            <a:pPr marL="742950" lvl="2" indent="-342900">
              <a:lnSpc>
                <a:spcPct val="120000"/>
              </a:lnSpc>
            </a:pPr>
            <a:r>
              <a:rPr lang="en-US" sz="3100" dirty="0"/>
              <a:t>Radiography/CT </a:t>
            </a:r>
            <a:r>
              <a:rPr lang="en-US" sz="3100" dirty="0" smtClean="0"/>
              <a:t>scanning</a:t>
            </a:r>
          </a:p>
          <a:p>
            <a:pPr marL="742950" lvl="2" indent="-342900">
              <a:lnSpc>
                <a:spcPct val="120000"/>
              </a:lnSpc>
            </a:pPr>
            <a:r>
              <a:rPr lang="en-US" sz="3100" dirty="0" smtClean="0"/>
              <a:t>Scanning Electron Microscope (SEM)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Material Science and Chemistry Aspects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SEM/EDS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FTIR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Micro-hardness Testing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86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3152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Timeline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524000"/>
            <a:ext cx="7315200" cy="41910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ECBF00"/>
                </a:solidFill>
              </a:rPr>
              <a:t>10:06am</a:t>
            </a:r>
            <a:r>
              <a:rPr lang="en-US" dirty="0" smtClean="0"/>
              <a:t> - aircraft arrived at gate in Boston from Narita, Japan</a:t>
            </a:r>
          </a:p>
          <a:p>
            <a:pPr lvl="1"/>
            <a:r>
              <a:rPr lang="en-US" dirty="0" smtClean="0"/>
              <a:t>183 passengers and 11 crew deplaned</a:t>
            </a:r>
          </a:p>
          <a:p>
            <a:r>
              <a:rPr lang="en-US" dirty="0" smtClean="0">
                <a:solidFill>
                  <a:srgbClr val="ECBF00"/>
                </a:solidFill>
              </a:rPr>
              <a:t>10:32am</a:t>
            </a:r>
            <a:r>
              <a:rPr lang="en-US" dirty="0" smtClean="0"/>
              <a:t> - Cleaning and maintenance crew noticed smoke in cabin</a:t>
            </a:r>
          </a:p>
          <a:p>
            <a:r>
              <a:rPr lang="en-US" dirty="0">
                <a:solidFill>
                  <a:srgbClr val="ECBF00"/>
                </a:solidFill>
              </a:rPr>
              <a:t>10:35am</a:t>
            </a:r>
            <a:r>
              <a:rPr lang="en-US" dirty="0"/>
              <a:t> - Mechanic noted flames </a:t>
            </a:r>
            <a:r>
              <a:rPr lang="en-US" dirty="0" smtClean="0"/>
              <a:t>coming from APU </a:t>
            </a:r>
            <a:r>
              <a:rPr lang="en-US" dirty="0"/>
              <a:t>battery in </a:t>
            </a:r>
            <a:r>
              <a:rPr lang="en-US" dirty="0" smtClean="0"/>
              <a:t>aft electronics bay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09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245225"/>
            <a:ext cx="457200" cy="365125"/>
          </a:xfrm>
          <a:prstGeom prst="rect">
            <a:avLst/>
          </a:prstGeom>
        </p:spPr>
        <p:txBody>
          <a:bodyPr/>
          <a:lstStyle/>
          <a:p>
            <a:fld id="{C6C6B0C3-FC97-4666-B210-7D3D244D68FC}" type="slidenum">
              <a:rPr lang="en-US" smtClean="0"/>
              <a:pPr/>
              <a:t>50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7315200" cy="1066800"/>
          </a:xfrm>
        </p:spPr>
        <p:txBody>
          <a:bodyPr/>
          <a:lstStyle/>
          <a:p>
            <a:r>
              <a:rPr lang="en-US" dirty="0" smtClean="0"/>
              <a:t>Timeline,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458200" cy="46482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ECBF00"/>
                </a:solidFill>
              </a:rPr>
              <a:t>10:37am</a:t>
            </a:r>
            <a:r>
              <a:rPr lang="en-US" dirty="0" smtClean="0"/>
              <a:t> – Airport Rescue &amp; Fire Fighting notified</a:t>
            </a:r>
          </a:p>
          <a:p>
            <a:r>
              <a:rPr lang="en-US" dirty="0" smtClean="0">
                <a:solidFill>
                  <a:srgbClr val="ECBF00"/>
                </a:solidFill>
              </a:rPr>
              <a:t>10:40am</a:t>
            </a:r>
            <a:r>
              <a:rPr lang="en-US" dirty="0" smtClean="0"/>
              <a:t> – Fire and rescue personnel arrive on scene</a:t>
            </a:r>
          </a:p>
          <a:p>
            <a:r>
              <a:rPr lang="en-US" dirty="0" smtClean="0">
                <a:solidFill>
                  <a:srgbClr val="ECBF00"/>
                </a:solidFill>
              </a:rPr>
              <a:t>12:19pm</a:t>
            </a:r>
            <a:r>
              <a:rPr lang="en-US" dirty="0" smtClean="0"/>
              <a:t> – Fire and rescue personnel report event was “controlled”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63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53" y="296693"/>
            <a:ext cx="8443609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Battery Failure as Captured on FDR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22" y="1090245"/>
            <a:ext cx="6952152" cy="5046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061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oeing 787 Dreamliner in flight(Neg#: K63965-03)"/>
          <p:cNvPicPr>
            <a:picLocks noChangeAspect="1" noChangeArrowheads="1"/>
          </p:cNvPicPr>
          <p:nvPr/>
        </p:nvPicPr>
        <p:blipFill>
          <a:blip r:embed="rId3"/>
          <a:srcRect t="6250" b="1"/>
          <a:stretch>
            <a:fillRect/>
          </a:stretch>
        </p:blipFill>
        <p:spPr bwMode="auto">
          <a:xfrm>
            <a:off x="0" y="19455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6" descr="http://www.ntsb.gov/investigations/2013/boeing_787/photos/787_Battery_undamaged.jpg"/>
          <p:cNvPicPr>
            <a:picLocks noChangeAspect="1" noChangeArrowheads="1"/>
          </p:cNvPicPr>
          <p:nvPr/>
        </p:nvPicPr>
        <p:blipFill>
          <a:blip cstate="print"/>
          <a:srcRect/>
          <a:stretch>
            <a:fillRect/>
          </a:stretch>
        </p:blipFill>
        <p:spPr bwMode="auto">
          <a:xfrm>
            <a:off x="5988534" y="4687746"/>
            <a:ext cx="2928190" cy="1951373"/>
          </a:xfrm>
          <a:prstGeom prst="rect">
            <a:avLst/>
          </a:prstGeom>
          <a:noFill/>
          <a:ln w="63500">
            <a:solidFill>
              <a:schemeClr val="bg1"/>
            </a:solidFill>
          </a:ln>
        </p:spPr>
      </p:pic>
      <p:cxnSp>
        <p:nvCxnSpPr>
          <p:cNvPr id="11" name="Straight Arrow Connector 10"/>
          <p:cNvCxnSpPr>
            <a:stCxn id="7" idx="0"/>
          </p:cNvCxnSpPr>
          <p:nvPr/>
        </p:nvCxnSpPr>
        <p:spPr>
          <a:xfrm flipV="1">
            <a:off x="7452629" y="2840477"/>
            <a:ext cx="309901" cy="1847269"/>
          </a:xfrm>
          <a:prstGeom prst="straightConnector1">
            <a:avLst/>
          </a:prstGeom>
          <a:ln w="508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1"/>
          </p:cNvCxnSpPr>
          <p:nvPr/>
        </p:nvCxnSpPr>
        <p:spPr>
          <a:xfrm flipH="1" flipV="1">
            <a:off x="4435813" y="3124200"/>
            <a:ext cx="1552721" cy="2539233"/>
          </a:xfrm>
          <a:prstGeom prst="straightConnector1">
            <a:avLst/>
          </a:prstGeom>
          <a:ln w="508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03033" y="2915055"/>
            <a:ext cx="1262333" cy="584775"/>
          </a:xfrm>
          <a:prstGeom prst="rect">
            <a:avLst/>
          </a:prstGeom>
          <a:solidFill>
            <a:schemeClr val="tx2">
              <a:lumMod val="75000"/>
            </a:schemeClr>
          </a:solidFill>
          <a:ln w="635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Main battery</a:t>
            </a:r>
          </a:p>
          <a:p>
            <a:pPr algn="ctr"/>
            <a:r>
              <a:rPr lang="en-US" sz="1600" dirty="0" smtClean="0">
                <a:solidFill>
                  <a:schemeClr val="bg1">
                    <a:lumMod val="95000"/>
                  </a:schemeClr>
                </a:solidFill>
              </a:rPr>
              <a:t>location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98330" y="3708975"/>
            <a:ext cx="2407134" cy="584775"/>
          </a:xfrm>
          <a:prstGeom prst="rect">
            <a:avLst/>
          </a:prstGeom>
          <a:solidFill>
            <a:schemeClr val="tx2">
              <a:lumMod val="75000"/>
            </a:schemeClr>
          </a:solidFill>
          <a:ln w="635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Auxiliary Power Unit (APU)</a:t>
            </a:r>
          </a:p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 battery location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6538" y="0"/>
            <a:ext cx="8230924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Li-Ion Battery Locations in B-787 </a:t>
            </a:r>
            <a:br>
              <a:rPr lang="en-US" dirty="0" smtClean="0"/>
            </a:br>
            <a:r>
              <a:rPr lang="en-US" sz="3100" dirty="0" smtClean="0"/>
              <a:t>(same model battery used in each location)</a:t>
            </a:r>
            <a:endParaRPr lang="en-US" sz="3100" dirty="0"/>
          </a:p>
        </p:txBody>
      </p:sp>
      <p:sp>
        <p:nvSpPr>
          <p:cNvPr id="2" name="TextBox 1"/>
          <p:cNvSpPr txBox="1"/>
          <p:nvPr/>
        </p:nvSpPr>
        <p:spPr>
          <a:xfrm>
            <a:off x="240524" y="5438790"/>
            <a:ext cx="3085717" cy="1200329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Lithium Cobalt Oxide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3.7 Volts per cell (nom)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~ 32 Volts total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41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7315200" cy="1066800"/>
          </a:xfrm>
        </p:spPr>
        <p:txBody>
          <a:bodyPr>
            <a:normAutofit/>
          </a:bodyPr>
          <a:lstStyle/>
          <a:p>
            <a:r>
              <a:rPr lang="en-US" dirty="0" smtClean="0"/>
              <a:t>Damage to </a:t>
            </a:r>
            <a:r>
              <a:rPr lang="en-US" dirty="0"/>
              <a:t>A</a:t>
            </a:r>
            <a:r>
              <a:rPr lang="en-US" dirty="0" smtClean="0"/>
              <a:t>ft </a:t>
            </a:r>
            <a:r>
              <a:rPr lang="en-US" dirty="0"/>
              <a:t>E</a:t>
            </a:r>
            <a:r>
              <a:rPr lang="en-US" dirty="0" smtClean="0"/>
              <a:t>lectronics </a:t>
            </a:r>
            <a:r>
              <a:rPr lang="en-US" dirty="0"/>
              <a:t>B</a:t>
            </a:r>
            <a:r>
              <a:rPr lang="en-US" dirty="0" smtClean="0"/>
              <a:t>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6C6B0C3-FC97-4666-B210-7D3D244D68F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2" y="1752600"/>
            <a:ext cx="4267200" cy="3200400"/>
          </a:xfrm>
          <a:prstGeom prst="rect">
            <a:avLst/>
          </a:prstGeom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375" y="1930769"/>
            <a:ext cx="4259088" cy="284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61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TSB Master Title Slide">
  <a:themeElements>
    <a:clrScheme name="NTSB color scheme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1F3149"/>
      </a:accent1>
      <a:accent2>
        <a:srgbClr val="96724C"/>
      </a:accent2>
      <a:accent3>
        <a:srgbClr val="493118"/>
      </a:accent3>
      <a:accent4>
        <a:srgbClr val="8BB0DD"/>
      </a:accent4>
      <a:accent5>
        <a:srgbClr val="A5A5A5"/>
      </a:accent5>
      <a:accent6>
        <a:srgbClr val="595959"/>
      </a:accent6>
      <a:hlink>
        <a:srgbClr val="000000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TSB Master Slide">
  <a:themeElements>
    <a:clrScheme name="NTSB color scheme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1F3149"/>
      </a:accent1>
      <a:accent2>
        <a:srgbClr val="96724C"/>
      </a:accent2>
      <a:accent3>
        <a:srgbClr val="493118"/>
      </a:accent3>
      <a:accent4>
        <a:srgbClr val="8BB0DD"/>
      </a:accent4>
      <a:accent5>
        <a:srgbClr val="A5A5A5"/>
      </a:accent5>
      <a:accent6>
        <a:srgbClr val="595959"/>
      </a:accent6>
      <a:hlink>
        <a:srgbClr val="000000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TSB Master Last Slide">
  <a:themeElements>
    <a:clrScheme name="NTSB color scheme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1F3149"/>
      </a:accent1>
      <a:accent2>
        <a:srgbClr val="96724C"/>
      </a:accent2>
      <a:accent3>
        <a:srgbClr val="493118"/>
      </a:accent3>
      <a:accent4>
        <a:srgbClr val="8BB0DD"/>
      </a:accent4>
      <a:accent5>
        <a:srgbClr val="A5A5A5"/>
      </a:accent5>
      <a:accent6>
        <a:srgbClr val="595959"/>
      </a:accent6>
      <a:hlink>
        <a:srgbClr val="000000"/>
      </a:hlink>
      <a:folHlink>
        <a:srgbClr val="FFCC6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4310F0CA54B94A8D25C9856736886F" ma:contentTypeVersion="0" ma:contentTypeDescription="Create a new document." ma:contentTypeScope="" ma:versionID="bc774272c17ac13831fd5b877a55f9c2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LongProperties xmlns="http://schemas.microsoft.com/office/2006/metadata/longProperties"/>
</file>

<file path=customXml/item4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9A15E19D-1C49-4D8A-86C2-90E6626FC8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3A7960-B2B5-4471-A864-F1251E3600C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2FD89445-D2F6-425F-BAFC-363E297A2357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B163A62E-7CF8-4F76-B023-5D9AE143013B}">
  <ds:schemaRefs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NTSB_Template</Template>
  <TotalTime>34407</TotalTime>
  <Words>751</Words>
  <Application>Microsoft Office PowerPoint</Application>
  <PresentationFormat>On-screen Show (4:3)</PresentationFormat>
  <Paragraphs>265</Paragraphs>
  <Slides>50</Slides>
  <Notes>17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NTSB Master Title Slide</vt:lpstr>
      <vt:lpstr>NTSB Master Slide</vt:lpstr>
      <vt:lpstr>NTSB Master Last Slide</vt:lpstr>
      <vt:lpstr> The Investigation of a Lithium-Ion Battery Fire Onboard a Boeing 787 - Aspects of the Laboratory Analysis   </vt:lpstr>
      <vt:lpstr>Overview of Presentation</vt:lpstr>
      <vt:lpstr>Participants</vt:lpstr>
      <vt:lpstr>JAL Boeing 787  Logan International Airport –Jan 7, 2013</vt:lpstr>
      <vt:lpstr>Timeline</vt:lpstr>
      <vt:lpstr>Timeline, cont.</vt:lpstr>
      <vt:lpstr>Battery Failure as Captured on FDR</vt:lpstr>
      <vt:lpstr>Li-Ion Battery Locations in B-787  (same model battery used in each location)</vt:lpstr>
      <vt:lpstr>Damage to Aft Electronics Bay</vt:lpstr>
      <vt:lpstr>APU and Main Batteries</vt:lpstr>
      <vt:lpstr>Component View of Battery</vt:lpstr>
      <vt:lpstr>Battery Specifications</vt:lpstr>
      <vt:lpstr>External Observations</vt:lpstr>
      <vt:lpstr>Undamaged Battery with Cover Removed</vt:lpstr>
      <vt:lpstr>Front View with Top Cover Removed</vt:lpstr>
      <vt:lpstr>Side View with Top Cover Removed</vt:lpstr>
      <vt:lpstr>External “Protrusion”</vt:lpstr>
      <vt:lpstr>External “Protrusion”</vt:lpstr>
      <vt:lpstr>SEM/EDS Inspection and Analysis of Protrusion </vt:lpstr>
      <vt:lpstr>Internal Observations (Battery Level)</vt:lpstr>
      <vt:lpstr>Top View of Battery (cover removed)</vt:lpstr>
      <vt:lpstr> Thermal Damage</vt:lpstr>
      <vt:lpstr>Radiography Specifications</vt:lpstr>
      <vt:lpstr>Mechanical Damage (Digital Radiograph)</vt:lpstr>
      <vt:lpstr>Inside the Battery</vt:lpstr>
      <vt:lpstr>Wiring Harness of Battery</vt:lpstr>
      <vt:lpstr>Initial Extraction of Cells</vt:lpstr>
      <vt:lpstr>Copper Bus Bars</vt:lpstr>
      <vt:lpstr>Micro-hardness Testing of Bus Bar</vt:lpstr>
      <vt:lpstr>Battery Monitoring Unit Circuit Boards</vt:lpstr>
      <vt:lpstr>Internal Observations (Cell Level)</vt:lpstr>
      <vt:lpstr>Li-Ion Cell Construction </vt:lpstr>
      <vt:lpstr>Cell #6 External View (CT scan .wmv)</vt:lpstr>
      <vt:lpstr>Side View of Cell 6 (CT scan .wmv) </vt:lpstr>
      <vt:lpstr>Cell #6 CT Scan Showing Current Collector Damage</vt:lpstr>
      <vt:lpstr>Radiographic Image Showing Breach in Cell Case</vt:lpstr>
      <vt:lpstr>Using Dremel Tool to Open Cell Case</vt:lpstr>
      <vt:lpstr>Opened Cell Showing Damaged Electrodes</vt:lpstr>
      <vt:lpstr>Electrode Construction</vt:lpstr>
      <vt:lpstr>Two Sets of Electrodes Unwound in Lab</vt:lpstr>
      <vt:lpstr>Two Sets of Electrodes</vt:lpstr>
      <vt:lpstr>One Electrode “Jellyroll” Unwound</vt:lpstr>
      <vt:lpstr>Cell 6 Electrode Damage</vt:lpstr>
      <vt:lpstr>Re-solidified Aluminum on Copper Foil (SEM Image)</vt:lpstr>
      <vt:lpstr>Laboratory Testing</vt:lpstr>
      <vt:lpstr>Laboratory Testing – Battery Level</vt:lpstr>
      <vt:lpstr>Laboratory Testing – Cell Level</vt:lpstr>
      <vt:lpstr>Laboratory Testing – Electrode Level</vt:lpstr>
      <vt:lpstr>In Summary,</vt:lpstr>
      <vt:lpstr>PowerPoint Presentation</vt:lpstr>
    </vt:vector>
  </TitlesOfParts>
  <Company>National Transportation Safety Board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johg</dc:creator>
  <cp:lastModifiedBy>kolj</cp:lastModifiedBy>
  <cp:revision>322</cp:revision>
  <cp:lastPrinted>2013-11-06T16:45:27Z</cp:lastPrinted>
  <dcterms:created xsi:type="dcterms:W3CDTF">2005-04-14T15:23:08Z</dcterms:created>
  <dcterms:modified xsi:type="dcterms:W3CDTF">2013-11-07T20:42:03Z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